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6" r:id="rId3"/>
    <p:sldId id="327" r:id="rId4"/>
    <p:sldId id="296" r:id="rId5"/>
    <p:sldId id="321" r:id="rId6"/>
    <p:sldId id="328" r:id="rId7"/>
    <p:sldId id="323" r:id="rId8"/>
    <p:sldId id="329" r:id="rId9"/>
    <p:sldId id="330" r:id="rId10"/>
    <p:sldId id="324" r:id="rId11"/>
    <p:sldId id="331" r:id="rId12"/>
    <p:sldId id="322" r:id="rId13"/>
    <p:sldId id="33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99"/>
    <a:srgbClr val="FFCC66"/>
    <a:srgbClr val="FFCC00"/>
    <a:srgbClr val="FF9933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1" autoAdjust="0"/>
    <p:restoredTop sz="90929"/>
  </p:normalViewPr>
  <p:slideViewPr>
    <p:cSldViewPr snapToGrid="0" snapToObjects="1">
      <p:cViewPr varScale="1">
        <p:scale>
          <a:sx n="116" d="100"/>
          <a:sy n="116" d="100"/>
        </p:scale>
        <p:origin x="17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0DFE3CD-E708-4233-B1E6-DBF19AB56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464F81A-9EDD-4150-B97A-5E7481F9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56F9-9453-4D2A-BB67-332A9B5A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B3EA-A9F3-42FD-97F1-EFED853B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88C9-FBB9-4663-A626-A18D2118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3CC3-BDD4-4F5E-B535-819A7453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EE8B-2451-4158-A678-C6C44115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AA03-96BE-4945-86AD-7B87E06D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A882-67A0-499D-A03D-0B9FBF49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1DDF-1A6C-443A-BC92-AC8BE19BA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724C-8DE8-4D8D-96F7-60D62E7C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27BB-821C-4ACA-A97F-79101436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27D1-C675-4236-A8F0-5CC70BA1A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ED60FED-9A1C-4743-B08D-AF8D9D226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 Gordy\Desktop\Arduino-BOT pics and videos\2010-11-08 01.02.24.jpg"/>
          <p:cNvPicPr>
            <a:picLocks noChangeAspect="1" noChangeArrowheads="1"/>
          </p:cNvPicPr>
          <p:nvPr/>
        </p:nvPicPr>
        <p:blipFill>
          <a:blip r:embed="rId2" cstate="print"/>
          <a:srcRect l="28750" t="18750" r="28125" b="16250"/>
          <a:stretch>
            <a:fillRect/>
          </a:stretch>
        </p:blipFill>
        <p:spPr bwMode="auto">
          <a:xfrm>
            <a:off x="4494975" y="935830"/>
            <a:ext cx="4649025" cy="5255419"/>
          </a:xfrm>
          <a:prstGeom prst="rect">
            <a:avLst/>
          </a:prstGeom>
          <a:noFill/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431800"/>
            <a:ext cx="9144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u="sng" dirty="0">
                <a:solidFill>
                  <a:schemeClr val="accent2"/>
                </a:solidFill>
              </a:rPr>
              <a:t>Navigating the </a:t>
            </a:r>
            <a:r>
              <a:rPr lang="en-US" sz="2800" b="1" u="sng" dirty="0" smtClean="0">
                <a:solidFill>
                  <a:schemeClr val="accent2"/>
                </a:solidFill>
              </a:rPr>
              <a:t>Arduino-BOT </a:t>
            </a:r>
            <a:r>
              <a:rPr lang="en-US" sz="2800" b="1" u="sng" dirty="0">
                <a:solidFill>
                  <a:schemeClr val="accent2"/>
                </a:solidFill>
              </a:rPr>
              <a:t>with </a:t>
            </a:r>
            <a:r>
              <a:rPr lang="en-US" sz="2800" b="1" u="sng" dirty="0" smtClean="0">
                <a:solidFill>
                  <a:schemeClr val="accent2"/>
                </a:solidFill>
              </a:rPr>
              <a:t>infrared (IR) </a:t>
            </a:r>
            <a:r>
              <a:rPr lang="en-US" sz="2800" b="1" u="sng" dirty="0">
                <a:solidFill>
                  <a:schemeClr val="accent2"/>
                </a:solidFill>
              </a:rPr>
              <a:t>sensors</a:t>
            </a:r>
            <a:endParaRPr lang="en-US" sz="1000" b="1" u="sng" dirty="0">
              <a:solidFill>
                <a:schemeClr val="accent2"/>
              </a:solidFill>
            </a:endParaRPr>
          </a:p>
        </p:txBody>
      </p:sp>
      <p:sp>
        <p:nvSpPr>
          <p:cNvPr id="2067" name="Rectangle 39"/>
          <p:cNvSpPr>
            <a:spLocks noChangeArrowheads="1"/>
          </p:cNvSpPr>
          <p:nvPr/>
        </p:nvSpPr>
        <p:spPr bwMode="auto">
          <a:xfrm>
            <a:off x="5230813" y="6477000"/>
            <a:ext cx="2459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b="1" dirty="0">
                <a:solidFill>
                  <a:srgbClr val="FF3300"/>
                </a:solidFill>
              </a:rPr>
              <a:t>Infrared sensors</a:t>
            </a:r>
          </a:p>
        </p:txBody>
      </p:sp>
      <p:sp>
        <p:nvSpPr>
          <p:cNvPr id="2068" name="Line 40"/>
          <p:cNvSpPr>
            <a:spLocks noChangeShapeType="1"/>
          </p:cNvSpPr>
          <p:nvPr/>
        </p:nvSpPr>
        <p:spPr bwMode="auto">
          <a:xfrm flipV="1">
            <a:off x="5524500" y="5518150"/>
            <a:ext cx="228600" cy="933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41"/>
          <p:cNvSpPr>
            <a:spLocks noChangeShapeType="1"/>
          </p:cNvSpPr>
          <p:nvPr/>
        </p:nvSpPr>
        <p:spPr bwMode="auto">
          <a:xfrm flipV="1">
            <a:off x="6515099" y="5772150"/>
            <a:ext cx="14287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810" y="2676599"/>
            <a:ext cx="44688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tabLst>
                <a:tab pos="341313" algn="l"/>
              </a:tabLst>
            </a:pPr>
            <a:r>
              <a:rPr lang="en-US" sz="1800" b="1" u="sng" dirty="0">
                <a:solidFill>
                  <a:schemeClr val="accent2"/>
                </a:solidFill>
              </a:rPr>
              <a:t>References</a:t>
            </a:r>
            <a:r>
              <a:rPr lang="en-US" sz="1800" dirty="0">
                <a:solidFill>
                  <a:schemeClr val="accent2"/>
                </a:solidFill>
              </a:rPr>
              <a:t>: 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 sz="1800" dirty="0"/>
              <a:t>1)	</a:t>
            </a:r>
            <a:r>
              <a:rPr lang="en-US" sz="1800" dirty="0" err="1"/>
              <a:t>Arduino</a:t>
            </a:r>
            <a:r>
              <a:rPr lang="en-US" sz="1800" dirty="0"/>
              <a:t>-BOT Lectures #1-5   - </a:t>
            </a:r>
            <a:r>
              <a:rPr lang="en-US" sz="1800" u="sng" dirty="0">
                <a:solidFill>
                  <a:schemeClr val="accent2"/>
                </a:solidFill>
              </a:rPr>
              <a:t>http://faculty.tcc.edu/PGordy/Egr120/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 sz="1800" dirty="0"/>
              <a:t>2)	Robotics with the Board of Education Shield for Arduino web tutorials - </a:t>
            </a:r>
            <a:r>
              <a:rPr lang="en-US" sz="1800" u="sng" dirty="0">
                <a:solidFill>
                  <a:schemeClr val="accent2"/>
                </a:solidFill>
              </a:rPr>
              <a:t>http://learn.parallax.com/tutorials/robot/shield-bot/robotics-board-education-shield-arduino </a:t>
            </a:r>
            <a:endParaRPr lang="en-US" sz="1800" dirty="0">
              <a:solidFill>
                <a:schemeClr val="accent2"/>
              </a:solidFill>
            </a:endParaRPr>
          </a:p>
          <a:p>
            <a:pPr marL="341313" indent="-341313">
              <a:tabLst>
                <a:tab pos="341313" algn="l"/>
              </a:tabLst>
            </a:pPr>
            <a:r>
              <a:rPr lang="en-US" sz="1800" dirty="0"/>
              <a:t>3)	Board of Education Shield for Arduino documentation - </a:t>
            </a:r>
            <a:r>
              <a:rPr lang="en-US" sz="1800" u="sng" dirty="0">
                <a:solidFill>
                  <a:schemeClr val="accent2"/>
                </a:solidFill>
              </a:rPr>
              <a:t>https://www.parallax.com/downloads/robotics-board-education-shield-arduino</a:t>
            </a: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buAutoNum type="arabicParenR" startAt="4"/>
              <a:tabLst>
                <a:tab pos="341313" algn="l"/>
              </a:tabLst>
            </a:pPr>
            <a:r>
              <a:rPr lang="en-US" sz="1800" dirty="0"/>
              <a:t>Arduino web site (software, microcontrollers, examples, and more)  - </a:t>
            </a:r>
            <a:r>
              <a:rPr lang="en-US" sz="1800" u="sng" dirty="0">
                <a:solidFill>
                  <a:schemeClr val="accent2"/>
                </a:solidFill>
              </a:rPr>
              <a:t>https://www.arduino.cc/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800" b="1" u="sng" dirty="0">
                <a:solidFill>
                  <a:schemeClr val="accent2"/>
                </a:solidFill>
              </a:rPr>
              <a:t>Wiring the QTI sensors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Each QTI sensors should be wired on the breadboard as indicated below.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1925" y="1440024"/>
            <a:ext cx="4702542" cy="5157296"/>
            <a:chOff x="1407855" y="1440024"/>
            <a:chExt cx="4702542" cy="515729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3722" y="4187495"/>
              <a:ext cx="3876675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3722" y="1440024"/>
              <a:ext cx="3876675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Box 8"/>
            <p:cNvSpPr txBox="1">
              <a:spLocks noChangeArrowheads="1"/>
            </p:cNvSpPr>
            <p:nvPr/>
          </p:nvSpPr>
          <p:spPr bwMode="auto">
            <a:xfrm>
              <a:off x="1409700" y="1440024"/>
              <a:ext cx="560776" cy="4618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5V</a:t>
              </a:r>
              <a:endParaRPr lang="en-US" dirty="0"/>
            </a:p>
          </p:txBody>
        </p:sp>
        <p:sp>
          <p:nvSpPr>
            <p:cNvPr id="11273" name="TextBox 9"/>
            <p:cNvSpPr txBox="1">
              <a:spLocks noChangeArrowheads="1"/>
            </p:cNvSpPr>
            <p:nvPr/>
          </p:nvSpPr>
          <p:spPr bwMode="auto">
            <a:xfrm>
              <a:off x="1409700" y="4196960"/>
              <a:ext cx="560776" cy="4618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5V</a:t>
              </a:r>
              <a:endParaRPr lang="en-US" dirty="0"/>
            </a:p>
          </p:txBody>
        </p:sp>
        <p:sp>
          <p:nvSpPr>
            <p:cNvPr id="11274" name="TextBox 10"/>
            <p:cNvSpPr txBox="1">
              <a:spLocks noChangeArrowheads="1"/>
            </p:cNvSpPr>
            <p:nvPr/>
          </p:nvSpPr>
          <p:spPr bwMode="auto">
            <a:xfrm>
              <a:off x="1418923" y="2286698"/>
              <a:ext cx="825867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Pin 6</a:t>
              </a:r>
              <a:endParaRPr lang="en-US" dirty="0"/>
            </a:p>
          </p:txBody>
        </p:sp>
        <p:sp>
          <p:nvSpPr>
            <p:cNvPr id="11275" name="TextBox 11"/>
            <p:cNvSpPr txBox="1">
              <a:spLocks noChangeArrowheads="1"/>
            </p:cNvSpPr>
            <p:nvPr/>
          </p:nvSpPr>
          <p:spPr bwMode="auto">
            <a:xfrm>
              <a:off x="1407855" y="5012146"/>
              <a:ext cx="825867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Pin 5</a:t>
              </a:r>
              <a:endParaRPr lang="en-US" dirty="0"/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3667125" y="3492110"/>
              <a:ext cx="74251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GND</a:t>
              </a:r>
              <a:endParaRPr lang="en-US" sz="2000" dirty="0"/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3638550" y="6197210"/>
              <a:ext cx="74251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GND</a:t>
              </a:r>
              <a:endParaRPr lang="en-US" sz="2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88377" y="1394145"/>
            <a:ext cx="3955623" cy="175432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Connect the white lead (W) to 5V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Connect the black lead (B) to GND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Connect the red lead (R) to the digital input (Pin 5 or 6 in this case)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Connect a 10 k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 resistor between the white and red leads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388313-6AB6-40C3-9460-9F38EFBB1B5E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447675"/>
            <a:ext cx="49149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800" b="1" u="sng" dirty="0">
                <a:solidFill>
                  <a:schemeClr val="accent2"/>
                </a:solidFill>
              </a:rPr>
              <a:t>Wiring the QTI sensors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A picture of a breadboard with two wired QTI sensors is shown below.  Note the connections listed to the right: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2787" name="Rectangle 4"/>
          <p:cNvSpPr>
            <a:spLocks noChangeArrowheads="1"/>
          </p:cNvSpPr>
          <p:nvPr/>
        </p:nvSpPr>
        <p:spPr bwMode="auto">
          <a:xfrm>
            <a:off x="4953000" y="431800"/>
            <a:ext cx="4191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A cable from each sensor is plugged into the breadboard using a </a:t>
            </a:r>
            <a:r>
              <a:rPr lang="en-US" sz="2000" u="sng" dirty="0">
                <a:solidFill>
                  <a:schemeClr val="accent2"/>
                </a:solidFill>
              </a:rPr>
              <a:t>header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u="sng" dirty="0">
                <a:solidFill>
                  <a:schemeClr val="accent2"/>
                </a:solidFill>
              </a:rPr>
              <a:t>black wire</a:t>
            </a:r>
            <a:r>
              <a:rPr lang="en-US" sz="2000" dirty="0">
                <a:solidFill>
                  <a:schemeClr val="accent2"/>
                </a:solidFill>
              </a:rPr>
              <a:t> from each cable is connected to </a:t>
            </a:r>
            <a:r>
              <a:rPr lang="en-US" sz="2000" dirty="0" smtClean="0">
                <a:solidFill>
                  <a:schemeClr val="accent2"/>
                </a:solidFill>
              </a:rPr>
              <a:t>GND </a:t>
            </a:r>
            <a:r>
              <a:rPr lang="en-US" sz="2000" dirty="0">
                <a:solidFill>
                  <a:schemeClr val="accent2"/>
                </a:solidFill>
              </a:rPr>
              <a:t>(ground).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u="sng" dirty="0">
                <a:solidFill>
                  <a:schemeClr val="accent2"/>
                </a:solidFill>
              </a:rPr>
              <a:t>white wire</a:t>
            </a:r>
            <a:r>
              <a:rPr lang="en-US" sz="2000" dirty="0">
                <a:solidFill>
                  <a:schemeClr val="accent2"/>
                </a:solidFill>
              </a:rPr>
              <a:t> from each cable is connected to </a:t>
            </a:r>
            <a:r>
              <a:rPr lang="en-US" sz="2000" dirty="0" smtClean="0">
                <a:solidFill>
                  <a:schemeClr val="accent2"/>
                </a:solidFill>
              </a:rPr>
              <a:t>5V.</a:t>
            </a:r>
            <a:endParaRPr lang="en-US" sz="2000" dirty="0">
              <a:solidFill>
                <a:schemeClr val="accent2"/>
              </a:solidFill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The </a:t>
            </a:r>
            <a:r>
              <a:rPr lang="en-US" sz="2000" u="sng" dirty="0">
                <a:solidFill>
                  <a:schemeClr val="accent2"/>
                </a:solidFill>
              </a:rPr>
              <a:t>red wires</a:t>
            </a:r>
            <a:r>
              <a:rPr lang="en-US" sz="2000" dirty="0">
                <a:solidFill>
                  <a:schemeClr val="accent2"/>
                </a:solidFill>
              </a:rPr>
              <a:t> from the cables are connected to </a:t>
            </a:r>
            <a:r>
              <a:rPr lang="en-US" sz="2000" dirty="0" smtClean="0">
                <a:solidFill>
                  <a:schemeClr val="accent2"/>
                </a:solidFill>
              </a:rPr>
              <a:t>digital inputs 5 </a:t>
            </a:r>
            <a:r>
              <a:rPr lang="en-US" sz="2000" dirty="0">
                <a:solidFill>
                  <a:schemeClr val="accent2"/>
                </a:solidFill>
              </a:rPr>
              <a:t>(right sensor) and </a:t>
            </a:r>
            <a:r>
              <a:rPr lang="en-US" sz="2000" dirty="0" smtClean="0">
                <a:solidFill>
                  <a:schemeClr val="accent2"/>
                </a:solidFill>
              </a:rPr>
              <a:t>6 </a:t>
            </a:r>
            <a:r>
              <a:rPr lang="en-US" sz="2000" dirty="0">
                <a:solidFill>
                  <a:schemeClr val="accent2"/>
                </a:solidFill>
              </a:rPr>
              <a:t>(left sensor).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A 10 k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 resistor (brown-black-orange) is connected between the </a:t>
            </a:r>
            <a:r>
              <a:rPr lang="en-US" sz="2000" u="sng" dirty="0">
                <a:solidFill>
                  <a:schemeClr val="accent2"/>
                </a:solidFill>
                <a:sym typeface="Symbol" pitchFamily="18" charset="2"/>
              </a:rPr>
              <a:t>red wire and the white wire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 for each cable.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LEDs have been added to test each sensor.  An LED for the right sensor is connected to 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digital input 3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and then to a 220  resistor (red-red-brown) to 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GND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(ground).  The left sensor similarly uses 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input 9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.  </a:t>
            </a:r>
            <a:r>
              <a:rPr lang="en-US" sz="2000" b="1" i="1" dirty="0" smtClean="0">
                <a:solidFill>
                  <a:srgbClr val="FF0000"/>
                </a:solidFill>
                <a:sym typeface="Symbol" pitchFamily="18" charset="2"/>
              </a:rPr>
              <a:t>(Oops!  The resistors were left off.)</a:t>
            </a:r>
            <a:endParaRPr lang="en-US" sz="2000" b="1" i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pic>
        <p:nvPicPr>
          <p:cNvPr id="4098" name="Picture 2" descr="C:\Users\Paul Gordy\Desktop\Arduino-BOT pics and videos\2010-11-08 01.14.56.jpg"/>
          <p:cNvPicPr>
            <a:picLocks noChangeAspect="1" noChangeArrowheads="1"/>
          </p:cNvPicPr>
          <p:nvPr/>
        </p:nvPicPr>
        <p:blipFill>
          <a:blip r:embed="rId2" cstate="print"/>
          <a:srcRect l="41563" t="30694" r="38125" b="45417"/>
          <a:stretch>
            <a:fillRect/>
          </a:stretch>
        </p:blipFill>
        <p:spPr bwMode="auto">
          <a:xfrm>
            <a:off x="-1" y="2571751"/>
            <a:ext cx="4859411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558" r="30473" b="18558"/>
          <a:stretch>
            <a:fillRect/>
          </a:stretch>
        </p:blipFill>
        <p:spPr bwMode="auto">
          <a:xfrm>
            <a:off x="4429125" y="464664"/>
            <a:ext cx="4714875" cy="63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444499"/>
            <a:ext cx="3895725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b="1" u="sng" dirty="0">
                <a:solidFill>
                  <a:schemeClr val="accent2"/>
                </a:solidFill>
              </a:rPr>
              <a:t>Navigating </a:t>
            </a:r>
            <a:r>
              <a:rPr lang="en-US" b="1" u="sng" dirty="0" smtClean="0">
                <a:solidFill>
                  <a:schemeClr val="accent2"/>
                </a:solidFill>
              </a:rPr>
              <a:t>infrared </a:t>
            </a:r>
            <a:r>
              <a:rPr lang="en-US" b="1" u="sng" dirty="0">
                <a:solidFill>
                  <a:schemeClr val="accent2"/>
                </a:solidFill>
              </a:rPr>
              <a:t>sensors</a:t>
            </a:r>
            <a:r>
              <a:rPr lang="en-US" dirty="0">
                <a:solidFill>
                  <a:schemeClr val="accent2"/>
                </a:solidFill>
              </a:rPr>
              <a:t> – Sample program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42875" y="5067300"/>
            <a:ext cx="2600326" cy="161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000" b="1" i="1" dirty="0">
                <a:solidFill>
                  <a:srgbClr val="FF0000"/>
                </a:solidFill>
              </a:rPr>
              <a:t>Adjust these values so that </a:t>
            </a:r>
            <a:r>
              <a:rPr lang="en-US" sz="2000" b="1" i="1" dirty="0" smtClean="0">
                <a:solidFill>
                  <a:srgbClr val="FF0000"/>
                </a:solidFill>
              </a:rPr>
              <a:t>the robot </a:t>
            </a:r>
            <a:r>
              <a:rPr lang="en-US" sz="2000" b="1" i="1" dirty="0">
                <a:solidFill>
                  <a:srgbClr val="FF0000"/>
                </a:solidFill>
              </a:rPr>
              <a:t>can make the sharpest </a:t>
            </a:r>
            <a:r>
              <a:rPr lang="en-US" sz="2000" b="1" i="1" dirty="0" smtClean="0">
                <a:solidFill>
                  <a:srgbClr val="FF0000"/>
                </a:solidFill>
              </a:rPr>
              <a:t>turns without jerking back and forth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6515100" y="3905251"/>
            <a:ext cx="9525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V="1">
            <a:off x="2762250" y="5600698"/>
            <a:ext cx="361950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96025" y="4229100"/>
            <a:ext cx="476250" cy="190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6372225" y="5419725"/>
            <a:ext cx="476250" cy="190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133849" y="3905251"/>
            <a:ext cx="238125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762250" y="3905250"/>
            <a:ext cx="1371599" cy="16954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821542" y="685800"/>
            <a:ext cx="33224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Arduino-BOT </a:t>
            </a:r>
            <a:r>
              <a:rPr lang="en-US" dirty="0">
                <a:solidFill>
                  <a:schemeClr val="accent2"/>
                </a:solidFill>
              </a:rPr>
              <a:t>is ready to navigate the track by following the black lines.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u="sng" dirty="0">
                <a:solidFill>
                  <a:schemeClr val="accent2"/>
                </a:solidFill>
              </a:rPr>
              <a:t>right LED</a:t>
            </a:r>
            <a:r>
              <a:rPr lang="en-US" dirty="0">
                <a:solidFill>
                  <a:schemeClr val="accent2"/>
                </a:solidFill>
              </a:rPr>
              <a:t> should turn on every time the </a:t>
            </a:r>
            <a:r>
              <a:rPr lang="en-US" u="sng" dirty="0">
                <a:solidFill>
                  <a:schemeClr val="accent2"/>
                </a:solidFill>
              </a:rPr>
              <a:t>right sensor</a:t>
            </a:r>
            <a:r>
              <a:rPr lang="en-US" dirty="0">
                <a:solidFill>
                  <a:schemeClr val="accent2"/>
                </a:solidFill>
              </a:rPr>
              <a:t> moves over the tape.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u="sng" dirty="0">
                <a:solidFill>
                  <a:schemeClr val="accent2"/>
                </a:solidFill>
              </a:rPr>
              <a:t>left LED</a:t>
            </a:r>
            <a:r>
              <a:rPr lang="en-US" dirty="0">
                <a:solidFill>
                  <a:schemeClr val="accent2"/>
                </a:solidFill>
              </a:rPr>
              <a:t> should turn on every time the </a:t>
            </a:r>
            <a:r>
              <a:rPr lang="en-US" u="sng" dirty="0">
                <a:solidFill>
                  <a:schemeClr val="accent2"/>
                </a:solidFill>
              </a:rPr>
              <a:t>left sensor</a:t>
            </a:r>
            <a:r>
              <a:rPr lang="en-US" dirty="0">
                <a:solidFill>
                  <a:schemeClr val="accent2"/>
                </a:solidFill>
              </a:rPr>
              <a:t> moves over the tape.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pic>
        <p:nvPicPr>
          <p:cNvPr id="5123" name="Picture 3" descr="C:\Users\Paul Gordy\Desktop\Arduino-BOT pics and videos\2010-11-08 01.02.24.jpg"/>
          <p:cNvPicPr>
            <a:picLocks noChangeAspect="1" noChangeArrowheads="1"/>
          </p:cNvPicPr>
          <p:nvPr/>
        </p:nvPicPr>
        <p:blipFill>
          <a:blip r:embed="rId2" cstate="print"/>
          <a:srcRect l="29479" t="17500" r="28646" b="21111"/>
          <a:stretch>
            <a:fillRect/>
          </a:stretch>
        </p:blipFill>
        <p:spPr bwMode="auto">
          <a:xfrm>
            <a:off x="0" y="457200"/>
            <a:ext cx="582154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" y="431800"/>
            <a:ext cx="68675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200" b="1" u="sng" dirty="0" smtClean="0">
                <a:solidFill>
                  <a:schemeClr val="accent2"/>
                </a:solidFill>
              </a:rPr>
              <a:t>Infrared Applications</a:t>
            </a:r>
            <a:endParaRPr lang="en-US" sz="2200" b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Infrared (IR) technology is used widely today with applications such as: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Remote control of TV and other electronic devices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Remote control of environmental systems and computers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Operation of information kiosks and talking signs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Remote temperature sensing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Night vision devices with infrared illumination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Infrared imaging cameras detect heat loss or overheating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pic>
        <p:nvPicPr>
          <p:cNvPr id="6" name="Picture 5" descr="220px-Toshiba_Remote_Control_CT-9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9069" y="4038600"/>
            <a:ext cx="1644931" cy="2190749"/>
          </a:xfrm>
          <a:prstGeom prst="rect">
            <a:avLst/>
          </a:prstGeom>
        </p:spPr>
      </p:pic>
      <p:pic>
        <p:nvPicPr>
          <p:cNvPr id="13314" name="Picture 2" descr="Stanley 49525 safety beam sensors CR-2142"/>
          <p:cNvPicPr>
            <a:picLocks noChangeAspect="1" noChangeArrowheads="1"/>
          </p:cNvPicPr>
          <p:nvPr/>
        </p:nvPicPr>
        <p:blipFill>
          <a:blip r:embed="rId3" cstate="print"/>
          <a:srcRect r="43217"/>
          <a:stretch>
            <a:fillRect/>
          </a:stretch>
        </p:blipFill>
        <p:spPr bwMode="auto">
          <a:xfrm>
            <a:off x="231775" y="4279423"/>
            <a:ext cx="1092200" cy="15879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934670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Stanley garage door IR safety beam sensor 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0500" y="621166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Toshiba TV remote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pic>
        <p:nvPicPr>
          <p:cNvPr id="13316" name="Picture 4" descr="CD-8161 Indoor/Outdoor Day/Night Infrared CCD High-Resolution Camera w/ 1/3&quot; CCD Sensor; 24-IR Bulbs, Universal bracket and 420 TVL High-Resolution Se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555" y="4419601"/>
            <a:ext cx="1754045" cy="13096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66926" y="5934670"/>
            <a:ext cx="118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IR night vision camera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pic>
        <p:nvPicPr>
          <p:cNvPr id="13318" name="Picture 6" descr="Fluke Ti27 thermal imager camera"/>
          <p:cNvPicPr>
            <a:picLocks noChangeAspect="1" noChangeArrowheads="1"/>
          </p:cNvPicPr>
          <p:nvPr/>
        </p:nvPicPr>
        <p:blipFill>
          <a:blip r:embed="rId5" cstate="print"/>
          <a:srcRect l="30222" r="32111"/>
          <a:stretch>
            <a:fillRect/>
          </a:stretch>
        </p:blipFill>
        <p:spPr bwMode="auto">
          <a:xfrm>
            <a:off x="3933825" y="4143375"/>
            <a:ext cx="1076325" cy="1752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67099" y="5934670"/>
            <a:ext cx="220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Fluke IR Building Diagnostics thermal imaging camera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pic>
        <p:nvPicPr>
          <p:cNvPr id="13320" name="Picture 8" descr="Bushnell 2.5x42 Night Vision Binoculars with Built-In IR"/>
          <p:cNvPicPr>
            <a:picLocks noChangeAspect="1" noChangeArrowheads="1"/>
          </p:cNvPicPr>
          <p:nvPr/>
        </p:nvPicPr>
        <p:blipFill>
          <a:blip r:embed="rId6" cstate="print"/>
          <a:srcRect t="14003" b="9098"/>
          <a:stretch>
            <a:fillRect/>
          </a:stretch>
        </p:blipFill>
        <p:spPr bwMode="auto">
          <a:xfrm>
            <a:off x="5489575" y="4219575"/>
            <a:ext cx="2006600" cy="15430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29300" y="5934670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Bushnell </a:t>
            </a:r>
          </a:p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night vision binoculars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pic>
        <p:nvPicPr>
          <p:cNvPr id="13322" name="Picture 10" descr="http://b.pololu-files.com/picture/0J620.250.jpg?7bfea86f0f798e4cb48dba676012ea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409575"/>
            <a:ext cx="2381250" cy="1905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086600" y="2315170"/>
            <a:ext cx="181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2"/>
                </a:solidFill>
              </a:rPr>
              <a:t>Array of 8 IR sensors for line following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88222"/>
            <a:ext cx="7353300" cy="41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519446"/>
            <a:ext cx="8064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Reference:  </a:t>
            </a:r>
            <a:r>
              <a:rPr lang="en-US" sz="1600" b="1" i="1" dirty="0" smtClean="0">
                <a:solidFill>
                  <a:schemeClr val="accent2"/>
                </a:solidFill>
              </a:rPr>
              <a:t>http://en.wikipedia.org/wiki/Infrared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273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chemeClr val="accent2"/>
                </a:solidFill>
              </a:rPr>
              <a:t>Infrared Light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The table below shows the wavelength for different types of light.  Note that infrared light is not in the visible spectrum.  This means that: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accent2"/>
                </a:solidFill>
              </a:rPr>
              <a:t>We cannot see the light used to navigate with infrared sensors.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accent2"/>
                </a:solidFill>
              </a:rPr>
              <a:t>The infrared sensors do not depend on visible light, so the Arduino-BOT can navigate with infrared sensors just as well in the dark!</a:t>
            </a:r>
            <a:endParaRPr lang="en-US" sz="2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b="1" u="sng" dirty="0">
                <a:solidFill>
                  <a:schemeClr val="accent2"/>
                </a:solidFill>
              </a:rPr>
              <a:t>Infrared sensor circuits</a:t>
            </a:r>
            <a:endParaRPr lang="en-US" b="1" dirty="0">
              <a:solidFill>
                <a:schemeClr val="accent2"/>
              </a:solidFill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sensor circuit consists of an infrared diode (transmitter) and a phototransistor mounted in a housing.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infrared diode shines a beam downward onto the track.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beam bounces off the track and is received by a phototransistor (receiver).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sensor circuit can detect the difference between light-colored surfaces and dark-colored surfaces by the amount of light that is reflected.</a:t>
            </a:r>
          </a:p>
        </p:txBody>
      </p:sp>
      <p:sp>
        <p:nvSpPr>
          <p:cNvPr id="4129" name="AutoShape 258"/>
          <p:cNvSpPr>
            <a:spLocks noChangeArrowheads="1"/>
          </p:cNvSpPr>
          <p:nvPr/>
        </p:nvSpPr>
        <p:spPr bwMode="auto">
          <a:xfrm>
            <a:off x="4692650" y="4284663"/>
            <a:ext cx="1522413" cy="1109662"/>
          </a:xfrm>
          <a:custGeom>
            <a:avLst/>
            <a:gdLst>
              <a:gd name="T0" fmla="*/ 12 w 21600"/>
              <a:gd name="T1" fmla="*/ 2 h 21600"/>
              <a:gd name="T2" fmla="*/ 7 w 21600"/>
              <a:gd name="T3" fmla="*/ 5 h 21600"/>
              <a:gd name="T4" fmla="*/ 2 w 21600"/>
              <a:gd name="T5" fmla="*/ 2 h 21600"/>
              <a:gd name="T6" fmla="*/ 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10 w 21600"/>
              <a:gd name="T13" fmla="*/ 4497 h 21600"/>
              <a:gd name="T14" fmla="*/ 17090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Oval 259"/>
          <p:cNvSpPr>
            <a:spLocks noChangeArrowheads="1"/>
          </p:cNvSpPr>
          <p:nvPr/>
        </p:nvSpPr>
        <p:spPr bwMode="auto">
          <a:xfrm>
            <a:off x="5327650" y="4424363"/>
            <a:ext cx="254000" cy="276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Oval 260"/>
          <p:cNvSpPr>
            <a:spLocks noChangeArrowheads="1"/>
          </p:cNvSpPr>
          <p:nvPr/>
        </p:nvSpPr>
        <p:spPr bwMode="auto">
          <a:xfrm>
            <a:off x="5327650" y="4841875"/>
            <a:ext cx="254000" cy="276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Rectangle 261"/>
          <p:cNvSpPr>
            <a:spLocks noChangeArrowheads="1"/>
          </p:cNvSpPr>
          <p:nvPr/>
        </p:nvSpPr>
        <p:spPr bwMode="auto">
          <a:xfrm>
            <a:off x="5327650" y="4564063"/>
            <a:ext cx="254000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Rectangle 262"/>
          <p:cNvSpPr>
            <a:spLocks noChangeArrowheads="1"/>
          </p:cNvSpPr>
          <p:nvPr/>
        </p:nvSpPr>
        <p:spPr bwMode="auto">
          <a:xfrm>
            <a:off x="5199063" y="3867150"/>
            <a:ext cx="508000" cy="41751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Line 263"/>
          <p:cNvSpPr>
            <a:spLocks noChangeShapeType="1"/>
          </p:cNvSpPr>
          <p:nvPr/>
        </p:nvSpPr>
        <p:spPr bwMode="auto">
          <a:xfrm flipV="1">
            <a:off x="5199063" y="3867150"/>
            <a:ext cx="0" cy="417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Line 264"/>
          <p:cNvSpPr>
            <a:spLocks noChangeShapeType="1"/>
          </p:cNvSpPr>
          <p:nvPr/>
        </p:nvSpPr>
        <p:spPr bwMode="auto">
          <a:xfrm>
            <a:off x="5199063" y="3867150"/>
            <a:ext cx="50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Line 265"/>
          <p:cNvSpPr>
            <a:spLocks noChangeShapeType="1"/>
          </p:cNvSpPr>
          <p:nvPr/>
        </p:nvSpPr>
        <p:spPr bwMode="auto">
          <a:xfrm>
            <a:off x="5707063" y="3867150"/>
            <a:ext cx="0" cy="417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266"/>
          <p:cNvSpPr>
            <a:spLocks noChangeShapeType="1"/>
          </p:cNvSpPr>
          <p:nvPr/>
        </p:nvSpPr>
        <p:spPr bwMode="auto">
          <a:xfrm>
            <a:off x="5327650" y="4564063"/>
            <a:ext cx="0" cy="414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Line 267"/>
          <p:cNvSpPr>
            <a:spLocks noChangeShapeType="1"/>
          </p:cNvSpPr>
          <p:nvPr/>
        </p:nvSpPr>
        <p:spPr bwMode="auto">
          <a:xfrm>
            <a:off x="5581650" y="4564063"/>
            <a:ext cx="0" cy="414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Line 268"/>
          <p:cNvSpPr>
            <a:spLocks noChangeShapeType="1"/>
          </p:cNvSpPr>
          <p:nvPr/>
        </p:nvSpPr>
        <p:spPr bwMode="auto">
          <a:xfrm flipH="1" flipV="1">
            <a:off x="5199063" y="5394325"/>
            <a:ext cx="2540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Line 269"/>
          <p:cNvSpPr>
            <a:spLocks noChangeShapeType="1"/>
          </p:cNvSpPr>
          <p:nvPr/>
        </p:nvSpPr>
        <p:spPr bwMode="auto">
          <a:xfrm flipV="1">
            <a:off x="5453063" y="5394325"/>
            <a:ext cx="2540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1" name="Group 270"/>
          <p:cNvGrpSpPr>
            <a:grpSpLocks/>
          </p:cNvGrpSpPr>
          <p:nvPr/>
        </p:nvGrpSpPr>
        <p:grpSpPr bwMode="auto">
          <a:xfrm>
            <a:off x="5210175" y="5576888"/>
            <a:ext cx="125413" cy="188912"/>
            <a:chOff x="4398" y="4845"/>
            <a:chExt cx="72" cy="99"/>
          </a:xfrm>
        </p:grpSpPr>
        <p:sp>
          <p:nvSpPr>
            <p:cNvPr id="4170" name="Line 271"/>
            <p:cNvSpPr>
              <a:spLocks noChangeShapeType="1"/>
            </p:cNvSpPr>
            <p:nvPr/>
          </p:nvSpPr>
          <p:spPr bwMode="auto">
            <a:xfrm flipV="1">
              <a:off x="4470" y="484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272"/>
            <p:cNvSpPr>
              <a:spLocks noChangeShapeType="1"/>
            </p:cNvSpPr>
            <p:nvPr/>
          </p:nvSpPr>
          <p:spPr bwMode="auto">
            <a:xfrm flipH="1" flipV="1">
              <a:off x="4398" y="4881"/>
              <a:ext cx="72" cy="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2" name="Group 273"/>
          <p:cNvGrpSpPr>
            <a:grpSpLocks/>
          </p:cNvGrpSpPr>
          <p:nvPr/>
        </p:nvGrpSpPr>
        <p:grpSpPr bwMode="auto">
          <a:xfrm flipV="1">
            <a:off x="5495925" y="5634038"/>
            <a:ext cx="127000" cy="192087"/>
            <a:chOff x="4398" y="4845"/>
            <a:chExt cx="72" cy="99"/>
          </a:xfrm>
        </p:grpSpPr>
        <p:sp>
          <p:nvSpPr>
            <p:cNvPr id="4168" name="Line 274"/>
            <p:cNvSpPr>
              <a:spLocks noChangeShapeType="1"/>
            </p:cNvSpPr>
            <p:nvPr/>
          </p:nvSpPr>
          <p:spPr bwMode="auto">
            <a:xfrm flipV="1">
              <a:off x="4470" y="484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Line 275"/>
            <p:cNvSpPr>
              <a:spLocks noChangeShapeType="1"/>
            </p:cNvSpPr>
            <p:nvPr/>
          </p:nvSpPr>
          <p:spPr bwMode="auto">
            <a:xfrm flipH="1" flipV="1">
              <a:off x="4398" y="4881"/>
              <a:ext cx="72" cy="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3" name="Rectangle 276"/>
          <p:cNvSpPr>
            <a:spLocks noChangeArrowheads="1"/>
          </p:cNvSpPr>
          <p:nvPr/>
        </p:nvSpPr>
        <p:spPr bwMode="auto">
          <a:xfrm>
            <a:off x="3298825" y="6092825"/>
            <a:ext cx="4816475" cy="276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Line 285"/>
          <p:cNvSpPr>
            <a:spLocks noChangeShapeType="1"/>
          </p:cNvSpPr>
          <p:nvPr/>
        </p:nvSpPr>
        <p:spPr bwMode="auto">
          <a:xfrm>
            <a:off x="2495550" y="5359400"/>
            <a:ext cx="240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3" name="Line 286"/>
          <p:cNvSpPr>
            <a:spLocks noChangeShapeType="1"/>
          </p:cNvSpPr>
          <p:nvPr/>
        </p:nvSpPr>
        <p:spPr bwMode="auto">
          <a:xfrm flipH="1">
            <a:off x="2495550" y="6032500"/>
            <a:ext cx="669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4" name="Line 287"/>
          <p:cNvSpPr>
            <a:spLocks noChangeShapeType="1"/>
          </p:cNvSpPr>
          <p:nvPr/>
        </p:nvSpPr>
        <p:spPr bwMode="auto">
          <a:xfrm>
            <a:off x="2763838" y="48545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5" name="Line 288"/>
          <p:cNvSpPr>
            <a:spLocks noChangeShapeType="1"/>
          </p:cNvSpPr>
          <p:nvPr/>
        </p:nvSpPr>
        <p:spPr bwMode="auto">
          <a:xfrm flipV="1">
            <a:off x="2763838" y="6032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6" name="Text Box 289"/>
          <p:cNvSpPr txBox="1">
            <a:spLocks noChangeArrowheads="1"/>
          </p:cNvSpPr>
          <p:nvPr/>
        </p:nvSpPr>
        <p:spPr bwMode="auto">
          <a:xfrm>
            <a:off x="2489200" y="549751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0.25”</a:t>
            </a:r>
            <a:endParaRPr lang="en-US"/>
          </a:p>
        </p:txBody>
      </p:sp>
      <p:sp>
        <p:nvSpPr>
          <p:cNvPr id="4157" name="Line 290"/>
          <p:cNvSpPr>
            <a:spLocks noChangeShapeType="1"/>
          </p:cNvSpPr>
          <p:nvPr/>
        </p:nvSpPr>
        <p:spPr bwMode="auto">
          <a:xfrm flipH="1">
            <a:off x="5840413" y="5405438"/>
            <a:ext cx="763587" cy="290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8" name="Text Box 291"/>
          <p:cNvSpPr txBox="1">
            <a:spLocks noChangeArrowheads="1"/>
          </p:cNvSpPr>
          <p:nvPr/>
        </p:nvSpPr>
        <p:spPr bwMode="auto">
          <a:xfrm>
            <a:off x="6642100" y="4899025"/>
            <a:ext cx="233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Infrared light bounces off track surface</a:t>
            </a:r>
            <a:endParaRPr lang="en-US"/>
          </a:p>
        </p:txBody>
      </p:sp>
      <p:sp>
        <p:nvSpPr>
          <p:cNvPr id="4159" name="Text Box 292"/>
          <p:cNvSpPr txBox="1">
            <a:spLocks noChangeArrowheads="1"/>
          </p:cNvSpPr>
          <p:nvPr/>
        </p:nvSpPr>
        <p:spPr bwMode="auto">
          <a:xfrm>
            <a:off x="685800" y="5927725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Critical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Distance</a:t>
            </a:r>
            <a:endParaRPr lang="en-US"/>
          </a:p>
        </p:txBody>
      </p:sp>
      <p:sp>
        <p:nvSpPr>
          <p:cNvPr id="4160" name="Line 293"/>
          <p:cNvSpPr>
            <a:spLocks noChangeShapeType="1"/>
          </p:cNvSpPr>
          <p:nvPr/>
        </p:nvSpPr>
        <p:spPr bwMode="auto">
          <a:xfrm flipV="1">
            <a:off x="1917700" y="5737225"/>
            <a:ext cx="520700" cy="266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200" b="1" u="sng" dirty="0">
                <a:solidFill>
                  <a:schemeClr val="accent2"/>
                </a:solidFill>
              </a:rPr>
              <a:t>Navigating with infrared sensors</a:t>
            </a:r>
            <a:endParaRPr lang="en-US" sz="220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There are many possible approaches to navigation using infrared sensors.  One approach is described below.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sz="2200" b="1" u="sng" dirty="0">
                <a:solidFill>
                  <a:schemeClr val="accent2"/>
                </a:solidFill>
              </a:rPr>
              <a:t>Basic navigation method</a:t>
            </a:r>
            <a:r>
              <a:rPr lang="en-US" sz="2200" b="1" dirty="0">
                <a:solidFill>
                  <a:schemeClr val="accent2"/>
                </a:solidFill>
              </a:rPr>
              <a:t>: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If the left sensor hits the tape, turn left (slow the left wheel).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If the right sensor hits the tape, turn right (slow the right wheel).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How much should each wheel be slowed?  It depends on: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speed of the </a:t>
            </a:r>
            <a:r>
              <a:rPr lang="en-US" sz="2200" dirty="0" smtClean="0">
                <a:solidFill>
                  <a:schemeClr val="accent2"/>
                </a:solidFill>
              </a:rPr>
              <a:t>Arduino-BOT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2200" dirty="0">
                <a:solidFill>
                  <a:schemeClr val="accent2"/>
                </a:solidFill>
              </a:rPr>
              <a:t>The sharpness of the turn.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00600" y="3552825"/>
            <a:ext cx="4177093" cy="6048375"/>
            <a:chOff x="4800600" y="3552825"/>
            <a:chExt cx="4177093" cy="6048375"/>
          </a:xfrm>
        </p:grpSpPr>
        <p:sp>
          <p:nvSpPr>
            <p:cNvPr id="7" name="Arc 6"/>
            <p:cNvSpPr/>
            <p:nvPr/>
          </p:nvSpPr>
          <p:spPr>
            <a:xfrm>
              <a:off x="5991225" y="3771900"/>
              <a:ext cx="2232025" cy="5829300"/>
            </a:xfrm>
            <a:prstGeom prst="arc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00600" y="3552825"/>
              <a:ext cx="4177093" cy="3305175"/>
              <a:chOff x="4619708" y="4468633"/>
              <a:chExt cx="3348335" cy="238936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386620" y="6191367"/>
                <a:ext cx="1447800" cy="101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64300" y="5334000"/>
                <a:ext cx="12700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>
                <a:off x="6248400" y="5651500"/>
                <a:ext cx="114300" cy="12065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7853743" y="5651500"/>
                <a:ext cx="114300" cy="12065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5683" y="5046494"/>
                <a:ext cx="112197" cy="280491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26866" y="5041819"/>
                <a:ext cx="112197" cy="280491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>
                <a:stCxn id="15" idx="1"/>
                <a:endCxn id="15" idx="0"/>
              </p:cNvCxnSpPr>
              <p:nvPr/>
            </p:nvCxnSpPr>
            <p:spPr>
              <a:xfrm flipV="1">
                <a:off x="6855683" y="5046494"/>
                <a:ext cx="56099" cy="1402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5" idx="0"/>
                <a:endCxn id="15" idx="3"/>
              </p:cNvCxnSpPr>
              <p:nvPr/>
            </p:nvCxnSpPr>
            <p:spPr>
              <a:xfrm>
                <a:off x="6911782" y="5046494"/>
                <a:ext cx="56098" cy="1402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4" idx="0"/>
              </p:cNvCxnSpPr>
              <p:nvPr/>
            </p:nvCxnSpPr>
            <p:spPr>
              <a:xfrm flipV="1">
                <a:off x="7226744" y="5039868"/>
                <a:ext cx="56099" cy="1402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6" idx="0"/>
              </p:cNvCxnSpPr>
              <p:nvPr/>
            </p:nvCxnSpPr>
            <p:spPr>
              <a:xfrm>
                <a:off x="7282965" y="5041819"/>
                <a:ext cx="55976" cy="13829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619708" y="4468633"/>
                <a:ext cx="1184745" cy="9567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FF0000"/>
                    </a:solidFill>
                  </a:rPr>
                  <a:t>Light from left sensor sees tape, so turn left</a:t>
                </a:r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Straight Arrow Connector 31"/>
              <p:cNvCxnSpPr>
                <a:stCxn id="30" idx="3"/>
              </p:cNvCxnSpPr>
              <p:nvPr/>
            </p:nvCxnSpPr>
            <p:spPr>
              <a:xfrm>
                <a:off x="5804453" y="4947001"/>
                <a:ext cx="922350" cy="1736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431800"/>
            <a:ext cx="9144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sz="2800" b="1" u="sng" dirty="0">
                <a:solidFill>
                  <a:schemeClr val="accent2"/>
                </a:solidFill>
              </a:rPr>
              <a:t>Possible improvements for line following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sz="2000" b="1" i="1" dirty="0" smtClean="0">
                <a:solidFill>
                  <a:schemeClr val="accent2"/>
                </a:solidFill>
              </a:rPr>
              <a:t>Good modifications to try in EGR 120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If the Arduino-BOT can’t turn sharp enough to make a turn, slow down the inner wheel a little more.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If the Arduino-BOT makes the turns, but jerks back and forth, try using less drastic turns.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Adjust the spacing between the sensors.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b="1" i="1" dirty="0" smtClean="0">
                <a:solidFill>
                  <a:schemeClr val="accent2"/>
                </a:solidFill>
              </a:rPr>
              <a:t>Other adjustments beyond EGR 120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1900" dirty="0" smtClean="0">
                <a:solidFill>
                  <a:schemeClr val="accent2"/>
                </a:solidFill>
              </a:rPr>
              <a:t>Add </a:t>
            </a:r>
            <a:r>
              <a:rPr lang="en-US" sz="1900" dirty="0">
                <a:solidFill>
                  <a:schemeClr val="accent2"/>
                </a:solidFill>
              </a:rPr>
              <a:t>more sensors.  </a:t>
            </a:r>
            <a:r>
              <a:rPr lang="en-US" sz="1900" dirty="0" smtClean="0">
                <a:solidFill>
                  <a:schemeClr val="accent2"/>
                </a:solidFill>
              </a:rPr>
              <a:t>One approach is to use the </a:t>
            </a:r>
            <a:r>
              <a:rPr lang="en-US" sz="1900" dirty="0">
                <a:solidFill>
                  <a:schemeClr val="accent2"/>
                </a:solidFill>
              </a:rPr>
              <a:t>innermost sensors </a:t>
            </a:r>
            <a:r>
              <a:rPr lang="en-US" sz="1900" dirty="0" smtClean="0">
                <a:solidFill>
                  <a:schemeClr val="accent2"/>
                </a:solidFill>
              </a:rPr>
              <a:t>for </a:t>
            </a:r>
            <a:r>
              <a:rPr lang="en-US" sz="1900" dirty="0">
                <a:solidFill>
                  <a:schemeClr val="accent2"/>
                </a:solidFill>
              </a:rPr>
              <a:t>gradual turns and the outer sensor for more drastic turns.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1900" dirty="0" smtClean="0">
                <a:solidFill>
                  <a:schemeClr val="accent2"/>
                </a:solidFill>
              </a:rPr>
              <a:t>Rather </a:t>
            </a:r>
            <a:r>
              <a:rPr lang="en-US" sz="1900" dirty="0">
                <a:solidFill>
                  <a:schemeClr val="accent2"/>
                </a:solidFill>
              </a:rPr>
              <a:t>than assigning a specific turning radius to a given sensor, the program could be modified to increment or decrement the </a:t>
            </a:r>
            <a:r>
              <a:rPr lang="en-US" sz="1900" dirty="0" smtClean="0">
                <a:solidFill>
                  <a:schemeClr val="accent2"/>
                </a:solidFill>
              </a:rPr>
              <a:t>Pulse Width sent to each servo.  </a:t>
            </a:r>
            <a:r>
              <a:rPr lang="en-US" sz="1900" dirty="0">
                <a:solidFill>
                  <a:schemeClr val="accent2"/>
                </a:solidFill>
              </a:rPr>
              <a:t>For example, if the left sensor hits the tape, turn a little more left.  If it is still hitting the tape, turn even sharper left, etc.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1900" dirty="0">
                <a:solidFill>
                  <a:schemeClr val="accent2"/>
                </a:solidFill>
              </a:rPr>
              <a:t>Each sensor could be turned ON just before it is read (and all others turned OFF) to eliminate interference from the other sensors</a:t>
            </a:r>
            <a:r>
              <a:rPr lang="en-US" sz="1900" dirty="0" smtClean="0">
                <a:solidFill>
                  <a:schemeClr val="accent2"/>
                </a:solidFill>
              </a:rPr>
              <a:t>.</a:t>
            </a:r>
          </a:p>
          <a:p>
            <a:pPr marL="685800" lvl="1" indent="-228600">
              <a:spcBef>
                <a:spcPct val="20000"/>
              </a:spcBef>
              <a:buFontTx/>
              <a:buChar char="–"/>
              <a:tabLst>
                <a:tab pos="228600" algn="l"/>
              </a:tabLst>
            </a:pPr>
            <a:r>
              <a:rPr lang="en-US" sz="1900" dirty="0" smtClean="0">
                <a:solidFill>
                  <a:schemeClr val="accent2"/>
                </a:solidFill>
              </a:rPr>
              <a:t>Use a PID (Proportional-Integral-Derivative) controller – a sophisticated, but widely used algorithm to minimize the error between the intended and actual path.</a:t>
            </a:r>
            <a:endParaRPr lang="en-US" sz="19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1B9BC-27DB-4233-AF48-834C567D0C40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5435600" y="647700"/>
            <a:ext cx="3708400" cy="6210300"/>
            <a:chOff x="3112" y="408"/>
            <a:chExt cx="2288" cy="3776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49768" t="21277" r="17130" b="6328"/>
            <a:stretch>
              <a:fillRect/>
            </a:stretch>
          </p:blipFill>
          <p:spPr bwMode="auto">
            <a:xfrm>
              <a:off x="3112" y="431"/>
              <a:ext cx="2288" cy="3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152" y="408"/>
              <a:ext cx="232" cy="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096" y="1884"/>
              <a:ext cx="360" cy="2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5" name="Rectangle 4"/>
          <p:cNvSpPr>
            <a:spLocks noChangeArrowheads="1"/>
          </p:cNvSpPr>
          <p:nvPr/>
        </p:nvSpPr>
        <p:spPr bwMode="auto">
          <a:xfrm>
            <a:off x="0" y="831850"/>
            <a:ext cx="4229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Mount two QTI sensors on the front of the </a:t>
            </a:r>
            <a:r>
              <a:rPr lang="en-US" dirty="0" smtClean="0">
                <a:solidFill>
                  <a:schemeClr val="accent2"/>
                </a:solidFill>
              </a:rPr>
              <a:t>Arduino-BOT </a:t>
            </a:r>
            <a:r>
              <a:rPr lang="en-US" dirty="0">
                <a:solidFill>
                  <a:schemeClr val="accent2"/>
                </a:solidFill>
              </a:rPr>
              <a:t>as illustrated to the right.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Space the two sensors so that they just straddle a piece of ¾” black electrical tape as shown below.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419100"/>
            <a:ext cx="5638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b="1" u="sng" dirty="0">
                <a:solidFill>
                  <a:schemeClr val="accent2"/>
                </a:solidFill>
              </a:rPr>
              <a:t>Mounting QTI sensors on the BOE-BOT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  <p:pic>
        <p:nvPicPr>
          <p:cNvPr id="3074" name="Picture 2" descr="C:\Users\Paul Gordy\Desktop\Arduino-BOT pics and videos\2010-11-08 01.02.05.jpg"/>
          <p:cNvPicPr>
            <a:picLocks noChangeAspect="1" noChangeArrowheads="1"/>
          </p:cNvPicPr>
          <p:nvPr/>
        </p:nvPicPr>
        <p:blipFill>
          <a:blip r:embed="rId3" cstate="print"/>
          <a:srcRect b="30417"/>
          <a:stretch>
            <a:fillRect/>
          </a:stretch>
        </p:blipFill>
        <p:spPr bwMode="auto">
          <a:xfrm>
            <a:off x="0" y="4021296"/>
            <a:ext cx="5435599" cy="28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4"/>
          <p:cNvSpPr>
            <a:spLocks noChangeArrowheads="1"/>
          </p:cNvSpPr>
          <p:nvPr/>
        </p:nvSpPr>
        <p:spPr bwMode="auto">
          <a:xfrm>
            <a:off x="0" y="8890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406400" algn="l"/>
              </a:tabLst>
            </a:pPr>
            <a:r>
              <a:rPr lang="en-US" dirty="0">
                <a:solidFill>
                  <a:schemeClr val="accent2"/>
                </a:solidFill>
              </a:rPr>
              <a:t>The cables that are connected to the cables can easily be reversed, so care must be taken to connect them correctly.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732" name="Rectangle 4"/>
          <p:cNvSpPr>
            <a:spLocks noChangeArrowheads="1"/>
          </p:cNvSpPr>
          <p:nvPr/>
        </p:nvSpPr>
        <p:spPr bwMode="auto">
          <a:xfrm>
            <a:off x="0" y="428625"/>
            <a:ext cx="5638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b="1" u="sng" dirty="0">
                <a:solidFill>
                  <a:schemeClr val="accent2"/>
                </a:solidFill>
              </a:rPr>
              <a:t>Connecting cables to the QTI sensors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635000" y="2047875"/>
            <a:ext cx="8509000" cy="4359275"/>
            <a:chOff x="400" y="1290"/>
            <a:chExt cx="5360" cy="2746"/>
          </a:xfrm>
        </p:grpSpPr>
        <p:pic>
          <p:nvPicPr>
            <p:cNvPr id="30734" name="Picture 14" descr="100_5282"/>
            <p:cNvPicPr>
              <a:picLocks noChangeAspect="1" noChangeArrowheads="1"/>
            </p:cNvPicPr>
            <p:nvPr/>
          </p:nvPicPr>
          <p:blipFill>
            <a:blip r:embed="rId2" cstate="print"/>
            <a:srcRect l="31750" t="26617" r="35632" b="58780"/>
            <a:stretch>
              <a:fillRect/>
            </a:stretch>
          </p:blipFill>
          <p:spPr bwMode="auto">
            <a:xfrm>
              <a:off x="400" y="1856"/>
              <a:ext cx="5360" cy="1800"/>
            </a:xfrm>
            <a:prstGeom prst="rect">
              <a:avLst/>
            </a:prstGeom>
            <a:noFill/>
          </p:spPr>
        </p:pic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878" y="1290"/>
              <a:ext cx="2128" cy="30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Connect Black wire to B</a:t>
              </a:r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3960" y="1600"/>
              <a:ext cx="488" cy="5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H="1">
              <a:off x="2344" y="1584"/>
              <a:ext cx="424" cy="7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222" y="3730"/>
              <a:ext cx="2224" cy="30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Connect White wire to W</a:t>
              </a: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V="1">
              <a:off x="4048" y="2520"/>
              <a:ext cx="528" cy="12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H="1" flipV="1">
              <a:off x="2464" y="3040"/>
              <a:ext cx="664" cy="6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A19DC8-43B0-468B-A03E-A22A6FF63F0D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936625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Unfortunately, the QTI sensor cables cannot be used in the servo ports on the </a:t>
            </a:r>
            <a:r>
              <a:rPr lang="en-US" dirty="0" smtClean="0">
                <a:solidFill>
                  <a:schemeClr val="accent2"/>
                </a:solidFill>
              </a:rPr>
              <a:t>Arduino-BOT </a:t>
            </a:r>
            <a:r>
              <a:rPr lang="en-US" dirty="0">
                <a:solidFill>
                  <a:schemeClr val="accent2"/>
                </a:solidFill>
              </a:rPr>
              <a:t>since the cables from the QTI sensors do not have 5V in the same position as the cables from the servos.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</a:pPr>
            <a:r>
              <a:rPr lang="en-US" dirty="0">
                <a:solidFill>
                  <a:schemeClr val="accent2"/>
                </a:solidFill>
              </a:rPr>
              <a:t>As a result, a </a:t>
            </a:r>
            <a:r>
              <a:rPr lang="en-US" b="1" i="1" u="sng" dirty="0">
                <a:solidFill>
                  <a:schemeClr val="accent2"/>
                </a:solidFill>
              </a:rPr>
              <a:t>header</a:t>
            </a:r>
            <a:r>
              <a:rPr lang="en-US" dirty="0">
                <a:solidFill>
                  <a:schemeClr val="accent2"/>
                </a:solidFill>
              </a:rPr>
              <a:t> should be used to connect each QTI sensor cable to the breadboard on the </a:t>
            </a:r>
            <a:r>
              <a:rPr lang="en-US" dirty="0" smtClean="0">
                <a:solidFill>
                  <a:schemeClr val="accent2"/>
                </a:solidFill>
              </a:rPr>
              <a:t>Arduino-BOT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409575"/>
            <a:ext cx="5638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tabLst>
                <a:tab pos="228600" algn="l"/>
              </a:tabLst>
            </a:pPr>
            <a:r>
              <a:rPr lang="en-US" sz="2800" b="1" u="sng" dirty="0">
                <a:solidFill>
                  <a:schemeClr val="accent2"/>
                </a:solidFill>
              </a:rPr>
              <a:t>Wiring the QTI sensors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1752" name="Picture 8" descr="100_5282"/>
          <p:cNvPicPr>
            <a:picLocks noChangeAspect="1" noChangeArrowheads="1"/>
          </p:cNvPicPr>
          <p:nvPr/>
        </p:nvPicPr>
        <p:blipFill>
          <a:blip r:embed="rId2" cstate="print"/>
          <a:srcRect l="31334" t="26617" r="2773"/>
          <a:stretch>
            <a:fillRect/>
          </a:stretch>
        </p:blipFill>
        <p:spPr bwMode="auto">
          <a:xfrm>
            <a:off x="4735513" y="3175000"/>
            <a:ext cx="4408487" cy="3683000"/>
          </a:xfrm>
          <a:prstGeom prst="rect">
            <a:avLst/>
          </a:prstGeom>
          <a:noFill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/>
          <a:srcRect l="40741" t="57098" r="54976" b="37654"/>
          <a:stretch>
            <a:fillRect/>
          </a:stretch>
        </p:blipFill>
        <p:spPr bwMode="auto">
          <a:xfrm>
            <a:off x="2768600" y="3403600"/>
            <a:ext cx="1092200" cy="1003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31754" name="Arc 10"/>
          <p:cNvSpPr>
            <a:spLocks/>
          </p:cNvSpPr>
          <p:nvPr/>
        </p:nvSpPr>
        <p:spPr bwMode="auto">
          <a:xfrm>
            <a:off x="3873500" y="3873500"/>
            <a:ext cx="22098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20725" y="4562475"/>
            <a:ext cx="4021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Plug header into end of QTI sensor cable.</a:t>
            </a:r>
          </a:p>
          <a:p>
            <a:r>
              <a:rPr lang="en-US" b="1" dirty="0">
                <a:solidFill>
                  <a:srgbClr val="FF3300"/>
                </a:solidFill>
              </a:rPr>
              <a:t>The header will then be plugged into the breadboard on the </a:t>
            </a:r>
            <a:r>
              <a:rPr lang="en-US" b="1" dirty="0" smtClean="0">
                <a:solidFill>
                  <a:srgbClr val="FF3300"/>
                </a:solidFill>
              </a:rPr>
              <a:t>Arduino-BOT</a:t>
            </a:r>
            <a:r>
              <a:rPr lang="en-US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5746-1570-4B39-AAC5-F427209A61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0" y="419100"/>
            <a:ext cx="9144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0"/>
            <a:ext cx="8928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Arduino-BOT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Lecture 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#5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EGR 120 – Introduction to Engineering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1167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 277 – Digital Logic</dc:title>
  <dc:creator>tcgordp</dc:creator>
  <cp:lastModifiedBy>Student</cp:lastModifiedBy>
  <cp:revision>326</cp:revision>
  <dcterms:created xsi:type="dcterms:W3CDTF">2003-05-19T18:05:36Z</dcterms:created>
  <dcterms:modified xsi:type="dcterms:W3CDTF">2017-05-31T15:46:08Z</dcterms:modified>
</cp:coreProperties>
</file>