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5" r:id="rId2"/>
    <p:sldId id="286" r:id="rId3"/>
    <p:sldId id="304" r:id="rId4"/>
    <p:sldId id="294" r:id="rId5"/>
    <p:sldId id="295" r:id="rId6"/>
    <p:sldId id="296" r:id="rId7"/>
    <p:sldId id="298" r:id="rId8"/>
    <p:sldId id="290" r:id="rId9"/>
    <p:sldId id="301" r:id="rId10"/>
    <p:sldId id="300" r:id="rId11"/>
    <p:sldId id="299" r:id="rId12"/>
    <p:sldId id="302" r:id="rId13"/>
    <p:sldId id="303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99"/>
    <a:srgbClr val="FFCC66"/>
    <a:srgbClr val="FFCC00"/>
    <a:srgbClr val="FF9933"/>
    <a:srgbClr val="FFFF66"/>
    <a:srgbClr val="CC0099"/>
    <a:srgbClr val="FF33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31" autoAdjust="0"/>
    <p:restoredTop sz="90929"/>
  </p:normalViewPr>
  <p:slideViewPr>
    <p:cSldViewPr snapToGrid="0">
      <p:cViewPr varScale="1">
        <p:scale>
          <a:sx n="116" d="100"/>
          <a:sy n="116" d="100"/>
        </p:scale>
        <p:origin x="1710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9E9D3B9-37F1-40FE-BFF5-2C95AE6E82A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63B4D74-EEE9-4C67-ADCA-15B9BBF1798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B9728-BC63-4587-A3D8-1954425C8C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6EEAAD-3E68-444E-80D5-4AFE0CEB3D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47BBA5-B278-428F-8E5E-5D5446338F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8BF738-D423-4CA6-B914-1DFD5D8BAA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0B0E82-DBA6-44D2-A3BC-19D56DFC7B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1F6410-2D55-4629-8A72-05BD16D9D7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7D4E39-D18D-466B-822E-65AA89478E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C3CF4D-E323-48F2-A207-1F9A3F7B80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951773-ADEE-48CB-B9C2-472D2D3DDF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0D4855-AE57-4D68-A667-4260ED5F9F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B1F441-4B76-48E6-BF72-F4C24DE7B5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C47B032-9297-4AD5-BBB5-8929C7416DE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44" name="Rectangle 8"/>
          <p:cNvSpPr>
            <a:spLocks noChangeArrowheads="1"/>
          </p:cNvSpPr>
          <p:nvPr/>
        </p:nvSpPr>
        <p:spPr bwMode="auto">
          <a:xfrm>
            <a:off x="546100" y="444500"/>
            <a:ext cx="82804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3200" b="1" u="sng" dirty="0">
                <a:solidFill>
                  <a:schemeClr val="accent2"/>
                </a:solidFill>
              </a:rPr>
              <a:t>Navigating the </a:t>
            </a:r>
            <a:r>
              <a:rPr lang="en-US" sz="3200" b="1" u="sng" dirty="0" smtClean="0">
                <a:solidFill>
                  <a:schemeClr val="accent2"/>
                </a:solidFill>
              </a:rPr>
              <a:t>Arduino-BOT</a:t>
            </a:r>
            <a:endParaRPr lang="en-US" sz="3200" b="1" u="sng" dirty="0">
              <a:solidFill>
                <a:schemeClr val="accent2"/>
              </a:solidFill>
            </a:endParaRPr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 bwMode="auto">
          <a:xfrm>
            <a:off x="7239000" y="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E6C5746-1570-4B39-AAC5-F427209A61A3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Line 3"/>
          <p:cNvSpPr>
            <a:spLocks noChangeShapeType="1"/>
          </p:cNvSpPr>
          <p:nvPr/>
        </p:nvSpPr>
        <p:spPr bwMode="auto">
          <a:xfrm flipV="1">
            <a:off x="0" y="419100"/>
            <a:ext cx="9144000" cy="127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0" name="Rectangle 31"/>
          <p:cNvSpPr>
            <a:spLocks noChangeArrowheads="1"/>
          </p:cNvSpPr>
          <p:nvPr/>
        </p:nvSpPr>
        <p:spPr bwMode="auto">
          <a:xfrm>
            <a:off x="0" y="0"/>
            <a:ext cx="89281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Arduino-BOT </a:t>
            </a:r>
            <a:r>
              <a:rPr lang="en-US" dirty="0">
                <a:solidFill>
                  <a:schemeClr val="accent2"/>
                </a:solidFill>
                <a:cs typeface="Times New Roman" pitchFamily="18" charset="0"/>
              </a:rPr>
              <a:t>Lecture </a:t>
            </a: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#3      </a:t>
            </a:r>
            <a:r>
              <a:rPr lang="en-US" dirty="0">
                <a:solidFill>
                  <a:schemeClr val="accent2"/>
                </a:solidFill>
                <a:cs typeface="Times New Roman" pitchFamily="18" charset="0"/>
              </a:rPr>
              <a:t>EGR 120 – Introduction to Engineering</a:t>
            </a:r>
            <a:endParaRPr lang="en-US" sz="3600" dirty="0"/>
          </a:p>
        </p:txBody>
      </p:sp>
      <p:pic>
        <p:nvPicPr>
          <p:cNvPr id="12" name="Picture 11" descr="Arduino-BOT sid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16258" y="1117600"/>
            <a:ext cx="6667242" cy="3986876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826675"/>
            <a:ext cx="9144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341313">
              <a:tabLst>
                <a:tab pos="341313" algn="l"/>
              </a:tabLst>
            </a:pPr>
            <a:r>
              <a:rPr lang="en-US" sz="1800" b="1" u="sng" dirty="0">
                <a:solidFill>
                  <a:schemeClr val="accent2"/>
                </a:solidFill>
              </a:rPr>
              <a:t>References</a:t>
            </a:r>
            <a:r>
              <a:rPr lang="en-US" sz="1800" dirty="0">
                <a:solidFill>
                  <a:schemeClr val="accent2"/>
                </a:solidFill>
              </a:rPr>
              <a:t>: </a:t>
            </a:r>
          </a:p>
          <a:p>
            <a:pPr marL="341313" indent="-341313">
              <a:tabLst>
                <a:tab pos="341313" algn="l"/>
              </a:tabLst>
            </a:pPr>
            <a:r>
              <a:rPr lang="en-US" sz="1800" dirty="0"/>
              <a:t>1)	</a:t>
            </a:r>
            <a:r>
              <a:rPr lang="en-US" sz="1800" dirty="0" err="1"/>
              <a:t>Arduino</a:t>
            </a:r>
            <a:r>
              <a:rPr lang="en-US" sz="1800" dirty="0"/>
              <a:t>-BOT Lectures #1-5   - </a:t>
            </a:r>
            <a:r>
              <a:rPr lang="en-US" sz="1800" u="sng" dirty="0">
                <a:solidFill>
                  <a:schemeClr val="accent2"/>
                </a:solidFill>
              </a:rPr>
              <a:t>http://faculty.tcc.edu/PGordy/Egr120/</a:t>
            </a:r>
            <a:r>
              <a:rPr lang="en-US" sz="1800" dirty="0">
                <a:solidFill>
                  <a:schemeClr val="accent2"/>
                </a:solidFill>
              </a:rPr>
              <a:t> </a:t>
            </a:r>
          </a:p>
          <a:p>
            <a:pPr marL="341313" indent="-341313">
              <a:tabLst>
                <a:tab pos="341313" algn="l"/>
              </a:tabLst>
            </a:pPr>
            <a:r>
              <a:rPr lang="en-US" sz="1800" dirty="0"/>
              <a:t>2)	Robotics with the Board of Education Shield for Arduino web tutorials - </a:t>
            </a:r>
            <a:r>
              <a:rPr lang="en-US" sz="1800" u="sng" dirty="0">
                <a:solidFill>
                  <a:schemeClr val="accent2"/>
                </a:solidFill>
              </a:rPr>
              <a:t>http://learn.parallax.com/tutorials/robot/shield-bot/robotics-board-education-shield-arduino </a:t>
            </a:r>
            <a:endParaRPr lang="en-US" sz="1800" dirty="0">
              <a:solidFill>
                <a:schemeClr val="accent2"/>
              </a:solidFill>
            </a:endParaRPr>
          </a:p>
          <a:p>
            <a:pPr marL="341313" indent="-341313">
              <a:tabLst>
                <a:tab pos="341313" algn="l"/>
              </a:tabLst>
            </a:pPr>
            <a:r>
              <a:rPr lang="en-US" sz="1800" dirty="0"/>
              <a:t>3)	Board of Education Shield for Arduino documentation - </a:t>
            </a:r>
            <a:r>
              <a:rPr lang="en-US" sz="1800" u="sng" dirty="0">
                <a:solidFill>
                  <a:schemeClr val="accent2"/>
                </a:solidFill>
              </a:rPr>
              <a:t>https://www.parallax.com/downloads/robotics-board-education-shield-arduino</a:t>
            </a:r>
            <a:endParaRPr lang="en-US" sz="1800" dirty="0">
              <a:solidFill>
                <a:schemeClr val="accent2"/>
              </a:solidFill>
            </a:endParaRPr>
          </a:p>
          <a:p>
            <a:pPr marL="342900" indent="-342900">
              <a:buAutoNum type="arabicParenR" startAt="4"/>
              <a:tabLst>
                <a:tab pos="341313" algn="l"/>
              </a:tabLst>
            </a:pPr>
            <a:r>
              <a:rPr lang="en-US" sz="1800" dirty="0"/>
              <a:t>Arduino web site (software, microcontrollers, examples, and more)  - </a:t>
            </a:r>
            <a:r>
              <a:rPr lang="en-US" sz="1800" u="sng" dirty="0">
                <a:solidFill>
                  <a:schemeClr val="accent2"/>
                </a:solidFill>
              </a:rPr>
              <a:t>https://www.arduino.cc/</a:t>
            </a:r>
            <a:endParaRPr lang="en-US" sz="18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2" name="Rectangle 4"/>
          <p:cNvSpPr>
            <a:spLocks noChangeArrowheads="1"/>
          </p:cNvSpPr>
          <p:nvPr/>
        </p:nvSpPr>
        <p:spPr bwMode="auto">
          <a:xfrm>
            <a:off x="0" y="419100"/>
            <a:ext cx="91440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tabLst>
                <a:tab pos="228600" algn="l"/>
                <a:tab pos="685800" algn="l"/>
              </a:tabLst>
            </a:pPr>
            <a:r>
              <a:rPr lang="en-US" sz="2000" b="1" u="sng" dirty="0">
                <a:solidFill>
                  <a:schemeClr val="accent2"/>
                </a:solidFill>
              </a:rPr>
              <a:t>Using Servo Data to control the </a:t>
            </a:r>
            <a:r>
              <a:rPr lang="en-US" sz="2000" b="1" u="sng" dirty="0" smtClean="0">
                <a:solidFill>
                  <a:schemeClr val="accent2"/>
                </a:solidFill>
              </a:rPr>
              <a:t>Arduino-BOT</a:t>
            </a:r>
            <a:endParaRPr lang="en-US" sz="2000" b="1" u="sng" dirty="0">
              <a:solidFill>
                <a:schemeClr val="accent2"/>
              </a:solidFill>
            </a:endParaRPr>
          </a:p>
          <a:p>
            <a:pPr>
              <a:spcBef>
                <a:spcPct val="20000"/>
              </a:spcBef>
              <a:tabLst>
                <a:tab pos="228600" algn="l"/>
                <a:tab pos="68580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In </a:t>
            </a:r>
            <a:r>
              <a:rPr lang="en-US" sz="1800" dirty="0" smtClean="0">
                <a:solidFill>
                  <a:schemeClr val="accent2"/>
                </a:solidFill>
              </a:rPr>
              <a:t>Team Assignment #2 </a:t>
            </a:r>
            <a:r>
              <a:rPr lang="en-US" sz="1800" dirty="0">
                <a:solidFill>
                  <a:schemeClr val="accent2"/>
                </a:solidFill>
              </a:rPr>
              <a:t>data was gathered so that servo speed and direction could be determined as </a:t>
            </a:r>
            <a:r>
              <a:rPr lang="en-US" sz="1800" dirty="0" smtClean="0">
                <a:solidFill>
                  <a:schemeClr val="accent2"/>
                </a:solidFill>
              </a:rPr>
              <a:t>Pulse Width varied from 1300 to 1700 us.  </a:t>
            </a:r>
            <a:r>
              <a:rPr lang="en-US" sz="1800" dirty="0">
                <a:solidFill>
                  <a:schemeClr val="accent2"/>
                </a:solidFill>
              </a:rPr>
              <a:t>The data might </a:t>
            </a:r>
            <a:r>
              <a:rPr lang="en-US" sz="1800" dirty="0" smtClean="0">
                <a:solidFill>
                  <a:schemeClr val="accent2"/>
                </a:solidFill>
              </a:rPr>
              <a:t>look </a:t>
            </a:r>
            <a:r>
              <a:rPr lang="en-US" sz="1800" dirty="0">
                <a:solidFill>
                  <a:schemeClr val="accent2"/>
                </a:solidFill>
              </a:rPr>
              <a:t>like the tables shown below.</a:t>
            </a:r>
          </a:p>
          <a:p>
            <a:pPr>
              <a:spcBef>
                <a:spcPct val="20000"/>
              </a:spcBef>
              <a:tabLst>
                <a:tab pos="228600" algn="l"/>
                <a:tab pos="685800" algn="l"/>
              </a:tabLst>
            </a:pPr>
            <a:endParaRPr lang="en-US" sz="1100" dirty="0">
              <a:solidFill>
                <a:schemeClr val="accent2"/>
              </a:solidFill>
            </a:endParaRPr>
          </a:p>
        </p:txBody>
      </p:sp>
      <p:sp>
        <p:nvSpPr>
          <p:cNvPr id="370838" name="Text Box 150"/>
          <p:cNvSpPr txBox="1">
            <a:spLocks noChangeArrowheads="1"/>
          </p:cNvSpPr>
          <p:nvPr/>
        </p:nvSpPr>
        <p:spPr bwMode="auto">
          <a:xfrm>
            <a:off x="0" y="1497013"/>
            <a:ext cx="74295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800" b="1" dirty="0">
                <a:solidFill>
                  <a:srgbClr val="FF0000"/>
                </a:solidFill>
              </a:rPr>
              <a:t>Left wheel </a:t>
            </a:r>
            <a:r>
              <a:rPr lang="en-US" sz="1800" b="1" dirty="0" smtClean="0">
                <a:solidFill>
                  <a:srgbClr val="FF0000"/>
                </a:solidFill>
              </a:rPr>
              <a:t>servo</a:t>
            </a:r>
          </a:p>
          <a:p>
            <a:pPr algn="ctr"/>
            <a:r>
              <a:rPr lang="en-US" sz="1800" b="1" dirty="0" smtClean="0">
                <a:solidFill>
                  <a:srgbClr val="FF0000"/>
                </a:solidFill>
              </a:rPr>
              <a:t>data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370844" name="Line 156"/>
          <p:cNvSpPr>
            <a:spLocks noChangeShapeType="1"/>
          </p:cNvSpPr>
          <p:nvPr/>
        </p:nvSpPr>
        <p:spPr bwMode="auto">
          <a:xfrm flipV="1">
            <a:off x="4476750" y="1857375"/>
            <a:ext cx="923925" cy="1066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845" name="Line 157"/>
          <p:cNvSpPr>
            <a:spLocks noChangeShapeType="1"/>
          </p:cNvSpPr>
          <p:nvPr/>
        </p:nvSpPr>
        <p:spPr bwMode="auto">
          <a:xfrm flipH="1">
            <a:off x="3590925" y="4400550"/>
            <a:ext cx="876300" cy="16097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7" name="Slide Number Placeholder 5"/>
          <p:cNvSpPr txBox="1">
            <a:spLocks/>
          </p:cNvSpPr>
          <p:nvPr/>
        </p:nvSpPr>
        <p:spPr bwMode="auto">
          <a:xfrm>
            <a:off x="7239000" y="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E6C5746-1570-4B39-AAC5-F427209A61A3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58" name="Line 3"/>
          <p:cNvSpPr>
            <a:spLocks noChangeShapeType="1"/>
          </p:cNvSpPr>
          <p:nvPr/>
        </p:nvSpPr>
        <p:spPr bwMode="auto">
          <a:xfrm flipV="1">
            <a:off x="0" y="419100"/>
            <a:ext cx="9144000" cy="127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59" name="Rectangle 31"/>
          <p:cNvSpPr>
            <a:spLocks noChangeArrowheads="1"/>
          </p:cNvSpPr>
          <p:nvPr/>
        </p:nvSpPr>
        <p:spPr bwMode="auto">
          <a:xfrm>
            <a:off x="0" y="0"/>
            <a:ext cx="89281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Arduino-BOT </a:t>
            </a:r>
            <a:r>
              <a:rPr lang="en-US" dirty="0">
                <a:solidFill>
                  <a:schemeClr val="accent2"/>
                </a:solidFill>
                <a:cs typeface="Times New Roman" pitchFamily="18" charset="0"/>
              </a:rPr>
              <a:t>Lecture </a:t>
            </a: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#3      </a:t>
            </a:r>
            <a:r>
              <a:rPr lang="en-US" dirty="0">
                <a:solidFill>
                  <a:schemeClr val="accent2"/>
                </a:solidFill>
                <a:cs typeface="Times New Roman" pitchFamily="18" charset="0"/>
              </a:rPr>
              <a:t>EGR 120 – Introduction to Engineering</a:t>
            </a:r>
            <a:endParaRPr lang="en-US" sz="3600" dirty="0"/>
          </a:p>
        </p:txBody>
      </p:sp>
      <p:graphicFrame>
        <p:nvGraphicFramePr>
          <p:cNvPr id="16" name="Group 1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1530805"/>
              </p:ext>
            </p:extLst>
          </p:nvPr>
        </p:nvGraphicFramePr>
        <p:xfrm>
          <a:off x="749300" y="1493520"/>
          <a:ext cx="3378200" cy="536448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4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1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Pulse Width (us)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Servo speed (CW rpm)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1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1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1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1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1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1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1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1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1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1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1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1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1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1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1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1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1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1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1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91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graphicFrame>
        <p:nvGraphicFramePr>
          <p:cNvPr id="17" name="Group 1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1530805"/>
              </p:ext>
            </p:extLst>
          </p:nvPr>
        </p:nvGraphicFramePr>
        <p:xfrm>
          <a:off x="5026025" y="1493520"/>
          <a:ext cx="3378200" cy="536448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4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1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Pulse Width (us)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Servo speed (CW rpm)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1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1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1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1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1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1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1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1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1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1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1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1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1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1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1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1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1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1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1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91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18" name="Rounded Rectangle 17"/>
          <p:cNvSpPr/>
          <p:nvPr/>
        </p:nvSpPr>
        <p:spPr>
          <a:xfrm>
            <a:off x="5391150" y="1733550"/>
            <a:ext cx="2352675" cy="23812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1238250" y="5886450"/>
            <a:ext cx="2352675" cy="23812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 Box 150"/>
          <p:cNvSpPr txBox="1">
            <a:spLocks noChangeArrowheads="1"/>
          </p:cNvSpPr>
          <p:nvPr/>
        </p:nvSpPr>
        <p:spPr bwMode="auto">
          <a:xfrm>
            <a:off x="8401050" y="1487488"/>
            <a:ext cx="74295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800" b="1" dirty="0" err="1" smtClean="0">
                <a:solidFill>
                  <a:srgbClr val="FF0000"/>
                </a:solidFill>
              </a:rPr>
              <a:t>Rightwheel</a:t>
            </a:r>
            <a:r>
              <a:rPr lang="en-US" sz="1800" b="1" dirty="0" smtClean="0">
                <a:solidFill>
                  <a:srgbClr val="FF0000"/>
                </a:solidFill>
              </a:rPr>
              <a:t> servo</a:t>
            </a:r>
          </a:p>
          <a:p>
            <a:pPr algn="ctr"/>
            <a:r>
              <a:rPr lang="en-US" sz="1800" b="1" dirty="0" smtClean="0">
                <a:solidFill>
                  <a:srgbClr val="FF0000"/>
                </a:solidFill>
              </a:rPr>
              <a:t>data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370843" name="Text Box 155"/>
          <p:cNvSpPr txBox="1">
            <a:spLocks noChangeArrowheads="1"/>
          </p:cNvSpPr>
          <p:nvPr/>
        </p:nvSpPr>
        <p:spPr bwMode="auto">
          <a:xfrm>
            <a:off x="3654425" y="2921000"/>
            <a:ext cx="1603375" cy="1477328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800" b="1" dirty="0" smtClean="0">
                <a:solidFill>
                  <a:srgbClr val="FF0000"/>
                </a:solidFill>
              </a:rPr>
              <a:t>Match these numbers to make the  Arduino-BOT go straight</a:t>
            </a:r>
            <a:endParaRPr lang="en-US" sz="1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740" name="Rectangle 76"/>
          <p:cNvSpPr>
            <a:spLocks noChangeArrowheads="1"/>
          </p:cNvSpPr>
          <p:nvPr/>
        </p:nvSpPr>
        <p:spPr bwMode="auto">
          <a:xfrm>
            <a:off x="0" y="428625"/>
            <a:ext cx="91440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tabLst>
                <a:tab pos="228600" algn="l"/>
                <a:tab pos="685800" algn="l"/>
              </a:tabLst>
            </a:pPr>
            <a:r>
              <a:rPr lang="en-US" sz="2200" b="1" u="sng" dirty="0">
                <a:solidFill>
                  <a:schemeClr val="accent2"/>
                </a:solidFill>
              </a:rPr>
              <a:t>Sample Program to move the </a:t>
            </a:r>
            <a:r>
              <a:rPr lang="en-US" sz="2200" b="1" u="sng" dirty="0" smtClean="0">
                <a:solidFill>
                  <a:schemeClr val="accent2"/>
                </a:solidFill>
              </a:rPr>
              <a:t>Arduino-BOT </a:t>
            </a:r>
            <a:r>
              <a:rPr lang="en-US" sz="2200" b="1" u="sng" dirty="0">
                <a:solidFill>
                  <a:schemeClr val="accent2"/>
                </a:solidFill>
              </a:rPr>
              <a:t>forward in a straight line</a:t>
            </a:r>
            <a:r>
              <a:rPr lang="en-US" sz="2200" b="1" dirty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10" name="Slide Number Placeholder 5"/>
          <p:cNvSpPr txBox="1">
            <a:spLocks/>
          </p:cNvSpPr>
          <p:nvPr/>
        </p:nvSpPr>
        <p:spPr bwMode="auto">
          <a:xfrm>
            <a:off x="7239000" y="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E6C5746-1570-4B39-AAC5-F427209A61A3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Line 3"/>
          <p:cNvSpPr>
            <a:spLocks noChangeShapeType="1"/>
          </p:cNvSpPr>
          <p:nvPr/>
        </p:nvSpPr>
        <p:spPr bwMode="auto">
          <a:xfrm flipV="1">
            <a:off x="0" y="419100"/>
            <a:ext cx="9144000" cy="127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2" name="Rectangle 31"/>
          <p:cNvSpPr>
            <a:spLocks noChangeArrowheads="1"/>
          </p:cNvSpPr>
          <p:nvPr/>
        </p:nvSpPr>
        <p:spPr bwMode="auto">
          <a:xfrm>
            <a:off x="0" y="0"/>
            <a:ext cx="89281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Arduino-BOT </a:t>
            </a:r>
            <a:r>
              <a:rPr lang="en-US" dirty="0">
                <a:solidFill>
                  <a:schemeClr val="accent2"/>
                </a:solidFill>
                <a:cs typeface="Times New Roman" pitchFamily="18" charset="0"/>
              </a:rPr>
              <a:t>Lecture </a:t>
            </a: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#3      </a:t>
            </a:r>
            <a:r>
              <a:rPr lang="en-US" dirty="0">
                <a:solidFill>
                  <a:schemeClr val="accent2"/>
                </a:solidFill>
                <a:cs typeface="Times New Roman" pitchFamily="18" charset="0"/>
              </a:rPr>
              <a:t>EGR 120 – Introduction to Engineering</a:t>
            </a:r>
            <a:endParaRPr lang="en-US" sz="3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278" y="870333"/>
            <a:ext cx="6169111" cy="5987667"/>
          </a:xfrm>
          <a:prstGeom prst="rect">
            <a:avLst/>
          </a:prstGeom>
          <a:ln w="19050">
            <a:solidFill>
              <a:schemeClr val="accent6"/>
            </a:solidFill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42" name="Rectangle 6"/>
          <p:cNvSpPr>
            <a:spLocks noChangeArrowheads="1"/>
          </p:cNvSpPr>
          <p:nvPr/>
        </p:nvSpPr>
        <p:spPr bwMode="auto">
          <a:xfrm>
            <a:off x="0" y="428625"/>
            <a:ext cx="91440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tabLst>
                <a:tab pos="228600" algn="l"/>
                <a:tab pos="685800" algn="l"/>
              </a:tabLst>
            </a:pPr>
            <a:r>
              <a:rPr lang="en-US" sz="2200" b="1" u="sng" dirty="0">
                <a:solidFill>
                  <a:schemeClr val="accent2"/>
                </a:solidFill>
              </a:rPr>
              <a:t>How far will the BOE-BOT move?</a:t>
            </a:r>
            <a:r>
              <a:rPr lang="en-US" sz="2200" b="1" dirty="0">
                <a:solidFill>
                  <a:schemeClr val="accent2"/>
                </a:solidFill>
              </a:rPr>
              <a:t> </a:t>
            </a:r>
          </a:p>
          <a:p>
            <a:pPr>
              <a:spcBef>
                <a:spcPct val="20000"/>
              </a:spcBef>
              <a:tabLst>
                <a:tab pos="228600" algn="l"/>
                <a:tab pos="685800" algn="l"/>
              </a:tabLst>
            </a:pPr>
            <a:r>
              <a:rPr lang="en-US" sz="2200" dirty="0" smtClean="0">
                <a:solidFill>
                  <a:schemeClr val="accent2"/>
                </a:solidFill>
              </a:rPr>
              <a:t>In Team Assignment #2 each team calculated the speed that their Arduino-BOT moves in rpm, in/s, ft/s, and mph for each value of Pulse Width tested.</a:t>
            </a:r>
          </a:p>
          <a:p>
            <a:pPr>
              <a:spcBef>
                <a:spcPct val="20000"/>
              </a:spcBef>
              <a:tabLst>
                <a:tab pos="228600" algn="l"/>
                <a:tab pos="685800" algn="l"/>
              </a:tabLst>
            </a:pPr>
            <a:r>
              <a:rPr lang="en-US" sz="2200" b="1" i="1" u="sng" dirty="0" smtClean="0">
                <a:solidFill>
                  <a:schemeClr val="accent2"/>
                </a:solidFill>
              </a:rPr>
              <a:t>Example for 39 rpm:</a:t>
            </a:r>
          </a:p>
          <a:p>
            <a:pPr>
              <a:spcBef>
                <a:spcPct val="20000"/>
              </a:spcBef>
              <a:tabLst>
                <a:tab pos="228600" algn="l"/>
                <a:tab pos="685800" algn="l"/>
              </a:tabLst>
            </a:pPr>
            <a:endParaRPr lang="en-US" sz="2200" b="1" dirty="0">
              <a:solidFill>
                <a:schemeClr val="accent2"/>
              </a:solidFill>
            </a:endParaRPr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 bwMode="auto">
          <a:xfrm>
            <a:off x="7239000" y="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E6C5746-1570-4B39-AAC5-F427209A61A3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Line 3"/>
          <p:cNvSpPr>
            <a:spLocks noChangeShapeType="1"/>
          </p:cNvSpPr>
          <p:nvPr/>
        </p:nvSpPr>
        <p:spPr bwMode="auto">
          <a:xfrm flipV="1">
            <a:off x="0" y="419100"/>
            <a:ext cx="9144000" cy="127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0" name="Rectangle 31"/>
          <p:cNvSpPr>
            <a:spLocks noChangeArrowheads="1"/>
          </p:cNvSpPr>
          <p:nvPr/>
        </p:nvSpPr>
        <p:spPr bwMode="auto">
          <a:xfrm>
            <a:off x="0" y="0"/>
            <a:ext cx="89281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Arduino-BOT </a:t>
            </a:r>
            <a:r>
              <a:rPr lang="en-US" dirty="0">
                <a:solidFill>
                  <a:schemeClr val="accent2"/>
                </a:solidFill>
                <a:cs typeface="Times New Roman" pitchFamily="18" charset="0"/>
              </a:rPr>
              <a:t>Lecture </a:t>
            </a: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#3      </a:t>
            </a:r>
            <a:r>
              <a:rPr lang="en-US" dirty="0">
                <a:solidFill>
                  <a:schemeClr val="accent2"/>
                </a:solidFill>
                <a:cs typeface="Times New Roman" pitchFamily="18" charset="0"/>
              </a:rPr>
              <a:t>EGR 120 – Introduction to Engineering</a:t>
            </a:r>
            <a:endParaRPr lang="en-US" sz="3600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781050" y="2003425"/>
          <a:ext cx="6789738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3" imgW="4178160" imgH="431640" progId="Equation.3">
                  <p:embed/>
                </p:oleObj>
              </mc:Choice>
              <mc:Fallback>
                <p:oleObj name="Equation" r:id="rId3" imgW="417816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050" y="2003425"/>
                        <a:ext cx="6789738" cy="701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/>
          <p:nvPr/>
        </p:nvSpPr>
        <p:spPr>
          <a:xfrm>
            <a:off x="0" y="2950518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chemeClr val="accent2"/>
                </a:solidFill>
              </a:rPr>
              <a:t>In lab you can measure the distance that the Arduino-BOT needs to travel in a straight line and use this distance to calculate the time.</a:t>
            </a:r>
          </a:p>
          <a:p>
            <a:r>
              <a:rPr lang="en-US" sz="2200" b="1" i="1" u="sng" dirty="0" smtClean="0">
                <a:solidFill>
                  <a:schemeClr val="accent2"/>
                </a:solidFill>
              </a:rPr>
              <a:t>Example</a:t>
            </a:r>
            <a:r>
              <a:rPr lang="en-US" sz="2200" b="1" i="1" dirty="0" smtClean="0">
                <a:solidFill>
                  <a:schemeClr val="accent2"/>
                </a:solidFill>
              </a:rPr>
              <a:t>:  </a:t>
            </a:r>
            <a:r>
              <a:rPr lang="en-US" sz="2200" dirty="0" smtClean="0">
                <a:solidFill>
                  <a:schemeClr val="accent2"/>
                </a:solidFill>
              </a:rPr>
              <a:t>Find the time for the Arduino-BOT to travel 5 feet</a:t>
            </a: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268413" y="4251325"/>
          <a:ext cx="5262562" cy="68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5" imgW="3238200" imgH="419040" progId="Equation.3">
                  <p:embed/>
                </p:oleObj>
              </mc:Choice>
              <mc:Fallback>
                <p:oleObj name="Equation" r:id="rId5" imgW="3238200" imgH="419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8413" y="4251325"/>
                        <a:ext cx="5262562" cy="681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/>
        </p:nvSpPr>
        <p:spPr>
          <a:xfrm>
            <a:off x="0" y="5226784"/>
            <a:ext cx="238125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So the following section of code might results in the Arduino-BOT moving about 5 feet.</a:t>
            </a:r>
            <a:endParaRPr lang="en-US" sz="2000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956096" y="5018307"/>
            <a:ext cx="5800725" cy="1833390"/>
          </a:xfrm>
          <a:prstGeom prst="rect">
            <a:avLst/>
          </a:prstGeom>
          <a:ln w="19050">
            <a:solidFill>
              <a:schemeClr val="accent6"/>
            </a:solidFill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5" name="Rectangle 5"/>
          <p:cNvSpPr>
            <a:spLocks noChangeArrowheads="1"/>
          </p:cNvSpPr>
          <p:nvPr/>
        </p:nvSpPr>
        <p:spPr bwMode="auto">
          <a:xfrm>
            <a:off x="0" y="447674"/>
            <a:ext cx="9144000" cy="2733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tabLst>
                <a:tab pos="228600" algn="l"/>
                <a:tab pos="685800" algn="l"/>
              </a:tabLst>
            </a:pPr>
            <a:r>
              <a:rPr lang="en-US" sz="2200" b="1" u="sng" dirty="0">
                <a:solidFill>
                  <a:schemeClr val="accent2"/>
                </a:solidFill>
              </a:rPr>
              <a:t>Is it necessary to calculate exact distances ahead of time?</a:t>
            </a:r>
            <a:r>
              <a:rPr lang="en-US" sz="2200" b="1" dirty="0">
                <a:solidFill>
                  <a:schemeClr val="accent2"/>
                </a:solidFill>
              </a:rPr>
              <a:t> </a:t>
            </a:r>
          </a:p>
          <a:p>
            <a:pPr>
              <a:spcBef>
                <a:spcPct val="20000"/>
              </a:spcBef>
              <a:tabLst>
                <a:tab pos="228600" algn="l"/>
                <a:tab pos="685800" algn="l"/>
              </a:tabLst>
            </a:pPr>
            <a:r>
              <a:rPr lang="en-US" sz="2200" dirty="0" smtClean="0">
                <a:solidFill>
                  <a:schemeClr val="accent2"/>
                </a:solidFill>
              </a:rPr>
              <a:t>It is useful to calculate times for a couple of distances until you get a feel for approximate time values, but you will need to adjust them by </a:t>
            </a:r>
            <a:r>
              <a:rPr lang="en-US" sz="2200" b="1" i="1" u="sng" dirty="0" smtClean="0">
                <a:solidFill>
                  <a:schemeClr val="accent2"/>
                </a:solidFill>
              </a:rPr>
              <a:t>trial and error </a:t>
            </a:r>
            <a:r>
              <a:rPr lang="en-US" sz="2200" dirty="0" smtClean="0">
                <a:solidFill>
                  <a:schemeClr val="accent2"/>
                </a:solidFill>
              </a:rPr>
              <a:t>anyway.</a:t>
            </a:r>
          </a:p>
          <a:p>
            <a:pPr>
              <a:spcBef>
                <a:spcPct val="20000"/>
              </a:spcBef>
              <a:tabLst>
                <a:tab pos="228600" algn="l"/>
                <a:tab pos="685800" algn="l"/>
              </a:tabLst>
            </a:pPr>
            <a:endParaRPr lang="en-US" sz="900" dirty="0" smtClean="0">
              <a:solidFill>
                <a:schemeClr val="accent2"/>
              </a:solidFill>
            </a:endParaRPr>
          </a:p>
          <a:p>
            <a:pPr>
              <a:spcBef>
                <a:spcPct val="20000"/>
              </a:spcBef>
              <a:tabLst>
                <a:tab pos="228600" algn="l"/>
                <a:tab pos="685800" algn="l"/>
              </a:tabLst>
            </a:pPr>
            <a:r>
              <a:rPr lang="en-US" sz="2200" b="1" u="sng" dirty="0" smtClean="0">
                <a:solidFill>
                  <a:schemeClr val="accent2"/>
                </a:solidFill>
              </a:rPr>
              <a:t>Turning the Arduino-BOT</a:t>
            </a:r>
          </a:p>
          <a:p>
            <a:pPr>
              <a:spcBef>
                <a:spcPct val="20000"/>
              </a:spcBef>
              <a:tabLst>
                <a:tab pos="228600" algn="l"/>
                <a:tab pos="685800" algn="l"/>
              </a:tabLst>
            </a:pPr>
            <a:r>
              <a:rPr lang="en-US" sz="2000" dirty="0" smtClean="0">
                <a:solidFill>
                  <a:schemeClr val="accent2"/>
                </a:solidFill>
              </a:rPr>
              <a:t>Different approaches can be used for turning the Arduino-BOT:</a:t>
            </a:r>
          </a:p>
          <a:p>
            <a:pPr>
              <a:spcBef>
                <a:spcPct val="20000"/>
              </a:spcBef>
              <a:tabLst>
                <a:tab pos="228600" algn="l"/>
                <a:tab pos="685800" algn="l"/>
              </a:tabLst>
            </a:pPr>
            <a:endParaRPr lang="en-US" sz="2200" dirty="0" smtClean="0">
              <a:solidFill>
                <a:schemeClr val="accent2"/>
              </a:solidFill>
            </a:endParaRPr>
          </a:p>
          <a:p>
            <a:pPr>
              <a:spcBef>
                <a:spcPct val="20000"/>
              </a:spcBef>
              <a:tabLst>
                <a:tab pos="228600" algn="l"/>
                <a:tab pos="685800" algn="l"/>
              </a:tabLst>
            </a:pPr>
            <a:endParaRPr lang="en-US" sz="2200" dirty="0" smtClean="0">
              <a:solidFill>
                <a:schemeClr val="accent2"/>
              </a:solidFill>
            </a:endParaRPr>
          </a:p>
          <a:p>
            <a:pPr>
              <a:spcBef>
                <a:spcPct val="20000"/>
              </a:spcBef>
              <a:tabLst>
                <a:tab pos="228600" algn="l"/>
                <a:tab pos="685800" algn="l"/>
              </a:tabLst>
            </a:pPr>
            <a:endParaRPr lang="en-US" sz="2200" dirty="0">
              <a:solidFill>
                <a:schemeClr val="accent2"/>
              </a:solidFill>
            </a:endParaRPr>
          </a:p>
        </p:txBody>
      </p:sp>
      <p:sp>
        <p:nvSpPr>
          <p:cNvPr id="18" name="Slide Number Placeholder 5"/>
          <p:cNvSpPr txBox="1">
            <a:spLocks/>
          </p:cNvSpPr>
          <p:nvPr/>
        </p:nvSpPr>
        <p:spPr bwMode="auto">
          <a:xfrm>
            <a:off x="7239000" y="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E6C5746-1570-4B39-AAC5-F427209A61A3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9" name="Line 3"/>
          <p:cNvSpPr>
            <a:spLocks noChangeShapeType="1"/>
          </p:cNvSpPr>
          <p:nvPr/>
        </p:nvSpPr>
        <p:spPr bwMode="auto">
          <a:xfrm flipV="1">
            <a:off x="0" y="419100"/>
            <a:ext cx="9144000" cy="127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0" name="Rectangle 31"/>
          <p:cNvSpPr>
            <a:spLocks noChangeArrowheads="1"/>
          </p:cNvSpPr>
          <p:nvPr/>
        </p:nvSpPr>
        <p:spPr bwMode="auto">
          <a:xfrm>
            <a:off x="0" y="0"/>
            <a:ext cx="89281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Arduino-BOT </a:t>
            </a:r>
            <a:r>
              <a:rPr lang="en-US" dirty="0">
                <a:solidFill>
                  <a:schemeClr val="accent2"/>
                </a:solidFill>
                <a:cs typeface="Times New Roman" pitchFamily="18" charset="0"/>
              </a:rPr>
              <a:t>Lecture </a:t>
            </a: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#3      </a:t>
            </a:r>
            <a:r>
              <a:rPr lang="en-US" dirty="0">
                <a:solidFill>
                  <a:schemeClr val="accent2"/>
                </a:solidFill>
                <a:cs typeface="Times New Roman" pitchFamily="18" charset="0"/>
              </a:rPr>
              <a:t>EGR 120 – Introduction to Engineering</a:t>
            </a:r>
            <a:endParaRPr lang="en-US" sz="3600" dirty="0"/>
          </a:p>
        </p:txBody>
      </p:sp>
      <p:grpSp>
        <p:nvGrpSpPr>
          <p:cNvPr id="55" name="Group 54"/>
          <p:cNvGrpSpPr/>
          <p:nvPr/>
        </p:nvGrpSpPr>
        <p:grpSpPr>
          <a:xfrm>
            <a:off x="184284" y="2781301"/>
            <a:ext cx="8959716" cy="4076700"/>
            <a:chOff x="184285" y="3232150"/>
            <a:chExt cx="8118212" cy="3625850"/>
          </a:xfrm>
        </p:grpSpPr>
        <p:pic>
          <p:nvPicPr>
            <p:cNvPr id="22" name="Picture 21" descr="Shield bot.jpg"/>
            <p:cNvPicPr>
              <a:picLocks noChangeAspect="1"/>
            </p:cNvPicPr>
            <p:nvPr/>
          </p:nvPicPr>
          <p:blipFill>
            <a:blip r:embed="rId2" cstate="print"/>
            <a:srcRect l="54685" t="10748"/>
            <a:stretch>
              <a:fillRect/>
            </a:stretch>
          </p:blipFill>
          <p:spPr>
            <a:xfrm rot="16200000">
              <a:off x="142876" y="5640653"/>
              <a:ext cx="1114425" cy="1031608"/>
            </a:xfrm>
            <a:prstGeom prst="rect">
              <a:avLst/>
            </a:prstGeom>
          </p:spPr>
        </p:pic>
        <p:sp>
          <p:nvSpPr>
            <p:cNvPr id="23" name="Arc 22"/>
            <p:cNvSpPr/>
            <p:nvPr/>
          </p:nvSpPr>
          <p:spPr>
            <a:xfrm rot="16200000">
              <a:off x="676275" y="4581525"/>
              <a:ext cx="1981200" cy="2152650"/>
            </a:xfrm>
            <a:prstGeom prst="arc">
              <a:avLst/>
            </a:prstGeom>
            <a:ln w="3810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31776" y="3416300"/>
              <a:ext cx="1304924" cy="1067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1" i="1" dirty="0" smtClean="0">
                  <a:solidFill>
                    <a:srgbClr val="FF0000"/>
                  </a:solidFill>
                </a:rPr>
                <a:t>Slow right wheel for </a:t>
              </a:r>
              <a:r>
                <a:rPr lang="en-US" sz="1800" b="1" i="1" u="sng" dirty="0" smtClean="0">
                  <a:solidFill>
                    <a:srgbClr val="FF0000"/>
                  </a:solidFill>
                </a:rPr>
                <a:t>gentle right turn</a:t>
              </a:r>
              <a:endParaRPr lang="en-US" sz="1800" b="1" i="1" u="sng" dirty="0">
                <a:solidFill>
                  <a:srgbClr val="FF0000"/>
                </a:solidFill>
              </a:endParaRPr>
            </a:p>
          </p:txBody>
        </p:sp>
        <p:pic>
          <p:nvPicPr>
            <p:cNvPr id="25" name="Picture 24" descr="Shield bot.jpg"/>
            <p:cNvPicPr>
              <a:picLocks noChangeAspect="1"/>
            </p:cNvPicPr>
            <p:nvPr/>
          </p:nvPicPr>
          <p:blipFill>
            <a:blip r:embed="rId2" cstate="print"/>
            <a:srcRect l="54685" t="10748"/>
            <a:stretch>
              <a:fillRect/>
            </a:stretch>
          </p:blipFill>
          <p:spPr>
            <a:xfrm rot="16200000">
              <a:off x="2809877" y="5094555"/>
              <a:ext cx="1114425" cy="1031608"/>
            </a:xfrm>
            <a:prstGeom prst="rect">
              <a:avLst/>
            </a:prstGeom>
          </p:spPr>
        </p:pic>
        <p:pic>
          <p:nvPicPr>
            <p:cNvPr id="26" name="Picture 25" descr="Shield bot.jpg"/>
            <p:cNvPicPr>
              <a:picLocks noChangeAspect="1"/>
            </p:cNvPicPr>
            <p:nvPr/>
          </p:nvPicPr>
          <p:blipFill>
            <a:blip r:embed="rId2" cstate="print"/>
            <a:srcRect l="54685" t="10748" b="2766"/>
            <a:stretch>
              <a:fillRect/>
            </a:stretch>
          </p:blipFill>
          <p:spPr>
            <a:xfrm rot="5400000">
              <a:off x="3787889" y="4796219"/>
              <a:ext cx="1114425" cy="999635"/>
            </a:xfrm>
            <a:prstGeom prst="rect">
              <a:avLst/>
            </a:prstGeom>
          </p:spPr>
        </p:pic>
        <p:sp>
          <p:nvSpPr>
            <p:cNvPr id="27" name="Arc 26"/>
            <p:cNvSpPr/>
            <p:nvPr/>
          </p:nvSpPr>
          <p:spPr>
            <a:xfrm rot="16200000">
              <a:off x="3074364" y="4666731"/>
              <a:ext cx="1371598" cy="1032687"/>
            </a:xfrm>
            <a:prstGeom prst="arc">
              <a:avLst/>
            </a:prstGeom>
            <a:ln w="3810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Arc 27"/>
            <p:cNvSpPr/>
            <p:nvPr/>
          </p:nvSpPr>
          <p:spPr>
            <a:xfrm>
              <a:off x="3011229" y="4502150"/>
              <a:ext cx="1433772" cy="1164709"/>
            </a:xfrm>
            <a:prstGeom prst="arc">
              <a:avLst/>
            </a:prstGeom>
            <a:ln w="3810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292476" y="3232150"/>
              <a:ext cx="1304924" cy="1067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1" i="1" dirty="0" smtClean="0">
                  <a:solidFill>
                    <a:srgbClr val="FF0000"/>
                  </a:solidFill>
                </a:rPr>
                <a:t>Stop right wheel to </a:t>
              </a:r>
              <a:r>
                <a:rPr lang="en-US" sz="1800" b="1" i="1" u="sng" dirty="0" smtClean="0">
                  <a:solidFill>
                    <a:srgbClr val="FF0000"/>
                  </a:solidFill>
                </a:rPr>
                <a:t>pivot about right wheel</a:t>
              </a:r>
              <a:endParaRPr lang="en-US" sz="1800" b="1" i="1" u="sng" dirty="0">
                <a:solidFill>
                  <a:srgbClr val="FF0000"/>
                </a:solidFill>
              </a:endParaRPr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 flipV="1">
              <a:off x="3327400" y="6216650"/>
              <a:ext cx="0" cy="64135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26" idx="3"/>
            </p:cNvCxnSpPr>
            <p:nvPr/>
          </p:nvCxnSpPr>
          <p:spPr>
            <a:xfrm>
              <a:off x="4345101" y="5853249"/>
              <a:ext cx="30049" cy="1004751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6127751" y="4597400"/>
              <a:ext cx="1304924" cy="1067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1" i="1" dirty="0" smtClean="0">
                  <a:solidFill>
                    <a:srgbClr val="FF0000"/>
                  </a:solidFill>
                </a:rPr>
                <a:t>Both wheels CCW (or both CW) to </a:t>
              </a:r>
              <a:r>
                <a:rPr lang="en-US" sz="1800" b="1" i="1" u="sng" dirty="0" smtClean="0">
                  <a:solidFill>
                    <a:srgbClr val="FF0000"/>
                  </a:solidFill>
                </a:rPr>
                <a:t>pivot in place</a:t>
              </a:r>
              <a:endParaRPr lang="en-US" sz="1800" b="1" i="1" u="sng" dirty="0">
                <a:solidFill>
                  <a:srgbClr val="FF0000"/>
                </a:solidFill>
              </a:endParaRPr>
            </a:p>
          </p:txBody>
        </p:sp>
        <p:pic>
          <p:nvPicPr>
            <p:cNvPr id="41" name="Picture 40" descr="Shield bot.jpg"/>
            <p:cNvPicPr>
              <a:picLocks noChangeAspect="1"/>
            </p:cNvPicPr>
            <p:nvPr/>
          </p:nvPicPr>
          <p:blipFill>
            <a:blip r:embed="rId2" cstate="print"/>
            <a:srcRect l="54685" t="10748"/>
            <a:stretch>
              <a:fillRect/>
            </a:stretch>
          </p:blipFill>
          <p:spPr>
            <a:xfrm rot="16200000">
              <a:off x="7229480" y="3608655"/>
              <a:ext cx="1114425" cy="1031608"/>
            </a:xfrm>
            <a:prstGeom prst="rect">
              <a:avLst/>
            </a:prstGeom>
          </p:spPr>
        </p:pic>
        <p:cxnSp>
          <p:nvCxnSpPr>
            <p:cNvPr id="42" name="Straight Arrow Connector 41"/>
            <p:cNvCxnSpPr/>
            <p:nvPr/>
          </p:nvCxnSpPr>
          <p:spPr>
            <a:xfrm flipV="1">
              <a:off x="7753351" y="4692651"/>
              <a:ext cx="0" cy="55880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5" name="Picture 44" descr="Shield bot.jpg"/>
            <p:cNvPicPr>
              <a:picLocks noChangeAspect="1"/>
            </p:cNvPicPr>
            <p:nvPr/>
          </p:nvPicPr>
          <p:blipFill>
            <a:blip r:embed="rId2" cstate="print"/>
            <a:srcRect l="54685" t="10748" b="2766"/>
            <a:stretch>
              <a:fillRect/>
            </a:stretch>
          </p:blipFill>
          <p:spPr>
            <a:xfrm rot="5400000">
              <a:off x="7216889" y="5800970"/>
              <a:ext cx="1114425" cy="999635"/>
            </a:xfrm>
            <a:prstGeom prst="rect">
              <a:avLst/>
            </a:prstGeom>
          </p:spPr>
        </p:pic>
        <p:cxnSp>
          <p:nvCxnSpPr>
            <p:cNvPr id="46" name="Straight Arrow Connector 45"/>
            <p:cNvCxnSpPr/>
            <p:nvPr/>
          </p:nvCxnSpPr>
          <p:spPr>
            <a:xfrm>
              <a:off x="7753350" y="5302250"/>
              <a:ext cx="12700" cy="44450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4" name="Group 53"/>
            <p:cNvGrpSpPr/>
            <p:nvPr/>
          </p:nvGrpSpPr>
          <p:grpSpPr>
            <a:xfrm>
              <a:off x="7385050" y="3765550"/>
              <a:ext cx="622300" cy="641350"/>
              <a:chOff x="5943600" y="4800600"/>
              <a:chExt cx="622300" cy="641350"/>
            </a:xfrm>
          </p:grpSpPr>
          <p:sp>
            <p:nvSpPr>
              <p:cNvPr id="53" name="Oval 52"/>
              <p:cNvSpPr/>
              <p:nvPr/>
            </p:nvSpPr>
            <p:spPr>
              <a:xfrm>
                <a:off x="5943600" y="4800600"/>
                <a:ext cx="622300" cy="64135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2" name="Group 51"/>
              <p:cNvGrpSpPr/>
              <p:nvPr/>
            </p:nvGrpSpPr>
            <p:grpSpPr>
              <a:xfrm>
                <a:off x="5975350" y="4857750"/>
                <a:ext cx="565150" cy="552450"/>
                <a:chOff x="5975350" y="4857750"/>
                <a:chExt cx="565150" cy="552450"/>
              </a:xfrm>
            </p:grpSpPr>
            <p:sp>
              <p:nvSpPr>
                <p:cNvPr id="48" name="Arc 47"/>
                <p:cNvSpPr/>
                <p:nvPr/>
              </p:nvSpPr>
              <p:spPr>
                <a:xfrm>
                  <a:off x="6019800" y="4902200"/>
                  <a:ext cx="469900" cy="508000"/>
                </a:xfrm>
                <a:prstGeom prst="arc">
                  <a:avLst/>
                </a:prstGeom>
                <a:ln w="38100">
                  <a:solidFill>
                    <a:srgbClr val="FF0000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Arc 48"/>
                <p:cNvSpPr/>
                <p:nvPr/>
              </p:nvSpPr>
              <p:spPr>
                <a:xfrm rot="16200000">
                  <a:off x="6051550" y="4883150"/>
                  <a:ext cx="469900" cy="508000"/>
                </a:xfrm>
                <a:prstGeom prst="arc">
                  <a:avLst/>
                </a:prstGeom>
                <a:ln w="38100">
                  <a:solidFill>
                    <a:srgbClr val="FF0000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Arc 49"/>
                <p:cNvSpPr/>
                <p:nvPr/>
              </p:nvSpPr>
              <p:spPr>
                <a:xfrm rot="5636428">
                  <a:off x="5994400" y="4864100"/>
                  <a:ext cx="469900" cy="508000"/>
                </a:xfrm>
                <a:prstGeom prst="arc">
                  <a:avLst/>
                </a:prstGeom>
                <a:ln w="38100">
                  <a:solidFill>
                    <a:srgbClr val="FF0000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Arc 50"/>
                <p:cNvSpPr/>
                <p:nvPr/>
              </p:nvSpPr>
              <p:spPr>
                <a:xfrm rot="10800000">
                  <a:off x="6026150" y="4857750"/>
                  <a:ext cx="469900" cy="508000"/>
                </a:xfrm>
                <a:prstGeom prst="arc">
                  <a:avLst/>
                </a:prstGeom>
                <a:ln w="38100">
                  <a:solidFill>
                    <a:srgbClr val="FF0000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3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tabLst>
                <a:tab pos="228600" algn="l"/>
              </a:tabLst>
            </a:pPr>
            <a:r>
              <a:rPr lang="en-US" b="1" u="sng" dirty="0">
                <a:solidFill>
                  <a:schemeClr val="accent2"/>
                </a:solidFill>
              </a:rPr>
              <a:t>Navigating a Course</a:t>
            </a:r>
          </a:p>
          <a:p>
            <a:pPr>
              <a:spcBef>
                <a:spcPct val="20000"/>
              </a:spcBef>
              <a:tabLst>
                <a:tab pos="228600" algn="l"/>
              </a:tabLst>
            </a:pPr>
            <a:r>
              <a:rPr lang="en-US" sz="2200" dirty="0">
                <a:solidFill>
                  <a:schemeClr val="accent2"/>
                </a:solidFill>
              </a:rPr>
              <a:t>There are several ways to navigate a course using a robot.  A variety of sensors are available to help the robot accomplish this task.  Methods for navigating the a course might include:</a:t>
            </a:r>
          </a:p>
        </p:txBody>
      </p:sp>
      <p:sp>
        <p:nvSpPr>
          <p:cNvPr id="355336" name="Rectangle 8"/>
          <p:cNvSpPr>
            <a:spLocks noChangeArrowheads="1"/>
          </p:cNvSpPr>
          <p:nvPr/>
        </p:nvSpPr>
        <p:spPr bwMode="auto">
          <a:xfrm>
            <a:off x="0" y="2171700"/>
            <a:ext cx="9144000" cy="383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tabLst>
                <a:tab pos="342900" algn="l"/>
              </a:tabLst>
            </a:pPr>
            <a:r>
              <a:rPr lang="en-US" sz="2200" dirty="0">
                <a:solidFill>
                  <a:schemeClr val="accent2"/>
                </a:solidFill>
              </a:rPr>
              <a:t>1)	</a:t>
            </a:r>
            <a:r>
              <a:rPr lang="en-US" sz="2200" b="1" u="sng" dirty="0">
                <a:solidFill>
                  <a:schemeClr val="accent2"/>
                </a:solidFill>
              </a:rPr>
              <a:t>Dead reckoning</a:t>
            </a:r>
            <a:r>
              <a:rPr lang="en-US" sz="2200" dirty="0">
                <a:solidFill>
                  <a:schemeClr val="accent2"/>
                </a:solidFill>
              </a:rPr>
              <a:t> </a:t>
            </a:r>
          </a:p>
          <a:p>
            <a:pPr marL="685800" indent="-685800">
              <a:spcBef>
                <a:spcPct val="20000"/>
              </a:spcBef>
              <a:tabLst>
                <a:tab pos="342900" algn="l"/>
              </a:tabLst>
            </a:pPr>
            <a:r>
              <a:rPr lang="en-US" sz="2200" dirty="0">
                <a:solidFill>
                  <a:schemeClr val="accent2"/>
                </a:solidFill>
              </a:rPr>
              <a:t>	- </a:t>
            </a:r>
            <a:r>
              <a:rPr lang="en-US" sz="2200" dirty="0" smtClean="0">
                <a:solidFill>
                  <a:schemeClr val="accent2"/>
                </a:solidFill>
              </a:rPr>
              <a:t>	Exact </a:t>
            </a:r>
            <a:r>
              <a:rPr lang="en-US" sz="2200" dirty="0">
                <a:solidFill>
                  <a:schemeClr val="accent2"/>
                </a:solidFill>
              </a:rPr>
              <a:t>path must be known ahead of time</a:t>
            </a:r>
          </a:p>
          <a:p>
            <a:pPr marL="685800" indent="-685800">
              <a:spcBef>
                <a:spcPct val="20000"/>
              </a:spcBef>
              <a:tabLst>
                <a:tab pos="342900" algn="l"/>
              </a:tabLst>
            </a:pPr>
            <a:r>
              <a:rPr lang="en-US" sz="2200" dirty="0">
                <a:solidFill>
                  <a:schemeClr val="accent2"/>
                </a:solidFill>
              </a:rPr>
              <a:t>	- </a:t>
            </a:r>
            <a:r>
              <a:rPr lang="en-US" sz="2200" dirty="0" smtClean="0">
                <a:solidFill>
                  <a:schemeClr val="accent2"/>
                </a:solidFill>
              </a:rPr>
              <a:t>	Program </a:t>
            </a:r>
            <a:r>
              <a:rPr lang="en-US" sz="2200" dirty="0">
                <a:solidFill>
                  <a:schemeClr val="accent2"/>
                </a:solidFill>
              </a:rPr>
              <a:t>tells the robot how far to travel before each turn</a:t>
            </a:r>
          </a:p>
          <a:p>
            <a:pPr marL="685800" indent="-685800">
              <a:spcBef>
                <a:spcPct val="20000"/>
              </a:spcBef>
              <a:tabLst>
                <a:tab pos="342900" algn="l"/>
              </a:tabLst>
            </a:pPr>
            <a:r>
              <a:rPr lang="en-US" sz="2200" dirty="0">
                <a:solidFill>
                  <a:schemeClr val="accent2"/>
                </a:solidFill>
              </a:rPr>
              <a:t>	- </a:t>
            </a:r>
            <a:r>
              <a:rPr lang="en-US" sz="2200" dirty="0" smtClean="0">
                <a:solidFill>
                  <a:schemeClr val="accent2"/>
                </a:solidFill>
              </a:rPr>
              <a:t>	Errors </a:t>
            </a:r>
            <a:r>
              <a:rPr lang="en-US" sz="2200" dirty="0">
                <a:solidFill>
                  <a:schemeClr val="accent2"/>
                </a:solidFill>
              </a:rPr>
              <a:t>in distances and turning angles accumulate, so </a:t>
            </a:r>
            <a:r>
              <a:rPr lang="en-US" sz="2200" dirty="0" smtClean="0">
                <a:solidFill>
                  <a:schemeClr val="accent2"/>
                </a:solidFill>
              </a:rPr>
              <a:t>this method is best </a:t>
            </a:r>
            <a:r>
              <a:rPr lang="en-US" sz="2200" dirty="0">
                <a:solidFill>
                  <a:schemeClr val="accent2"/>
                </a:solidFill>
              </a:rPr>
              <a:t>for simple, short courses.</a:t>
            </a:r>
          </a:p>
          <a:p>
            <a:pPr marL="685800" indent="-685800">
              <a:spcBef>
                <a:spcPct val="20000"/>
              </a:spcBef>
              <a:tabLst>
                <a:tab pos="342900" algn="l"/>
              </a:tabLst>
            </a:pPr>
            <a:r>
              <a:rPr lang="en-US" sz="2200" dirty="0">
                <a:solidFill>
                  <a:schemeClr val="accent2"/>
                </a:solidFill>
              </a:rPr>
              <a:t>	- </a:t>
            </a:r>
            <a:r>
              <a:rPr lang="en-US" sz="2200" dirty="0" smtClean="0">
                <a:solidFill>
                  <a:schemeClr val="accent2"/>
                </a:solidFill>
              </a:rPr>
              <a:t>	Distances </a:t>
            </a:r>
            <a:r>
              <a:rPr lang="en-US" sz="2200" dirty="0">
                <a:solidFill>
                  <a:schemeClr val="accent2"/>
                </a:solidFill>
              </a:rPr>
              <a:t>can be calculated using </a:t>
            </a:r>
            <a:r>
              <a:rPr lang="en-US" sz="2200" b="1" u="sng" dirty="0">
                <a:solidFill>
                  <a:srgbClr val="FF0000"/>
                </a:solidFill>
              </a:rPr>
              <a:t>servos</a:t>
            </a:r>
            <a:r>
              <a:rPr lang="en-US" sz="2200" dirty="0">
                <a:solidFill>
                  <a:schemeClr val="accent2"/>
                </a:solidFill>
              </a:rPr>
              <a:t> or </a:t>
            </a:r>
            <a:r>
              <a:rPr lang="en-US" sz="2200" b="1" u="sng" dirty="0">
                <a:solidFill>
                  <a:srgbClr val="FF0000"/>
                </a:solidFill>
              </a:rPr>
              <a:t>stepper motors</a:t>
            </a:r>
            <a:r>
              <a:rPr lang="en-US" sz="2200" dirty="0">
                <a:solidFill>
                  <a:schemeClr val="accent2"/>
                </a:solidFill>
              </a:rPr>
              <a:t> or </a:t>
            </a:r>
            <a:r>
              <a:rPr lang="en-US" sz="2200" b="1" u="sng" dirty="0">
                <a:solidFill>
                  <a:srgbClr val="FF0000"/>
                </a:solidFill>
              </a:rPr>
              <a:t>infrared sensors</a:t>
            </a:r>
            <a:r>
              <a:rPr lang="en-US" sz="2200" dirty="0">
                <a:solidFill>
                  <a:schemeClr val="accent2"/>
                </a:solidFill>
              </a:rPr>
              <a:t> can be used to </a:t>
            </a:r>
            <a:r>
              <a:rPr lang="en-US" sz="2200" b="1" i="1" dirty="0">
                <a:solidFill>
                  <a:schemeClr val="accent2"/>
                </a:solidFill>
              </a:rPr>
              <a:t>count wheel </a:t>
            </a:r>
            <a:r>
              <a:rPr lang="en-US" sz="2200" b="1" i="1" dirty="0" smtClean="0">
                <a:solidFill>
                  <a:schemeClr val="accent2"/>
                </a:solidFill>
              </a:rPr>
              <a:t>revolutions (</a:t>
            </a:r>
            <a:r>
              <a:rPr lang="en-US" sz="2200" dirty="0" smtClean="0">
                <a:solidFill>
                  <a:schemeClr val="accent2"/>
                </a:solidFill>
              </a:rPr>
              <a:t>using a</a:t>
            </a:r>
            <a:r>
              <a:rPr lang="en-US" sz="2200" b="1" i="1" dirty="0" smtClean="0">
                <a:solidFill>
                  <a:schemeClr val="accent2"/>
                </a:solidFill>
              </a:rPr>
              <a:t> wheel encoder)</a:t>
            </a:r>
            <a:r>
              <a:rPr lang="en-US" sz="2200" dirty="0" smtClean="0">
                <a:solidFill>
                  <a:schemeClr val="accent2"/>
                </a:solidFill>
              </a:rPr>
              <a:t>. </a:t>
            </a:r>
            <a:endParaRPr lang="en-US" sz="2200" dirty="0">
              <a:solidFill>
                <a:schemeClr val="accent2"/>
              </a:solidFill>
            </a:endParaRP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 bwMode="auto">
          <a:xfrm>
            <a:off x="7239000" y="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E6C5746-1570-4B39-AAC5-F427209A61A3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" name="Line 3"/>
          <p:cNvSpPr>
            <a:spLocks noChangeShapeType="1"/>
          </p:cNvSpPr>
          <p:nvPr/>
        </p:nvSpPr>
        <p:spPr bwMode="auto">
          <a:xfrm flipV="1">
            <a:off x="0" y="419100"/>
            <a:ext cx="9144000" cy="127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1" name="Rectangle 31"/>
          <p:cNvSpPr>
            <a:spLocks noChangeArrowheads="1"/>
          </p:cNvSpPr>
          <p:nvPr/>
        </p:nvSpPr>
        <p:spPr bwMode="auto">
          <a:xfrm>
            <a:off x="0" y="0"/>
            <a:ext cx="89281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Arduino-BOT </a:t>
            </a:r>
            <a:r>
              <a:rPr lang="en-US" dirty="0">
                <a:solidFill>
                  <a:schemeClr val="accent2"/>
                </a:solidFill>
                <a:cs typeface="Times New Roman" pitchFamily="18" charset="0"/>
              </a:rPr>
              <a:t>Lecture </a:t>
            </a: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#3      </a:t>
            </a:r>
            <a:r>
              <a:rPr lang="en-US" dirty="0">
                <a:solidFill>
                  <a:schemeClr val="accent2"/>
                </a:solidFill>
                <a:cs typeface="Times New Roman" pitchFamily="18" charset="0"/>
              </a:rPr>
              <a:t>EGR 120 – Introduction to Engineering</a:t>
            </a:r>
            <a:endParaRPr lang="en-US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6" name="Rectangle 8"/>
          <p:cNvSpPr>
            <a:spLocks noChangeArrowheads="1"/>
          </p:cNvSpPr>
          <p:nvPr/>
        </p:nvSpPr>
        <p:spPr bwMode="auto">
          <a:xfrm>
            <a:off x="0" y="431800"/>
            <a:ext cx="9144000" cy="642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tabLst>
                <a:tab pos="342900" algn="l"/>
              </a:tabLst>
            </a:pPr>
            <a:r>
              <a:rPr lang="en-US" sz="2200" dirty="0" smtClean="0">
                <a:solidFill>
                  <a:schemeClr val="accent2"/>
                </a:solidFill>
              </a:rPr>
              <a:t>2</a:t>
            </a:r>
            <a:r>
              <a:rPr lang="en-US" sz="2200" dirty="0">
                <a:solidFill>
                  <a:schemeClr val="accent2"/>
                </a:solidFill>
              </a:rPr>
              <a:t>)  </a:t>
            </a:r>
            <a:r>
              <a:rPr lang="en-US" sz="2200" b="1" u="sng" dirty="0">
                <a:solidFill>
                  <a:schemeClr val="accent2"/>
                </a:solidFill>
              </a:rPr>
              <a:t>Line following</a:t>
            </a:r>
            <a:r>
              <a:rPr lang="en-US" sz="2200" dirty="0">
                <a:solidFill>
                  <a:schemeClr val="accent2"/>
                </a:solidFill>
              </a:rPr>
              <a:t> </a:t>
            </a:r>
          </a:p>
          <a:p>
            <a:pPr marL="635000" indent="-635000">
              <a:spcBef>
                <a:spcPct val="20000"/>
              </a:spcBef>
              <a:tabLst>
                <a:tab pos="342900" algn="l"/>
                <a:tab pos="635000" algn="l"/>
              </a:tabLst>
            </a:pPr>
            <a:r>
              <a:rPr lang="en-US" sz="2200" dirty="0">
                <a:solidFill>
                  <a:schemeClr val="accent2"/>
                </a:solidFill>
              </a:rPr>
              <a:t>	- </a:t>
            </a:r>
            <a:r>
              <a:rPr lang="en-US" sz="2200" dirty="0" smtClean="0">
                <a:solidFill>
                  <a:schemeClr val="accent2"/>
                </a:solidFill>
              </a:rPr>
              <a:t>	This </a:t>
            </a:r>
            <a:r>
              <a:rPr lang="en-US" sz="2200" dirty="0">
                <a:solidFill>
                  <a:schemeClr val="accent2"/>
                </a:solidFill>
              </a:rPr>
              <a:t>method requires a line to follow (some factories use lines on the </a:t>
            </a:r>
            <a:r>
              <a:rPr lang="en-US" sz="2200" dirty="0" smtClean="0">
                <a:solidFill>
                  <a:schemeClr val="accent2"/>
                </a:solidFill>
              </a:rPr>
              <a:t>floors or walls </a:t>
            </a:r>
            <a:r>
              <a:rPr lang="en-US" sz="2200" dirty="0">
                <a:solidFill>
                  <a:schemeClr val="accent2"/>
                </a:solidFill>
              </a:rPr>
              <a:t>that robots follow to deliver parts to assembly workers).</a:t>
            </a:r>
          </a:p>
          <a:p>
            <a:pPr marL="635000" indent="-635000">
              <a:spcBef>
                <a:spcPct val="20000"/>
              </a:spcBef>
              <a:tabLst>
                <a:tab pos="342900" algn="l"/>
                <a:tab pos="635000" algn="l"/>
              </a:tabLst>
            </a:pPr>
            <a:r>
              <a:rPr lang="en-US" sz="2200" dirty="0">
                <a:solidFill>
                  <a:schemeClr val="accent2"/>
                </a:solidFill>
              </a:rPr>
              <a:t>	- </a:t>
            </a:r>
            <a:r>
              <a:rPr lang="en-US" sz="2200" dirty="0" smtClean="0">
                <a:solidFill>
                  <a:schemeClr val="accent2"/>
                </a:solidFill>
              </a:rPr>
              <a:t>	</a:t>
            </a:r>
            <a:r>
              <a:rPr lang="en-US" sz="2200" b="1" u="sng" dirty="0" smtClean="0">
                <a:solidFill>
                  <a:srgbClr val="FF0000"/>
                </a:solidFill>
              </a:rPr>
              <a:t>Infrared </a:t>
            </a:r>
            <a:r>
              <a:rPr lang="en-US" sz="2200" b="1" u="sng" dirty="0">
                <a:solidFill>
                  <a:srgbClr val="FF0000"/>
                </a:solidFill>
              </a:rPr>
              <a:t>sensors</a:t>
            </a:r>
            <a:r>
              <a:rPr lang="en-US" sz="2200" dirty="0">
                <a:solidFill>
                  <a:schemeClr val="accent2"/>
                </a:solidFill>
              </a:rPr>
              <a:t> (or other types) shine a beam of light on the floor and determine the line position by the amount of reflection.</a:t>
            </a:r>
          </a:p>
          <a:p>
            <a:pPr marL="342900" indent="-342900">
              <a:spcBef>
                <a:spcPct val="20000"/>
              </a:spcBef>
              <a:tabLst>
                <a:tab pos="342900" algn="l"/>
              </a:tabLst>
            </a:pPr>
            <a:r>
              <a:rPr lang="en-US" sz="2200" dirty="0">
                <a:solidFill>
                  <a:schemeClr val="accent2"/>
                </a:solidFill>
              </a:rPr>
              <a:t>3)  </a:t>
            </a:r>
            <a:r>
              <a:rPr lang="en-US" sz="2200" b="1" u="sng" dirty="0">
                <a:solidFill>
                  <a:schemeClr val="accent2"/>
                </a:solidFill>
              </a:rPr>
              <a:t>Wall following</a:t>
            </a:r>
            <a:r>
              <a:rPr lang="en-US" sz="2200" dirty="0">
                <a:solidFill>
                  <a:schemeClr val="accent2"/>
                </a:solidFill>
              </a:rPr>
              <a:t> </a:t>
            </a:r>
          </a:p>
          <a:p>
            <a:pPr marL="635000" indent="-635000">
              <a:spcBef>
                <a:spcPct val="20000"/>
              </a:spcBef>
              <a:tabLst>
                <a:tab pos="342900" algn="l"/>
                <a:tab pos="635000" algn="l"/>
              </a:tabLst>
            </a:pPr>
            <a:r>
              <a:rPr lang="en-US" sz="2200" dirty="0">
                <a:solidFill>
                  <a:schemeClr val="accent2"/>
                </a:solidFill>
              </a:rPr>
              <a:t>	- </a:t>
            </a:r>
            <a:r>
              <a:rPr lang="en-US" sz="2200" dirty="0" smtClean="0">
                <a:solidFill>
                  <a:schemeClr val="accent2"/>
                </a:solidFill>
              </a:rPr>
              <a:t>	This </a:t>
            </a:r>
            <a:r>
              <a:rPr lang="en-US" sz="2200" dirty="0">
                <a:solidFill>
                  <a:schemeClr val="accent2"/>
                </a:solidFill>
              </a:rPr>
              <a:t>method requires that a wall is available for the robot to touch or sense.</a:t>
            </a:r>
          </a:p>
          <a:p>
            <a:pPr marL="635000" indent="-635000">
              <a:spcBef>
                <a:spcPct val="20000"/>
              </a:spcBef>
              <a:tabLst>
                <a:tab pos="342900" algn="l"/>
                <a:tab pos="635000" algn="l"/>
              </a:tabLst>
            </a:pPr>
            <a:r>
              <a:rPr lang="en-US" sz="2200" dirty="0">
                <a:solidFill>
                  <a:schemeClr val="accent2"/>
                </a:solidFill>
              </a:rPr>
              <a:t>	- </a:t>
            </a:r>
            <a:r>
              <a:rPr lang="en-US" sz="2200" dirty="0" smtClean="0">
                <a:solidFill>
                  <a:schemeClr val="accent2"/>
                </a:solidFill>
              </a:rPr>
              <a:t>	One </a:t>
            </a:r>
            <a:r>
              <a:rPr lang="en-US" sz="2200" dirty="0">
                <a:solidFill>
                  <a:schemeClr val="accent2"/>
                </a:solidFill>
              </a:rPr>
              <a:t>method involves using </a:t>
            </a:r>
            <a:r>
              <a:rPr lang="en-US" sz="2200" b="1" u="sng" dirty="0">
                <a:solidFill>
                  <a:srgbClr val="FF0000"/>
                </a:solidFill>
              </a:rPr>
              <a:t>whiskers</a:t>
            </a:r>
            <a:r>
              <a:rPr lang="en-US" sz="2200" dirty="0">
                <a:solidFill>
                  <a:schemeClr val="accent2"/>
                </a:solidFill>
              </a:rPr>
              <a:t> – sensors that can tell when the robot touches the wall.</a:t>
            </a:r>
          </a:p>
          <a:p>
            <a:pPr marL="342900" indent="-342900">
              <a:spcBef>
                <a:spcPct val="20000"/>
              </a:spcBef>
              <a:tabLst>
                <a:tab pos="342900" algn="l"/>
              </a:tabLst>
            </a:pPr>
            <a:r>
              <a:rPr lang="en-US" sz="2200" dirty="0">
                <a:solidFill>
                  <a:schemeClr val="accent2"/>
                </a:solidFill>
              </a:rPr>
              <a:t>4)  </a:t>
            </a:r>
            <a:r>
              <a:rPr lang="en-US" sz="2200" b="1" u="sng" dirty="0">
                <a:solidFill>
                  <a:schemeClr val="accent2"/>
                </a:solidFill>
              </a:rPr>
              <a:t>Distance sensing</a:t>
            </a:r>
            <a:r>
              <a:rPr lang="en-US" sz="2200" dirty="0">
                <a:solidFill>
                  <a:schemeClr val="accent2"/>
                </a:solidFill>
              </a:rPr>
              <a:t> </a:t>
            </a:r>
          </a:p>
          <a:p>
            <a:pPr marL="635000" indent="-635000">
              <a:spcBef>
                <a:spcPct val="20000"/>
              </a:spcBef>
              <a:tabLst>
                <a:tab pos="342900" algn="l"/>
                <a:tab pos="635000" algn="l"/>
              </a:tabLst>
            </a:pPr>
            <a:r>
              <a:rPr lang="en-US" sz="2200" dirty="0">
                <a:solidFill>
                  <a:schemeClr val="accent2"/>
                </a:solidFill>
              </a:rPr>
              <a:t>	- </a:t>
            </a:r>
            <a:r>
              <a:rPr lang="en-US" sz="2200" dirty="0" smtClean="0">
                <a:solidFill>
                  <a:schemeClr val="accent2"/>
                </a:solidFill>
              </a:rPr>
              <a:t>	This </a:t>
            </a:r>
            <a:r>
              <a:rPr lang="en-US" sz="2200" dirty="0">
                <a:solidFill>
                  <a:schemeClr val="accent2"/>
                </a:solidFill>
              </a:rPr>
              <a:t>method again requires that walls are available so that the robot can sense the distance to each wall.</a:t>
            </a:r>
          </a:p>
          <a:p>
            <a:pPr marL="635000" indent="-635000">
              <a:spcBef>
                <a:spcPct val="20000"/>
              </a:spcBef>
              <a:tabLst>
                <a:tab pos="342900" algn="l"/>
                <a:tab pos="635000" algn="l"/>
              </a:tabLst>
            </a:pPr>
            <a:r>
              <a:rPr lang="en-US" sz="2200" dirty="0">
                <a:solidFill>
                  <a:schemeClr val="accent2"/>
                </a:solidFill>
              </a:rPr>
              <a:t>	</a:t>
            </a:r>
            <a:r>
              <a:rPr lang="en-US" sz="2200" dirty="0" smtClean="0">
                <a:solidFill>
                  <a:schemeClr val="accent2"/>
                </a:solidFill>
              </a:rPr>
              <a:t>-	</a:t>
            </a:r>
            <a:r>
              <a:rPr lang="en-US" sz="2200" b="1" u="sng" dirty="0" smtClean="0">
                <a:solidFill>
                  <a:srgbClr val="FF0000"/>
                </a:solidFill>
              </a:rPr>
              <a:t>Range-finding </a:t>
            </a:r>
            <a:r>
              <a:rPr lang="en-US" sz="2200" b="1" u="sng" dirty="0">
                <a:solidFill>
                  <a:srgbClr val="FF0000"/>
                </a:solidFill>
              </a:rPr>
              <a:t>sensors</a:t>
            </a:r>
            <a:r>
              <a:rPr lang="en-US" sz="2200" dirty="0">
                <a:solidFill>
                  <a:schemeClr val="accent2"/>
                </a:solidFill>
              </a:rPr>
              <a:t> can be used to determine the distance to walls beside or in front of the robot.</a:t>
            </a: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 bwMode="auto">
          <a:xfrm>
            <a:off x="7239000" y="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E6C5746-1570-4B39-AAC5-F427209A61A3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" name="Line 3"/>
          <p:cNvSpPr>
            <a:spLocks noChangeShapeType="1"/>
          </p:cNvSpPr>
          <p:nvPr/>
        </p:nvSpPr>
        <p:spPr bwMode="auto">
          <a:xfrm flipV="1">
            <a:off x="0" y="419100"/>
            <a:ext cx="9144000" cy="127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1" name="Rectangle 31"/>
          <p:cNvSpPr>
            <a:spLocks noChangeArrowheads="1"/>
          </p:cNvSpPr>
          <p:nvPr/>
        </p:nvSpPr>
        <p:spPr bwMode="auto">
          <a:xfrm>
            <a:off x="0" y="0"/>
            <a:ext cx="89281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Arduino-BOT </a:t>
            </a:r>
            <a:r>
              <a:rPr lang="en-US" dirty="0">
                <a:solidFill>
                  <a:schemeClr val="accent2"/>
                </a:solidFill>
                <a:cs typeface="Times New Roman" pitchFamily="18" charset="0"/>
              </a:rPr>
              <a:t>Lecture </a:t>
            </a: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#3      </a:t>
            </a:r>
            <a:r>
              <a:rPr lang="en-US" dirty="0">
                <a:solidFill>
                  <a:schemeClr val="accent2"/>
                </a:solidFill>
                <a:cs typeface="Times New Roman" pitchFamily="18" charset="0"/>
              </a:rPr>
              <a:t>EGR 120 – Introduction to Engineering</a:t>
            </a:r>
            <a:endParaRPr lang="en-US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8" name="Rectangle 4"/>
          <p:cNvSpPr>
            <a:spLocks noChangeArrowheads="1"/>
          </p:cNvSpPr>
          <p:nvPr/>
        </p:nvSpPr>
        <p:spPr bwMode="auto">
          <a:xfrm>
            <a:off x="0" y="431800"/>
            <a:ext cx="81407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tabLst>
                <a:tab pos="228600" algn="l"/>
              </a:tabLst>
            </a:pPr>
            <a:r>
              <a:rPr lang="en-US" b="1" u="sng" dirty="0">
                <a:solidFill>
                  <a:schemeClr val="accent2"/>
                </a:solidFill>
              </a:rPr>
              <a:t>Dead Reckoning - Example</a:t>
            </a:r>
          </a:p>
        </p:txBody>
      </p:sp>
      <p:sp>
        <p:nvSpPr>
          <p:cNvPr id="364607" name="Rectangle 63"/>
          <p:cNvSpPr>
            <a:spLocks noChangeArrowheads="1"/>
          </p:cNvSpPr>
          <p:nvPr/>
        </p:nvSpPr>
        <p:spPr bwMode="auto">
          <a:xfrm>
            <a:off x="0" y="4838700"/>
            <a:ext cx="28829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tabLst>
                <a:tab pos="228600" algn="l"/>
              </a:tabLst>
            </a:pPr>
            <a:r>
              <a:rPr lang="en-US" sz="1800" b="1" u="sng" dirty="0">
                <a:solidFill>
                  <a:schemeClr val="accent2"/>
                </a:solidFill>
              </a:rPr>
              <a:t>Track to be navigated</a:t>
            </a:r>
          </a:p>
        </p:txBody>
      </p:sp>
      <p:grpSp>
        <p:nvGrpSpPr>
          <p:cNvPr id="364617" name="Group 73"/>
          <p:cNvGrpSpPr>
            <a:grpSpLocks/>
          </p:cNvGrpSpPr>
          <p:nvPr/>
        </p:nvGrpSpPr>
        <p:grpSpPr bwMode="auto">
          <a:xfrm>
            <a:off x="0" y="1104900"/>
            <a:ext cx="2755900" cy="3594100"/>
            <a:chOff x="376" y="672"/>
            <a:chExt cx="1592" cy="2136"/>
          </a:xfrm>
        </p:grpSpPr>
        <p:sp>
          <p:nvSpPr>
            <p:cNvPr id="364579" name="Rectangle 35"/>
            <p:cNvSpPr>
              <a:spLocks noChangeArrowheads="1"/>
            </p:cNvSpPr>
            <p:nvPr/>
          </p:nvSpPr>
          <p:spPr bwMode="auto">
            <a:xfrm>
              <a:off x="424" y="672"/>
              <a:ext cx="1528" cy="2136"/>
            </a:xfrm>
            <a:prstGeom prst="rect">
              <a:avLst/>
            </a:prstGeom>
            <a:solidFill>
              <a:srgbClr val="FFFF66"/>
            </a:solidFill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580" name="Line 36"/>
            <p:cNvSpPr>
              <a:spLocks noChangeShapeType="1"/>
            </p:cNvSpPr>
            <p:nvPr/>
          </p:nvSpPr>
          <p:spPr bwMode="auto">
            <a:xfrm>
              <a:off x="936" y="1144"/>
              <a:ext cx="0" cy="166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4581" name="Line 37"/>
            <p:cNvSpPr>
              <a:spLocks noChangeShapeType="1"/>
            </p:cNvSpPr>
            <p:nvPr/>
          </p:nvSpPr>
          <p:spPr bwMode="auto">
            <a:xfrm>
              <a:off x="920" y="1128"/>
              <a:ext cx="52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4582" name="Line 38"/>
            <p:cNvSpPr>
              <a:spLocks noChangeShapeType="1"/>
            </p:cNvSpPr>
            <p:nvPr/>
          </p:nvSpPr>
          <p:spPr bwMode="auto">
            <a:xfrm>
              <a:off x="1472" y="1608"/>
              <a:ext cx="0" cy="71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4583" name="Line 39"/>
            <p:cNvSpPr>
              <a:spLocks noChangeShapeType="1"/>
            </p:cNvSpPr>
            <p:nvPr/>
          </p:nvSpPr>
          <p:spPr bwMode="auto">
            <a:xfrm>
              <a:off x="1456" y="1616"/>
              <a:ext cx="48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4584" name="Line 40"/>
            <p:cNvSpPr>
              <a:spLocks noChangeShapeType="1"/>
            </p:cNvSpPr>
            <p:nvPr/>
          </p:nvSpPr>
          <p:spPr bwMode="auto">
            <a:xfrm>
              <a:off x="424" y="672"/>
              <a:ext cx="0" cy="212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4585" name="Line 41"/>
            <p:cNvSpPr>
              <a:spLocks noChangeShapeType="1"/>
            </p:cNvSpPr>
            <p:nvPr/>
          </p:nvSpPr>
          <p:spPr bwMode="auto">
            <a:xfrm>
              <a:off x="1936" y="688"/>
              <a:ext cx="0" cy="92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4586" name="Line 42"/>
            <p:cNvSpPr>
              <a:spLocks noChangeShapeType="1"/>
            </p:cNvSpPr>
            <p:nvPr/>
          </p:nvSpPr>
          <p:spPr bwMode="auto">
            <a:xfrm>
              <a:off x="1952" y="2000"/>
              <a:ext cx="0" cy="80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4587" name="Line 43"/>
            <p:cNvSpPr>
              <a:spLocks noChangeShapeType="1"/>
            </p:cNvSpPr>
            <p:nvPr/>
          </p:nvSpPr>
          <p:spPr bwMode="auto">
            <a:xfrm>
              <a:off x="424" y="688"/>
              <a:ext cx="151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4588" name="Line 44"/>
            <p:cNvSpPr>
              <a:spLocks noChangeShapeType="1"/>
            </p:cNvSpPr>
            <p:nvPr/>
          </p:nvSpPr>
          <p:spPr bwMode="auto">
            <a:xfrm>
              <a:off x="928" y="2800"/>
              <a:ext cx="102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4589" name="Line 45"/>
            <p:cNvSpPr>
              <a:spLocks noChangeShapeType="1"/>
            </p:cNvSpPr>
            <p:nvPr/>
          </p:nvSpPr>
          <p:spPr bwMode="auto">
            <a:xfrm>
              <a:off x="424" y="2792"/>
              <a:ext cx="52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4590" name="Line 46"/>
            <p:cNvSpPr>
              <a:spLocks noChangeShapeType="1"/>
            </p:cNvSpPr>
            <p:nvPr/>
          </p:nvSpPr>
          <p:spPr bwMode="auto">
            <a:xfrm>
              <a:off x="1944" y="1616"/>
              <a:ext cx="0" cy="40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4608" name="Rectangle 64"/>
            <p:cNvSpPr>
              <a:spLocks noChangeArrowheads="1"/>
            </p:cNvSpPr>
            <p:nvPr/>
          </p:nvSpPr>
          <p:spPr bwMode="auto">
            <a:xfrm>
              <a:off x="376" y="2200"/>
              <a:ext cx="576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lnSpc>
                  <a:spcPct val="70000"/>
                </a:lnSpc>
                <a:spcBef>
                  <a:spcPct val="20000"/>
                </a:spcBef>
                <a:tabLst>
                  <a:tab pos="228600" algn="l"/>
                </a:tabLst>
              </a:pPr>
              <a:r>
                <a:rPr lang="en-US" sz="1600" b="1"/>
                <a:t>Starting</a:t>
              </a:r>
            </a:p>
            <a:p>
              <a:pPr algn="ctr">
                <a:lnSpc>
                  <a:spcPct val="70000"/>
                </a:lnSpc>
                <a:spcBef>
                  <a:spcPct val="20000"/>
                </a:spcBef>
                <a:tabLst>
                  <a:tab pos="228600" algn="l"/>
                </a:tabLst>
              </a:pPr>
              <a:r>
                <a:rPr lang="en-US" sz="1600" b="1"/>
                <a:t>Line</a:t>
              </a:r>
            </a:p>
          </p:txBody>
        </p:sp>
        <p:sp>
          <p:nvSpPr>
            <p:cNvPr id="364609" name="Line 65"/>
            <p:cNvSpPr>
              <a:spLocks noChangeShapeType="1"/>
            </p:cNvSpPr>
            <p:nvPr/>
          </p:nvSpPr>
          <p:spPr bwMode="auto">
            <a:xfrm>
              <a:off x="648" y="2544"/>
              <a:ext cx="0" cy="2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4610" name="Rectangle 66"/>
            <p:cNvSpPr>
              <a:spLocks noChangeArrowheads="1"/>
            </p:cNvSpPr>
            <p:nvPr/>
          </p:nvSpPr>
          <p:spPr bwMode="auto">
            <a:xfrm>
              <a:off x="1472" y="2000"/>
              <a:ext cx="496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lnSpc>
                  <a:spcPct val="70000"/>
                </a:lnSpc>
                <a:spcBef>
                  <a:spcPct val="20000"/>
                </a:spcBef>
                <a:tabLst>
                  <a:tab pos="228600" algn="l"/>
                </a:tabLst>
              </a:pPr>
              <a:r>
                <a:rPr lang="en-US" sz="1600" b="1"/>
                <a:t>Finish</a:t>
              </a:r>
            </a:p>
            <a:p>
              <a:pPr algn="ctr">
                <a:lnSpc>
                  <a:spcPct val="70000"/>
                </a:lnSpc>
                <a:spcBef>
                  <a:spcPct val="20000"/>
                </a:spcBef>
                <a:tabLst>
                  <a:tab pos="228600" algn="l"/>
                </a:tabLst>
              </a:pPr>
              <a:r>
                <a:rPr lang="en-US" sz="1600" b="1"/>
                <a:t>Line</a:t>
              </a:r>
            </a:p>
          </p:txBody>
        </p:sp>
        <p:sp>
          <p:nvSpPr>
            <p:cNvPr id="364611" name="Line 67"/>
            <p:cNvSpPr>
              <a:spLocks noChangeShapeType="1"/>
            </p:cNvSpPr>
            <p:nvPr/>
          </p:nvSpPr>
          <p:spPr bwMode="auto">
            <a:xfrm flipV="1">
              <a:off x="1688" y="1784"/>
              <a:ext cx="248" cy="2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4613" name="Rectangle 69"/>
            <p:cNvSpPr>
              <a:spLocks noChangeArrowheads="1"/>
            </p:cNvSpPr>
            <p:nvPr/>
          </p:nvSpPr>
          <p:spPr bwMode="auto">
            <a:xfrm>
              <a:off x="1088" y="796"/>
              <a:ext cx="712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lnSpc>
                  <a:spcPct val="70000"/>
                </a:lnSpc>
                <a:spcBef>
                  <a:spcPct val="20000"/>
                </a:spcBef>
                <a:tabLst>
                  <a:tab pos="228600" algn="l"/>
                </a:tabLst>
              </a:pPr>
              <a:r>
                <a:rPr lang="en-US" sz="1600" b="1"/>
                <a:t>Barriers</a:t>
              </a:r>
            </a:p>
          </p:txBody>
        </p:sp>
        <p:sp>
          <p:nvSpPr>
            <p:cNvPr id="364614" name="Line 70"/>
            <p:cNvSpPr>
              <a:spLocks noChangeShapeType="1"/>
            </p:cNvSpPr>
            <p:nvPr/>
          </p:nvSpPr>
          <p:spPr bwMode="auto">
            <a:xfrm flipH="1">
              <a:off x="1000" y="872"/>
              <a:ext cx="112" cy="2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4615" name="Line 71"/>
            <p:cNvSpPr>
              <a:spLocks noChangeShapeType="1"/>
            </p:cNvSpPr>
            <p:nvPr/>
          </p:nvSpPr>
          <p:spPr bwMode="auto">
            <a:xfrm flipH="1">
              <a:off x="424" y="872"/>
              <a:ext cx="6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4616" name="Line 72"/>
            <p:cNvSpPr>
              <a:spLocks noChangeShapeType="1"/>
            </p:cNvSpPr>
            <p:nvPr/>
          </p:nvSpPr>
          <p:spPr bwMode="auto">
            <a:xfrm flipH="1" flipV="1">
              <a:off x="920" y="688"/>
              <a:ext cx="192" cy="1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64684" name="Group 140"/>
          <p:cNvGrpSpPr>
            <a:grpSpLocks/>
          </p:cNvGrpSpPr>
          <p:nvPr/>
        </p:nvGrpSpPr>
        <p:grpSpPr bwMode="auto">
          <a:xfrm>
            <a:off x="2794000" y="698500"/>
            <a:ext cx="3149600" cy="4025900"/>
            <a:chOff x="2076" y="440"/>
            <a:chExt cx="1820" cy="2384"/>
          </a:xfrm>
        </p:grpSpPr>
        <p:sp>
          <p:nvSpPr>
            <p:cNvPr id="364551" name="Rectangle 7"/>
            <p:cNvSpPr>
              <a:spLocks noChangeArrowheads="1"/>
            </p:cNvSpPr>
            <p:nvPr/>
          </p:nvSpPr>
          <p:spPr bwMode="auto">
            <a:xfrm>
              <a:off x="2368" y="688"/>
              <a:ext cx="1528" cy="2136"/>
            </a:xfrm>
            <a:prstGeom prst="rect">
              <a:avLst/>
            </a:prstGeom>
            <a:solidFill>
              <a:srgbClr val="FFFF66"/>
            </a:solidFill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552" name="Line 8"/>
            <p:cNvSpPr>
              <a:spLocks noChangeShapeType="1"/>
            </p:cNvSpPr>
            <p:nvPr/>
          </p:nvSpPr>
          <p:spPr bwMode="auto">
            <a:xfrm>
              <a:off x="2880" y="1160"/>
              <a:ext cx="0" cy="166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4553" name="Line 9"/>
            <p:cNvSpPr>
              <a:spLocks noChangeShapeType="1"/>
            </p:cNvSpPr>
            <p:nvPr/>
          </p:nvSpPr>
          <p:spPr bwMode="auto">
            <a:xfrm>
              <a:off x="2864" y="1144"/>
              <a:ext cx="52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4554" name="Line 10"/>
            <p:cNvSpPr>
              <a:spLocks noChangeShapeType="1"/>
            </p:cNvSpPr>
            <p:nvPr/>
          </p:nvSpPr>
          <p:spPr bwMode="auto">
            <a:xfrm>
              <a:off x="3416" y="1624"/>
              <a:ext cx="0" cy="71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4555" name="Line 11"/>
            <p:cNvSpPr>
              <a:spLocks noChangeShapeType="1"/>
            </p:cNvSpPr>
            <p:nvPr/>
          </p:nvSpPr>
          <p:spPr bwMode="auto">
            <a:xfrm>
              <a:off x="3400" y="1632"/>
              <a:ext cx="48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4556" name="Line 12"/>
            <p:cNvSpPr>
              <a:spLocks noChangeShapeType="1"/>
            </p:cNvSpPr>
            <p:nvPr/>
          </p:nvSpPr>
          <p:spPr bwMode="auto">
            <a:xfrm>
              <a:off x="2368" y="688"/>
              <a:ext cx="0" cy="212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4557" name="Line 13"/>
            <p:cNvSpPr>
              <a:spLocks noChangeShapeType="1"/>
            </p:cNvSpPr>
            <p:nvPr/>
          </p:nvSpPr>
          <p:spPr bwMode="auto">
            <a:xfrm>
              <a:off x="3880" y="704"/>
              <a:ext cx="0" cy="92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4558" name="Line 14"/>
            <p:cNvSpPr>
              <a:spLocks noChangeShapeType="1"/>
            </p:cNvSpPr>
            <p:nvPr/>
          </p:nvSpPr>
          <p:spPr bwMode="auto">
            <a:xfrm>
              <a:off x="3896" y="2016"/>
              <a:ext cx="0" cy="80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4559" name="Line 15"/>
            <p:cNvSpPr>
              <a:spLocks noChangeShapeType="1"/>
            </p:cNvSpPr>
            <p:nvPr/>
          </p:nvSpPr>
          <p:spPr bwMode="auto">
            <a:xfrm>
              <a:off x="2368" y="704"/>
              <a:ext cx="151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4560" name="Line 16"/>
            <p:cNvSpPr>
              <a:spLocks noChangeShapeType="1"/>
            </p:cNvSpPr>
            <p:nvPr/>
          </p:nvSpPr>
          <p:spPr bwMode="auto">
            <a:xfrm>
              <a:off x="2872" y="2816"/>
              <a:ext cx="102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4561" name="Line 17"/>
            <p:cNvSpPr>
              <a:spLocks noChangeShapeType="1"/>
            </p:cNvSpPr>
            <p:nvPr/>
          </p:nvSpPr>
          <p:spPr bwMode="auto">
            <a:xfrm>
              <a:off x="2368" y="2808"/>
              <a:ext cx="52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4562" name="Line 18"/>
            <p:cNvSpPr>
              <a:spLocks noChangeShapeType="1"/>
            </p:cNvSpPr>
            <p:nvPr/>
          </p:nvSpPr>
          <p:spPr bwMode="auto">
            <a:xfrm>
              <a:off x="3888" y="1632"/>
              <a:ext cx="0" cy="40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4563" name="Line 19"/>
            <p:cNvSpPr>
              <a:spLocks noChangeShapeType="1"/>
            </p:cNvSpPr>
            <p:nvPr/>
          </p:nvSpPr>
          <p:spPr bwMode="auto">
            <a:xfrm flipV="1">
              <a:off x="2592" y="1632"/>
              <a:ext cx="0" cy="117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4564" name="Line 20"/>
            <p:cNvSpPr>
              <a:spLocks noChangeShapeType="1"/>
            </p:cNvSpPr>
            <p:nvPr/>
          </p:nvSpPr>
          <p:spPr bwMode="auto">
            <a:xfrm flipV="1">
              <a:off x="2592" y="872"/>
              <a:ext cx="0" cy="91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4565" name="Line 21"/>
            <p:cNvSpPr>
              <a:spLocks noChangeShapeType="1"/>
            </p:cNvSpPr>
            <p:nvPr/>
          </p:nvSpPr>
          <p:spPr bwMode="auto">
            <a:xfrm flipV="1">
              <a:off x="2592" y="872"/>
              <a:ext cx="63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4566" name="Line 22"/>
            <p:cNvSpPr>
              <a:spLocks noChangeShapeType="1"/>
            </p:cNvSpPr>
            <p:nvPr/>
          </p:nvSpPr>
          <p:spPr bwMode="auto">
            <a:xfrm flipH="1">
              <a:off x="3120" y="872"/>
              <a:ext cx="55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4567" name="Line 23"/>
            <p:cNvSpPr>
              <a:spLocks noChangeShapeType="1"/>
            </p:cNvSpPr>
            <p:nvPr/>
          </p:nvSpPr>
          <p:spPr bwMode="auto">
            <a:xfrm flipV="1">
              <a:off x="3672" y="1080"/>
              <a:ext cx="0" cy="28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4568" name="Line 24"/>
            <p:cNvSpPr>
              <a:spLocks noChangeShapeType="1"/>
            </p:cNvSpPr>
            <p:nvPr/>
          </p:nvSpPr>
          <p:spPr bwMode="auto">
            <a:xfrm>
              <a:off x="3672" y="872"/>
              <a:ext cx="0" cy="2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4569" name="Line 25"/>
            <p:cNvSpPr>
              <a:spLocks noChangeShapeType="1"/>
            </p:cNvSpPr>
            <p:nvPr/>
          </p:nvSpPr>
          <p:spPr bwMode="auto">
            <a:xfrm flipH="1" flipV="1">
              <a:off x="3392" y="1360"/>
              <a:ext cx="28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4570" name="Line 26"/>
            <p:cNvSpPr>
              <a:spLocks noChangeShapeType="1"/>
            </p:cNvSpPr>
            <p:nvPr/>
          </p:nvSpPr>
          <p:spPr bwMode="auto">
            <a:xfrm flipH="1">
              <a:off x="3120" y="1360"/>
              <a:ext cx="38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4571" name="Line 27"/>
            <p:cNvSpPr>
              <a:spLocks noChangeShapeType="1"/>
            </p:cNvSpPr>
            <p:nvPr/>
          </p:nvSpPr>
          <p:spPr bwMode="auto">
            <a:xfrm flipV="1">
              <a:off x="3120" y="1960"/>
              <a:ext cx="0" cy="6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4572" name="Line 28"/>
            <p:cNvSpPr>
              <a:spLocks noChangeShapeType="1"/>
            </p:cNvSpPr>
            <p:nvPr/>
          </p:nvSpPr>
          <p:spPr bwMode="auto">
            <a:xfrm>
              <a:off x="3120" y="1360"/>
              <a:ext cx="0" cy="68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4573" name="Line 29"/>
            <p:cNvSpPr>
              <a:spLocks noChangeShapeType="1"/>
            </p:cNvSpPr>
            <p:nvPr/>
          </p:nvSpPr>
          <p:spPr bwMode="auto">
            <a:xfrm flipV="1">
              <a:off x="3120" y="2552"/>
              <a:ext cx="29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4574" name="Line 30"/>
            <p:cNvSpPr>
              <a:spLocks noChangeShapeType="1"/>
            </p:cNvSpPr>
            <p:nvPr/>
          </p:nvSpPr>
          <p:spPr bwMode="auto">
            <a:xfrm flipH="1">
              <a:off x="3328" y="2552"/>
              <a:ext cx="34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4575" name="Line 31"/>
            <p:cNvSpPr>
              <a:spLocks noChangeShapeType="1"/>
            </p:cNvSpPr>
            <p:nvPr/>
          </p:nvSpPr>
          <p:spPr bwMode="auto">
            <a:xfrm flipV="1">
              <a:off x="3672" y="2192"/>
              <a:ext cx="0" cy="36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4576" name="Line 32"/>
            <p:cNvSpPr>
              <a:spLocks noChangeShapeType="1"/>
            </p:cNvSpPr>
            <p:nvPr/>
          </p:nvSpPr>
          <p:spPr bwMode="auto">
            <a:xfrm flipV="1">
              <a:off x="3672" y="1784"/>
              <a:ext cx="0" cy="56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4577" name="Line 33"/>
            <p:cNvSpPr>
              <a:spLocks noChangeShapeType="1"/>
            </p:cNvSpPr>
            <p:nvPr/>
          </p:nvSpPr>
          <p:spPr bwMode="auto">
            <a:xfrm flipV="1">
              <a:off x="3672" y="1776"/>
              <a:ext cx="16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4578" name="Line 34"/>
            <p:cNvSpPr>
              <a:spLocks noChangeShapeType="1"/>
            </p:cNvSpPr>
            <p:nvPr/>
          </p:nvSpPr>
          <p:spPr bwMode="auto">
            <a:xfrm flipH="1">
              <a:off x="3736" y="1776"/>
              <a:ext cx="15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4674" name="Rectangle 130"/>
            <p:cNvSpPr>
              <a:spLocks noChangeArrowheads="1"/>
            </p:cNvSpPr>
            <p:nvPr/>
          </p:nvSpPr>
          <p:spPr bwMode="auto">
            <a:xfrm>
              <a:off x="2076" y="1648"/>
              <a:ext cx="40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tabLst>
                  <a:tab pos="228600" algn="l"/>
                </a:tabLst>
              </a:pPr>
              <a:r>
                <a:rPr lang="en-US" sz="1600" b="1"/>
                <a:t>6 ft</a:t>
              </a:r>
            </a:p>
          </p:txBody>
        </p:sp>
        <p:sp>
          <p:nvSpPr>
            <p:cNvPr id="364675" name="Line 131"/>
            <p:cNvSpPr>
              <a:spLocks noChangeShapeType="1"/>
            </p:cNvSpPr>
            <p:nvPr/>
          </p:nvSpPr>
          <p:spPr bwMode="auto">
            <a:xfrm flipV="1">
              <a:off x="2224" y="888"/>
              <a:ext cx="0" cy="7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4676" name="Line 132"/>
            <p:cNvSpPr>
              <a:spLocks noChangeShapeType="1"/>
            </p:cNvSpPr>
            <p:nvPr/>
          </p:nvSpPr>
          <p:spPr bwMode="auto">
            <a:xfrm flipV="1">
              <a:off x="2224" y="1872"/>
              <a:ext cx="0" cy="9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4677" name="Line 133"/>
            <p:cNvSpPr>
              <a:spLocks noChangeShapeType="1"/>
            </p:cNvSpPr>
            <p:nvPr/>
          </p:nvSpPr>
          <p:spPr bwMode="auto">
            <a:xfrm flipV="1">
              <a:off x="3312" y="552"/>
              <a:ext cx="3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4678" name="Line 134"/>
            <p:cNvSpPr>
              <a:spLocks noChangeShapeType="1"/>
            </p:cNvSpPr>
            <p:nvPr/>
          </p:nvSpPr>
          <p:spPr bwMode="auto">
            <a:xfrm flipV="1">
              <a:off x="2592" y="552"/>
              <a:ext cx="3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4679" name="Rectangle 135"/>
            <p:cNvSpPr>
              <a:spLocks noChangeArrowheads="1"/>
            </p:cNvSpPr>
            <p:nvPr/>
          </p:nvSpPr>
          <p:spPr bwMode="auto">
            <a:xfrm>
              <a:off x="2988" y="440"/>
              <a:ext cx="40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tabLst>
                  <a:tab pos="228600" algn="l"/>
                </a:tabLst>
              </a:pPr>
              <a:r>
                <a:rPr lang="en-US" sz="1600" b="1"/>
                <a:t>3 ft</a:t>
              </a:r>
            </a:p>
          </p:txBody>
        </p:sp>
      </p:grpSp>
      <p:sp>
        <p:nvSpPr>
          <p:cNvPr id="364680" name="Rectangle 136"/>
          <p:cNvSpPr>
            <a:spLocks noChangeArrowheads="1"/>
          </p:cNvSpPr>
          <p:nvPr/>
        </p:nvSpPr>
        <p:spPr bwMode="auto">
          <a:xfrm>
            <a:off x="3035300" y="4762500"/>
            <a:ext cx="36449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tabLst>
                <a:tab pos="228600" algn="l"/>
              </a:tabLst>
            </a:pPr>
            <a:r>
              <a:rPr lang="en-US" sz="1800" b="1" u="sng" dirty="0">
                <a:solidFill>
                  <a:schemeClr val="accent2"/>
                </a:solidFill>
              </a:rPr>
              <a:t>Possible path to follow</a:t>
            </a:r>
          </a:p>
          <a:p>
            <a:pPr>
              <a:spcBef>
                <a:spcPct val="20000"/>
              </a:spcBef>
              <a:buFontTx/>
              <a:buChar char="•"/>
              <a:tabLst>
                <a:tab pos="22860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  </a:t>
            </a:r>
            <a:r>
              <a:rPr lang="en-US" sz="1800" b="1" dirty="0">
                <a:solidFill>
                  <a:schemeClr val="accent2"/>
                </a:solidFill>
              </a:rPr>
              <a:t>Go straight for 6 ft</a:t>
            </a:r>
          </a:p>
          <a:p>
            <a:pPr>
              <a:spcBef>
                <a:spcPct val="20000"/>
              </a:spcBef>
              <a:buFontTx/>
              <a:buChar char="•"/>
              <a:tabLst>
                <a:tab pos="228600" algn="l"/>
              </a:tabLst>
            </a:pPr>
            <a:r>
              <a:rPr lang="en-US" sz="1800" b="1" dirty="0">
                <a:solidFill>
                  <a:schemeClr val="accent2"/>
                </a:solidFill>
              </a:rPr>
              <a:t>  Turn right 90 degrees</a:t>
            </a:r>
          </a:p>
          <a:p>
            <a:pPr>
              <a:spcBef>
                <a:spcPct val="20000"/>
              </a:spcBef>
              <a:buFontTx/>
              <a:buChar char="•"/>
              <a:tabLst>
                <a:tab pos="228600" algn="l"/>
              </a:tabLst>
            </a:pPr>
            <a:r>
              <a:rPr lang="en-US" sz="1800" b="1" dirty="0">
                <a:solidFill>
                  <a:schemeClr val="accent2"/>
                </a:solidFill>
              </a:rPr>
              <a:t>  Go straight for 3 ft</a:t>
            </a:r>
          </a:p>
          <a:p>
            <a:pPr>
              <a:spcBef>
                <a:spcPct val="20000"/>
              </a:spcBef>
              <a:buFontTx/>
              <a:buChar char="•"/>
              <a:tabLst>
                <a:tab pos="228600" algn="l"/>
              </a:tabLst>
            </a:pPr>
            <a:r>
              <a:rPr lang="en-US" sz="1800" b="1" dirty="0">
                <a:solidFill>
                  <a:schemeClr val="accent2"/>
                </a:solidFill>
              </a:rPr>
              <a:t>  Turn right 90 degrees</a:t>
            </a:r>
          </a:p>
          <a:p>
            <a:pPr>
              <a:spcBef>
                <a:spcPct val="20000"/>
              </a:spcBef>
              <a:buFontTx/>
              <a:buChar char="•"/>
              <a:tabLst>
                <a:tab pos="228600" algn="l"/>
              </a:tabLst>
            </a:pPr>
            <a:r>
              <a:rPr lang="en-US" sz="1800" b="1" dirty="0">
                <a:solidFill>
                  <a:schemeClr val="accent2"/>
                </a:solidFill>
              </a:rPr>
              <a:t>  etc</a:t>
            </a:r>
          </a:p>
        </p:txBody>
      </p:sp>
      <p:sp>
        <p:nvSpPr>
          <p:cNvPr id="364681" name="Rectangle 137"/>
          <p:cNvSpPr>
            <a:spLocks noChangeArrowheads="1"/>
          </p:cNvSpPr>
          <p:nvPr/>
        </p:nvSpPr>
        <p:spPr bwMode="auto">
          <a:xfrm>
            <a:off x="6286500" y="4787900"/>
            <a:ext cx="28575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tabLst>
                <a:tab pos="228600" algn="l"/>
              </a:tabLst>
            </a:pPr>
            <a:r>
              <a:rPr lang="en-US" sz="1800" b="1" u="sng" dirty="0">
                <a:solidFill>
                  <a:schemeClr val="accent2"/>
                </a:solidFill>
              </a:rPr>
              <a:t>Errors begin to build</a:t>
            </a:r>
            <a:endParaRPr lang="en-US" sz="1800" b="1" dirty="0">
              <a:solidFill>
                <a:schemeClr val="accent2"/>
              </a:solidFill>
            </a:endParaRPr>
          </a:p>
          <a:p>
            <a:pPr>
              <a:spcBef>
                <a:spcPct val="20000"/>
              </a:spcBef>
              <a:tabLst>
                <a:tab pos="228600" algn="l"/>
              </a:tabLst>
            </a:pPr>
            <a:r>
              <a:rPr lang="en-US" sz="1800" b="1" dirty="0">
                <a:solidFill>
                  <a:schemeClr val="accent2"/>
                </a:solidFill>
              </a:rPr>
              <a:t>Each time that a distance is off or an angle for a turn is off, the robot gets further off the desired path.</a:t>
            </a:r>
          </a:p>
        </p:txBody>
      </p:sp>
      <p:grpSp>
        <p:nvGrpSpPr>
          <p:cNvPr id="364685" name="Group 141"/>
          <p:cNvGrpSpPr>
            <a:grpSpLocks/>
          </p:cNvGrpSpPr>
          <p:nvPr/>
        </p:nvGrpSpPr>
        <p:grpSpPr bwMode="auto">
          <a:xfrm>
            <a:off x="6337300" y="1130300"/>
            <a:ext cx="2654300" cy="3606800"/>
            <a:chOff x="4072" y="704"/>
            <a:chExt cx="1528" cy="2136"/>
          </a:xfrm>
        </p:grpSpPr>
        <p:sp>
          <p:nvSpPr>
            <p:cNvPr id="364618" name="Rectangle 74"/>
            <p:cNvSpPr>
              <a:spLocks noChangeArrowheads="1"/>
            </p:cNvSpPr>
            <p:nvPr/>
          </p:nvSpPr>
          <p:spPr bwMode="auto">
            <a:xfrm>
              <a:off x="4072" y="704"/>
              <a:ext cx="1528" cy="2136"/>
            </a:xfrm>
            <a:prstGeom prst="rect">
              <a:avLst/>
            </a:prstGeom>
            <a:solidFill>
              <a:srgbClr val="FFFF66"/>
            </a:solidFill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619" name="Line 75"/>
            <p:cNvSpPr>
              <a:spLocks noChangeShapeType="1"/>
            </p:cNvSpPr>
            <p:nvPr/>
          </p:nvSpPr>
          <p:spPr bwMode="auto">
            <a:xfrm>
              <a:off x="4584" y="1176"/>
              <a:ext cx="0" cy="166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4620" name="Line 76"/>
            <p:cNvSpPr>
              <a:spLocks noChangeShapeType="1"/>
            </p:cNvSpPr>
            <p:nvPr/>
          </p:nvSpPr>
          <p:spPr bwMode="auto">
            <a:xfrm>
              <a:off x="4568" y="1160"/>
              <a:ext cx="52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4621" name="Line 77"/>
            <p:cNvSpPr>
              <a:spLocks noChangeShapeType="1"/>
            </p:cNvSpPr>
            <p:nvPr/>
          </p:nvSpPr>
          <p:spPr bwMode="auto">
            <a:xfrm>
              <a:off x="5120" y="1640"/>
              <a:ext cx="0" cy="71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4622" name="Line 78"/>
            <p:cNvSpPr>
              <a:spLocks noChangeShapeType="1"/>
            </p:cNvSpPr>
            <p:nvPr/>
          </p:nvSpPr>
          <p:spPr bwMode="auto">
            <a:xfrm>
              <a:off x="5104" y="1648"/>
              <a:ext cx="48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4623" name="Line 79"/>
            <p:cNvSpPr>
              <a:spLocks noChangeShapeType="1"/>
            </p:cNvSpPr>
            <p:nvPr/>
          </p:nvSpPr>
          <p:spPr bwMode="auto">
            <a:xfrm>
              <a:off x="4072" y="704"/>
              <a:ext cx="0" cy="212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4624" name="Line 80"/>
            <p:cNvSpPr>
              <a:spLocks noChangeShapeType="1"/>
            </p:cNvSpPr>
            <p:nvPr/>
          </p:nvSpPr>
          <p:spPr bwMode="auto">
            <a:xfrm>
              <a:off x="5584" y="720"/>
              <a:ext cx="0" cy="92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4625" name="Line 81"/>
            <p:cNvSpPr>
              <a:spLocks noChangeShapeType="1"/>
            </p:cNvSpPr>
            <p:nvPr/>
          </p:nvSpPr>
          <p:spPr bwMode="auto">
            <a:xfrm>
              <a:off x="5600" y="2032"/>
              <a:ext cx="0" cy="80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4626" name="Line 82"/>
            <p:cNvSpPr>
              <a:spLocks noChangeShapeType="1"/>
            </p:cNvSpPr>
            <p:nvPr/>
          </p:nvSpPr>
          <p:spPr bwMode="auto">
            <a:xfrm>
              <a:off x="4072" y="720"/>
              <a:ext cx="151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4627" name="Line 83"/>
            <p:cNvSpPr>
              <a:spLocks noChangeShapeType="1"/>
            </p:cNvSpPr>
            <p:nvPr/>
          </p:nvSpPr>
          <p:spPr bwMode="auto">
            <a:xfrm>
              <a:off x="4576" y="2832"/>
              <a:ext cx="102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4628" name="Line 84"/>
            <p:cNvSpPr>
              <a:spLocks noChangeShapeType="1"/>
            </p:cNvSpPr>
            <p:nvPr/>
          </p:nvSpPr>
          <p:spPr bwMode="auto">
            <a:xfrm>
              <a:off x="4072" y="2824"/>
              <a:ext cx="52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4629" name="Line 85"/>
            <p:cNvSpPr>
              <a:spLocks noChangeShapeType="1"/>
            </p:cNvSpPr>
            <p:nvPr/>
          </p:nvSpPr>
          <p:spPr bwMode="auto">
            <a:xfrm>
              <a:off x="5592" y="1648"/>
              <a:ext cx="0" cy="40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4630" name="Line 86"/>
            <p:cNvSpPr>
              <a:spLocks noChangeShapeType="1"/>
            </p:cNvSpPr>
            <p:nvPr/>
          </p:nvSpPr>
          <p:spPr bwMode="auto">
            <a:xfrm flipV="1">
              <a:off x="4296" y="1648"/>
              <a:ext cx="0" cy="117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4631" name="Line 87"/>
            <p:cNvSpPr>
              <a:spLocks noChangeShapeType="1"/>
            </p:cNvSpPr>
            <p:nvPr/>
          </p:nvSpPr>
          <p:spPr bwMode="auto">
            <a:xfrm flipV="1">
              <a:off x="4296" y="948"/>
              <a:ext cx="0" cy="85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4632" name="Line 88"/>
            <p:cNvSpPr>
              <a:spLocks noChangeShapeType="1"/>
            </p:cNvSpPr>
            <p:nvPr/>
          </p:nvSpPr>
          <p:spPr bwMode="auto">
            <a:xfrm flipV="1">
              <a:off x="4296" y="872"/>
              <a:ext cx="528" cy="7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4633" name="Line 89"/>
            <p:cNvSpPr>
              <a:spLocks noChangeShapeType="1"/>
            </p:cNvSpPr>
            <p:nvPr/>
          </p:nvSpPr>
          <p:spPr bwMode="auto">
            <a:xfrm flipH="1">
              <a:off x="4296" y="796"/>
              <a:ext cx="1032" cy="15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4634" name="Line 90"/>
            <p:cNvSpPr>
              <a:spLocks noChangeShapeType="1"/>
            </p:cNvSpPr>
            <p:nvPr/>
          </p:nvSpPr>
          <p:spPr bwMode="auto">
            <a:xfrm flipH="1" flipV="1">
              <a:off x="5328" y="796"/>
              <a:ext cx="112" cy="58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4635" name="Line 91"/>
            <p:cNvSpPr>
              <a:spLocks noChangeShapeType="1"/>
            </p:cNvSpPr>
            <p:nvPr/>
          </p:nvSpPr>
          <p:spPr bwMode="auto">
            <a:xfrm>
              <a:off x="5328" y="796"/>
              <a:ext cx="48" cy="28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4636" name="Line 92"/>
            <p:cNvSpPr>
              <a:spLocks noChangeShapeType="1"/>
            </p:cNvSpPr>
            <p:nvPr/>
          </p:nvSpPr>
          <p:spPr bwMode="auto">
            <a:xfrm flipH="1">
              <a:off x="5096" y="1360"/>
              <a:ext cx="344" cy="13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4637" name="Line 93"/>
            <p:cNvSpPr>
              <a:spLocks noChangeShapeType="1"/>
            </p:cNvSpPr>
            <p:nvPr/>
          </p:nvSpPr>
          <p:spPr bwMode="auto">
            <a:xfrm flipH="1">
              <a:off x="4824" y="1376"/>
              <a:ext cx="616" cy="23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4638" name="Line 94"/>
            <p:cNvSpPr>
              <a:spLocks noChangeShapeType="1"/>
            </p:cNvSpPr>
            <p:nvPr/>
          </p:nvSpPr>
          <p:spPr bwMode="auto">
            <a:xfrm flipH="1" flipV="1">
              <a:off x="4824" y="1608"/>
              <a:ext cx="272" cy="6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4639" name="Line 95"/>
            <p:cNvSpPr>
              <a:spLocks noChangeShapeType="1"/>
            </p:cNvSpPr>
            <p:nvPr/>
          </p:nvSpPr>
          <p:spPr bwMode="auto">
            <a:xfrm>
              <a:off x="4824" y="1616"/>
              <a:ext cx="208" cy="42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4644" name="Line 100"/>
            <p:cNvSpPr>
              <a:spLocks noChangeShapeType="1"/>
            </p:cNvSpPr>
            <p:nvPr/>
          </p:nvSpPr>
          <p:spPr bwMode="auto">
            <a:xfrm flipV="1">
              <a:off x="4824" y="2208"/>
              <a:ext cx="208" cy="1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4682" name="Rectangle 138"/>
            <p:cNvSpPr>
              <a:spLocks noChangeArrowheads="1"/>
            </p:cNvSpPr>
            <p:nvPr/>
          </p:nvSpPr>
          <p:spPr bwMode="auto">
            <a:xfrm>
              <a:off x="4600" y="2360"/>
              <a:ext cx="796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tabLst>
                  <a:tab pos="228600" algn="l"/>
                </a:tabLst>
              </a:pPr>
              <a:r>
                <a:rPr lang="en-US" sz="1600" b="1"/>
                <a:t>robot hits the wall</a:t>
              </a:r>
            </a:p>
          </p:txBody>
        </p:sp>
      </p:grpSp>
      <p:sp>
        <p:nvSpPr>
          <p:cNvPr id="92" name="Slide Number Placeholder 5"/>
          <p:cNvSpPr txBox="1">
            <a:spLocks/>
          </p:cNvSpPr>
          <p:nvPr/>
        </p:nvSpPr>
        <p:spPr bwMode="auto">
          <a:xfrm>
            <a:off x="7239000" y="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E6C5746-1570-4B39-AAC5-F427209A61A3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3" name="Line 3"/>
          <p:cNvSpPr>
            <a:spLocks noChangeShapeType="1"/>
          </p:cNvSpPr>
          <p:nvPr/>
        </p:nvSpPr>
        <p:spPr bwMode="auto">
          <a:xfrm flipV="1">
            <a:off x="0" y="419100"/>
            <a:ext cx="9144000" cy="127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94" name="Rectangle 31"/>
          <p:cNvSpPr>
            <a:spLocks noChangeArrowheads="1"/>
          </p:cNvSpPr>
          <p:nvPr/>
        </p:nvSpPr>
        <p:spPr bwMode="auto">
          <a:xfrm>
            <a:off x="0" y="0"/>
            <a:ext cx="89281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Arduino-BOT </a:t>
            </a:r>
            <a:r>
              <a:rPr lang="en-US" dirty="0">
                <a:solidFill>
                  <a:schemeClr val="accent2"/>
                </a:solidFill>
                <a:cs typeface="Times New Roman" pitchFamily="18" charset="0"/>
              </a:rPr>
              <a:t>Lecture </a:t>
            </a: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#3      </a:t>
            </a:r>
            <a:r>
              <a:rPr lang="en-US" dirty="0">
                <a:solidFill>
                  <a:schemeClr val="accent2"/>
                </a:solidFill>
                <a:cs typeface="Times New Roman" pitchFamily="18" charset="0"/>
              </a:rPr>
              <a:t>EGR 120 – Introduction to Engineering</a:t>
            </a:r>
            <a:endParaRPr lang="en-US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2" name="Rectangle 4"/>
          <p:cNvSpPr>
            <a:spLocks noChangeArrowheads="1"/>
          </p:cNvSpPr>
          <p:nvPr/>
        </p:nvSpPr>
        <p:spPr bwMode="auto">
          <a:xfrm>
            <a:off x="0" y="431800"/>
            <a:ext cx="81407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tabLst>
                <a:tab pos="228600" algn="l"/>
              </a:tabLst>
            </a:pPr>
            <a:r>
              <a:rPr lang="en-US" sz="2200" b="1" u="sng" dirty="0">
                <a:solidFill>
                  <a:schemeClr val="accent2"/>
                </a:solidFill>
              </a:rPr>
              <a:t>Line Following - Example</a:t>
            </a:r>
          </a:p>
        </p:txBody>
      </p:sp>
      <p:grpSp>
        <p:nvGrpSpPr>
          <p:cNvPr id="365665" name="Group 97"/>
          <p:cNvGrpSpPr>
            <a:grpSpLocks/>
          </p:cNvGrpSpPr>
          <p:nvPr/>
        </p:nvGrpSpPr>
        <p:grpSpPr bwMode="auto">
          <a:xfrm>
            <a:off x="254000" y="1031874"/>
            <a:ext cx="3822700" cy="4949825"/>
            <a:chOff x="480" y="674"/>
            <a:chExt cx="1928" cy="2656"/>
          </a:xfrm>
        </p:grpSpPr>
        <p:sp>
          <p:nvSpPr>
            <p:cNvPr id="365592" name="Rectangle 24"/>
            <p:cNvSpPr>
              <a:spLocks noChangeArrowheads="1"/>
            </p:cNvSpPr>
            <p:nvPr/>
          </p:nvSpPr>
          <p:spPr bwMode="auto">
            <a:xfrm>
              <a:off x="1274" y="674"/>
              <a:ext cx="1134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lnSpc>
                  <a:spcPct val="70000"/>
                </a:lnSpc>
                <a:spcBef>
                  <a:spcPct val="20000"/>
                </a:spcBef>
                <a:tabLst>
                  <a:tab pos="228600" algn="l"/>
                </a:tabLst>
              </a:pPr>
              <a:r>
                <a:rPr lang="en-US" sz="2000" dirty="0"/>
                <a:t>Rounded corners are easier to follow</a:t>
              </a:r>
            </a:p>
          </p:txBody>
        </p:sp>
        <p:sp>
          <p:nvSpPr>
            <p:cNvPr id="365597" name="Rectangle 29"/>
            <p:cNvSpPr>
              <a:spLocks noChangeArrowheads="1"/>
            </p:cNvSpPr>
            <p:nvPr/>
          </p:nvSpPr>
          <p:spPr bwMode="auto">
            <a:xfrm>
              <a:off x="480" y="1194"/>
              <a:ext cx="1528" cy="2136"/>
            </a:xfrm>
            <a:prstGeom prst="rect">
              <a:avLst/>
            </a:prstGeom>
            <a:solidFill>
              <a:srgbClr val="FFFF66"/>
            </a:solidFill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598" name="Line 30"/>
            <p:cNvSpPr>
              <a:spLocks noChangeShapeType="1"/>
            </p:cNvSpPr>
            <p:nvPr/>
          </p:nvSpPr>
          <p:spPr bwMode="auto">
            <a:xfrm>
              <a:off x="992" y="1666"/>
              <a:ext cx="0" cy="166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5599" name="Line 31"/>
            <p:cNvSpPr>
              <a:spLocks noChangeShapeType="1"/>
            </p:cNvSpPr>
            <p:nvPr/>
          </p:nvSpPr>
          <p:spPr bwMode="auto">
            <a:xfrm>
              <a:off x="976" y="1650"/>
              <a:ext cx="52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5600" name="Line 32"/>
            <p:cNvSpPr>
              <a:spLocks noChangeShapeType="1"/>
            </p:cNvSpPr>
            <p:nvPr/>
          </p:nvSpPr>
          <p:spPr bwMode="auto">
            <a:xfrm>
              <a:off x="1528" y="2130"/>
              <a:ext cx="0" cy="71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5601" name="Line 33"/>
            <p:cNvSpPr>
              <a:spLocks noChangeShapeType="1"/>
            </p:cNvSpPr>
            <p:nvPr/>
          </p:nvSpPr>
          <p:spPr bwMode="auto">
            <a:xfrm>
              <a:off x="1512" y="2138"/>
              <a:ext cx="48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5602" name="Line 34"/>
            <p:cNvSpPr>
              <a:spLocks noChangeShapeType="1"/>
            </p:cNvSpPr>
            <p:nvPr/>
          </p:nvSpPr>
          <p:spPr bwMode="auto">
            <a:xfrm>
              <a:off x="480" y="1194"/>
              <a:ext cx="0" cy="212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5603" name="Line 35"/>
            <p:cNvSpPr>
              <a:spLocks noChangeShapeType="1"/>
            </p:cNvSpPr>
            <p:nvPr/>
          </p:nvSpPr>
          <p:spPr bwMode="auto">
            <a:xfrm>
              <a:off x="1992" y="1210"/>
              <a:ext cx="0" cy="92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5604" name="Line 36"/>
            <p:cNvSpPr>
              <a:spLocks noChangeShapeType="1"/>
            </p:cNvSpPr>
            <p:nvPr/>
          </p:nvSpPr>
          <p:spPr bwMode="auto">
            <a:xfrm>
              <a:off x="2008" y="2522"/>
              <a:ext cx="0" cy="80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5605" name="Line 37"/>
            <p:cNvSpPr>
              <a:spLocks noChangeShapeType="1"/>
            </p:cNvSpPr>
            <p:nvPr/>
          </p:nvSpPr>
          <p:spPr bwMode="auto">
            <a:xfrm>
              <a:off x="480" y="1210"/>
              <a:ext cx="151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5606" name="Line 38"/>
            <p:cNvSpPr>
              <a:spLocks noChangeShapeType="1"/>
            </p:cNvSpPr>
            <p:nvPr/>
          </p:nvSpPr>
          <p:spPr bwMode="auto">
            <a:xfrm>
              <a:off x="984" y="3322"/>
              <a:ext cx="102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5607" name="Line 39"/>
            <p:cNvSpPr>
              <a:spLocks noChangeShapeType="1"/>
            </p:cNvSpPr>
            <p:nvPr/>
          </p:nvSpPr>
          <p:spPr bwMode="auto">
            <a:xfrm>
              <a:off x="480" y="3314"/>
              <a:ext cx="52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5608" name="Line 40"/>
            <p:cNvSpPr>
              <a:spLocks noChangeShapeType="1"/>
            </p:cNvSpPr>
            <p:nvPr/>
          </p:nvSpPr>
          <p:spPr bwMode="auto">
            <a:xfrm>
              <a:off x="2000" y="2138"/>
              <a:ext cx="0" cy="40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5609" name="Line 41"/>
            <p:cNvSpPr>
              <a:spLocks noChangeShapeType="1"/>
            </p:cNvSpPr>
            <p:nvPr/>
          </p:nvSpPr>
          <p:spPr bwMode="auto">
            <a:xfrm flipV="1">
              <a:off x="704" y="2138"/>
              <a:ext cx="0" cy="117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5610" name="Line 42"/>
            <p:cNvSpPr>
              <a:spLocks noChangeShapeType="1"/>
            </p:cNvSpPr>
            <p:nvPr/>
          </p:nvSpPr>
          <p:spPr bwMode="auto">
            <a:xfrm flipV="1">
              <a:off x="704" y="1586"/>
              <a:ext cx="0" cy="70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5611" name="Line 43"/>
            <p:cNvSpPr>
              <a:spLocks noChangeShapeType="1"/>
            </p:cNvSpPr>
            <p:nvPr/>
          </p:nvSpPr>
          <p:spPr bwMode="auto">
            <a:xfrm flipV="1">
              <a:off x="880" y="1378"/>
              <a:ext cx="69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5613" name="Line 45"/>
            <p:cNvSpPr>
              <a:spLocks noChangeShapeType="1"/>
            </p:cNvSpPr>
            <p:nvPr/>
          </p:nvSpPr>
          <p:spPr bwMode="auto">
            <a:xfrm flipV="1">
              <a:off x="1784" y="1554"/>
              <a:ext cx="0" cy="12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5616" name="Line 48"/>
            <p:cNvSpPr>
              <a:spLocks noChangeShapeType="1"/>
            </p:cNvSpPr>
            <p:nvPr/>
          </p:nvSpPr>
          <p:spPr bwMode="auto">
            <a:xfrm flipH="1">
              <a:off x="1408" y="1866"/>
              <a:ext cx="20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5618" name="Line 50"/>
            <p:cNvSpPr>
              <a:spLocks noChangeShapeType="1"/>
            </p:cNvSpPr>
            <p:nvPr/>
          </p:nvSpPr>
          <p:spPr bwMode="auto">
            <a:xfrm>
              <a:off x="1232" y="2074"/>
              <a:ext cx="0" cy="81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5620" name="Line 52"/>
            <p:cNvSpPr>
              <a:spLocks noChangeShapeType="1"/>
            </p:cNvSpPr>
            <p:nvPr/>
          </p:nvSpPr>
          <p:spPr bwMode="auto">
            <a:xfrm flipH="1">
              <a:off x="1440" y="3058"/>
              <a:ext cx="16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5621" name="Line 53"/>
            <p:cNvSpPr>
              <a:spLocks noChangeShapeType="1"/>
            </p:cNvSpPr>
            <p:nvPr/>
          </p:nvSpPr>
          <p:spPr bwMode="auto">
            <a:xfrm flipH="1" flipV="1">
              <a:off x="1784" y="2490"/>
              <a:ext cx="0" cy="37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5624" name="Line 56"/>
            <p:cNvSpPr>
              <a:spLocks noChangeShapeType="1"/>
            </p:cNvSpPr>
            <p:nvPr/>
          </p:nvSpPr>
          <p:spPr bwMode="auto">
            <a:xfrm flipH="1">
              <a:off x="1960" y="2282"/>
              <a:ext cx="4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5658" name="Arc 90"/>
            <p:cNvSpPr>
              <a:spLocks/>
            </p:cNvSpPr>
            <p:nvPr/>
          </p:nvSpPr>
          <p:spPr bwMode="auto">
            <a:xfrm flipH="1">
              <a:off x="704" y="1378"/>
              <a:ext cx="176" cy="20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659" name="Arc 91"/>
            <p:cNvSpPr>
              <a:spLocks/>
            </p:cNvSpPr>
            <p:nvPr/>
          </p:nvSpPr>
          <p:spPr bwMode="auto">
            <a:xfrm rot="5400000" flipH="1">
              <a:off x="1592" y="1362"/>
              <a:ext cx="176" cy="20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660" name="Arc 92"/>
            <p:cNvSpPr>
              <a:spLocks/>
            </p:cNvSpPr>
            <p:nvPr/>
          </p:nvSpPr>
          <p:spPr bwMode="auto">
            <a:xfrm rot="10800000" flipH="1">
              <a:off x="1608" y="1658"/>
              <a:ext cx="176" cy="20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661" name="Arc 93"/>
            <p:cNvSpPr>
              <a:spLocks/>
            </p:cNvSpPr>
            <p:nvPr/>
          </p:nvSpPr>
          <p:spPr bwMode="auto">
            <a:xfrm flipH="1">
              <a:off x="1232" y="1866"/>
              <a:ext cx="176" cy="20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662" name="Arc 94"/>
            <p:cNvSpPr>
              <a:spLocks/>
            </p:cNvSpPr>
            <p:nvPr/>
          </p:nvSpPr>
          <p:spPr bwMode="auto">
            <a:xfrm rot="16200000" flipH="1">
              <a:off x="1248" y="2866"/>
              <a:ext cx="176" cy="20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663" name="Arc 95"/>
            <p:cNvSpPr>
              <a:spLocks/>
            </p:cNvSpPr>
            <p:nvPr/>
          </p:nvSpPr>
          <p:spPr bwMode="auto">
            <a:xfrm rot="10800000" flipH="1">
              <a:off x="1608" y="2850"/>
              <a:ext cx="176" cy="20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664" name="Arc 96"/>
            <p:cNvSpPr>
              <a:spLocks/>
            </p:cNvSpPr>
            <p:nvPr/>
          </p:nvSpPr>
          <p:spPr bwMode="auto">
            <a:xfrm flipH="1">
              <a:off x="1784" y="2282"/>
              <a:ext cx="176" cy="20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594" name="Line 26"/>
            <p:cNvSpPr>
              <a:spLocks noChangeShapeType="1"/>
            </p:cNvSpPr>
            <p:nvPr/>
          </p:nvSpPr>
          <p:spPr bwMode="auto">
            <a:xfrm flipH="1">
              <a:off x="1712" y="1034"/>
              <a:ext cx="152" cy="3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5593" name="Line 25"/>
            <p:cNvSpPr>
              <a:spLocks noChangeShapeType="1"/>
            </p:cNvSpPr>
            <p:nvPr/>
          </p:nvSpPr>
          <p:spPr bwMode="auto">
            <a:xfrm>
              <a:off x="880" y="1002"/>
              <a:ext cx="224" cy="3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5590" name="Rectangle 22"/>
            <p:cNvSpPr>
              <a:spLocks noChangeArrowheads="1"/>
            </p:cNvSpPr>
            <p:nvPr/>
          </p:nvSpPr>
          <p:spPr bwMode="auto">
            <a:xfrm>
              <a:off x="488" y="682"/>
              <a:ext cx="704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lnSpc>
                  <a:spcPct val="70000"/>
                </a:lnSpc>
                <a:spcBef>
                  <a:spcPct val="20000"/>
                </a:spcBef>
                <a:tabLst>
                  <a:tab pos="228600" algn="l"/>
                </a:tabLst>
              </a:pPr>
              <a:r>
                <a:rPr lang="en-US" sz="2000" dirty="0"/>
                <a:t>Tape on track</a:t>
              </a:r>
            </a:p>
          </p:txBody>
        </p:sp>
      </p:grpSp>
      <p:grpSp>
        <p:nvGrpSpPr>
          <p:cNvPr id="365704" name="Group 136"/>
          <p:cNvGrpSpPr>
            <a:grpSpLocks/>
          </p:cNvGrpSpPr>
          <p:nvPr/>
        </p:nvGrpSpPr>
        <p:grpSpPr bwMode="auto">
          <a:xfrm>
            <a:off x="3968750" y="1133475"/>
            <a:ext cx="4908550" cy="5216525"/>
            <a:chOff x="2236" y="1034"/>
            <a:chExt cx="3092" cy="3286"/>
          </a:xfrm>
        </p:grpSpPr>
        <p:grpSp>
          <p:nvGrpSpPr>
            <p:cNvPr id="365692" name="Group 124"/>
            <p:cNvGrpSpPr>
              <a:grpSpLocks/>
            </p:cNvGrpSpPr>
            <p:nvPr/>
          </p:nvGrpSpPr>
          <p:grpSpPr bwMode="auto">
            <a:xfrm>
              <a:off x="2784" y="1866"/>
              <a:ext cx="1920" cy="2454"/>
              <a:chOff x="2784" y="1866"/>
              <a:chExt cx="1920" cy="2454"/>
            </a:xfrm>
          </p:grpSpPr>
          <p:sp>
            <p:nvSpPr>
              <p:cNvPr id="365691" name="AutoShape 123"/>
              <p:cNvSpPr>
                <a:spLocks noChangeArrowheads="1"/>
              </p:cNvSpPr>
              <p:nvPr/>
            </p:nvSpPr>
            <p:spPr bwMode="auto">
              <a:xfrm>
                <a:off x="3384" y="2218"/>
                <a:ext cx="552" cy="2102"/>
              </a:xfrm>
              <a:prstGeom prst="parallelogram">
                <a:avLst>
                  <a:gd name="adj" fmla="val 73551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5671" name="Rectangle 103"/>
              <p:cNvSpPr>
                <a:spLocks noChangeArrowheads="1"/>
              </p:cNvSpPr>
              <p:nvPr/>
            </p:nvSpPr>
            <p:spPr bwMode="auto">
              <a:xfrm>
                <a:off x="2784" y="2290"/>
                <a:ext cx="240" cy="600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5672" name="Rectangle 104"/>
              <p:cNvSpPr>
                <a:spLocks noChangeArrowheads="1"/>
              </p:cNvSpPr>
              <p:nvPr/>
            </p:nvSpPr>
            <p:spPr bwMode="auto">
              <a:xfrm>
                <a:off x="4464" y="2290"/>
                <a:ext cx="240" cy="600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5673" name="Line 105"/>
              <p:cNvSpPr>
                <a:spLocks noChangeShapeType="1"/>
              </p:cNvSpPr>
              <p:nvPr/>
            </p:nvSpPr>
            <p:spPr bwMode="auto">
              <a:xfrm>
                <a:off x="3024" y="2564"/>
                <a:ext cx="1440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5674" name="Rectangle 106"/>
              <p:cNvSpPr>
                <a:spLocks noChangeArrowheads="1"/>
              </p:cNvSpPr>
              <p:nvPr/>
            </p:nvSpPr>
            <p:spPr bwMode="auto">
              <a:xfrm>
                <a:off x="3120" y="1866"/>
                <a:ext cx="1248" cy="65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65682" name="Group 114"/>
              <p:cNvGrpSpPr>
                <a:grpSpLocks/>
              </p:cNvGrpSpPr>
              <p:nvPr/>
            </p:nvGrpSpPr>
            <p:grpSpPr bwMode="auto">
              <a:xfrm>
                <a:off x="3360" y="2522"/>
                <a:ext cx="288" cy="441"/>
                <a:chOff x="3360" y="2522"/>
                <a:chExt cx="288" cy="441"/>
              </a:xfrm>
            </p:grpSpPr>
            <p:sp>
              <p:nvSpPr>
                <p:cNvPr id="365675" name="Rectangle 107"/>
                <p:cNvSpPr>
                  <a:spLocks noChangeArrowheads="1"/>
                </p:cNvSpPr>
                <p:nvPr/>
              </p:nvSpPr>
              <p:spPr bwMode="auto">
                <a:xfrm>
                  <a:off x="3360" y="2522"/>
                  <a:ext cx="288" cy="214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5677" name="Line 109"/>
                <p:cNvSpPr>
                  <a:spLocks noChangeShapeType="1"/>
                </p:cNvSpPr>
                <p:nvPr/>
              </p:nvSpPr>
              <p:spPr bwMode="auto">
                <a:xfrm>
                  <a:off x="3408" y="2736"/>
                  <a:ext cx="48" cy="13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5679" name="Line 111"/>
                <p:cNvSpPr>
                  <a:spLocks noChangeShapeType="1"/>
                </p:cNvSpPr>
                <p:nvPr/>
              </p:nvSpPr>
              <p:spPr bwMode="auto">
                <a:xfrm>
                  <a:off x="3408" y="2737"/>
                  <a:ext cx="96" cy="226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5680" name="Line 112"/>
                <p:cNvSpPr>
                  <a:spLocks noChangeShapeType="1"/>
                </p:cNvSpPr>
                <p:nvPr/>
              </p:nvSpPr>
              <p:spPr bwMode="auto">
                <a:xfrm flipH="1">
                  <a:off x="3504" y="2736"/>
                  <a:ext cx="96" cy="227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5681" name="Line 113"/>
                <p:cNvSpPr>
                  <a:spLocks noChangeShapeType="1"/>
                </p:cNvSpPr>
                <p:nvPr/>
              </p:nvSpPr>
              <p:spPr bwMode="auto">
                <a:xfrm flipV="1">
                  <a:off x="3504" y="2842"/>
                  <a:ext cx="48" cy="12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65683" name="Group 115"/>
              <p:cNvGrpSpPr>
                <a:grpSpLocks/>
              </p:cNvGrpSpPr>
              <p:nvPr/>
            </p:nvGrpSpPr>
            <p:grpSpPr bwMode="auto">
              <a:xfrm>
                <a:off x="3840" y="2522"/>
                <a:ext cx="288" cy="441"/>
                <a:chOff x="3360" y="2522"/>
                <a:chExt cx="288" cy="441"/>
              </a:xfrm>
            </p:grpSpPr>
            <p:sp>
              <p:nvSpPr>
                <p:cNvPr id="365684" name="Rectangle 116"/>
                <p:cNvSpPr>
                  <a:spLocks noChangeArrowheads="1"/>
                </p:cNvSpPr>
                <p:nvPr/>
              </p:nvSpPr>
              <p:spPr bwMode="auto">
                <a:xfrm>
                  <a:off x="3360" y="2522"/>
                  <a:ext cx="288" cy="214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5685" name="Line 117"/>
                <p:cNvSpPr>
                  <a:spLocks noChangeShapeType="1"/>
                </p:cNvSpPr>
                <p:nvPr/>
              </p:nvSpPr>
              <p:spPr bwMode="auto">
                <a:xfrm>
                  <a:off x="3408" y="2736"/>
                  <a:ext cx="48" cy="13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5686" name="Line 118"/>
                <p:cNvSpPr>
                  <a:spLocks noChangeShapeType="1"/>
                </p:cNvSpPr>
                <p:nvPr/>
              </p:nvSpPr>
              <p:spPr bwMode="auto">
                <a:xfrm>
                  <a:off x="3408" y="2737"/>
                  <a:ext cx="96" cy="226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5687" name="Line 119"/>
                <p:cNvSpPr>
                  <a:spLocks noChangeShapeType="1"/>
                </p:cNvSpPr>
                <p:nvPr/>
              </p:nvSpPr>
              <p:spPr bwMode="auto">
                <a:xfrm flipH="1">
                  <a:off x="3504" y="2736"/>
                  <a:ext cx="96" cy="227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5688" name="Line 120"/>
                <p:cNvSpPr>
                  <a:spLocks noChangeShapeType="1"/>
                </p:cNvSpPr>
                <p:nvPr/>
              </p:nvSpPr>
              <p:spPr bwMode="auto">
                <a:xfrm flipV="1">
                  <a:off x="3504" y="2842"/>
                  <a:ext cx="48" cy="12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365693" name="Text Box 125"/>
            <p:cNvSpPr txBox="1">
              <a:spLocks noChangeArrowheads="1"/>
            </p:cNvSpPr>
            <p:nvPr/>
          </p:nvSpPr>
          <p:spPr bwMode="auto">
            <a:xfrm>
              <a:off x="2236" y="3660"/>
              <a:ext cx="8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Line on track</a:t>
              </a:r>
            </a:p>
          </p:txBody>
        </p:sp>
        <p:sp>
          <p:nvSpPr>
            <p:cNvPr id="365694" name="Text Box 126"/>
            <p:cNvSpPr txBox="1">
              <a:spLocks noChangeArrowheads="1"/>
            </p:cNvSpPr>
            <p:nvPr/>
          </p:nvSpPr>
          <p:spPr bwMode="auto">
            <a:xfrm>
              <a:off x="4080" y="1034"/>
              <a:ext cx="4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Robot</a:t>
              </a:r>
            </a:p>
          </p:txBody>
        </p:sp>
        <p:sp>
          <p:nvSpPr>
            <p:cNvPr id="365695" name="Text Box 127"/>
            <p:cNvSpPr txBox="1">
              <a:spLocks noChangeArrowheads="1"/>
            </p:cNvSpPr>
            <p:nvPr/>
          </p:nvSpPr>
          <p:spPr bwMode="auto">
            <a:xfrm>
              <a:off x="4368" y="3083"/>
              <a:ext cx="960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800"/>
                <a:t>Infrared light reflects off of the floor</a:t>
              </a:r>
            </a:p>
          </p:txBody>
        </p:sp>
        <p:sp>
          <p:nvSpPr>
            <p:cNvPr id="365696" name="Text Box 128"/>
            <p:cNvSpPr txBox="1">
              <a:spLocks noChangeArrowheads="1"/>
            </p:cNvSpPr>
            <p:nvPr/>
          </p:nvSpPr>
          <p:spPr bwMode="auto">
            <a:xfrm>
              <a:off x="4560" y="1666"/>
              <a:ext cx="4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Wheel</a:t>
              </a:r>
            </a:p>
          </p:txBody>
        </p:sp>
        <p:sp>
          <p:nvSpPr>
            <p:cNvPr id="365697" name="Text Box 129"/>
            <p:cNvSpPr txBox="1">
              <a:spLocks noChangeArrowheads="1"/>
            </p:cNvSpPr>
            <p:nvPr/>
          </p:nvSpPr>
          <p:spPr bwMode="auto">
            <a:xfrm>
              <a:off x="2236" y="3058"/>
              <a:ext cx="9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Infrared sensor</a:t>
              </a:r>
            </a:p>
          </p:txBody>
        </p:sp>
        <p:sp>
          <p:nvSpPr>
            <p:cNvPr id="365698" name="Line 130"/>
            <p:cNvSpPr>
              <a:spLocks noChangeShapeType="1"/>
            </p:cNvSpPr>
            <p:nvPr/>
          </p:nvSpPr>
          <p:spPr bwMode="auto">
            <a:xfrm flipV="1">
              <a:off x="3024" y="2736"/>
              <a:ext cx="336" cy="34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5699" name="Line 131"/>
            <p:cNvSpPr>
              <a:spLocks noChangeShapeType="1"/>
            </p:cNvSpPr>
            <p:nvPr/>
          </p:nvSpPr>
          <p:spPr bwMode="auto">
            <a:xfrm flipV="1">
              <a:off x="3120" y="3615"/>
              <a:ext cx="384" cy="17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5700" name="Line 132"/>
            <p:cNvSpPr>
              <a:spLocks noChangeShapeType="1"/>
            </p:cNvSpPr>
            <p:nvPr/>
          </p:nvSpPr>
          <p:spPr bwMode="auto">
            <a:xfrm flipH="1" flipV="1">
              <a:off x="4056" y="2832"/>
              <a:ext cx="312" cy="34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5701" name="Line 133"/>
            <p:cNvSpPr>
              <a:spLocks noChangeShapeType="1"/>
            </p:cNvSpPr>
            <p:nvPr/>
          </p:nvSpPr>
          <p:spPr bwMode="auto">
            <a:xfrm flipH="1">
              <a:off x="4560" y="1866"/>
              <a:ext cx="156" cy="4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5702" name="Line 134"/>
            <p:cNvSpPr>
              <a:spLocks noChangeShapeType="1"/>
            </p:cNvSpPr>
            <p:nvPr/>
          </p:nvSpPr>
          <p:spPr bwMode="auto">
            <a:xfrm flipH="1">
              <a:off x="4032" y="1265"/>
              <a:ext cx="264" cy="60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" name="Slide Number Placeholder 5"/>
          <p:cNvSpPr txBox="1">
            <a:spLocks/>
          </p:cNvSpPr>
          <p:nvPr/>
        </p:nvSpPr>
        <p:spPr bwMode="auto">
          <a:xfrm>
            <a:off x="7239000" y="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E6C5746-1570-4B39-AAC5-F427209A61A3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1" name="Line 3"/>
          <p:cNvSpPr>
            <a:spLocks noChangeShapeType="1"/>
          </p:cNvSpPr>
          <p:nvPr/>
        </p:nvSpPr>
        <p:spPr bwMode="auto">
          <a:xfrm flipV="1">
            <a:off x="0" y="419100"/>
            <a:ext cx="9144000" cy="127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72" name="Rectangle 31"/>
          <p:cNvSpPr>
            <a:spLocks noChangeArrowheads="1"/>
          </p:cNvSpPr>
          <p:nvPr/>
        </p:nvSpPr>
        <p:spPr bwMode="auto">
          <a:xfrm>
            <a:off x="0" y="0"/>
            <a:ext cx="89281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Arduino-BOT </a:t>
            </a:r>
            <a:r>
              <a:rPr lang="en-US" dirty="0">
                <a:solidFill>
                  <a:schemeClr val="accent2"/>
                </a:solidFill>
                <a:cs typeface="Times New Roman" pitchFamily="18" charset="0"/>
              </a:rPr>
              <a:t>Lecture </a:t>
            </a: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#3      </a:t>
            </a:r>
            <a:r>
              <a:rPr lang="en-US" dirty="0">
                <a:solidFill>
                  <a:schemeClr val="accent2"/>
                </a:solidFill>
                <a:cs typeface="Times New Roman" pitchFamily="18" charset="0"/>
              </a:rPr>
              <a:t>EGR 120 – Introduction to Engineering</a:t>
            </a:r>
            <a:endParaRPr lang="en-US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6" name="Rectangle 4"/>
          <p:cNvSpPr>
            <a:spLocks noChangeArrowheads="1"/>
          </p:cNvSpPr>
          <p:nvPr/>
        </p:nvSpPr>
        <p:spPr bwMode="auto">
          <a:xfrm>
            <a:off x="0" y="457200"/>
            <a:ext cx="81407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tabLst>
                <a:tab pos="228600" algn="l"/>
              </a:tabLst>
            </a:pPr>
            <a:r>
              <a:rPr lang="en-US" sz="2200" b="1" u="sng" dirty="0">
                <a:solidFill>
                  <a:schemeClr val="accent2"/>
                </a:solidFill>
              </a:rPr>
              <a:t>Wall </a:t>
            </a:r>
            <a:r>
              <a:rPr lang="en-US" sz="2200" b="1" u="sng" dirty="0" smtClean="0">
                <a:solidFill>
                  <a:schemeClr val="accent2"/>
                </a:solidFill>
              </a:rPr>
              <a:t>Following using Whiskers </a:t>
            </a:r>
            <a:r>
              <a:rPr lang="en-US" sz="2200" b="1" u="sng" dirty="0">
                <a:solidFill>
                  <a:schemeClr val="accent2"/>
                </a:solidFill>
              </a:rPr>
              <a:t>- Example</a:t>
            </a:r>
          </a:p>
        </p:txBody>
      </p:sp>
      <p:sp>
        <p:nvSpPr>
          <p:cNvPr id="366796" name="Text Box 204"/>
          <p:cNvSpPr txBox="1">
            <a:spLocks noChangeArrowheads="1"/>
          </p:cNvSpPr>
          <p:nvPr/>
        </p:nvSpPr>
        <p:spPr bwMode="auto">
          <a:xfrm>
            <a:off x="0" y="898276"/>
            <a:ext cx="2547551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dirty="0" smtClean="0"/>
              <a:t>One simple navigation method using whiskers is indicated below.  Complex algorithms can be used to navigate mazes.</a:t>
            </a:r>
            <a:endParaRPr lang="en-US" sz="2000" dirty="0"/>
          </a:p>
        </p:txBody>
      </p:sp>
      <p:sp>
        <p:nvSpPr>
          <p:cNvPr id="366800" name="Text Box 208"/>
          <p:cNvSpPr txBox="1">
            <a:spLocks noChangeArrowheads="1"/>
          </p:cNvSpPr>
          <p:nvPr/>
        </p:nvSpPr>
        <p:spPr bwMode="auto">
          <a:xfrm>
            <a:off x="114300" y="4568345"/>
            <a:ext cx="240653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b="1" i="1" dirty="0" smtClean="0">
                <a:solidFill>
                  <a:schemeClr val="accent2"/>
                </a:solidFill>
              </a:rPr>
              <a:t>Left whisker hits wall.  Back up a little and turn right.</a:t>
            </a:r>
            <a:endParaRPr lang="en-US" sz="2000" b="1" i="1" dirty="0">
              <a:solidFill>
                <a:schemeClr val="accent2"/>
              </a:solidFill>
            </a:endParaRPr>
          </a:p>
        </p:txBody>
      </p:sp>
      <p:sp>
        <p:nvSpPr>
          <p:cNvPr id="366804" name="Line 212"/>
          <p:cNvSpPr>
            <a:spLocks noChangeShapeType="1"/>
          </p:cNvSpPr>
          <p:nvPr/>
        </p:nvSpPr>
        <p:spPr bwMode="auto">
          <a:xfrm>
            <a:off x="2286000" y="4819650"/>
            <a:ext cx="604308" cy="99837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6795" name="Line 203"/>
          <p:cNvSpPr>
            <a:spLocks noChangeShapeType="1"/>
          </p:cNvSpPr>
          <p:nvPr/>
        </p:nvSpPr>
        <p:spPr bwMode="auto">
          <a:xfrm>
            <a:off x="2205939" y="3139930"/>
            <a:ext cx="2061261" cy="23192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6808" name="Line 216"/>
          <p:cNvSpPr>
            <a:spLocks noChangeShapeType="1"/>
          </p:cNvSpPr>
          <p:nvPr/>
        </p:nvSpPr>
        <p:spPr bwMode="auto">
          <a:xfrm flipH="1">
            <a:off x="6919726" y="771525"/>
            <a:ext cx="395474" cy="47238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6809" name="Text Box 217"/>
          <p:cNvSpPr txBox="1">
            <a:spLocks noChangeArrowheads="1"/>
          </p:cNvSpPr>
          <p:nvPr/>
        </p:nvSpPr>
        <p:spPr bwMode="auto">
          <a:xfrm>
            <a:off x="7210425" y="538163"/>
            <a:ext cx="1933575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dirty="0"/>
              <a:t>Adding angled barriers to corners may make navigation easier</a:t>
            </a:r>
          </a:p>
        </p:txBody>
      </p:sp>
      <p:sp>
        <p:nvSpPr>
          <p:cNvPr id="119" name="Slide Number Placeholder 5"/>
          <p:cNvSpPr txBox="1">
            <a:spLocks/>
          </p:cNvSpPr>
          <p:nvPr/>
        </p:nvSpPr>
        <p:spPr bwMode="auto">
          <a:xfrm>
            <a:off x="7239000" y="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E6C5746-1570-4B39-AAC5-F427209A61A3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20" name="Line 3"/>
          <p:cNvSpPr>
            <a:spLocks noChangeShapeType="1"/>
          </p:cNvSpPr>
          <p:nvPr/>
        </p:nvSpPr>
        <p:spPr bwMode="auto">
          <a:xfrm flipV="1">
            <a:off x="0" y="419100"/>
            <a:ext cx="9144000" cy="127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21" name="Rectangle 31"/>
          <p:cNvSpPr>
            <a:spLocks noChangeArrowheads="1"/>
          </p:cNvSpPr>
          <p:nvPr/>
        </p:nvSpPr>
        <p:spPr bwMode="auto">
          <a:xfrm>
            <a:off x="0" y="0"/>
            <a:ext cx="89281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Arduino-BOT </a:t>
            </a:r>
            <a:r>
              <a:rPr lang="en-US" dirty="0">
                <a:solidFill>
                  <a:schemeClr val="accent2"/>
                </a:solidFill>
                <a:cs typeface="Times New Roman" pitchFamily="18" charset="0"/>
              </a:rPr>
              <a:t>Lecture </a:t>
            </a: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#3      </a:t>
            </a:r>
            <a:r>
              <a:rPr lang="en-US" dirty="0">
                <a:solidFill>
                  <a:schemeClr val="accent2"/>
                </a:solidFill>
                <a:cs typeface="Times New Roman" pitchFamily="18" charset="0"/>
              </a:rPr>
              <a:t>EGR 120 – Introduction to Engineering</a:t>
            </a:r>
            <a:endParaRPr lang="en-US" sz="3600" dirty="0"/>
          </a:p>
        </p:txBody>
      </p:sp>
      <p:sp>
        <p:nvSpPr>
          <p:cNvPr id="344" name="Text Box 208"/>
          <p:cNvSpPr txBox="1">
            <a:spLocks noChangeArrowheads="1"/>
          </p:cNvSpPr>
          <p:nvPr/>
        </p:nvSpPr>
        <p:spPr bwMode="auto">
          <a:xfrm>
            <a:off x="0" y="2910995"/>
            <a:ext cx="240653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b="1" i="1" dirty="0" smtClean="0">
                <a:solidFill>
                  <a:schemeClr val="accent2"/>
                </a:solidFill>
              </a:rPr>
              <a:t>Right whisker hits wall.  Back up a little and turn left.</a:t>
            </a:r>
            <a:endParaRPr lang="en-US" sz="2000" b="1" i="1" dirty="0">
              <a:solidFill>
                <a:schemeClr val="accent2"/>
              </a:solidFill>
            </a:endParaRPr>
          </a:p>
        </p:txBody>
      </p:sp>
      <p:grpSp>
        <p:nvGrpSpPr>
          <p:cNvPr id="347" name="Group 346"/>
          <p:cNvGrpSpPr/>
          <p:nvPr/>
        </p:nvGrpSpPr>
        <p:grpSpPr>
          <a:xfrm>
            <a:off x="2899833" y="1113554"/>
            <a:ext cx="5119012" cy="5617446"/>
            <a:chOff x="2899833" y="1113554"/>
            <a:chExt cx="5119012" cy="5617446"/>
          </a:xfrm>
        </p:grpSpPr>
        <p:sp>
          <p:nvSpPr>
            <p:cNvPr id="366621" name="Rectangle 29"/>
            <p:cNvSpPr>
              <a:spLocks noChangeArrowheads="1"/>
            </p:cNvSpPr>
            <p:nvPr/>
          </p:nvSpPr>
          <p:spPr bwMode="auto">
            <a:xfrm>
              <a:off x="2899833" y="1113554"/>
              <a:ext cx="4327038" cy="5617446"/>
            </a:xfrm>
            <a:prstGeom prst="rect">
              <a:avLst/>
            </a:prstGeom>
            <a:solidFill>
              <a:srgbClr val="FFFF66"/>
            </a:solidFill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622" name="Line 30"/>
            <p:cNvSpPr>
              <a:spLocks noChangeShapeType="1"/>
            </p:cNvSpPr>
            <p:nvPr/>
          </p:nvSpPr>
          <p:spPr bwMode="auto">
            <a:xfrm>
              <a:off x="4349492" y="2274126"/>
              <a:ext cx="0" cy="441877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6623" name="Line 31"/>
            <p:cNvSpPr>
              <a:spLocks noChangeShapeType="1"/>
            </p:cNvSpPr>
            <p:nvPr/>
          </p:nvSpPr>
          <p:spPr bwMode="auto">
            <a:xfrm>
              <a:off x="4327553" y="2274126"/>
              <a:ext cx="147159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6624" name="Line 32"/>
            <p:cNvSpPr>
              <a:spLocks noChangeShapeType="1"/>
            </p:cNvSpPr>
            <p:nvPr/>
          </p:nvSpPr>
          <p:spPr bwMode="auto">
            <a:xfrm>
              <a:off x="5868343" y="3536633"/>
              <a:ext cx="0" cy="187248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6625" name="Line 33"/>
            <p:cNvSpPr>
              <a:spLocks noChangeShapeType="1"/>
            </p:cNvSpPr>
            <p:nvPr/>
          </p:nvSpPr>
          <p:spPr bwMode="auto">
            <a:xfrm>
              <a:off x="5868343" y="3557911"/>
              <a:ext cx="1336589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6626" name="Line 34"/>
            <p:cNvSpPr>
              <a:spLocks noChangeShapeType="1"/>
            </p:cNvSpPr>
            <p:nvPr/>
          </p:nvSpPr>
          <p:spPr bwMode="auto">
            <a:xfrm>
              <a:off x="2899833" y="1118010"/>
              <a:ext cx="0" cy="553233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6627" name="Line 35"/>
            <p:cNvSpPr>
              <a:spLocks noChangeShapeType="1"/>
            </p:cNvSpPr>
            <p:nvPr/>
          </p:nvSpPr>
          <p:spPr bwMode="auto">
            <a:xfrm>
              <a:off x="7181306" y="1118010"/>
              <a:ext cx="0" cy="241862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6628" name="Line 36"/>
            <p:cNvSpPr>
              <a:spLocks noChangeShapeType="1"/>
            </p:cNvSpPr>
            <p:nvPr/>
          </p:nvSpPr>
          <p:spPr bwMode="auto">
            <a:xfrm>
              <a:off x="7226871" y="4568626"/>
              <a:ext cx="0" cy="212427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6629" name="Line 37"/>
            <p:cNvSpPr>
              <a:spLocks noChangeShapeType="1"/>
            </p:cNvSpPr>
            <p:nvPr/>
          </p:nvSpPr>
          <p:spPr bwMode="auto">
            <a:xfrm>
              <a:off x="2899833" y="1118010"/>
              <a:ext cx="4281473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6630" name="Line 38"/>
            <p:cNvSpPr>
              <a:spLocks noChangeShapeType="1"/>
            </p:cNvSpPr>
            <p:nvPr/>
          </p:nvSpPr>
          <p:spPr bwMode="auto">
            <a:xfrm>
              <a:off x="4327553" y="6671622"/>
              <a:ext cx="289931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6631" name="Line 39"/>
            <p:cNvSpPr>
              <a:spLocks noChangeShapeType="1"/>
            </p:cNvSpPr>
            <p:nvPr/>
          </p:nvSpPr>
          <p:spPr bwMode="auto">
            <a:xfrm>
              <a:off x="2899833" y="6650344"/>
              <a:ext cx="149522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6632" name="Line 40"/>
            <p:cNvSpPr>
              <a:spLocks noChangeShapeType="1"/>
            </p:cNvSpPr>
            <p:nvPr/>
          </p:nvSpPr>
          <p:spPr bwMode="auto">
            <a:xfrm>
              <a:off x="7204933" y="3557911"/>
              <a:ext cx="0" cy="107277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6685" name="Line 93"/>
            <p:cNvSpPr>
              <a:spLocks noChangeShapeType="1"/>
            </p:cNvSpPr>
            <p:nvPr/>
          </p:nvSpPr>
          <p:spPr bwMode="auto">
            <a:xfrm>
              <a:off x="6774591" y="1118010"/>
              <a:ext cx="406715" cy="44152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66746" name="Group 154"/>
            <p:cNvGrpSpPr>
              <a:grpSpLocks/>
            </p:cNvGrpSpPr>
            <p:nvPr/>
          </p:nvGrpSpPr>
          <p:grpSpPr bwMode="auto">
            <a:xfrm rot="20883245">
              <a:off x="2948860" y="4797993"/>
              <a:ext cx="465781" cy="530182"/>
              <a:chOff x="1676" y="2871"/>
              <a:chExt cx="372" cy="471"/>
            </a:xfrm>
          </p:grpSpPr>
          <p:sp>
            <p:nvSpPr>
              <p:cNvPr id="366747" name="Rectangle 155"/>
              <p:cNvSpPr>
                <a:spLocks noChangeArrowheads="1"/>
              </p:cNvSpPr>
              <p:nvPr/>
            </p:nvSpPr>
            <p:spPr bwMode="auto">
              <a:xfrm>
                <a:off x="1776" y="3081"/>
                <a:ext cx="192" cy="26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66748" name="Group 156"/>
              <p:cNvGrpSpPr>
                <a:grpSpLocks/>
              </p:cNvGrpSpPr>
              <p:nvPr/>
            </p:nvGrpSpPr>
            <p:grpSpPr bwMode="auto">
              <a:xfrm>
                <a:off x="1676" y="2871"/>
                <a:ext cx="100" cy="210"/>
                <a:chOff x="1680" y="2871"/>
                <a:chExt cx="52" cy="210"/>
              </a:xfrm>
            </p:grpSpPr>
            <p:sp>
              <p:nvSpPr>
                <p:cNvPr id="366749" name="Arc 157"/>
                <p:cNvSpPr>
                  <a:spLocks/>
                </p:cNvSpPr>
                <p:nvPr/>
              </p:nvSpPr>
              <p:spPr bwMode="auto">
                <a:xfrm rot="-10800000">
                  <a:off x="1680" y="2928"/>
                  <a:ext cx="52" cy="153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rot="10800000" wrap="none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6750" name="Arc 158"/>
                <p:cNvSpPr>
                  <a:spLocks/>
                </p:cNvSpPr>
                <p:nvPr/>
              </p:nvSpPr>
              <p:spPr bwMode="auto">
                <a:xfrm rot="10800000" flipV="1">
                  <a:off x="1680" y="2871"/>
                  <a:ext cx="52" cy="57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66751" name="Group 159"/>
              <p:cNvGrpSpPr>
                <a:grpSpLocks/>
              </p:cNvGrpSpPr>
              <p:nvPr/>
            </p:nvGrpSpPr>
            <p:grpSpPr bwMode="auto">
              <a:xfrm flipH="1">
                <a:off x="1968" y="2871"/>
                <a:ext cx="80" cy="210"/>
                <a:chOff x="1680" y="2871"/>
                <a:chExt cx="52" cy="210"/>
              </a:xfrm>
            </p:grpSpPr>
            <p:sp>
              <p:nvSpPr>
                <p:cNvPr id="366752" name="Arc 160"/>
                <p:cNvSpPr>
                  <a:spLocks/>
                </p:cNvSpPr>
                <p:nvPr/>
              </p:nvSpPr>
              <p:spPr bwMode="auto">
                <a:xfrm rot="-10800000">
                  <a:off x="1680" y="2928"/>
                  <a:ext cx="52" cy="153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rot="10800000" wrap="none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6753" name="Arc 161"/>
                <p:cNvSpPr>
                  <a:spLocks/>
                </p:cNvSpPr>
                <p:nvPr/>
              </p:nvSpPr>
              <p:spPr bwMode="auto">
                <a:xfrm rot="10800000" flipV="1">
                  <a:off x="1680" y="2871"/>
                  <a:ext cx="52" cy="57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66754" name="Rectangle 162"/>
              <p:cNvSpPr>
                <a:spLocks noChangeArrowheads="1"/>
              </p:cNvSpPr>
              <p:nvPr/>
            </p:nvSpPr>
            <p:spPr bwMode="auto">
              <a:xfrm>
                <a:off x="1724" y="3124"/>
                <a:ext cx="52" cy="8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6755" name="Rectangle 163"/>
              <p:cNvSpPr>
                <a:spLocks noChangeArrowheads="1"/>
              </p:cNvSpPr>
              <p:nvPr/>
            </p:nvSpPr>
            <p:spPr bwMode="auto">
              <a:xfrm>
                <a:off x="1724" y="3255"/>
                <a:ext cx="52" cy="8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6756" name="Rectangle 164"/>
              <p:cNvSpPr>
                <a:spLocks noChangeArrowheads="1"/>
              </p:cNvSpPr>
              <p:nvPr/>
            </p:nvSpPr>
            <p:spPr bwMode="auto">
              <a:xfrm>
                <a:off x="1968" y="3124"/>
                <a:ext cx="52" cy="8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6757" name="Rectangle 165"/>
              <p:cNvSpPr>
                <a:spLocks noChangeArrowheads="1"/>
              </p:cNvSpPr>
              <p:nvPr/>
            </p:nvSpPr>
            <p:spPr bwMode="auto">
              <a:xfrm>
                <a:off x="1968" y="3255"/>
                <a:ext cx="52" cy="8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66758" name="Group 166"/>
            <p:cNvGrpSpPr>
              <a:grpSpLocks/>
            </p:cNvGrpSpPr>
            <p:nvPr/>
          </p:nvGrpSpPr>
          <p:grpSpPr bwMode="auto">
            <a:xfrm rot="941949">
              <a:off x="3808684" y="3223309"/>
              <a:ext cx="465781" cy="530182"/>
              <a:chOff x="1676" y="2871"/>
              <a:chExt cx="372" cy="471"/>
            </a:xfrm>
          </p:grpSpPr>
          <p:sp>
            <p:nvSpPr>
              <p:cNvPr id="366759" name="Rectangle 167"/>
              <p:cNvSpPr>
                <a:spLocks noChangeArrowheads="1"/>
              </p:cNvSpPr>
              <p:nvPr/>
            </p:nvSpPr>
            <p:spPr bwMode="auto">
              <a:xfrm>
                <a:off x="1776" y="3081"/>
                <a:ext cx="192" cy="26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66760" name="Group 168"/>
              <p:cNvGrpSpPr>
                <a:grpSpLocks/>
              </p:cNvGrpSpPr>
              <p:nvPr/>
            </p:nvGrpSpPr>
            <p:grpSpPr bwMode="auto">
              <a:xfrm>
                <a:off x="1676" y="2871"/>
                <a:ext cx="100" cy="210"/>
                <a:chOff x="1680" y="2871"/>
                <a:chExt cx="52" cy="210"/>
              </a:xfrm>
            </p:grpSpPr>
            <p:sp>
              <p:nvSpPr>
                <p:cNvPr id="366761" name="Arc 169"/>
                <p:cNvSpPr>
                  <a:spLocks/>
                </p:cNvSpPr>
                <p:nvPr/>
              </p:nvSpPr>
              <p:spPr bwMode="auto">
                <a:xfrm rot="-10800000">
                  <a:off x="1680" y="2928"/>
                  <a:ext cx="52" cy="153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rot="10800000" wrap="none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6762" name="Arc 170"/>
                <p:cNvSpPr>
                  <a:spLocks/>
                </p:cNvSpPr>
                <p:nvPr/>
              </p:nvSpPr>
              <p:spPr bwMode="auto">
                <a:xfrm rot="10800000" flipV="1">
                  <a:off x="1680" y="2871"/>
                  <a:ext cx="52" cy="57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66763" name="Group 171"/>
              <p:cNvGrpSpPr>
                <a:grpSpLocks/>
              </p:cNvGrpSpPr>
              <p:nvPr/>
            </p:nvGrpSpPr>
            <p:grpSpPr bwMode="auto">
              <a:xfrm flipH="1">
                <a:off x="1968" y="2871"/>
                <a:ext cx="80" cy="210"/>
                <a:chOff x="1680" y="2871"/>
                <a:chExt cx="52" cy="210"/>
              </a:xfrm>
            </p:grpSpPr>
            <p:sp>
              <p:nvSpPr>
                <p:cNvPr id="366764" name="Arc 172"/>
                <p:cNvSpPr>
                  <a:spLocks/>
                </p:cNvSpPr>
                <p:nvPr/>
              </p:nvSpPr>
              <p:spPr bwMode="auto">
                <a:xfrm rot="-10800000">
                  <a:off x="1680" y="2928"/>
                  <a:ext cx="52" cy="153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rot="10800000" wrap="none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6765" name="Arc 173"/>
                <p:cNvSpPr>
                  <a:spLocks/>
                </p:cNvSpPr>
                <p:nvPr/>
              </p:nvSpPr>
              <p:spPr bwMode="auto">
                <a:xfrm rot="10800000" flipV="1">
                  <a:off x="1680" y="2871"/>
                  <a:ext cx="52" cy="57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66766" name="Rectangle 174"/>
              <p:cNvSpPr>
                <a:spLocks noChangeArrowheads="1"/>
              </p:cNvSpPr>
              <p:nvPr/>
            </p:nvSpPr>
            <p:spPr bwMode="auto">
              <a:xfrm>
                <a:off x="1724" y="3124"/>
                <a:ext cx="52" cy="8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6767" name="Rectangle 175"/>
              <p:cNvSpPr>
                <a:spLocks noChangeArrowheads="1"/>
              </p:cNvSpPr>
              <p:nvPr/>
            </p:nvSpPr>
            <p:spPr bwMode="auto">
              <a:xfrm>
                <a:off x="1724" y="3255"/>
                <a:ext cx="52" cy="8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6768" name="Rectangle 176"/>
              <p:cNvSpPr>
                <a:spLocks noChangeArrowheads="1"/>
              </p:cNvSpPr>
              <p:nvPr/>
            </p:nvSpPr>
            <p:spPr bwMode="auto">
              <a:xfrm>
                <a:off x="1968" y="3124"/>
                <a:ext cx="52" cy="8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6769" name="Rectangle 177"/>
              <p:cNvSpPr>
                <a:spLocks noChangeArrowheads="1"/>
              </p:cNvSpPr>
              <p:nvPr/>
            </p:nvSpPr>
            <p:spPr bwMode="auto">
              <a:xfrm>
                <a:off x="1968" y="3255"/>
                <a:ext cx="52" cy="8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66770" name="Group 178"/>
            <p:cNvGrpSpPr>
              <a:grpSpLocks/>
            </p:cNvGrpSpPr>
            <p:nvPr/>
          </p:nvGrpSpPr>
          <p:grpSpPr bwMode="auto">
            <a:xfrm rot="8120939">
              <a:off x="6625510" y="2714107"/>
              <a:ext cx="465781" cy="530182"/>
              <a:chOff x="1676" y="2871"/>
              <a:chExt cx="372" cy="471"/>
            </a:xfrm>
          </p:grpSpPr>
          <p:sp>
            <p:nvSpPr>
              <p:cNvPr id="366771" name="Rectangle 179"/>
              <p:cNvSpPr>
                <a:spLocks noChangeArrowheads="1"/>
              </p:cNvSpPr>
              <p:nvPr/>
            </p:nvSpPr>
            <p:spPr bwMode="auto">
              <a:xfrm>
                <a:off x="1776" y="3081"/>
                <a:ext cx="192" cy="26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66772" name="Group 180"/>
              <p:cNvGrpSpPr>
                <a:grpSpLocks/>
              </p:cNvGrpSpPr>
              <p:nvPr/>
            </p:nvGrpSpPr>
            <p:grpSpPr bwMode="auto">
              <a:xfrm>
                <a:off x="1676" y="2871"/>
                <a:ext cx="100" cy="210"/>
                <a:chOff x="1680" y="2871"/>
                <a:chExt cx="52" cy="210"/>
              </a:xfrm>
            </p:grpSpPr>
            <p:sp>
              <p:nvSpPr>
                <p:cNvPr id="366773" name="Arc 181"/>
                <p:cNvSpPr>
                  <a:spLocks/>
                </p:cNvSpPr>
                <p:nvPr/>
              </p:nvSpPr>
              <p:spPr bwMode="auto">
                <a:xfrm rot="-10800000">
                  <a:off x="1680" y="2928"/>
                  <a:ext cx="52" cy="153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rot="10800000" wrap="none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6774" name="Arc 182"/>
                <p:cNvSpPr>
                  <a:spLocks/>
                </p:cNvSpPr>
                <p:nvPr/>
              </p:nvSpPr>
              <p:spPr bwMode="auto">
                <a:xfrm rot="10800000" flipV="1">
                  <a:off x="1680" y="2871"/>
                  <a:ext cx="52" cy="57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66775" name="Group 183"/>
              <p:cNvGrpSpPr>
                <a:grpSpLocks/>
              </p:cNvGrpSpPr>
              <p:nvPr/>
            </p:nvGrpSpPr>
            <p:grpSpPr bwMode="auto">
              <a:xfrm flipH="1">
                <a:off x="1968" y="2871"/>
                <a:ext cx="80" cy="210"/>
                <a:chOff x="1680" y="2871"/>
                <a:chExt cx="52" cy="210"/>
              </a:xfrm>
            </p:grpSpPr>
            <p:sp>
              <p:nvSpPr>
                <p:cNvPr id="366776" name="Arc 184"/>
                <p:cNvSpPr>
                  <a:spLocks/>
                </p:cNvSpPr>
                <p:nvPr/>
              </p:nvSpPr>
              <p:spPr bwMode="auto">
                <a:xfrm rot="-10800000">
                  <a:off x="1680" y="2928"/>
                  <a:ext cx="52" cy="153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rot="10800000" wrap="none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6777" name="Arc 185"/>
                <p:cNvSpPr>
                  <a:spLocks/>
                </p:cNvSpPr>
                <p:nvPr/>
              </p:nvSpPr>
              <p:spPr bwMode="auto">
                <a:xfrm rot="10800000" flipV="1">
                  <a:off x="1680" y="2871"/>
                  <a:ext cx="52" cy="57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66778" name="Rectangle 186"/>
              <p:cNvSpPr>
                <a:spLocks noChangeArrowheads="1"/>
              </p:cNvSpPr>
              <p:nvPr/>
            </p:nvSpPr>
            <p:spPr bwMode="auto">
              <a:xfrm>
                <a:off x="1724" y="3124"/>
                <a:ext cx="52" cy="8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6779" name="Rectangle 187"/>
              <p:cNvSpPr>
                <a:spLocks noChangeArrowheads="1"/>
              </p:cNvSpPr>
              <p:nvPr/>
            </p:nvSpPr>
            <p:spPr bwMode="auto">
              <a:xfrm>
                <a:off x="1724" y="3255"/>
                <a:ext cx="52" cy="8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6780" name="Rectangle 188"/>
              <p:cNvSpPr>
                <a:spLocks noChangeArrowheads="1"/>
              </p:cNvSpPr>
              <p:nvPr/>
            </p:nvSpPr>
            <p:spPr bwMode="auto">
              <a:xfrm>
                <a:off x="1968" y="3124"/>
                <a:ext cx="52" cy="8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6781" name="Rectangle 189"/>
              <p:cNvSpPr>
                <a:spLocks noChangeArrowheads="1"/>
              </p:cNvSpPr>
              <p:nvPr/>
            </p:nvSpPr>
            <p:spPr bwMode="auto">
              <a:xfrm>
                <a:off x="1968" y="3255"/>
                <a:ext cx="52" cy="8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66782" name="Group 190"/>
            <p:cNvGrpSpPr>
              <a:grpSpLocks/>
            </p:cNvGrpSpPr>
            <p:nvPr/>
          </p:nvGrpSpPr>
          <p:grpSpPr bwMode="auto">
            <a:xfrm rot="6715986">
              <a:off x="6608433" y="2005335"/>
              <a:ext cx="465781" cy="530182"/>
              <a:chOff x="1676" y="2871"/>
              <a:chExt cx="372" cy="471"/>
            </a:xfrm>
          </p:grpSpPr>
          <p:sp>
            <p:nvSpPr>
              <p:cNvPr id="366783" name="Rectangle 191"/>
              <p:cNvSpPr>
                <a:spLocks noChangeArrowheads="1"/>
              </p:cNvSpPr>
              <p:nvPr/>
            </p:nvSpPr>
            <p:spPr bwMode="auto">
              <a:xfrm>
                <a:off x="1776" y="3081"/>
                <a:ext cx="192" cy="26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66784" name="Group 192"/>
              <p:cNvGrpSpPr>
                <a:grpSpLocks/>
              </p:cNvGrpSpPr>
              <p:nvPr/>
            </p:nvGrpSpPr>
            <p:grpSpPr bwMode="auto">
              <a:xfrm>
                <a:off x="1676" y="2871"/>
                <a:ext cx="100" cy="210"/>
                <a:chOff x="1680" y="2871"/>
                <a:chExt cx="52" cy="210"/>
              </a:xfrm>
            </p:grpSpPr>
            <p:sp>
              <p:nvSpPr>
                <p:cNvPr id="366785" name="Arc 193"/>
                <p:cNvSpPr>
                  <a:spLocks/>
                </p:cNvSpPr>
                <p:nvPr/>
              </p:nvSpPr>
              <p:spPr bwMode="auto">
                <a:xfrm rot="-10800000">
                  <a:off x="1680" y="2928"/>
                  <a:ext cx="52" cy="153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rot="10800000" wrap="none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6786" name="Arc 194"/>
                <p:cNvSpPr>
                  <a:spLocks/>
                </p:cNvSpPr>
                <p:nvPr/>
              </p:nvSpPr>
              <p:spPr bwMode="auto">
                <a:xfrm rot="10800000" flipV="1">
                  <a:off x="1680" y="2871"/>
                  <a:ext cx="52" cy="57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66787" name="Group 195"/>
              <p:cNvGrpSpPr>
                <a:grpSpLocks/>
              </p:cNvGrpSpPr>
              <p:nvPr/>
            </p:nvGrpSpPr>
            <p:grpSpPr bwMode="auto">
              <a:xfrm flipH="1">
                <a:off x="1968" y="2871"/>
                <a:ext cx="80" cy="210"/>
                <a:chOff x="1680" y="2871"/>
                <a:chExt cx="52" cy="210"/>
              </a:xfrm>
            </p:grpSpPr>
            <p:sp>
              <p:nvSpPr>
                <p:cNvPr id="366788" name="Arc 196"/>
                <p:cNvSpPr>
                  <a:spLocks/>
                </p:cNvSpPr>
                <p:nvPr/>
              </p:nvSpPr>
              <p:spPr bwMode="auto">
                <a:xfrm rot="-10800000">
                  <a:off x="1680" y="2928"/>
                  <a:ext cx="52" cy="153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rot="10800000" wrap="none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6789" name="Arc 197"/>
                <p:cNvSpPr>
                  <a:spLocks/>
                </p:cNvSpPr>
                <p:nvPr/>
              </p:nvSpPr>
              <p:spPr bwMode="auto">
                <a:xfrm rot="10800000" flipV="1">
                  <a:off x="1680" y="2871"/>
                  <a:ext cx="52" cy="57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66790" name="Rectangle 198"/>
              <p:cNvSpPr>
                <a:spLocks noChangeArrowheads="1"/>
              </p:cNvSpPr>
              <p:nvPr/>
            </p:nvSpPr>
            <p:spPr bwMode="auto">
              <a:xfrm>
                <a:off x="1724" y="3124"/>
                <a:ext cx="52" cy="8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6791" name="Rectangle 199"/>
              <p:cNvSpPr>
                <a:spLocks noChangeArrowheads="1"/>
              </p:cNvSpPr>
              <p:nvPr/>
            </p:nvSpPr>
            <p:spPr bwMode="auto">
              <a:xfrm>
                <a:off x="1724" y="3255"/>
                <a:ext cx="52" cy="8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6792" name="Rectangle 200"/>
              <p:cNvSpPr>
                <a:spLocks noChangeArrowheads="1"/>
              </p:cNvSpPr>
              <p:nvPr/>
            </p:nvSpPr>
            <p:spPr bwMode="auto">
              <a:xfrm>
                <a:off x="1968" y="3124"/>
                <a:ext cx="52" cy="8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6793" name="Rectangle 201"/>
              <p:cNvSpPr>
                <a:spLocks noChangeArrowheads="1"/>
              </p:cNvSpPr>
              <p:nvPr/>
            </p:nvSpPr>
            <p:spPr bwMode="auto">
              <a:xfrm>
                <a:off x="1968" y="3255"/>
                <a:ext cx="52" cy="8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66797" name="Text Box 205"/>
            <p:cNvSpPr txBox="1">
              <a:spLocks noChangeArrowheads="1"/>
            </p:cNvSpPr>
            <p:nvPr/>
          </p:nvSpPr>
          <p:spPr bwMode="auto">
            <a:xfrm>
              <a:off x="3235668" y="2249302"/>
              <a:ext cx="1069946" cy="716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800" dirty="0"/>
                <a:t>Right</a:t>
              </a:r>
            </a:p>
            <a:p>
              <a:pPr algn="ctr"/>
              <a:r>
                <a:rPr lang="en-US" sz="1800" dirty="0"/>
                <a:t>Whisker</a:t>
              </a:r>
            </a:p>
          </p:txBody>
        </p:sp>
        <p:cxnSp>
          <p:nvCxnSpPr>
            <p:cNvPr id="123" name="Straight Arrow Connector 122"/>
            <p:cNvCxnSpPr>
              <a:endCxn id="366747" idx="2"/>
            </p:cNvCxnSpPr>
            <p:nvPr/>
          </p:nvCxnSpPr>
          <p:spPr>
            <a:xfrm flipH="1" flipV="1">
              <a:off x="3248871" y="5319843"/>
              <a:ext cx="303955" cy="1319082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Arrow Connector 125"/>
            <p:cNvCxnSpPr>
              <a:endCxn id="366759" idx="2"/>
            </p:cNvCxnSpPr>
            <p:nvPr/>
          </p:nvCxnSpPr>
          <p:spPr>
            <a:xfrm flipV="1">
              <a:off x="3314700" y="3746990"/>
              <a:ext cx="667199" cy="1806088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Arrow Connector 130"/>
            <p:cNvCxnSpPr>
              <a:endCxn id="134" idx="2"/>
            </p:cNvCxnSpPr>
            <p:nvPr/>
          </p:nvCxnSpPr>
          <p:spPr>
            <a:xfrm flipH="1" flipV="1">
              <a:off x="3280062" y="2398529"/>
              <a:ext cx="596616" cy="1640073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3" name="Group 154"/>
            <p:cNvGrpSpPr>
              <a:grpSpLocks/>
            </p:cNvGrpSpPr>
            <p:nvPr/>
          </p:nvGrpSpPr>
          <p:grpSpPr bwMode="auto">
            <a:xfrm rot="20589532">
              <a:off x="2958385" y="1883344"/>
              <a:ext cx="465781" cy="530182"/>
              <a:chOff x="1676" y="2871"/>
              <a:chExt cx="372" cy="471"/>
            </a:xfrm>
          </p:grpSpPr>
          <p:sp>
            <p:nvSpPr>
              <p:cNvPr id="134" name="Rectangle 155"/>
              <p:cNvSpPr>
                <a:spLocks noChangeArrowheads="1"/>
              </p:cNvSpPr>
              <p:nvPr/>
            </p:nvSpPr>
            <p:spPr bwMode="auto">
              <a:xfrm>
                <a:off x="1776" y="3081"/>
                <a:ext cx="192" cy="26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5" name="Group 156"/>
              <p:cNvGrpSpPr>
                <a:grpSpLocks/>
              </p:cNvGrpSpPr>
              <p:nvPr/>
            </p:nvGrpSpPr>
            <p:grpSpPr bwMode="auto">
              <a:xfrm>
                <a:off x="1676" y="2871"/>
                <a:ext cx="100" cy="210"/>
                <a:chOff x="1680" y="2871"/>
                <a:chExt cx="52" cy="210"/>
              </a:xfrm>
            </p:grpSpPr>
            <p:sp>
              <p:nvSpPr>
                <p:cNvPr id="143" name="Arc 157"/>
                <p:cNvSpPr>
                  <a:spLocks/>
                </p:cNvSpPr>
                <p:nvPr/>
              </p:nvSpPr>
              <p:spPr bwMode="auto">
                <a:xfrm rot="-10800000">
                  <a:off x="1680" y="2928"/>
                  <a:ext cx="52" cy="153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rot="10800000" wrap="none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4" name="Arc 158"/>
                <p:cNvSpPr>
                  <a:spLocks/>
                </p:cNvSpPr>
                <p:nvPr/>
              </p:nvSpPr>
              <p:spPr bwMode="auto">
                <a:xfrm rot="10800000" flipV="1">
                  <a:off x="1680" y="2871"/>
                  <a:ext cx="52" cy="57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6" name="Group 159"/>
              <p:cNvGrpSpPr>
                <a:grpSpLocks/>
              </p:cNvGrpSpPr>
              <p:nvPr/>
            </p:nvGrpSpPr>
            <p:grpSpPr bwMode="auto">
              <a:xfrm flipH="1">
                <a:off x="1968" y="2871"/>
                <a:ext cx="80" cy="210"/>
                <a:chOff x="1680" y="2871"/>
                <a:chExt cx="52" cy="210"/>
              </a:xfrm>
            </p:grpSpPr>
            <p:sp>
              <p:nvSpPr>
                <p:cNvPr id="141" name="Arc 160"/>
                <p:cNvSpPr>
                  <a:spLocks/>
                </p:cNvSpPr>
                <p:nvPr/>
              </p:nvSpPr>
              <p:spPr bwMode="auto">
                <a:xfrm rot="-10800000">
                  <a:off x="1680" y="2928"/>
                  <a:ext cx="52" cy="153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rot="10800000" wrap="none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2" name="Arc 161"/>
                <p:cNvSpPr>
                  <a:spLocks/>
                </p:cNvSpPr>
                <p:nvPr/>
              </p:nvSpPr>
              <p:spPr bwMode="auto">
                <a:xfrm rot="10800000" flipV="1">
                  <a:off x="1680" y="2871"/>
                  <a:ext cx="52" cy="57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37" name="Rectangle 162"/>
              <p:cNvSpPr>
                <a:spLocks noChangeArrowheads="1"/>
              </p:cNvSpPr>
              <p:nvPr/>
            </p:nvSpPr>
            <p:spPr bwMode="auto">
              <a:xfrm>
                <a:off x="1724" y="3124"/>
                <a:ext cx="52" cy="8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" name="Rectangle 163"/>
              <p:cNvSpPr>
                <a:spLocks noChangeArrowheads="1"/>
              </p:cNvSpPr>
              <p:nvPr/>
            </p:nvSpPr>
            <p:spPr bwMode="auto">
              <a:xfrm>
                <a:off x="1724" y="3255"/>
                <a:ext cx="52" cy="8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9" name="Rectangle 164"/>
              <p:cNvSpPr>
                <a:spLocks noChangeArrowheads="1"/>
              </p:cNvSpPr>
              <p:nvPr/>
            </p:nvSpPr>
            <p:spPr bwMode="auto">
              <a:xfrm>
                <a:off x="1968" y="3124"/>
                <a:ext cx="52" cy="8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0" name="Rectangle 165"/>
              <p:cNvSpPr>
                <a:spLocks noChangeArrowheads="1"/>
              </p:cNvSpPr>
              <p:nvPr/>
            </p:nvSpPr>
            <p:spPr bwMode="auto">
              <a:xfrm>
                <a:off x="1968" y="3255"/>
                <a:ext cx="52" cy="8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cxnSp>
          <p:nvCxnSpPr>
            <p:cNvPr id="146" name="Straight Arrow Connector 145"/>
            <p:cNvCxnSpPr>
              <a:endCxn id="150" idx="2"/>
            </p:cNvCxnSpPr>
            <p:nvPr/>
          </p:nvCxnSpPr>
          <p:spPr>
            <a:xfrm flipV="1">
              <a:off x="3390900" y="1683592"/>
              <a:ext cx="696077" cy="945311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9" name="Group 166"/>
            <p:cNvGrpSpPr>
              <a:grpSpLocks/>
            </p:cNvGrpSpPr>
            <p:nvPr/>
          </p:nvGrpSpPr>
          <p:grpSpPr bwMode="auto">
            <a:xfrm rot="1863662">
              <a:off x="3980134" y="1184959"/>
              <a:ext cx="465781" cy="530182"/>
              <a:chOff x="1676" y="2871"/>
              <a:chExt cx="372" cy="471"/>
            </a:xfrm>
          </p:grpSpPr>
          <p:sp>
            <p:nvSpPr>
              <p:cNvPr id="150" name="Rectangle 167"/>
              <p:cNvSpPr>
                <a:spLocks noChangeArrowheads="1"/>
              </p:cNvSpPr>
              <p:nvPr/>
            </p:nvSpPr>
            <p:spPr bwMode="auto">
              <a:xfrm>
                <a:off x="1776" y="3081"/>
                <a:ext cx="192" cy="26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51" name="Group 168"/>
              <p:cNvGrpSpPr>
                <a:grpSpLocks/>
              </p:cNvGrpSpPr>
              <p:nvPr/>
            </p:nvGrpSpPr>
            <p:grpSpPr bwMode="auto">
              <a:xfrm>
                <a:off x="1676" y="2871"/>
                <a:ext cx="100" cy="210"/>
                <a:chOff x="1680" y="2871"/>
                <a:chExt cx="52" cy="210"/>
              </a:xfrm>
            </p:grpSpPr>
            <p:sp>
              <p:nvSpPr>
                <p:cNvPr id="159" name="Arc 169"/>
                <p:cNvSpPr>
                  <a:spLocks/>
                </p:cNvSpPr>
                <p:nvPr/>
              </p:nvSpPr>
              <p:spPr bwMode="auto">
                <a:xfrm rot="-10800000">
                  <a:off x="1680" y="2928"/>
                  <a:ext cx="52" cy="153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rot="10800000" wrap="none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0" name="Arc 170"/>
                <p:cNvSpPr>
                  <a:spLocks/>
                </p:cNvSpPr>
                <p:nvPr/>
              </p:nvSpPr>
              <p:spPr bwMode="auto">
                <a:xfrm rot="10800000" flipV="1">
                  <a:off x="1680" y="2871"/>
                  <a:ext cx="52" cy="57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2" name="Group 171"/>
              <p:cNvGrpSpPr>
                <a:grpSpLocks/>
              </p:cNvGrpSpPr>
              <p:nvPr/>
            </p:nvGrpSpPr>
            <p:grpSpPr bwMode="auto">
              <a:xfrm flipH="1">
                <a:off x="1968" y="2871"/>
                <a:ext cx="80" cy="210"/>
                <a:chOff x="1680" y="2871"/>
                <a:chExt cx="52" cy="210"/>
              </a:xfrm>
            </p:grpSpPr>
            <p:sp>
              <p:nvSpPr>
                <p:cNvPr id="157" name="Arc 172"/>
                <p:cNvSpPr>
                  <a:spLocks/>
                </p:cNvSpPr>
                <p:nvPr/>
              </p:nvSpPr>
              <p:spPr bwMode="auto">
                <a:xfrm rot="-10800000">
                  <a:off x="1680" y="2928"/>
                  <a:ext cx="52" cy="153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rot="10800000" wrap="none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8" name="Arc 173"/>
                <p:cNvSpPr>
                  <a:spLocks/>
                </p:cNvSpPr>
                <p:nvPr/>
              </p:nvSpPr>
              <p:spPr bwMode="auto">
                <a:xfrm rot="10800000" flipV="1">
                  <a:off x="1680" y="2871"/>
                  <a:ext cx="52" cy="57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53" name="Rectangle 174"/>
              <p:cNvSpPr>
                <a:spLocks noChangeArrowheads="1"/>
              </p:cNvSpPr>
              <p:nvPr/>
            </p:nvSpPr>
            <p:spPr bwMode="auto">
              <a:xfrm>
                <a:off x="1724" y="3124"/>
                <a:ext cx="52" cy="8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" name="Rectangle 175"/>
              <p:cNvSpPr>
                <a:spLocks noChangeArrowheads="1"/>
              </p:cNvSpPr>
              <p:nvPr/>
            </p:nvSpPr>
            <p:spPr bwMode="auto">
              <a:xfrm>
                <a:off x="1724" y="3255"/>
                <a:ext cx="52" cy="8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" name="Rectangle 176"/>
              <p:cNvSpPr>
                <a:spLocks noChangeArrowheads="1"/>
              </p:cNvSpPr>
              <p:nvPr/>
            </p:nvSpPr>
            <p:spPr bwMode="auto">
              <a:xfrm>
                <a:off x="1968" y="3124"/>
                <a:ext cx="52" cy="8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6" name="Rectangle 177"/>
              <p:cNvSpPr>
                <a:spLocks noChangeArrowheads="1"/>
              </p:cNvSpPr>
              <p:nvPr/>
            </p:nvSpPr>
            <p:spPr bwMode="auto">
              <a:xfrm>
                <a:off x="1968" y="3255"/>
                <a:ext cx="52" cy="8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cxnSp>
          <p:nvCxnSpPr>
            <p:cNvPr id="162" name="Straight Arrow Connector 161"/>
            <p:cNvCxnSpPr>
              <a:endCxn id="165" idx="2"/>
            </p:cNvCxnSpPr>
            <p:nvPr/>
          </p:nvCxnSpPr>
          <p:spPr>
            <a:xfrm flipV="1">
              <a:off x="3914775" y="1540563"/>
              <a:ext cx="1790085" cy="412066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4" name="Group 166"/>
            <p:cNvGrpSpPr>
              <a:grpSpLocks/>
            </p:cNvGrpSpPr>
            <p:nvPr/>
          </p:nvGrpSpPr>
          <p:grpSpPr bwMode="auto">
            <a:xfrm rot="4099243">
              <a:off x="5713684" y="1165909"/>
              <a:ext cx="465781" cy="530182"/>
              <a:chOff x="1676" y="2871"/>
              <a:chExt cx="372" cy="471"/>
            </a:xfrm>
          </p:grpSpPr>
          <p:sp>
            <p:nvSpPr>
              <p:cNvPr id="165" name="Rectangle 167"/>
              <p:cNvSpPr>
                <a:spLocks noChangeArrowheads="1"/>
              </p:cNvSpPr>
              <p:nvPr/>
            </p:nvSpPr>
            <p:spPr bwMode="auto">
              <a:xfrm>
                <a:off x="1776" y="3081"/>
                <a:ext cx="192" cy="26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66" name="Group 168"/>
              <p:cNvGrpSpPr>
                <a:grpSpLocks/>
              </p:cNvGrpSpPr>
              <p:nvPr/>
            </p:nvGrpSpPr>
            <p:grpSpPr bwMode="auto">
              <a:xfrm>
                <a:off x="1676" y="2871"/>
                <a:ext cx="100" cy="210"/>
                <a:chOff x="1680" y="2871"/>
                <a:chExt cx="52" cy="210"/>
              </a:xfrm>
            </p:grpSpPr>
            <p:sp>
              <p:nvSpPr>
                <p:cNvPr id="174" name="Arc 169"/>
                <p:cNvSpPr>
                  <a:spLocks/>
                </p:cNvSpPr>
                <p:nvPr/>
              </p:nvSpPr>
              <p:spPr bwMode="auto">
                <a:xfrm rot="-10800000">
                  <a:off x="1680" y="2928"/>
                  <a:ext cx="52" cy="153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rot="10800000" wrap="none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5" name="Arc 170"/>
                <p:cNvSpPr>
                  <a:spLocks/>
                </p:cNvSpPr>
                <p:nvPr/>
              </p:nvSpPr>
              <p:spPr bwMode="auto">
                <a:xfrm rot="10800000" flipV="1">
                  <a:off x="1680" y="2871"/>
                  <a:ext cx="52" cy="57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67" name="Group 171"/>
              <p:cNvGrpSpPr>
                <a:grpSpLocks/>
              </p:cNvGrpSpPr>
              <p:nvPr/>
            </p:nvGrpSpPr>
            <p:grpSpPr bwMode="auto">
              <a:xfrm flipH="1">
                <a:off x="1968" y="2871"/>
                <a:ext cx="80" cy="210"/>
                <a:chOff x="1680" y="2871"/>
                <a:chExt cx="52" cy="210"/>
              </a:xfrm>
            </p:grpSpPr>
            <p:sp>
              <p:nvSpPr>
                <p:cNvPr id="172" name="Arc 172"/>
                <p:cNvSpPr>
                  <a:spLocks/>
                </p:cNvSpPr>
                <p:nvPr/>
              </p:nvSpPr>
              <p:spPr bwMode="auto">
                <a:xfrm rot="-10800000">
                  <a:off x="1680" y="2928"/>
                  <a:ext cx="52" cy="153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rot="10800000" wrap="none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3" name="Arc 173"/>
                <p:cNvSpPr>
                  <a:spLocks/>
                </p:cNvSpPr>
                <p:nvPr/>
              </p:nvSpPr>
              <p:spPr bwMode="auto">
                <a:xfrm rot="10800000" flipV="1">
                  <a:off x="1680" y="2871"/>
                  <a:ext cx="52" cy="57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68" name="Rectangle 174"/>
              <p:cNvSpPr>
                <a:spLocks noChangeArrowheads="1"/>
              </p:cNvSpPr>
              <p:nvPr/>
            </p:nvSpPr>
            <p:spPr bwMode="auto">
              <a:xfrm>
                <a:off x="1724" y="3124"/>
                <a:ext cx="52" cy="8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9" name="Rectangle 175"/>
              <p:cNvSpPr>
                <a:spLocks noChangeArrowheads="1"/>
              </p:cNvSpPr>
              <p:nvPr/>
            </p:nvSpPr>
            <p:spPr bwMode="auto">
              <a:xfrm>
                <a:off x="1724" y="3255"/>
                <a:ext cx="52" cy="8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0" name="Rectangle 176"/>
              <p:cNvSpPr>
                <a:spLocks noChangeArrowheads="1"/>
              </p:cNvSpPr>
              <p:nvPr/>
            </p:nvSpPr>
            <p:spPr bwMode="auto">
              <a:xfrm>
                <a:off x="1968" y="3124"/>
                <a:ext cx="52" cy="8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1" name="Rectangle 177"/>
              <p:cNvSpPr>
                <a:spLocks noChangeArrowheads="1"/>
              </p:cNvSpPr>
              <p:nvPr/>
            </p:nvSpPr>
            <p:spPr bwMode="auto">
              <a:xfrm>
                <a:off x="1968" y="3255"/>
                <a:ext cx="52" cy="8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cxnSp>
          <p:nvCxnSpPr>
            <p:cNvPr id="177" name="Straight Arrow Connector 176"/>
            <p:cNvCxnSpPr/>
            <p:nvPr/>
          </p:nvCxnSpPr>
          <p:spPr>
            <a:xfrm>
              <a:off x="5334000" y="1638300"/>
              <a:ext cx="1257300" cy="542925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Arrow Connector 181"/>
            <p:cNvCxnSpPr>
              <a:endCxn id="366771" idx="2"/>
            </p:cNvCxnSpPr>
            <p:nvPr/>
          </p:nvCxnSpPr>
          <p:spPr>
            <a:xfrm>
              <a:off x="6219825" y="2038354"/>
              <a:ext cx="443366" cy="761058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Arrow Connector 185"/>
            <p:cNvCxnSpPr>
              <a:endCxn id="190" idx="2"/>
            </p:cNvCxnSpPr>
            <p:nvPr/>
          </p:nvCxnSpPr>
          <p:spPr>
            <a:xfrm flipH="1">
              <a:off x="6386147" y="2571754"/>
              <a:ext cx="157530" cy="408963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9" name="Group 178"/>
            <p:cNvGrpSpPr>
              <a:grpSpLocks/>
            </p:cNvGrpSpPr>
            <p:nvPr/>
          </p:nvGrpSpPr>
          <p:grpSpPr bwMode="auto">
            <a:xfrm rot="12279896">
              <a:off x="6054010" y="2961757"/>
              <a:ext cx="465781" cy="530182"/>
              <a:chOff x="1676" y="2871"/>
              <a:chExt cx="372" cy="471"/>
            </a:xfrm>
          </p:grpSpPr>
          <p:sp>
            <p:nvSpPr>
              <p:cNvPr id="190" name="Rectangle 179"/>
              <p:cNvSpPr>
                <a:spLocks noChangeArrowheads="1"/>
              </p:cNvSpPr>
              <p:nvPr/>
            </p:nvSpPr>
            <p:spPr bwMode="auto">
              <a:xfrm>
                <a:off x="1776" y="3081"/>
                <a:ext cx="192" cy="26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91" name="Group 180"/>
              <p:cNvGrpSpPr>
                <a:grpSpLocks/>
              </p:cNvGrpSpPr>
              <p:nvPr/>
            </p:nvGrpSpPr>
            <p:grpSpPr bwMode="auto">
              <a:xfrm>
                <a:off x="1676" y="2871"/>
                <a:ext cx="100" cy="210"/>
                <a:chOff x="1680" y="2871"/>
                <a:chExt cx="52" cy="210"/>
              </a:xfrm>
            </p:grpSpPr>
            <p:sp>
              <p:nvSpPr>
                <p:cNvPr id="199" name="Arc 181"/>
                <p:cNvSpPr>
                  <a:spLocks/>
                </p:cNvSpPr>
                <p:nvPr/>
              </p:nvSpPr>
              <p:spPr bwMode="auto">
                <a:xfrm rot="-10800000">
                  <a:off x="1680" y="2928"/>
                  <a:ext cx="52" cy="153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rot="10800000" wrap="none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Arc 182"/>
                <p:cNvSpPr>
                  <a:spLocks/>
                </p:cNvSpPr>
                <p:nvPr/>
              </p:nvSpPr>
              <p:spPr bwMode="auto">
                <a:xfrm rot="10800000" flipV="1">
                  <a:off x="1680" y="2871"/>
                  <a:ext cx="52" cy="57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2" name="Group 183"/>
              <p:cNvGrpSpPr>
                <a:grpSpLocks/>
              </p:cNvGrpSpPr>
              <p:nvPr/>
            </p:nvGrpSpPr>
            <p:grpSpPr bwMode="auto">
              <a:xfrm flipH="1">
                <a:off x="1968" y="2871"/>
                <a:ext cx="80" cy="210"/>
                <a:chOff x="1680" y="2871"/>
                <a:chExt cx="52" cy="210"/>
              </a:xfrm>
            </p:grpSpPr>
            <p:sp>
              <p:nvSpPr>
                <p:cNvPr id="197" name="Arc 184"/>
                <p:cNvSpPr>
                  <a:spLocks/>
                </p:cNvSpPr>
                <p:nvPr/>
              </p:nvSpPr>
              <p:spPr bwMode="auto">
                <a:xfrm rot="-10800000">
                  <a:off x="1680" y="2928"/>
                  <a:ext cx="52" cy="153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rot="10800000" wrap="none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Arc 185"/>
                <p:cNvSpPr>
                  <a:spLocks/>
                </p:cNvSpPr>
                <p:nvPr/>
              </p:nvSpPr>
              <p:spPr bwMode="auto">
                <a:xfrm rot="10800000" flipV="1">
                  <a:off x="1680" y="2871"/>
                  <a:ext cx="52" cy="57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93" name="Rectangle 186"/>
              <p:cNvSpPr>
                <a:spLocks noChangeArrowheads="1"/>
              </p:cNvSpPr>
              <p:nvPr/>
            </p:nvSpPr>
            <p:spPr bwMode="auto">
              <a:xfrm>
                <a:off x="1724" y="3124"/>
                <a:ext cx="52" cy="8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" name="Rectangle 187"/>
              <p:cNvSpPr>
                <a:spLocks noChangeArrowheads="1"/>
              </p:cNvSpPr>
              <p:nvPr/>
            </p:nvSpPr>
            <p:spPr bwMode="auto">
              <a:xfrm>
                <a:off x="1724" y="3255"/>
                <a:ext cx="52" cy="8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" name="Rectangle 188"/>
              <p:cNvSpPr>
                <a:spLocks noChangeArrowheads="1"/>
              </p:cNvSpPr>
              <p:nvPr/>
            </p:nvSpPr>
            <p:spPr bwMode="auto">
              <a:xfrm>
                <a:off x="1968" y="3124"/>
                <a:ext cx="52" cy="8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" name="Rectangle 189"/>
              <p:cNvSpPr>
                <a:spLocks noChangeArrowheads="1"/>
              </p:cNvSpPr>
              <p:nvPr/>
            </p:nvSpPr>
            <p:spPr bwMode="auto">
              <a:xfrm>
                <a:off x="1968" y="3255"/>
                <a:ext cx="52" cy="8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cxnSp>
          <p:nvCxnSpPr>
            <p:cNvPr id="202" name="Straight Arrow Connector 201"/>
            <p:cNvCxnSpPr>
              <a:endCxn id="206" idx="2"/>
            </p:cNvCxnSpPr>
            <p:nvPr/>
          </p:nvCxnSpPr>
          <p:spPr>
            <a:xfrm flipH="1">
              <a:off x="4930922" y="2724154"/>
              <a:ext cx="1555603" cy="626458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5" name="Group 178"/>
            <p:cNvGrpSpPr>
              <a:grpSpLocks/>
            </p:cNvGrpSpPr>
            <p:nvPr/>
          </p:nvGrpSpPr>
          <p:grpSpPr bwMode="auto">
            <a:xfrm rot="14692587">
              <a:off x="4463336" y="3209408"/>
              <a:ext cx="465781" cy="530182"/>
              <a:chOff x="1676" y="2871"/>
              <a:chExt cx="372" cy="471"/>
            </a:xfrm>
          </p:grpSpPr>
          <p:sp>
            <p:nvSpPr>
              <p:cNvPr id="206" name="Rectangle 179"/>
              <p:cNvSpPr>
                <a:spLocks noChangeArrowheads="1"/>
              </p:cNvSpPr>
              <p:nvPr/>
            </p:nvSpPr>
            <p:spPr bwMode="auto">
              <a:xfrm>
                <a:off x="1776" y="3081"/>
                <a:ext cx="192" cy="26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07" name="Group 180"/>
              <p:cNvGrpSpPr>
                <a:grpSpLocks/>
              </p:cNvGrpSpPr>
              <p:nvPr/>
            </p:nvGrpSpPr>
            <p:grpSpPr bwMode="auto">
              <a:xfrm>
                <a:off x="1676" y="2871"/>
                <a:ext cx="100" cy="210"/>
                <a:chOff x="1680" y="2871"/>
                <a:chExt cx="52" cy="210"/>
              </a:xfrm>
            </p:grpSpPr>
            <p:sp>
              <p:nvSpPr>
                <p:cNvPr id="215" name="Arc 181"/>
                <p:cNvSpPr>
                  <a:spLocks/>
                </p:cNvSpPr>
                <p:nvPr/>
              </p:nvSpPr>
              <p:spPr bwMode="auto">
                <a:xfrm rot="-10800000">
                  <a:off x="1680" y="2928"/>
                  <a:ext cx="52" cy="153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rot="10800000" wrap="none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6" name="Arc 182"/>
                <p:cNvSpPr>
                  <a:spLocks/>
                </p:cNvSpPr>
                <p:nvPr/>
              </p:nvSpPr>
              <p:spPr bwMode="auto">
                <a:xfrm rot="10800000" flipV="1">
                  <a:off x="1680" y="2871"/>
                  <a:ext cx="52" cy="57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8" name="Group 183"/>
              <p:cNvGrpSpPr>
                <a:grpSpLocks/>
              </p:cNvGrpSpPr>
              <p:nvPr/>
            </p:nvGrpSpPr>
            <p:grpSpPr bwMode="auto">
              <a:xfrm flipH="1">
                <a:off x="1968" y="2871"/>
                <a:ext cx="80" cy="210"/>
                <a:chOff x="1680" y="2871"/>
                <a:chExt cx="52" cy="210"/>
              </a:xfrm>
            </p:grpSpPr>
            <p:sp>
              <p:nvSpPr>
                <p:cNvPr id="213" name="Arc 184"/>
                <p:cNvSpPr>
                  <a:spLocks/>
                </p:cNvSpPr>
                <p:nvPr/>
              </p:nvSpPr>
              <p:spPr bwMode="auto">
                <a:xfrm rot="-10800000">
                  <a:off x="1680" y="2928"/>
                  <a:ext cx="52" cy="153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rot="10800000" wrap="none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Arc 185"/>
                <p:cNvSpPr>
                  <a:spLocks/>
                </p:cNvSpPr>
                <p:nvPr/>
              </p:nvSpPr>
              <p:spPr bwMode="auto">
                <a:xfrm rot="10800000" flipV="1">
                  <a:off x="1680" y="2871"/>
                  <a:ext cx="52" cy="57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09" name="Rectangle 186"/>
              <p:cNvSpPr>
                <a:spLocks noChangeArrowheads="1"/>
              </p:cNvSpPr>
              <p:nvPr/>
            </p:nvSpPr>
            <p:spPr bwMode="auto">
              <a:xfrm>
                <a:off x="1724" y="3124"/>
                <a:ext cx="52" cy="8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" name="Rectangle 187"/>
              <p:cNvSpPr>
                <a:spLocks noChangeArrowheads="1"/>
              </p:cNvSpPr>
              <p:nvPr/>
            </p:nvSpPr>
            <p:spPr bwMode="auto">
              <a:xfrm>
                <a:off x="1724" y="3255"/>
                <a:ext cx="52" cy="8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1" name="Rectangle 188"/>
              <p:cNvSpPr>
                <a:spLocks noChangeArrowheads="1"/>
              </p:cNvSpPr>
              <p:nvPr/>
            </p:nvSpPr>
            <p:spPr bwMode="auto">
              <a:xfrm>
                <a:off x="1968" y="3124"/>
                <a:ext cx="52" cy="8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" name="Rectangle 189"/>
              <p:cNvSpPr>
                <a:spLocks noChangeArrowheads="1"/>
              </p:cNvSpPr>
              <p:nvPr/>
            </p:nvSpPr>
            <p:spPr bwMode="auto">
              <a:xfrm>
                <a:off x="1968" y="3255"/>
                <a:ext cx="52" cy="8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cxnSp>
          <p:nvCxnSpPr>
            <p:cNvPr id="218" name="Straight Arrow Connector 217"/>
            <p:cNvCxnSpPr>
              <a:endCxn id="221" idx="2"/>
            </p:cNvCxnSpPr>
            <p:nvPr/>
          </p:nvCxnSpPr>
          <p:spPr>
            <a:xfrm flipH="1">
              <a:off x="4768396" y="3228979"/>
              <a:ext cx="451305" cy="1333499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0" name="Group 178"/>
            <p:cNvGrpSpPr>
              <a:grpSpLocks/>
            </p:cNvGrpSpPr>
            <p:nvPr/>
          </p:nvGrpSpPr>
          <p:grpSpPr bwMode="auto">
            <a:xfrm rot="12300843">
              <a:off x="4434762" y="4542908"/>
              <a:ext cx="465781" cy="530182"/>
              <a:chOff x="1676" y="2871"/>
              <a:chExt cx="372" cy="471"/>
            </a:xfrm>
          </p:grpSpPr>
          <p:sp>
            <p:nvSpPr>
              <p:cNvPr id="221" name="Rectangle 179"/>
              <p:cNvSpPr>
                <a:spLocks noChangeArrowheads="1"/>
              </p:cNvSpPr>
              <p:nvPr/>
            </p:nvSpPr>
            <p:spPr bwMode="auto">
              <a:xfrm>
                <a:off x="1776" y="3081"/>
                <a:ext cx="192" cy="26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22" name="Group 180"/>
              <p:cNvGrpSpPr>
                <a:grpSpLocks/>
              </p:cNvGrpSpPr>
              <p:nvPr/>
            </p:nvGrpSpPr>
            <p:grpSpPr bwMode="auto">
              <a:xfrm>
                <a:off x="1676" y="2871"/>
                <a:ext cx="100" cy="210"/>
                <a:chOff x="1680" y="2871"/>
                <a:chExt cx="52" cy="210"/>
              </a:xfrm>
            </p:grpSpPr>
            <p:sp>
              <p:nvSpPr>
                <p:cNvPr id="230" name="Arc 181"/>
                <p:cNvSpPr>
                  <a:spLocks/>
                </p:cNvSpPr>
                <p:nvPr/>
              </p:nvSpPr>
              <p:spPr bwMode="auto">
                <a:xfrm rot="-10800000">
                  <a:off x="1680" y="2928"/>
                  <a:ext cx="52" cy="153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rot="10800000" wrap="none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1" name="Arc 182"/>
                <p:cNvSpPr>
                  <a:spLocks/>
                </p:cNvSpPr>
                <p:nvPr/>
              </p:nvSpPr>
              <p:spPr bwMode="auto">
                <a:xfrm rot="10800000" flipV="1">
                  <a:off x="1680" y="2871"/>
                  <a:ext cx="52" cy="57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3" name="Group 183"/>
              <p:cNvGrpSpPr>
                <a:grpSpLocks/>
              </p:cNvGrpSpPr>
              <p:nvPr/>
            </p:nvGrpSpPr>
            <p:grpSpPr bwMode="auto">
              <a:xfrm flipH="1">
                <a:off x="1968" y="2871"/>
                <a:ext cx="80" cy="210"/>
                <a:chOff x="1680" y="2871"/>
                <a:chExt cx="52" cy="210"/>
              </a:xfrm>
            </p:grpSpPr>
            <p:sp>
              <p:nvSpPr>
                <p:cNvPr id="228" name="Arc 184"/>
                <p:cNvSpPr>
                  <a:spLocks/>
                </p:cNvSpPr>
                <p:nvPr/>
              </p:nvSpPr>
              <p:spPr bwMode="auto">
                <a:xfrm rot="-10800000">
                  <a:off x="1680" y="2928"/>
                  <a:ext cx="52" cy="153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rot="10800000" wrap="none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9" name="Arc 185"/>
                <p:cNvSpPr>
                  <a:spLocks/>
                </p:cNvSpPr>
                <p:nvPr/>
              </p:nvSpPr>
              <p:spPr bwMode="auto">
                <a:xfrm rot="10800000" flipV="1">
                  <a:off x="1680" y="2871"/>
                  <a:ext cx="52" cy="57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24" name="Rectangle 186"/>
              <p:cNvSpPr>
                <a:spLocks noChangeArrowheads="1"/>
              </p:cNvSpPr>
              <p:nvPr/>
            </p:nvSpPr>
            <p:spPr bwMode="auto">
              <a:xfrm>
                <a:off x="1724" y="3124"/>
                <a:ext cx="52" cy="8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" name="Rectangle 187"/>
              <p:cNvSpPr>
                <a:spLocks noChangeArrowheads="1"/>
              </p:cNvSpPr>
              <p:nvPr/>
            </p:nvSpPr>
            <p:spPr bwMode="auto">
              <a:xfrm>
                <a:off x="1724" y="3255"/>
                <a:ext cx="52" cy="8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" name="Rectangle 188"/>
              <p:cNvSpPr>
                <a:spLocks noChangeArrowheads="1"/>
              </p:cNvSpPr>
              <p:nvPr/>
            </p:nvSpPr>
            <p:spPr bwMode="auto">
              <a:xfrm>
                <a:off x="1968" y="3124"/>
                <a:ext cx="52" cy="8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" name="Rectangle 189"/>
              <p:cNvSpPr>
                <a:spLocks noChangeArrowheads="1"/>
              </p:cNvSpPr>
              <p:nvPr/>
            </p:nvSpPr>
            <p:spPr bwMode="auto">
              <a:xfrm>
                <a:off x="1968" y="3255"/>
                <a:ext cx="52" cy="8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cxnSp>
          <p:nvCxnSpPr>
            <p:cNvPr id="233" name="Straight Arrow Connector 232"/>
            <p:cNvCxnSpPr>
              <a:endCxn id="237" idx="2"/>
            </p:cNvCxnSpPr>
            <p:nvPr/>
          </p:nvCxnSpPr>
          <p:spPr>
            <a:xfrm>
              <a:off x="4895850" y="4314825"/>
              <a:ext cx="797403" cy="1769642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6" name="Group 178"/>
            <p:cNvGrpSpPr>
              <a:grpSpLocks/>
            </p:cNvGrpSpPr>
            <p:nvPr/>
          </p:nvGrpSpPr>
          <p:grpSpPr bwMode="auto">
            <a:xfrm rot="9386934">
              <a:off x="5577762" y="6057383"/>
              <a:ext cx="465781" cy="530182"/>
              <a:chOff x="1676" y="2871"/>
              <a:chExt cx="372" cy="471"/>
            </a:xfrm>
          </p:grpSpPr>
          <p:sp>
            <p:nvSpPr>
              <p:cNvPr id="237" name="Rectangle 179"/>
              <p:cNvSpPr>
                <a:spLocks noChangeArrowheads="1"/>
              </p:cNvSpPr>
              <p:nvPr/>
            </p:nvSpPr>
            <p:spPr bwMode="auto">
              <a:xfrm>
                <a:off x="1776" y="3081"/>
                <a:ext cx="192" cy="26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38" name="Group 180"/>
              <p:cNvGrpSpPr>
                <a:grpSpLocks/>
              </p:cNvGrpSpPr>
              <p:nvPr/>
            </p:nvGrpSpPr>
            <p:grpSpPr bwMode="auto">
              <a:xfrm>
                <a:off x="1676" y="2871"/>
                <a:ext cx="100" cy="210"/>
                <a:chOff x="1680" y="2871"/>
                <a:chExt cx="52" cy="210"/>
              </a:xfrm>
            </p:grpSpPr>
            <p:sp>
              <p:nvSpPr>
                <p:cNvPr id="246" name="Arc 181"/>
                <p:cNvSpPr>
                  <a:spLocks/>
                </p:cNvSpPr>
                <p:nvPr/>
              </p:nvSpPr>
              <p:spPr bwMode="auto">
                <a:xfrm rot="-10800000">
                  <a:off x="1680" y="2928"/>
                  <a:ext cx="52" cy="153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rot="10800000" wrap="none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7" name="Arc 182"/>
                <p:cNvSpPr>
                  <a:spLocks/>
                </p:cNvSpPr>
                <p:nvPr/>
              </p:nvSpPr>
              <p:spPr bwMode="auto">
                <a:xfrm rot="10800000" flipV="1">
                  <a:off x="1680" y="2871"/>
                  <a:ext cx="52" cy="57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9" name="Group 183"/>
              <p:cNvGrpSpPr>
                <a:grpSpLocks/>
              </p:cNvGrpSpPr>
              <p:nvPr/>
            </p:nvGrpSpPr>
            <p:grpSpPr bwMode="auto">
              <a:xfrm flipH="1">
                <a:off x="1968" y="2871"/>
                <a:ext cx="80" cy="210"/>
                <a:chOff x="1680" y="2871"/>
                <a:chExt cx="52" cy="210"/>
              </a:xfrm>
            </p:grpSpPr>
            <p:sp>
              <p:nvSpPr>
                <p:cNvPr id="244" name="Arc 184"/>
                <p:cNvSpPr>
                  <a:spLocks/>
                </p:cNvSpPr>
                <p:nvPr/>
              </p:nvSpPr>
              <p:spPr bwMode="auto">
                <a:xfrm rot="-10800000">
                  <a:off x="1680" y="2928"/>
                  <a:ext cx="52" cy="153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rot="10800000" wrap="none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5" name="Arc 185"/>
                <p:cNvSpPr>
                  <a:spLocks/>
                </p:cNvSpPr>
                <p:nvPr/>
              </p:nvSpPr>
              <p:spPr bwMode="auto">
                <a:xfrm rot="10800000" flipV="1">
                  <a:off x="1680" y="2871"/>
                  <a:ext cx="52" cy="57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40" name="Rectangle 186"/>
              <p:cNvSpPr>
                <a:spLocks noChangeArrowheads="1"/>
              </p:cNvSpPr>
              <p:nvPr/>
            </p:nvSpPr>
            <p:spPr bwMode="auto">
              <a:xfrm>
                <a:off x="1724" y="3124"/>
                <a:ext cx="52" cy="8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" name="Rectangle 187"/>
              <p:cNvSpPr>
                <a:spLocks noChangeArrowheads="1"/>
              </p:cNvSpPr>
              <p:nvPr/>
            </p:nvSpPr>
            <p:spPr bwMode="auto">
              <a:xfrm>
                <a:off x="1724" y="3255"/>
                <a:ext cx="52" cy="8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2" name="Rectangle 188"/>
              <p:cNvSpPr>
                <a:spLocks noChangeArrowheads="1"/>
              </p:cNvSpPr>
              <p:nvPr/>
            </p:nvSpPr>
            <p:spPr bwMode="auto">
              <a:xfrm>
                <a:off x="1968" y="3124"/>
                <a:ext cx="52" cy="8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3" name="Rectangle 189"/>
              <p:cNvSpPr>
                <a:spLocks noChangeArrowheads="1"/>
              </p:cNvSpPr>
              <p:nvPr/>
            </p:nvSpPr>
            <p:spPr bwMode="auto">
              <a:xfrm>
                <a:off x="1968" y="3255"/>
                <a:ext cx="52" cy="8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cxnSp>
          <p:nvCxnSpPr>
            <p:cNvPr id="249" name="Straight Arrow Connector 248"/>
            <p:cNvCxnSpPr>
              <a:endCxn id="254" idx="2"/>
            </p:cNvCxnSpPr>
            <p:nvPr/>
          </p:nvCxnSpPr>
          <p:spPr>
            <a:xfrm>
              <a:off x="5619750" y="5876925"/>
              <a:ext cx="734936" cy="354736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3" name="Group 178"/>
            <p:cNvGrpSpPr>
              <a:grpSpLocks/>
            </p:cNvGrpSpPr>
            <p:nvPr/>
          </p:nvGrpSpPr>
          <p:grpSpPr bwMode="auto">
            <a:xfrm rot="7166351">
              <a:off x="6358812" y="6085957"/>
              <a:ext cx="465781" cy="530182"/>
              <a:chOff x="1676" y="2871"/>
              <a:chExt cx="372" cy="471"/>
            </a:xfrm>
          </p:grpSpPr>
          <p:sp>
            <p:nvSpPr>
              <p:cNvPr id="254" name="Rectangle 179"/>
              <p:cNvSpPr>
                <a:spLocks noChangeArrowheads="1"/>
              </p:cNvSpPr>
              <p:nvPr/>
            </p:nvSpPr>
            <p:spPr bwMode="auto">
              <a:xfrm>
                <a:off x="1776" y="3081"/>
                <a:ext cx="192" cy="26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55" name="Group 180"/>
              <p:cNvGrpSpPr>
                <a:grpSpLocks/>
              </p:cNvGrpSpPr>
              <p:nvPr/>
            </p:nvGrpSpPr>
            <p:grpSpPr bwMode="auto">
              <a:xfrm>
                <a:off x="1676" y="2871"/>
                <a:ext cx="100" cy="210"/>
                <a:chOff x="1680" y="2871"/>
                <a:chExt cx="52" cy="210"/>
              </a:xfrm>
            </p:grpSpPr>
            <p:sp>
              <p:nvSpPr>
                <p:cNvPr id="263" name="Arc 181"/>
                <p:cNvSpPr>
                  <a:spLocks/>
                </p:cNvSpPr>
                <p:nvPr/>
              </p:nvSpPr>
              <p:spPr bwMode="auto">
                <a:xfrm rot="-10800000">
                  <a:off x="1680" y="2928"/>
                  <a:ext cx="52" cy="153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rot="10800000" wrap="none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4" name="Arc 182"/>
                <p:cNvSpPr>
                  <a:spLocks/>
                </p:cNvSpPr>
                <p:nvPr/>
              </p:nvSpPr>
              <p:spPr bwMode="auto">
                <a:xfrm rot="10800000" flipV="1">
                  <a:off x="1680" y="2871"/>
                  <a:ext cx="52" cy="57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6" name="Group 183"/>
              <p:cNvGrpSpPr>
                <a:grpSpLocks/>
              </p:cNvGrpSpPr>
              <p:nvPr/>
            </p:nvGrpSpPr>
            <p:grpSpPr bwMode="auto">
              <a:xfrm flipH="1">
                <a:off x="1968" y="2871"/>
                <a:ext cx="80" cy="210"/>
                <a:chOff x="1680" y="2871"/>
                <a:chExt cx="52" cy="210"/>
              </a:xfrm>
            </p:grpSpPr>
            <p:sp>
              <p:nvSpPr>
                <p:cNvPr id="261" name="Arc 184"/>
                <p:cNvSpPr>
                  <a:spLocks/>
                </p:cNvSpPr>
                <p:nvPr/>
              </p:nvSpPr>
              <p:spPr bwMode="auto">
                <a:xfrm rot="-10800000">
                  <a:off x="1680" y="2928"/>
                  <a:ext cx="52" cy="153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rot="10800000" wrap="none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2" name="Arc 185"/>
                <p:cNvSpPr>
                  <a:spLocks/>
                </p:cNvSpPr>
                <p:nvPr/>
              </p:nvSpPr>
              <p:spPr bwMode="auto">
                <a:xfrm rot="10800000" flipV="1">
                  <a:off x="1680" y="2871"/>
                  <a:ext cx="52" cy="57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57" name="Rectangle 186"/>
              <p:cNvSpPr>
                <a:spLocks noChangeArrowheads="1"/>
              </p:cNvSpPr>
              <p:nvPr/>
            </p:nvSpPr>
            <p:spPr bwMode="auto">
              <a:xfrm>
                <a:off x="1724" y="3124"/>
                <a:ext cx="52" cy="8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8" name="Rectangle 187"/>
              <p:cNvSpPr>
                <a:spLocks noChangeArrowheads="1"/>
              </p:cNvSpPr>
              <p:nvPr/>
            </p:nvSpPr>
            <p:spPr bwMode="auto">
              <a:xfrm>
                <a:off x="1724" y="3255"/>
                <a:ext cx="52" cy="8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9" name="Rectangle 188"/>
              <p:cNvSpPr>
                <a:spLocks noChangeArrowheads="1"/>
              </p:cNvSpPr>
              <p:nvPr/>
            </p:nvSpPr>
            <p:spPr bwMode="auto">
              <a:xfrm>
                <a:off x="1968" y="3124"/>
                <a:ext cx="52" cy="8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0" name="Rectangle 189"/>
              <p:cNvSpPr>
                <a:spLocks noChangeArrowheads="1"/>
              </p:cNvSpPr>
              <p:nvPr/>
            </p:nvSpPr>
            <p:spPr bwMode="auto">
              <a:xfrm>
                <a:off x="1968" y="3255"/>
                <a:ext cx="52" cy="8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cxnSp>
          <p:nvCxnSpPr>
            <p:cNvPr id="267" name="Straight Arrow Connector 266"/>
            <p:cNvCxnSpPr>
              <a:endCxn id="271" idx="2"/>
            </p:cNvCxnSpPr>
            <p:nvPr/>
          </p:nvCxnSpPr>
          <p:spPr>
            <a:xfrm flipV="1">
              <a:off x="6067425" y="5890765"/>
              <a:ext cx="583223" cy="19571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0" name="Group 178"/>
            <p:cNvGrpSpPr>
              <a:grpSpLocks/>
            </p:cNvGrpSpPr>
            <p:nvPr/>
          </p:nvGrpSpPr>
          <p:grpSpPr bwMode="auto">
            <a:xfrm rot="3938501">
              <a:off x="6654087" y="5504932"/>
              <a:ext cx="465781" cy="530182"/>
              <a:chOff x="1676" y="2871"/>
              <a:chExt cx="372" cy="471"/>
            </a:xfrm>
          </p:grpSpPr>
          <p:sp>
            <p:nvSpPr>
              <p:cNvPr id="271" name="Rectangle 179"/>
              <p:cNvSpPr>
                <a:spLocks noChangeArrowheads="1"/>
              </p:cNvSpPr>
              <p:nvPr/>
            </p:nvSpPr>
            <p:spPr bwMode="auto">
              <a:xfrm>
                <a:off x="1776" y="3081"/>
                <a:ext cx="192" cy="26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72" name="Group 180"/>
              <p:cNvGrpSpPr>
                <a:grpSpLocks/>
              </p:cNvGrpSpPr>
              <p:nvPr/>
            </p:nvGrpSpPr>
            <p:grpSpPr bwMode="auto">
              <a:xfrm>
                <a:off x="1676" y="2871"/>
                <a:ext cx="100" cy="210"/>
                <a:chOff x="1680" y="2871"/>
                <a:chExt cx="52" cy="210"/>
              </a:xfrm>
            </p:grpSpPr>
            <p:sp>
              <p:nvSpPr>
                <p:cNvPr id="280" name="Arc 181"/>
                <p:cNvSpPr>
                  <a:spLocks/>
                </p:cNvSpPr>
                <p:nvPr/>
              </p:nvSpPr>
              <p:spPr bwMode="auto">
                <a:xfrm rot="-10800000">
                  <a:off x="1680" y="2928"/>
                  <a:ext cx="52" cy="153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rot="10800000" wrap="none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1" name="Arc 182"/>
                <p:cNvSpPr>
                  <a:spLocks/>
                </p:cNvSpPr>
                <p:nvPr/>
              </p:nvSpPr>
              <p:spPr bwMode="auto">
                <a:xfrm rot="10800000" flipV="1">
                  <a:off x="1680" y="2871"/>
                  <a:ext cx="52" cy="57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3" name="Group 183"/>
              <p:cNvGrpSpPr>
                <a:grpSpLocks/>
              </p:cNvGrpSpPr>
              <p:nvPr/>
            </p:nvGrpSpPr>
            <p:grpSpPr bwMode="auto">
              <a:xfrm flipH="1">
                <a:off x="1968" y="2871"/>
                <a:ext cx="80" cy="210"/>
                <a:chOff x="1680" y="2871"/>
                <a:chExt cx="52" cy="210"/>
              </a:xfrm>
            </p:grpSpPr>
            <p:sp>
              <p:nvSpPr>
                <p:cNvPr id="278" name="Arc 184"/>
                <p:cNvSpPr>
                  <a:spLocks/>
                </p:cNvSpPr>
                <p:nvPr/>
              </p:nvSpPr>
              <p:spPr bwMode="auto">
                <a:xfrm rot="-10800000">
                  <a:off x="1680" y="2928"/>
                  <a:ext cx="52" cy="153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rot="10800000" wrap="none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9" name="Arc 185"/>
                <p:cNvSpPr>
                  <a:spLocks/>
                </p:cNvSpPr>
                <p:nvPr/>
              </p:nvSpPr>
              <p:spPr bwMode="auto">
                <a:xfrm rot="10800000" flipV="1">
                  <a:off x="1680" y="2871"/>
                  <a:ext cx="52" cy="57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74" name="Rectangle 186"/>
              <p:cNvSpPr>
                <a:spLocks noChangeArrowheads="1"/>
              </p:cNvSpPr>
              <p:nvPr/>
            </p:nvSpPr>
            <p:spPr bwMode="auto">
              <a:xfrm>
                <a:off x="1724" y="3124"/>
                <a:ext cx="52" cy="8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5" name="Rectangle 187"/>
              <p:cNvSpPr>
                <a:spLocks noChangeArrowheads="1"/>
              </p:cNvSpPr>
              <p:nvPr/>
            </p:nvSpPr>
            <p:spPr bwMode="auto">
              <a:xfrm>
                <a:off x="1724" y="3255"/>
                <a:ext cx="52" cy="8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" name="Rectangle 188"/>
              <p:cNvSpPr>
                <a:spLocks noChangeArrowheads="1"/>
              </p:cNvSpPr>
              <p:nvPr/>
            </p:nvSpPr>
            <p:spPr bwMode="auto">
              <a:xfrm>
                <a:off x="1968" y="3124"/>
                <a:ext cx="52" cy="8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" name="Rectangle 189"/>
              <p:cNvSpPr>
                <a:spLocks noChangeArrowheads="1"/>
              </p:cNvSpPr>
              <p:nvPr/>
            </p:nvSpPr>
            <p:spPr bwMode="auto">
              <a:xfrm>
                <a:off x="1968" y="3255"/>
                <a:ext cx="52" cy="8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cxnSp>
          <p:nvCxnSpPr>
            <p:cNvPr id="283" name="Straight Arrow Connector 282"/>
            <p:cNvCxnSpPr>
              <a:endCxn id="286" idx="2"/>
            </p:cNvCxnSpPr>
            <p:nvPr/>
          </p:nvCxnSpPr>
          <p:spPr>
            <a:xfrm flipV="1">
              <a:off x="6372225" y="5319593"/>
              <a:ext cx="384908" cy="643058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85" name="Group 178"/>
            <p:cNvGrpSpPr>
              <a:grpSpLocks/>
            </p:cNvGrpSpPr>
            <p:nvPr/>
          </p:nvGrpSpPr>
          <p:grpSpPr bwMode="auto">
            <a:xfrm rot="2062983">
              <a:off x="6663611" y="4828657"/>
              <a:ext cx="465781" cy="530182"/>
              <a:chOff x="1676" y="2871"/>
              <a:chExt cx="372" cy="471"/>
            </a:xfrm>
          </p:grpSpPr>
          <p:sp>
            <p:nvSpPr>
              <p:cNvPr id="286" name="Rectangle 179"/>
              <p:cNvSpPr>
                <a:spLocks noChangeArrowheads="1"/>
              </p:cNvSpPr>
              <p:nvPr/>
            </p:nvSpPr>
            <p:spPr bwMode="auto">
              <a:xfrm>
                <a:off x="1776" y="3081"/>
                <a:ext cx="192" cy="26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87" name="Group 180"/>
              <p:cNvGrpSpPr>
                <a:grpSpLocks/>
              </p:cNvGrpSpPr>
              <p:nvPr/>
            </p:nvGrpSpPr>
            <p:grpSpPr bwMode="auto">
              <a:xfrm>
                <a:off x="1676" y="2871"/>
                <a:ext cx="100" cy="210"/>
                <a:chOff x="1680" y="2871"/>
                <a:chExt cx="52" cy="210"/>
              </a:xfrm>
            </p:grpSpPr>
            <p:sp>
              <p:nvSpPr>
                <p:cNvPr id="295" name="Arc 181"/>
                <p:cNvSpPr>
                  <a:spLocks/>
                </p:cNvSpPr>
                <p:nvPr/>
              </p:nvSpPr>
              <p:spPr bwMode="auto">
                <a:xfrm rot="-10800000">
                  <a:off x="1680" y="2928"/>
                  <a:ext cx="52" cy="153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rot="10800000" wrap="none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6" name="Arc 182"/>
                <p:cNvSpPr>
                  <a:spLocks/>
                </p:cNvSpPr>
                <p:nvPr/>
              </p:nvSpPr>
              <p:spPr bwMode="auto">
                <a:xfrm rot="10800000" flipV="1">
                  <a:off x="1680" y="2871"/>
                  <a:ext cx="52" cy="57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8" name="Group 183"/>
              <p:cNvGrpSpPr>
                <a:grpSpLocks/>
              </p:cNvGrpSpPr>
              <p:nvPr/>
            </p:nvGrpSpPr>
            <p:grpSpPr bwMode="auto">
              <a:xfrm flipH="1">
                <a:off x="1968" y="2871"/>
                <a:ext cx="80" cy="210"/>
                <a:chOff x="1680" y="2871"/>
                <a:chExt cx="52" cy="210"/>
              </a:xfrm>
            </p:grpSpPr>
            <p:sp>
              <p:nvSpPr>
                <p:cNvPr id="293" name="Arc 184"/>
                <p:cNvSpPr>
                  <a:spLocks/>
                </p:cNvSpPr>
                <p:nvPr/>
              </p:nvSpPr>
              <p:spPr bwMode="auto">
                <a:xfrm rot="-10800000">
                  <a:off x="1680" y="2928"/>
                  <a:ext cx="52" cy="153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rot="10800000" wrap="none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Arc 185"/>
                <p:cNvSpPr>
                  <a:spLocks/>
                </p:cNvSpPr>
                <p:nvPr/>
              </p:nvSpPr>
              <p:spPr bwMode="auto">
                <a:xfrm rot="10800000" flipV="1">
                  <a:off x="1680" y="2871"/>
                  <a:ext cx="52" cy="57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89" name="Rectangle 186"/>
              <p:cNvSpPr>
                <a:spLocks noChangeArrowheads="1"/>
              </p:cNvSpPr>
              <p:nvPr/>
            </p:nvSpPr>
            <p:spPr bwMode="auto">
              <a:xfrm>
                <a:off x="1724" y="3124"/>
                <a:ext cx="52" cy="8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0" name="Rectangle 187"/>
              <p:cNvSpPr>
                <a:spLocks noChangeArrowheads="1"/>
              </p:cNvSpPr>
              <p:nvPr/>
            </p:nvSpPr>
            <p:spPr bwMode="auto">
              <a:xfrm>
                <a:off x="1724" y="3255"/>
                <a:ext cx="52" cy="8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1" name="Rectangle 188"/>
              <p:cNvSpPr>
                <a:spLocks noChangeArrowheads="1"/>
              </p:cNvSpPr>
              <p:nvPr/>
            </p:nvSpPr>
            <p:spPr bwMode="auto">
              <a:xfrm>
                <a:off x="1968" y="3124"/>
                <a:ext cx="52" cy="8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2" name="Rectangle 189"/>
              <p:cNvSpPr>
                <a:spLocks noChangeArrowheads="1"/>
              </p:cNvSpPr>
              <p:nvPr/>
            </p:nvSpPr>
            <p:spPr bwMode="auto">
              <a:xfrm>
                <a:off x="1968" y="3255"/>
                <a:ext cx="52" cy="8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cxnSp>
          <p:nvCxnSpPr>
            <p:cNvPr id="298" name="Straight Arrow Connector 297"/>
            <p:cNvCxnSpPr>
              <a:endCxn id="301" idx="2"/>
            </p:cNvCxnSpPr>
            <p:nvPr/>
          </p:nvCxnSpPr>
          <p:spPr>
            <a:xfrm flipH="1" flipV="1">
              <a:off x="6266316" y="4383402"/>
              <a:ext cx="344036" cy="116015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00" name="Group 178"/>
            <p:cNvGrpSpPr>
              <a:grpSpLocks/>
            </p:cNvGrpSpPr>
            <p:nvPr/>
          </p:nvGrpSpPr>
          <p:grpSpPr bwMode="auto">
            <a:xfrm rot="20652527">
              <a:off x="5949236" y="3866632"/>
              <a:ext cx="465781" cy="530182"/>
              <a:chOff x="1676" y="2871"/>
              <a:chExt cx="372" cy="471"/>
            </a:xfrm>
          </p:grpSpPr>
          <p:sp>
            <p:nvSpPr>
              <p:cNvPr id="301" name="Rectangle 179"/>
              <p:cNvSpPr>
                <a:spLocks noChangeArrowheads="1"/>
              </p:cNvSpPr>
              <p:nvPr/>
            </p:nvSpPr>
            <p:spPr bwMode="auto">
              <a:xfrm>
                <a:off x="1776" y="3081"/>
                <a:ext cx="192" cy="26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02" name="Group 180"/>
              <p:cNvGrpSpPr>
                <a:grpSpLocks/>
              </p:cNvGrpSpPr>
              <p:nvPr/>
            </p:nvGrpSpPr>
            <p:grpSpPr bwMode="auto">
              <a:xfrm>
                <a:off x="1676" y="2871"/>
                <a:ext cx="100" cy="210"/>
                <a:chOff x="1680" y="2871"/>
                <a:chExt cx="52" cy="210"/>
              </a:xfrm>
            </p:grpSpPr>
            <p:sp>
              <p:nvSpPr>
                <p:cNvPr id="310" name="Arc 181"/>
                <p:cNvSpPr>
                  <a:spLocks/>
                </p:cNvSpPr>
                <p:nvPr/>
              </p:nvSpPr>
              <p:spPr bwMode="auto">
                <a:xfrm rot="-10800000">
                  <a:off x="1680" y="2928"/>
                  <a:ext cx="52" cy="153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rot="10800000" wrap="none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1" name="Arc 182"/>
                <p:cNvSpPr>
                  <a:spLocks/>
                </p:cNvSpPr>
                <p:nvPr/>
              </p:nvSpPr>
              <p:spPr bwMode="auto">
                <a:xfrm rot="10800000" flipV="1">
                  <a:off x="1680" y="2871"/>
                  <a:ext cx="52" cy="57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3" name="Group 183"/>
              <p:cNvGrpSpPr>
                <a:grpSpLocks/>
              </p:cNvGrpSpPr>
              <p:nvPr/>
            </p:nvGrpSpPr>
            <p:grpSpPr bwMode="auto">
              <a:xfrm flipH="1">
                <a:off x="1968" y="2871"/>
                <a:ext cx="80" cy="210"/>
                <a:chOff x="1680" y="2871"/>
                <a:chExt cx="52" cy="210"/>
              </a:xfrm>
            </p:grpSpPr>
            <p:sp>
              <p:nvSpPr>
                <p:cNvPr id="308" name="Arc 184"/>
                <p:cNvSpPr>
                  <a:spLocks/>
                </p:cNvSpPr>
                <p:nvPr/>
              </p:nvSpPr>
              <p:spPr bwMode="auto">
                <a:xfrm rot="-10800000">
                  <a:off x="1680" y="2928"/>
                  <a:ext cx="52" cy="153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rot="10800000" wrap="none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9" name="Arc 185"/>
                <p:cNvSpPr>
                  <a:spLocks/>
                </p:cNvSpPr>
                <p:nvPr/>
              </p:nvSpPr>
              <p:spPr bwMode="auto">
                <a:xfrm rot="10800000" flipV="1">
                  <a:off x="1680" y="2871"/>
                  <a:ext cx="52" cy="57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04" name="Rectangle 186"/>
              <p:cNvSpPr>
                <a:spLocks noChangeArrowheads="1"/>
              </p:cNvSpPr>
              <p:nvPr/>
            </p:nvSpPr>
            <p:spPr bwMode="auto">
              <a:xfrm>
                <a:off x="1724" y="3124"/>
                <a:ext cx="52" cy="8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5" name="Rectangle 187"/>
              <p:cNvSpPr>
                <a:spLocks noChangeArrowheads="1"/>
              </p:cNvSpPr>
              <p:nvPr/>
            </p:nvSpPr>
            <p:spPr bwMode="auto">
              <a:xfrm>
                <a:off x="1724" y="3255"/>
                <a:ext cx="52" cy="8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" name="Rectangle 188"/>
              <p:cNvSpPr>
                <a:spLocks noChangeArrowheads="1"/>
              </p:cNvSpPr>
              <p:nvPr/>
            </p:nvSpPr>
            <p:spPr bwMode="auto">
              <a:xfrm>
                <a:off x="1968" y="3124"/>
                <a:ext cx="52" cy="8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" name="Rectangle 189"/>
              <p:cNvSpPr>
                <a:spLocks noChangeArrowheads="1"/>
              </p:cNvSpPr>
              <p:nvPr/>
            </p:nvSpPr>
            <p:spPr bwMode="auto">
              <a:xfrm>
                <a:off x="1968" y="3255"/>
                <a:ext cx="52" cy="8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cxnSp>
          <p:nvCxnSpPr>
            <p:cNvPr id="313" name="Straight Arrow Connector 312"/>
            <p:cNvCxnSpPr>
              <a:endCxn id="316" idx="2"/>
            </p:cNvCxnSpPr>
            <p:nvPr/>
          </p:nvCxnSpPr>
          <p:spPr>
            <a:xfrm flipV="1">
              <a:off x="6343652" y="4124508"/>
              <a:ext cx="339825" cy="552269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15" name="Group 178"/>
            <p:cNvGrpSpPr>
              <a:grpSpLocks/>
            </p:cNvGrpSpPr>
            <p:nvPr/>
          </p:nvGrpSpPr>
          <p:grpSpPr bwMode="auto">
            <a:xfrm rot="2170300">
              <a:off x="6596937" y="3638032"/>
              <a:ext cx="465781" cy="530182"/>
              <a:chOff x="1676" y="2871"/>
              <a:chExt cx="372" cy="471"/>
            </a:xfrm>
          </p:grpSpPr>
          <p:sp>
            <p:nvSpPr>
              <p:cNvPr id="316" name="Rectangle 179"/>
              <p:cNvSpPr>
                <a:spLocks noChangeArrowheads="1"/>
              </p:cNvSpPr>
              <p:nvPr/>
            </p:nvSpPr>
            <p:spPr bwMode="auto">
              <a:xfrm>
                <a:off x="1776" y="3081"/>
                <a:ext cx="192" cy="26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17" name="Group 180"/>
              <p:cNvGrpSpPr>
                <a:grpSpLocks/>
              </p:cNvGrpSpPr>
              <p:nvPr/>
            </p:nvGrpSpPr>
            <p:grpSpPr bwMode="auto">
              <a:xfrm>
                <a:off x="1676" y="2871"/>
                <a:ext cx="100" cy="210"/>
                <a:chOff x="1680" y="2871"/>
                <a:chExt cx="52" cy="210"/>
              </a:xfrm>
            </p:grpSpPr>
            <p:sp>
              <p:nvSpPr>
                <p:cNvPr id="325" name="Arc 181"/>
                <p:cNvSpPr>
                  <a:spLocks/>
                </p:cNvSpPr>
                <p:nvPr/>
              </p:nvSpPr>
              <p:spPr bwMode="auto">
                <a:xfrm rot="-10800000">
                  <a:off x="1680" y="2928"/>
                  <a:ext cx="52" cy="153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rot="10800000" wrap="none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6" name="Arc 182"/>
                <p:cNvSpPr>
                  <a:spLocks/>
                </p:cNvSpPr>
                <p:nvPr/>
              </p:nvSpPr>
              <p:spPr bwMode="auto">
                <a:xfrm rot="10800000" flipV="1">
                  <a:off x="1680" y="2871"/>
                  <a:ext cx="52" cy="57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8" name="Group 183"/>
              <p:cNvGrpSpPr>
                <a:grpSpLocks/>
              </p:cNvGrpSpPr>
              <p:nvPr/>
            </p:nvGrpSpPr>
            <p:grpSpPr bwMode="auto">
              <a:xfrm flipH="1">
                <a:off x="1968" y="2871"/>
                <a:ext cx="80" cy="210"/>
                <a:chOff x="1680" y="2871"/>
                <a:chExt cx="52" cy="210"/>
              </a:xfrm>
            </p:grpSpPr>
            <p:sp>
              <p:nvSpPr>
                <p:cNvPr id="323" name="Arc 184"/>
                <p:cNvSpPr>
                  <a:spLocks/>
                </p:cNvSpPr>
                <p:nvPr/>
              </p:nvSpPr>
              <p:spPr bwMode="auto">
                <a:xfrm rot="-10800000">
                  <a:off x="1680" y="2928"/>
                  <a:ext cx="52" cy="153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rot="10800000" wrap="none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4" name="Arc 185"/>
                <p:cNvSpPr>
                  <a:spLocks/>
                </p:cNvSpPr>
                <p:nvPr/>
              </p:nvSpPr>
              <p:spPr bwMode="auto">
                <a:xfrm rot="10800000" flipV="1">
                  <a:off x="1680" y="2871"/>
                  <a:ext cx="52" cy="57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19" name="Rectangle 186"/>
              <p:cNvSpPr>
                <a:spLocks noChangeArrowheads="1"/>
              </p:cNvSpPr>
              <p:nvPr/>
            </p:nvSpPr>
            <p:spPr bwMode="auto">
              <a:xfrm>
                <a:off x="1724" y="3124"/>
                <a:ext cx="52" cy="8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0" name="Rectangle 187"/>
              <p:cNvSpPr>
                <a:spLocks noChangeArrowheads="1"/>
              </p:cNvSpPr>
              <p:nvPr/>
            </p:nvSpPr>
            <p:spPr bwMode="auto">
              <a:xfrm>
                <a:off x="1724" y="3255"/>
                <a:ext cx="52" cy="8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1" name="Rectangle 188"/>
              <p:cNvSpPr>
                <a:spLocks noChangeArrowheads="1"/>
              </p:cNvSpPr>
              <p:nvPr/>
            </p:nvSpPr>
            <p:spPr bwMode="auto">
              <a:xfrm>
                <a:off x="1968" y="3124"/>
                <a:ext cx="52" cy="8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2" name="Rectangle 189"/>
              <p:cNvSpPr>
                <a:spLocks noChangeArrowheads="1"/>
              </p:cNvSpPr>
              <p:nvPr/>
            </p:nvSpPr>
            <p:spPr bwMode="auto">
              <a:xfrm>
                <a:off x="1968" y="3255"/>
                <a:ext cx="52" cy="8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cxnSp>
          <p:nvCxnSpPr>
            <p:cNvPr id="328" name="Straight Arrow Connector 327"/>
            <p:cNvCxnSpPr>
              <a:endCxn id="332" idx="2"/>
            </p:cNvCxnSpPr>
            <p:nvPr/>
          </p:nvCxnSpPr>
          <p:spPr>
            <a:xfrm flipV="1">
              <a:off x="6534152" y="4301913"/>
              <a:ext cx="958297" cy="79591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31" name="Group 178"/>
            <p:cNvGrpSpPr>
              <a:grpSpLocks/>
            </p:cNvGrpSpPr>
            <p:nvPr/>
          </p:nvGrpSpPr>
          <p:grpSpPr bwMode="auto">
            <a:xfrm rot="4958558">
              <a:off x="7520863" y="3990457"/>
              <a:ext cx="465781" cy="530182"/>
              <a:chOff x="1676" y="2871"/>
              <a:chExt cx="372" cy="471"/>
            </a:xfrm>
          </p:grpSpPr>
          <p:sp>
            <p:nvSpPr>
              <p:cNvPr id="332" name="Rectangle 179"/>
              <p:cNvSpPr>
                <a:spLocks noChangeArrowheads="1"/>
              </p:cNvSpPr>
              <p:nvPr/>
            </p:nvSpPr>
            <p:spPr bwMode="auto">
              <a:xfrm>
                <a:off x="1776" y="3081"/>
                <a:ext cx="192" cy="26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33" name="Group 180"/>
              <p:cNvGrpSpPr>
                <a:grpSpLocks/>
              </p:cNvGrpSpPr>
              <p:nvPr/>
            </p:nvGrpSpPr>
            <p:grpSpPr bwMode="auto">
              <a:xfrm>
                <a:off x="1676" y="2871"/>
                <a:ext cx="100" cy="210"/>
                <a:chOff x="1680" y="2871"/>
                <a:chExt cx="52" cy="210"/>
              </a:xfrm>
            </p:grpSpPr>
            <p:sp>
              <p:nvSpPr>
                <p:cNvPr id="341" name="Arc 181"/>
                <p:cNvSpPr>
                  <a:spLocks/>
                </p:cNvSpPr>
                <p:nvPr/>
              </p:nvSpPr>
              <p:spPr bwMode="auto">
                <a:xfrm rot="-10800000">
                  <a:off x="1680" y="2928"/>
                  <a:ext cx="52" cy="153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rot="10800000" wrap="none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2" name="Arc 182"/>
                <p:cNvSpPr>
                  <a:spLocks/>
                </p:cNvSpPr>
                <p:nvPr/>
              </p:nvSpPr>
              <p:spPr bwMode="auto">
                <a:xfrm rot="10800000" flipV="1">
                  <a:off x="1680" y="2871"/>
                  <a:ext cx="52" cy="57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34" name="Group 183"/>
              <p:cNvGrpSpPr>
                <a:grpSpLocks/>
              </p:cNvGrpSpPr>
              <p:nvPr/>
            </p:nvGrpSpPr>
            <p:grpSpPr bwMode="auto">
              <a:xfrm flipH="1">
                <a:off x="1968" y="2871"/>
                <a:ext cx="80" cy="210"/>
                <a:chOff x="1680" y="2871"/>
                <a:chExt cx="52" cy="210"/>
              </a:xfrm>
            </p:grpSpPr>
            <p:sp>
              <p:nvSpPr>
                <p:cNvPr id="339" name="Arc 184"/>
                <p:cNvSpPr>
                  <a:spLocks/>
                </p:cNvSpPr>
                <p:nvPr/>
              </p:nvSpPr>
              <p:spPr bwMode="auto">
                <a:xfrm rot="-10800000">
                  <a:off x="1680" y="2928"/>
                  <a:ext cx="52" cy="153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rot="10800000" wrap="none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0" name="Arc 185"/>
                <p:cNvSpPr>
                  <a:spLocks/>
                </p:cNvSpPr>
                <p:nvPr/>
              </p:nvSpPr>
              <p:spPr bwMode="auto">
                <a:xfrm rot="10800000" flipV="1">
                  <a:off x="1680" y="2871"/>
                  <a:ext cx="52" cy="57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35" name="Rectangle 186"/>
              <p:cNvSpPr>
                <a:spLocks noChangeArrowheads="1"/>
              </p:cNvSpPr>
              <p:nvPr/>
            </p:nvSpPr>
            <p:spPr bwMode="auto">
              <a:xfrm>
                <a:off x="1724" y="3124"/>
                <a:ext cx="52" cy="8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6" name="Rectangle 187"/>
              <p:cNvSpPr>
                <a:spLocks noChangeArrowheads="1"/>
              </p:cNvSpPr>
              <p:nvPr/>
            </p:nvSpPr>
            <p:spPr bwMode="auto">
              <a:xfrm>
                <a:off x="1724" y="3255"/>
                <a:ext cx="52" cy="8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7" name="Rectangle 188"/>
              <p:cNvSpPr>
                <a:spLocks noChangeArrowheads="1"/>
              </p:cNvSpPr>
              <p:nvPr/>
            </p:nvSpPr>
            <p:spPr bwMode="auto">
              <a:xfrm>
                <a:off x="1968" y="3124"/>
                <a:ext cx="52" cy="8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" name="Rectangle 189"/>
              <p:cNvSpPr>
                <a:spLocks noChangeArrowheads="1"/>
              </p:cNvSpPr>
              <p:nvPr/>
            </p:nvSpPr>
            <p:spPr bwMode="auto">
              <a:xfrm>
                <a:off x="1968" y="3255"/>
                <a:ext cx="52" cy="8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45" name="Rectangle 344"/>
            <p:cNvSpPr/>
            <p:nvPr/>
          </p:nvSpPr>
          <p:spPr>
            <a:xfrm>
              <a:off x="3626782" y="6274743"/>
              <a:ext cx="68480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800" b="1" dirty="0" smtClean="0">
                  <a:solidFill>
                    <a:srgbClr val="0000FF"/>
                  </a:solidFill>
                </a:rPr>
                <a:t>Start</a:t>
              </a:r>
              <a:endParaRPr lang="en-US" sz="1800" b="1" dirty="0"/>
            </a:p>
          </p:txBody>
        </p:sp>
        <p:sp>
          <p:nvSpPr>
            <p:cNvPr id="346" name="Rectangle 345"/>
            <p:cNvSpPr/>
            <p:nvPr/>
          </p:nvSpPr>
          <p:spPr>
            <a:xfrm rot="16200000">
              <a:off x="7017125" y="3541068"/>
              <a:ext cx="80021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800" b="1" dirty="0" smtClean="0">
                  <a:solidFill>
                    <a:srgbClr val="0000FF"/>
                  </a:solidFill>
                </a:rPr>
                <a:t>Finish</a:t>
              </a:r>
              <a:endParaRPr lang="en-US" sz="1800" b="1" dirty="0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3944" y="1913114"/>
            <a:ext cx="2256681" cy="2256681"/>
          </a:xfrm>
          <a:prstGeom prst="rect">
            <a:avLst/>
          </a:prstGeom>
        </p:spPr>
      </p:pic>
      <p:sp>
        <p:nvSpPr>
          <p:cNvPr id="368644" name="Rectangle 4"/>
          <p:cNvSpPr>
            <a:spLocks noChangeArrowheads="1"/>
          </p:cNvSpPr>
          <p:nvPr/>
        </p:nvSpPr>
        <p:spPr bwMode="auto">
          <a:xfrm>
            <a:off x="0" y="434975"/>
            <a:ext cx="4508813" cy="1495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tabLst>
                <a:tab pos="228600" algn="l"/>
              </a:tabLst>
            </a:pPr>
            <a:r>
              <a:rPr lang="en-US" sz="2200" b="1" u="sng" dirty="0">
                <a:solidFill>
                  <a:schemeClr val="accent2"/>
                </a:solidFill>
              </a:rPr>
              <a:t>Distance Sensing </a:t>
            </a:r>
            <a:r>
              <a:rPr lang="en-US" sz="2200" b="1" u="sng" dirty="0" smtClean="0">
                <a:solidFill>
                  <a:schemeClr val="accent2"/>
                </a:solidFill>
              </a:rPr>
              <a:t>– Example</a:t>
            </a:r>
          </a:p>
          <a:p>
            <a:pPr>
              <a:spcBef>
                <a:spcPct val="20000"/>
              </a:spcBef>
              <a:tabLst>
                <a:tab pos="228600" algn="l"/>
              </a:tabLst>
            </a:pPr>
            <a:r>
              <a:rPr lang="en-US" sz="2200" dirty="0" smtClean="0">
                <a:solidFill>
                  <a:schemeClr val="accent2"/>
                </a:solidFill>
              </a:rPr>
              <a:t>Ultrasonic sensors, such as the Ping sensors below, emit and receive sound signals to detect distances.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368649" name="Text Box 9"/>
          <p:cNvSpPr txBox="1">
            <a:spLocks noChangeArrowheads="1"/>
          </p:cNvSpPr>
          <p:nvPr/>
        </p:nvSpPr>
        <p:spPr bwMode="auto">
          <a:xfrm>
            <a:off x="20793" y="4549676"/>
            <a:ext cx="446722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u="sng" dirty="0"/>
              <a:t>One possible programming approach</a:t>
            </a:r>
            <a:r>
              <a:rPr lang="en-US" sz="1800" dirty="0"/>
              <a:t>:</a:t>
            </a:r>
          </a:p>
          <a:p>
            <a:pPr>
              <a:buFontTx/>
              <a:buChar char="-"/>
            </a:pPr>
            <a:r>
              <a:rPr lang="en-US" sz="1800" dirty="0"/>
              <a:t> </a:t>
            </a:r>
            <a:r>
              <a:rPr lang="en-US" sz="1800" dirty="0" smtClean="0"/>
              <a:t>Maintain about 2” distance to wall on left: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 steer right if distance &lt; 1.9”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 steer left if distance &gt; 2.1”</a:t>
            </a:r>
          </a:p>
          <a:p>
            <a:pPr>
              <a:buFontTx/>
              <a:buChar char="-"/>
            </a:pPr>
            <a:r>
              <a:rPr lang="en-US" sz="1800" dirty="0" smtClean="0"/>
              <a:t> If track is known: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  turn right or left when distance B &lt; 4”</a:t>
            </a:r>
          </a:p>
          <a:p>
            <a:pPr lvl="1">
              <a:buFont typeface="Arial" pitchFamily="34" charset="0"/>
              <a:buChar char="•"/>
              <a:tabLst>
                <a:tab pos="457200" algn="l"/>
              </a:tabLst>
            </a:pPr>
            <a:r>
              <a:rPr lang="en-US" sz="1800" dirty="0" smtClean="0"/>
              <a:t>  Keep </a:t>
            </a:r>
            <a:r>
              <a:rPr lang="en-US" sz="1800" dirty="0"/>
              <a:t>track of turns (R, R, R, L, L</a:t>
            </a:r>
            <a:r>
              <a:rPr lang="en-US" sz="1800" dirty="0" smtClean="0"/>
              <a:t>,</a:t>
            </a:r>
          </a:p>
          <a:p>
            <a:pPr>
              <a:tabLst>
                <a:tab pos="457200" algn="l"/>
                <a:tab pos="628650" algn="l"/>
              </a:tabLst>
            </a:pPr>
            <a:r>
              <a:rPr lang="en-US" sz="1800" dirty="0" smtClean="0"/>
              <a:t>		L</a:t>
            </a:r>
            <a:r>
              <a:rPr lang="en-US" sz="1800" dirty="0"/>
              <a:t>, R to complete the course</a:t>
            </a:r>
            <a:r>
              <a:rPr lang="en-US" sz="1800" dirty="0" smtClean="0"/>
              <a:t>)</a:t>
            </a:r>
            <a:endParaRPr lang="en-US" sz="1800" dirty="0"/>
          </a:p>
        </p:txBody>
      </p:sp>
      <p:sp>
        <p:nvSpPr>
          <p:cNvPr id="368648" name="Text Box 8"/>
          <p:cNvSpPr txBox="1">
            <a:spLocks noChangeArrowheads="1"/>
          </p:cNvSpPr>
          <p:nvPr/>
        </p:nvSpPr>
        <p:spPr bwMode="auto">
          <a:xfrm>
            <a:off x="2166268" y="3963490"/>
            <a:ext cx="18214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800" b="1" i="1" dirty="0" smtClean="0">
                <a:solidFill>
                  <a:schemeClr val="accent6"/>
                </a:solidFill>
              </a:rPr>
              <a:t>Signals</a:t>
            </a:r>
            <a:r>
              <a:rPr lang="en-US" sz="1800" b="1" i="1" dirty="0" smtClean="0">
                <a:solidFill>
                  <a:schemeClr val="accent6"/>
                </a:solidFill>
              </a:rPr>
              <a:t> </a:t>
            </a:r>
            <a:r>
              <a:rPr lang="en-US" sz="1800" b="1" i="1" dirty="0">
                <a:solidFill>
                  <a:schemeClr val="accent6"/>
                </a:solidFill>
              </a:rPr>
              <a:t>from distance sensors</a:t>
            </a:r>
          </a:p>
        </p:txBody>
      </p:sp>
      <p:sp>
        <p:nvSpPr>
          <p:cNvPr id="35" name="Slide Number Placeholder 5"/>
          <p:cNvSpPr txBox="1">
            <a:spLocks/>
          </p:cNvSpPr>
          <p:nvPr/>
        </p:nvSpPr>
        <p:spPr bwMode="auto">
          <a:xfrm>
            <a:off x="7239000" y="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E6C5746-1570-4B39-AAC5-F427209A61A3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6" name="Line 3"/>
          <p:cNvSpPr>
            <a:spLocks noChangeShapeType="1"/>
          </p:cNvSpPr>
          <p:nvPr/>
        </p:nvSpPr>
        <p:spPr bwMode="auto">
          <a:xfrm flipV="1">
            <a:off x="0" y="419100"/>
            <a:ext cx="9144000" cy="127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7" name="Rectangle 31"/>
          <p:cNvSpPr>
            <a:spLocks noChangeArrowheads="1"/>
          </p:cNvSpPr>
          <p:nvPr/>
        </p:nvSpPr>
        <p:spPr bwMode="auto">
          <a:xfrm>
            <a:off x="0" y="0"/>
            <a:ext cx="89281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Arduino-BOT </a:t>
            </a:r>
            <a:r>
              <a:rPr lang="en-US" dirty="0">
                <a:solidFill>
                  <a:schemeClr val="accent2"/>
                </a:solidFill>
                <a:cs typeface="Times New Roman" pitchFamily="18" charset="0"/>
              </a:rPr>
              <a:t>Lecture </a:t>
            </a: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#3      </a:t>
            </a:r>
            <a:r>
              <a:rPr lang="en-US" dirty="0">
                <a:solidFill>
                  <a:schemeClr val="accent2"/>
                </a:solidFill>
                <a:cs typeface="Times New Roman" pitchFamily="18" charset="0"/>
              </a:rPr>
              <a:t>EGR 120 – Introduction to Engineering</a:t>
            </a:r>
            <a:endParaRPr lang="en-US" sz="3600" dirty="0"/>
          </a:p>
        </p:txBody>
      </p:sp>
      <p:grpSp>
        <p:nvGrpSpPr>
          <p:cNvPr id="40" name="Group 39"/>
          <p:cNvGrpSpPr/>
          <p:nvPr/>
        </p:nvGrpSpPr>
        <p:grpSpPr>
          <a:xfrm>
            <a:off x="3859523" y="628650"/>
            <a:ext cx="5132076" cy="5581650"/>
            <a:chOff x="3859523" y="628650"/>
            <a:chExt cx="5132076" cy="5581650"/>
          </a:xfrm>
        </p:grpSpPr>
        <p:sp>
          <p:nvSpPr>
            <p:cNvPr id="368653" name="Rectangle 13"/>
            <p:cNvSpPr>
              <a:spLocks noChangeArrowheads="1"/>
            </p:cNvSpPr>
            <p:nvPr/>
          </p:nvSpPr>
          <p:spPr bwMode="auto">
            <a:xfrm>
              <a:off x="4601080" y="628650"/>
              <a:ext cx="4380995" cy="5581650"/>
            </a:xfrm>
            <a:prstGeom prst="rect">
              <a:avLst/>
            </a:prstGeom>
            <a:solidFill>
              <a:srgbClr val="FFFF66"/>
            </a:solidFill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654" name="Line 14"/>
            <p:cNvSpPr>
              <a:spLocks noChangeShapeType="1"/>
            </p:cNvSpPr>
            <p:nvPr/>
          </p:nvSpPr>
          <p:spPr bwMode="auto">
            <a:xfrm>
              <a:off x="6068815" y="1819684"/>
              <a:ext cx="0" cy="439061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8655" name="Line 15"/>
            <p:cNvSpPr>
              <a:spLocks noChangeShapeType="1"/>
            </p:cNvSpPr>
            <p:nvPr/>
          </p:nvSpPr>
          <p:spPr bwMode="auto">
            <a:xfrm>
              <a:off x="6046603" y="1819684"/>
              <a:ext cx="148994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8656" name="Line 16"/>
            <p:cNvSpPr>
              <a:spLocks noChangeShapeType="1"/>
            </p:cNvSpPr>
            <p:nvPr/>
          </p:nvSpPr>
          <p:spPr bwMode="auto">
            <a:xfrm>
              <a:off x="7606606" y="3074146"/>
              <a:ext cx="0" cy="186055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8657" name="Line 17"/>
            <p:cNvSpPr>
              <a:spLocks noChangeShapeType="1"/>
            </p:cNvSpPr>
            <p:nvPr/>
          </p:nvSpPr>
          <p:spPr bwMode="auto">
            <a:xfrm>
              <a:off x="7606606" y="3095288"/>
              <a:ext cx="135325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8658" name="Line 18"/>
            <p:cNvSpPr>
              <a:spLocks noChangeShapeType="1"/>
            </p:cNvSpPr>
            <p:nvPr/>
          </p:nvSpPr>
          <p:spPr bwMode="auto">
            <a:xfrm>
              <a:off x="4601080" y="670935"/>
              <a:ext cx="0" cy="549708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8659" name="Line 19"/>
            <p:cNvSpPr>
              <a:spLocks noChangeShapeType="1"/>
            </p:cNvSpPr>
            <p:nvPr/>
          </p:nvSpPr>
          <p:spPr bwMode="auto">
            <a:xfrm>
              <a:off x="8935941" y="670935"/>
              <a:ext cx="0" cy="240321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8660" name="Line 20"/>
            <p:cNvSpPr>
              <a:spLocks noChangeShapeType="1"/>
            </p:cNvSpPr>
            <p:nvPr/>
          </p:nvSpPr>
          <p:spPr bwMode="auto">
            <a:xfrm>
              <a:off x="8982075" y="4099562"/>
              <a:ext cx="0" cy="211073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8661" name="Line 21"/>
            <p:cNvSpPr>
              <a:spLocks noChangeShapeType="1"/>
            </p:cNvSpPr>
            <p:nvPr/>
          </p:nvSpPr>
          <p:spPr bwMode="auto">
            <a:xfrm>
              <a:off x="4601080" y="670935"/>
              <a:ext cx="4334861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8663" name="Line 23"/>
            <p:cNvSpPr>
              <a:spLocks noChangeShapeType="1"/>
            </p:cNvSpPr>
            <p:nvPr/>
          </p:nvSpPr>
          <p:spPr bwMode="auto">
            <a:xfrm>
              <a:off x="4601080" y="6168015"/>
              <a:ext cx="1513869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8664" name="Line 24"/>
            <p:cNvSpPr>
              <a:spLocks noChangeShapeType="1"/>
            </p:cNvSpPr>
            <p:nvPr/>
          </p:nvSpPr>
          <p:spPr bwMode="auto">
            <a:xfrm>
              <a:off x="8959862" y="3095288"/>
              <a:ext cx="0" cy="106594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8703" name="Rectangle 63"/>
            <p:cNvSpPr>
              <a:spLocks noChangeArrowheads="1"/>
            </p:cNvSpPr>
            <p:nvPr/>
          </p:nvSpPr>
          <p:spPr bwMode="auto">
            <a:xfrm>
              <a:off x="5180314" y="4349750"/>
              <a:ext cx="389574" cy="92146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10" name="Rectangle 70"/>
            <p:cNvSpPr>
              <a:spLocks noChangeArrowheads="1"/>
            </p:cNvSpPr>
            <p:nvPr/>
          </p:nvSpPr>
          <p:spPr bwMode="auto">
            <a:xfrm>
              <a:off x="5076087" y="4351512"/>
              <a:ext cx="104227" cy="23256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11" name="Rectangle 71"/>
            <p:cNvSpPr>
              <a:spLocks noChangeArrowheads="1"/>
            </p:cNvSpPr>
            <p:nvPr/>
          </p:nvSpPr>
          <p:spPr bwMode="auto">
            <a:xfrm>
              <a:off x="5076087" y="4934696"/>
              <a:ext cx="104227" cy="23256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12" name="Rectangle 72"/>
            <p:cNvSpPr>
              <a:spLocks noChangeArrowheads="1"/>
            </p:cNvSpPr>
            <p:nvPr/>
          </p:nvSpPr>
          <p:spPr bwMode="auto">
            <a:xfrm>
              <a:off x="5569888" y="4351512"/>
              <a:ext cx="104229" cy="23256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13" name="Rectangle 73"/>
            <p:cNvSpPr>
              <a:spLocks noChangeArrowheads="1"/>
            </p:cNvSpPr>
            <p:nvPr/>
          </p:nvSpPr>
          <p:spPr bwMode="auto">
            <a:xfrm>
              <a:off x="5569888" y="4934696"/>
              <a:ext cx="104229" cy="23256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58" name="Line 118"/>
            <p:cNvSpPr>
              <a:spLocks noChangeShapeType="1"/>
            </p:cNvSpPr>
            <p:nvPr/>
          </p:nvSpPr>
          <p:spPr bwMode="auto">
            <a:xfrm flipH="1">
              <a:off x="4614749" y="4763793"/>
              <a:ext cx="56556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8760" name="Line 120"/>
            <p:cNvSpPr>
              <a:spLocks noChangeShapeType="1"/>
            </p:cNvSpPr>
            <p:nvPr/>
          </p:nvSpPr>
          <p:spPr bwMode="auto">
            <a:xfrm flipH="1" flipV="1">
              <a:off x="5327259" y="679745"/>
              <a:ext cx="0" cy="367000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8647" name="Text Box 7"/>
            <p:cNvSpPr txBox="1">
              <a:spLocks noChangeArrowheads="1"/>
            </p:cNvSpPr>
            <p:nvPr/>
          </p:nvSpPr>
          <p:spPr bwMode="auto">
            <a:xfrm>
              <a:off x="4583994" y="4763793"/>
              <a:ext cx="492093" cy="4069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800" b="1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368762" name="Text Box 122"/>
            <p:cNvSpPr txBox="1">
              <a:spLocks noChangeArrowheads="1"/>
            </p:cNvSpPr>
            <p:nvPr/>
          </p:nvSpPr>
          <p:spPr bwMode="auto">
            <a:xfrm>
              <a:off x="5257204" y="3095288"/>
              <a:ext cx="492093" cy="406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800" b="1" dirty="0">
                  <a:solidFill>
                    <a:srgbClr val="FF0000"/>
                  </a:solidFill>
                </a:rPr>
                <a:t>B</a:t>
              </a:r>
            </a:p>
          </p:txBody>
        </p:sp>
        <p:sp>
          <p:nvSpPr>
            <p:cNvPr id="368651" name="Line 11"/>
            <p:cNvSpPr>
              <a:spLocks noChangeShapeType="1"/>
            </p:cNvSpPr>
            <p:nvPr/>
          </p:nvSpPr>
          <p:spPr bwMode="auto">
            <a:xfrm flipV="1">
              <a:off x="3859524" y="3789117"/>
              <a:ext cx="1433852" cy="440823"/>
            </a:xfrm>
            <a:prstGeom prst="line">
              <a:avLst/>
            </a:prstGeom>
            <a:noFill/>
            <a:ln w="28575">
              <a:solidFill>
                <a:schemeClr val="accent6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8763" name="Line 123"/>
            <p:cNvSpPr>
              <a:spLocks noChangeShapeType="1"/>
            </p:cNvSpPr>
            <p:nvPr/>
          </p:nvSpPr>
          <p:spPr bwMode="auto">
            <a:xfrm>
              <a:off x="3859523" y="4229941"/>
              <a:ext cx="975643" cy="414044"/>
            </a:xfrm>
            <a:prstGeom prst="line">
              <a:avLst/>
            </a:prstGeom>
            <a:noFill/>
            <a:ln w="28575">
              <a:solidFill>
                <a:schemeClr val="accent6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15"/>
            <p:cNvSpPr>
              <a:spLocks noChangeShapeType="1"/>
            </p:cNvSpPr>
            <p:nvPr/>
          </p:nvSpPr>
          <p:spPr bwMode="auto">
            <a:xfrm>
              <a:off x="6065652" y="6182133"/>
              <a:ext cx="2925947" cy="1864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40" t="26000" r="15117" b="26432"/>
          <a:stretch/>
        </p:blipFill>
        <p:spPr>
          <a:xfrm>
            <a:off x="91813" y="1913114"/>
            <a:ext cx="2214264" cy="1497351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rduino-BOT sid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6183" y="2028825"/>
            <a:ext cx="8075816" cy="4829175"/>
          </a:xfrm>
          <a:prstGeom prst="rect">
            <a:avLst/>
          </a:prstGeom>
        </p:spPr>
      </p:pic>
      <p:sp>
        <p:nvSpPr>
          <p:cNvPr id="359429" name="Rectangle 5"/>
          <p:cNvSpPr>
            <a:spLocks noChangeArrowheads="1"/>
          </p:cNvSpPr>
          <p:nvPr/>
        </p:nvSpPr>
        <p:spPr bwMode="auto">
          <a:xfrm>
            <a:off x="0" y="447675"/>
            <a:ext cx="914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tabLst>
                <a:tab pos="228600" algn="l"/>
                <a:tab pos="685800" algn="l"/>
              </a:tabLst>
            </a:pPr>
            <a:r>
              <a:rPr lang="en-US" sz="2200" b="1" u="sng" dirty="0">
                <a:solidFill>
                  <a:schemeClr val="accent2"/>
                </a:solidFill>
              </a:rPr>
              <a:t>Navigating with the </a:t>
            </a:r>
            <a:r>
              <a:rPr lang="en-US" sz="2200" b="1" u="sng" dirty="0" smtClean="0">
                <a:solidFill>
                  <a:schemeClr val="accent2"/>
                </a:solidFill>
              </a:rPr>
              <a:t>Arduino-BOT </a:t>
            </a:r>
            <a:r>
              <a:rPr lang="en-US" sz="2200" b="1" u="sng" dirty="0">
                <a:solidFill>
                  <a:schemeClr val="accent2"/>
                </a:solidFill>
              </a:rPr>
              <a:t>using Dead Reckoning</a:t>
            </a:r>
          </a:p>
          <a:p>
            <a:pPr>
              <a:spcBef>
                <a:spcPct val="20000"/>
              </a:spcBef>
              <a:tabLst>
                <a:tab pos="228600" algn="l"/>
                <a:tab pos="685800" algn="l"/>
              </a:tabLst>
            </a:pPr>
            <a:r>
              <a:rPr lang="en-US" sz="2200" dirty="0">
                <a:solidFill>
                  <a:schemeClr val="accent2"/>
                </a:solidFill>
              </a:rPr>
              <a:t>First of all, let’s be sure that it is clear what is meant by LEFT, RIGHT, FORWARD, and BACKWARD with the </a:t>
            </a:r>
            <a:r>
              <a:rPr lang="en-US" sz="2200" dirty="0" smtClean="0">
                <a:solidFill>
                  <a:schemeClr val="accent2"/>
                </a:solidFill>
              </a:rPr>
              <a:t>Arduino-BOT</a:t>
            </a:r>
            <a:r>
              <a:rPr lang="en-US" sz="2200" dirty="0">
                <a:solidFill>
                  <a:schemeClr val="accent2"/>
                </a:solidFill>
              </a:rPr>
              <a:t>.  </a:t>
            </a:r>
            <a:r>
              <a:rPr lang="en-US" sz="2200" dirty="0" smtClean="0">
                <a:solidFill>
                  <a:schemeClr val="accent2"/>
                </a:solidFill>
              </a:rPr>
              <a:t>We will consider the ping-pong </a:t>
            </a:r>
            <a:r>
              <a:rPr lang="en-US" sz="2200" dirty="0">
                <a:solidFill>
                  <a:schemeClr val="accent2"/>
                </a:solidFill>
              </a:rPr>
              <a:t>ball wheel </a:t>
            </a:r>
            <a:r>
              <a:rPr lang="en-US" sz="2200" dirty="0" smtClean="0">
                <a:solidFill>
                  <a:schemeClr val="accent2"/>
                </a:solidFill>
              </a:rPr>
              <a:t>to </a:t>
            </a:r>
            <a:r>
              <a:rPr lang="en-US" sz="2200" dirty="0">
                <a:solidFill>
                  <a:schemeClr val="accent2"/>
                </a:solidFill>
              </a:rPr>
              <a:t>be a rear wheel, so movement is defined as shown below.</a:t>
            </a: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 bwMode="auto">
          <a:xfrm>
            <a:off x="7239000" y="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E6C5746-1570-4B39-AAC5-F427209A61A3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" name="Line 3"/>
          <p:cNvSpPr>
            <a:spLocks noChangeShapeType="1"/>
          </p:cNvSpPr>
          <p:nvPr/>
        </p:nvSpPr>
        <p:spPr bwMode="auto">
          <a:xfrm flipV="1">
            <a:off x="0" y="419100"/>
            <a:ext cx="9144000" cy="127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1" name="Rectangle 31"/>
          <p:cNvSpPr>
            <a:spLocks noChangeArrowheads="1"/>
          </p:cNvSpPr>
          <p:nvPr/>
        </p:nvSpPr>
        <p:spPr bwMode="auto">
          <a:xfrm>
            <a:off x="0" y="0"/>
            <a:ext cx="89281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Arduino-BOT </a:t>
            </a:r>
            <a:r>
              <a:rPr lang="en-US" dirty="0">
                <a:solidFill>
                  <a:schemeClr val="accent2"/>
                </a:solidFill>
                <a:cs typeface="Times New Roman" pitchFamily="18" charset="0"/>
              </a:rPr>
              <a:t>Lecture </a:t>
            </a: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#3      </a:t>
            </a:r>
            <a:r>
              <a:rPr lang="en-US" dirty="0">
                <a:solidFill>
                  <a:schemeClr val="accent2"/>
                </a:solidFill>
                <a:cs typeface="Times New Roman" pitchFamily="18" charset="0"/>
              </a:rPr>
              <a:t>EGR 120 – Introduction to Engineering</a:t>
            </a:r>
            <a:endParaRPr lang="en-US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6" name="Rectangle 4"/>
          <p:cNvSpPr>
            <a:spLocks noChangeArrowheads="1"/>
          </p:cNvSpPr>
          <p:nvPr/>
        </p:nvSpPr>
        <p:spPr bwMode="auto">
          <a:xfrm>
            <a:off x="0" y="428625"/>
            <a:ext cx="9144000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tabLst>
                <a:tab pos="228600" algn="l"/>
                <a:tab pos="685800" algn="l"/>
              </a:tabLst>
            </a:pPr>
            <a:r>
              <a:rPr lang="en-US" sz="2200" b="1" u="sng" dirty="0">
                <a:solidFill>
                  <a:schemeClr val="accent2"/>
                </a:solidFill>
              </a:rPr>
              <a:t>Moving Forward with the </a:t>
            </a:r>
            <a:r>
              <a:rPr lang="en-US" sz="2200" b="1" u="sng" dirty="0" smtClean="0">
                <a:solidFill>
                  <a:schemeClr val="accent2"/>
                </a:solidFill>
              </a:rPr>
              <a:t>Arduino-BOT</a:t>
            </a:r>
            <a:endParaRPr lang="en-US" sz="2200" b="1" u="sng" dirty="0">
              <a:solidFill>
                <a:schemeClr val="accent2"/>
              </a:solidFill>
            </a:endParaRPr>
          </a:p>
          <a:p>
            <a:pPr>
              <a:spcBef>
                <a:spcPct val="20000"/>
              </a:spcBef>
              <a:tabLst>
                <a:tab pos="228600" algn="l"/>
                <a:tab pos="685800" algn="l"/>
              </a:tabLst>
            </a:pPr>
            <a:r>
              <a:rPr lang="en-US" sz="2200" dirty="0">
                <a:solidFill>
                  <a:schemeClr val="accent2"/>
                </a:solidFill>
              </a:rPr>
              <a:t>Note that in order for the </a:t>
            </a:r>
            <a:r>
              <a:rPr lang="en-US" sz="2200" dirty="0" smtClean="0">
                <a:solidFill>
                  <a:schemeClr val="accent2"/>
                </a:solidFill>
              </a:rPr>
              <a:t>Arduino-BOT </a:t>
            </a:r>
            <a:r>
              <a:rPr lang="en-US" sz="2200" dirty="0">
                <a:solidFill>
                  <a:schemeClr val="accent2"/>
                </a:solidFill>
              </a:rPr>
              <a:t>to move </a:t>
            </a:r>
            <a:r>
              <a:rPr lang="en-US" sz="2200" b="1" i="1" u="sng" dirty="0">
                <a:solidFill>
                  <a:schemeClr val="accent2"/>
                </a:solidFill>
              </a:rPr>
              <a:t>forward</a:t>
            </a:r>
            <a:r>
              <a:rPr lang="en-US" sz="2200" dirty="0">
                <a:solidFill>
                  <a:schemeClr val="accent2"/>
                </a:solidFill>
              </a:rPr>
              <a:t>:</a:t>
            </a:r>
          </a:p>
          <a:p>
            <a:pPr>
              <a:spcBef>
                <a:spcPct val="20000"/>
              </a:spcBef>
              <a:buFontTx/>
              <a:buChar char="•"/>
              <a:tabLst>
                <a:tab pos="228600" algn="l"/>
                <a:tab pos="685800" algn="l"/>
              </a:tabLst>
            </a:pPr>
            <a:r>
              <a:rPr lang="en-US" sz="2200" dirty="0">
                <a:solidFill>
                  <a:schemeClr val="accent2"/>
                </a:solidFill>
              </a:rPr>
              <a:t>  the right wheel must turn clockwise (CW)</a:t>
            </a:r>
          </a:p>
          <a:p>
            <a:pPr>
              <a:spcBef>
                <a:spcPct val="20000"/>
              </a:spcBef>
              <a:buFontTx/>
              <a:buChar char="•"/>
              <a:tabLst>
                <a:tab pos="228600" algn="l"/>
                <a:tab pos="685800" algn="l"/>
              </a:tabLst>
            </a:pPr>
            <a:r>
              <a:rPr lang="en-US" sz="2200" dirty="0">
                <a:solidFill>
                  <a:schemeClr val="accent2"/>
                </a:solidFill>
              </a:rPr>
              <a:t>  the left wheel must turn counterclockwise (CCW)</a:t>
            </a: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 bwMode="auto">
          <a:xfrm>
            <a:off x="7239000" y="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E6C5746-1570-4B39-AAC5-F427209A61A3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" name="Line 3"/>
          <p:cNvSpPr>
            <a:spLocks noChangeShapeType="1"/>
          </p:cNvSpPr>
          <p:nvPr/>
        </p:nvSpPr>
        <p:spPr bwMode="auto">
          <a:xfrm flipV="1">
            <a:off x="0" y="419100"/>
            <a:ext cx="9144000" cy="127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1" name="Rectangle 31"/>
          <p:cNvSpPr>
            <a:spLocks noChangeArrowheads="1"/>
          </p:cNvSpPr>
          <p:nvPr/>
        </p:nvSpPr>
        <p:spPr bwMode="auto">
          <a:xfrm>
            <a:off x="0" y="0"/>
            <a:ext cx="89281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Arduino-BOT </a:t>
            </a:r>
            <a:r>
              <a:rPr lang="en-US" dirty="0">
                <a:solidFill>
                  <a:schemeClr val="accent2"/>
                </a:solidFill>
                <a:cs typeface="Times New Roman" pitchFamily="18" charset="0"/>
              </a:rPr>
              <a:t>Lecture </a:t>
            </a: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#3      </a:t>
            </a:r>
            <a:r>
              <a:rPr lang="en-US" dirty="0">
                <a:solidFill>
                  <a:schemeClr val="accent2"/>
                </a:solidFill>
                <a:cs typeface="Times New Roman" pitchFamily="18" charset="0"/>
              </a:rPr>
              <a:t>EGR 120 – Introduction to Engineering</a:t>
            </a:r>
            <a:endParaRPr lang="en-US" sz="3600" dirty="0"/>
          </a:p>
        </p:txBody>
      </p:sp>
      <p:pic>
        <p:nvPicPr>
          <p:cNvPr id="12" name="Picture 11" descr="Arduino-BOT left_righ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347912"/>
            <a:ext cx="9144000" cy="324071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4969</TotalTime>
  <Words>927</Words>
  <Application>Microsoft Office PowerPoint</Application>
  <PresentationFormat>On-screen Show (4:3)</PresentationFormat>
  <Paragraphs>213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Times New Roman</vt:lpstr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Tidewater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EGR 277 – Digital Logic</dc:title>
  <dc:creator>tcgordp</dc:creator>
  <cp:lastModifiedBy>Student</cp:lastModifiedBy>
  <cp:revision>301</cp:revision>
  <dcterms:created xsi:type="dcterms:W3CDTF">2003-05-19T18:05:36Z</dcterms:created>
  <dcterms:modified xsi:type="dcterms:W3CDTF">2017-05-31T15:46:56Z</dcterms:modified>
</cp:coreProperties>
</file>