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1" r:id="rId4"/>
    <p:sldId id="262" r:id="rId5"/>
    <p:sldId id="263" r:id="rId6"/>
    <p:sldId id="264" r:id="rId7"/>
    <p:sldId id="265" r:id="rId8"/>
    <p:sldId id="267" r:id="rId9"/>
    <p:sldId id="273" r:id="rId10"/>
    <p:sldId id="274" r:id="rId11"/>
    <p:sldId id="272" r:id="rId12"/>
    <p:sldId id="266" r:id="rId13"/>
    <p:sldId id="276" r:id="rId14"/>
    <p:sldId id="268" r:id="rId15"/>
    <p:sldId id="271" r:id="rId16"/>
    <p:sldId id="278" r:id="rId17"/>
    <p:sldId id="270" r:id="rId18"/>
    <p:sldId id="277"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00"/>
    <a:srgbClr val="FFFF99"/>
    <a:srgbClr val="009900"/>
    <a:srgbClr val="CCFFFF"/>
    <a:srgbClr val="CCECFF"/>
    <a:srgbClr val="9933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28" autoAdjust="0"/>
    <p:restoredTop sz="90929"/>
  </p:normalViewPr>
  <p:slideViewPr>
    <p:cSldViewPr>
      <p:cViewPr varScale="1">
        <p:scale>
          <a:sx n="117" d="100"/>
          <a:sy n="117" d="100"/>
        </p:scale>
        <p:origin x="16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55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55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55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F66974-4261-4DB8-B1E2-721FF47BD83D}" type="slidenum">
              <a:rPr lang="en-US"/>
              <a:pPr/>
              <a:t>‹#›</a:t>
            </a:fld>
            <a:endParaRPr lang="en-US"/>
          </a:p>
        </p:txBody>
      </p:sp>
    </p:spTree>
    <p:extLst>
      <p:ext uri="{BB962C8B-B14F-4D97-AF65-F5344CB8AC3E}">
        <p14:creationId xmlns:p14="http://schemas.microsoft.com/office/powerpoint/2010/main" val="414806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819C77-1BA4-4C08-A6D4-D85EF897B5E6}" type="slidenum">
              <a:rPr lang="en-US"/>
              <a:pPr/>
              <a:t>‹#›</a:t>
            </a:fld>
            <a:endParaRPr lang="en-US"/>
          </a:p>
        </p:txBody>
      </p:sp>
    </p:spTree>
    <p:extLst>
      <p:ext uri="{BB962C8B-B14F-4D97-AF65-F5344CB8AC3E}">
        <p14:creationId xmlns:p14="http://schemas.microsoft.com/office/powerpoint/2010/main" val="2206301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19C77-1BA4-4C08-A6D4-D85EF897B5E6}" type="slidenum">
              <a:rPr lang="en-US" smtClean="0"/>
              <a:pPr/>
              <a:t>16</a:t>
            </a:fld>
            <a:endParaRPr lang="en-US"/>
          </a:p>
        </p:txBody>
      </p:sp>
    </p:spTree>
    <p:extLst>
      <p:ext uri="{BB962C8B-B14F-4D97-AF65-F5344CB8AC3E}">
        <p14:creationId xmlns:p14="http://schemas.microsoft.com/office/powerpoint/2010/main" val="224206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44FEA3-A51A-42A1-9CA0-B786B057D688}"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8707D1-9C22-4162-9675-16F9EC1F9DB3}"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7A32D9-42A2-4D18-ADA8-DC9ED784C79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CCD708-4F21-40DC-85AF-84C20FE20868}"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1F79B2-7CB2-4473-B369-840D3E6DE422}"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A12640-597E-448B-BA9F-21827811D160}"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A3326ED-1EC0-4941-824B-7BE5C916377B}"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19FB13-6AAD-4D6D-8347-A45D3FC98EC9}"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13E4AAC-F78A-489E-B071-0C4F21745C20}"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CE883C-CD3A-4F1F-A566-93241972F4C3}"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CFBF36-6491-4B63-BF5C-B15F18819CA3}"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1EB59A-3265-4DBF-A63F-3BE45CCBD73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ncees.org/"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playlist?list=PLiZ0hjHNi9jzR8RW69ndkjIgH8bzj0ew-" TargetMode="External"/><Relationship Id="rId2" Type="http://schemas.openxmlformats.org/officeDocument/2006/relationships/hyperlink" Target="http://ncees.org/exams/fe-exa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ncees.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Xg8uzPbyEg" TargetMode="External"/><Relationship Id="rId2" Type="http://schemas.openxmlformats.org/officeDocument/2006/relationships/hyperlink" Target="http://ncees.org/licensur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ncees.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cees.or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E696B69B-1511-4A8F-BBF8-4E8605FEE104}" type="slidenum">
              <a:rPr lang="en-US"/>
              <a:pPr/>
              <a:t>1</a:t>
            </a:fld>
            <a:endParaRPr lang="en-US"/>
          </a:p>
        </p:txBody>
      </p:sp>
      <p:sp>
        <p:nvSpPr>
          <p:cNvPr id="2066" name="Line 18"/>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2067" name="Line 19"/>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2068" name="Rectangle 20"/>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2071" name="Rectangle 23"/>
          <p:cNvSpPr>
            <a:spLocks noChangeArrowheads="1"/>
          </p:cNvSpPr>
          <p:nvPr/>
        </p:nvSpPr>
        <p:spPr bwMode="auto">
          <a:xfrm>
            <a:off x="609599" y="609600"/>
            <a:ext cx="7772401" cy="5791200"/>
          </a:xfrm>
          <a:prstGeom prst="rect">
            <a:avLst/>
          </a:prstGeom>
          <a:noFill/>
          <a:ln w="9525">
            <a:noFill/>
            <a:miter lim="800000"/>
            <a:headEnd/>
            <a:tailEnd/>
          </a:ln>
          <a:effectLst/>
        </p:spPr>
        <p:txBody>
          <a:bodyPr/>
          <a:lstStyle/>
          <a:p>
            <a:pPr marL="230188" indent="-230188" algn="ctr">
              <a:lnSpc>
                <a:spcPct val="90000"/>
              </a:lnSpc>
              <a:spcBef>
                <a:spcPct val="20000"/>
              </a:spcBef>
              <a:tabLst>
                <a:tab pos="228600" algn="l"/>
                <a:tab pos="520700" algn="l"/>
              </a:tabLst>
            </a:pPr>
            <a:r>
              <a:rPr lang="en-US" sz="3600" b="1" u="sng" dirty="0">
                <a:solidFill>
                  <a:schemeClr val="accent2"/>
                </a:solidFill>
              </a:rPr>
              <a:t>Professional Registration</a:t>
            </a:r>
          </a:p>
          <a:p>
            <a:pPr marL="230188" indent="-230188">
              <a:lnSpc>
                <a:spcPct val="80000"/>
              </a:lnSpc>
              <a:spcBef>
                <a:spcPct val="20000"/>
              </a:spcBef>
              <a:tabLst>
                <a:tab pos="228600" algn="l"/>
                <a:tab pos="520700" algn="l"/>
              </a:tabLst>
            </a:pPr>
            <a:endParaRPr lang="en-US" sz="2000" b="1" u="sng" dirty="0">
              <a:solidFill>
                <a:schemeClr val="accent2"/>
              </a:solidFill>
            </a:endParaRPr>
          </a:p>
          <a:p>
            <a:pPr marL="230188" indent="-230188">
              <a:lnSpc>
                <a:spcPct val="80000"/>
              </a:lnSpc>
              <a:spcBef>
                <a:spcPct val="20000"/>
              </a:spcBef>
              <a:tabLst>
                <a:tab pos="228600" algn="l"/>
                <a:tab pos="520700" algn="l"/>
              </a:tabLst>
            </a:pPr>
            <a:endParaRPr lang="en-US" b="1" dirty="0">
              <a:solidFill>
                <a:schemeClr val="accent2"/>
              </a:solidFill>
            </a:endParaRPr>
          </a:p>
          <a:p>
            <a:pPr marL="230188" indent="-230188">
              <a:lnSpc>
                <a:spcPct val="80000"/>
              </a:lnSpc>
              <a:spcBef>
                <a:spcPct val="20000"/>
              </a:spcBef>
              <a:tabLst>
                <a:tab pos="228600" algn="l"/>
                <a:tab pos="520700" algn="l"/>
              </a:tabLst>
            </a:pPr>
            <a:r>
              <a:rPr lang="en-US" b="1" u="sng" dirty="0">
                <a:solidFill>
                  <a:schemeClr val="accent2"/>
                </a:solidFill>
              </a:rPr>
              <a:t>Pass around the following items</a:t>
            </a:r>
            <a:r>
              <a:rPr lang="en-US" b="1" dirty="0">
                <a:solidFill>
                  <a:schemeClr val="accent2"/>
                </a:solidFill>
              </a:rPr>
              <a:t>:</a:t>
            </a:r>
          </a:p>
          <a:p>
            <a:pPr marL="230188" indent="-230188">
              <a:lnSpc>
                <a:spcPct val="80000"/>
              </a:lnSpc>
              <a:spcBef>
                <a:spcPct val="20000"/>
              </a:spcBef>
              <a:buFontTx/>
              <a:buChar char="•"/>
              <a:tabLst>
                <a:tab pos="228600" algn="l"/>
                <a:tab pos="520700" algn="l"/>
              </a:tabLst>
            </a:pPr>
            <a:r>
              <a:rPr lang="en-US" b="1" dirty="0">
                <a:solidFill>
                  <a:schemeClr val="accent2"/>
                </a:solidFill>
              </a:rPr>
              <a:t>FE Exam Formula Book</a:t>
            </a:r>
          </a:p>
          <a:p>
            <a:pPr marL="230188" indent="-230188">
              <a:lnSpc>
                <a:spcPct val="80000"/>
              </a:lnSpc>
              <a:spcBef>
                <a:spcPct val="20000"/>
              </a:spcBef>
              <a:buFontTx/>
              <a:buChar char="•"/>
              <a:tabLst>
                <a:tab pos="228600" algn="l"/>
                <a:tab pos="520700" algn="l"/>
              </a:tabLst>
            </a:pPr>
            <a:r>
              <a:rPr lang="en-US" b="1" dirty="0">
                <a:solidFill>
                  <a:schemeClr val="accent2"/>
                </a:solidFill>
              </a:rPr>
              <a:t>FE/PE Exam Review Books</a:t>
            </a:r>
          </a:p>
          <a:p>
            <a:pPr marL="230188" indent="-230188">
              <a:lnSpc>
                <a:spcPct val="80000"/>
              </a:lnSpc>
              <a:spcBef>
                <a:spcPct val="20000"/>
              </a:spcBef>
              <a:buFontTx/>
              <a:buChar char="•"/>
              <a:tabLst>
                <a:tab pos="228600" algn="l"/>
                <a:tab pos="520700" algn="l"/>
              </a:tabLst>
            </a:pPr>
            <a:r>
              <a:rPr lang="en-US" b="1" dirty="0">
                <a:solidFill>
                  <a:schemeClr val="accent2"/>
                </a:solidFill>
              </a:rPr>
              <a:t>Engineering drawing with PE’s seal</a:t>
            </a:r>
          </a:p>
          <a:p>
            <a:pPr marL="230188" indent="-230188">
              <a:lnSpc>
                <a:spcPct val="80000"/>
              </a:lnSpc>
              <a:spcBef>
                <a:spcPct val="20000"/>
              </a:spcBef>
              <a:tabLst>
                <a:tab pos="228600" algn="l"/>
                <a:tab pos="520700" algn="l"/>
              </a:tabLst>
            </a:pPr>
            <a:endParaRPr lang="en-US" b="1" dirty="0">
              <a:solidFill>
                <a:schemeClr val="accent2"/>
              </a:solidFill>
            </a:endParaRPr>
          </a:p>
          <a:p>
            <a:pPr marL="230188" indent="-230188">
              <a:lnSpc>
                <a:spcPct val="80000"/>
              </a:lnSpc>
              <a:spcBef>
                <a:spcPct val="20000"/>
              </a:spcBef>
              <a:tabLst>
                <a:tab pos="228600" algn="l"/>
                <a:tab pos="520700" algn="l"/>
              </a:tabLst>
            </a:pPr>
            <a:r>
              <a:rPr lang="en-US" b="1" u="sng" dirty="0">
                <a:solidFill>
                  <a:schemeClr val="accent2"/>
                </a:solidFill>
              </a:rPr>
              <a:t>Homework</a:t>
            </a:r>
            <a:r>
              <a:rPr lang="en-US" b="1" dirty="0">
                <a:solidFill>
                  <a:schemeClr val="accent2"/>
                </a:solidFill>
              </a:rPr>
              <a:t>:  </a:t>
            </a:r>
          </a:p>
          <a:p>
            <a:pPr marL="230188" indent="-230188">
              <a:lnSpc>
                <a:spcPct val="80000"/>
              </a:lnSpc>
              <a:spcBef>
                <a:spcPct val="20000"/>
              </a:spcBef>
              <a:buFontTx/>
              <a:buChar char="•"/>
              <a:tabLst>
                <a:tab pos="228600" algn="l"/>
                <a:tab pos="520700" algn="l"/>
              </a:tabLst>
            </a:pPr>
            <a:r>
              <a:rPr lang="en-US" b="1" dirty="0">
                <a:solidFill>
                  <a:schemeClr val="accent2"/>
                </a:solidFill>
              </a:rPr>
              <a:t>Media Assignment #3 (“Get Licensed, Get Ahead</a:t>
            </a:r>
            <a:r>
              <a:rPr lang="en-US" b="1" dirty="0" smtClean="0">
                <a:solidFill>
                  <a:schemeClr val="accent2"/>
                </a:solidFill>
              </a:rPr>
              <a:t>”)</a:t>
            </a:r>
            <a:endParaRPr lang="en-US" b="1" dirty="0">
              <a:solidFill>
                <a:schemeClr val="accent2"/>
              </a:solidFill>
            </a:endParaRPr>
          </a:p>
          <a:p>
            <a:pPr marL="230188" indent="-230188">
              <a:lnSpc>
                <a:spcPct val="90000"/>
              </a:lnSpc>
              <a:spcBef>
                <a:spcPct val="20000"/>
              </a:spcBef>
              <a:buFontTx/>
              <a:buChar char="•"/>
              <a:tabLst>
                <a:tab pos="228600" algn="l"/>
                <a:tab pos="520700" algn="l"/>
              </a:tabLst>
            </a:pPr>
            <a:r>
              <a:rPr lang="en-US" b="1" dirty="0">
                <a:solidFill>
                  <a:schemeClr val="accent2"/>
                </a:solidFill>
              </a:rPr>
              <a:t>Homework Assignment #2 (Engineering resources on the Internet)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10</a:t>
            </a:fld>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5245231" y="228600"/>
            <a:ext cx="28956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5023700" y="685800"/>
            <a:ext cx="4044100" cy="2246769"/>
          </a:xfrm>
          <a:prstGeom prst="rect">
            <a:avLst/>
          </a:prstGeom>
          <a:noFill/>
          <a:ln w="9525">
            <a:noFill/>
            <a:miter lim="800000"/>
            <a:headEnd/>
            <a:tailEnd/>
          </a:ln>
          <a:effectLst/>
        </p:spPr>
        <p:txBody>
          <a:bodyPr wrap="square">
            <a:spAutoFit/>
          </a:bodyPr>
          <a:lstStyle/>
          <a:p>
            <a:pPr>
              <a:tabLst>
                <a:tab pos="339725" algn="l"/>
              </a:tabLst>
            </a:pPr>
            <a:r>
              <a:rPr lang="en-US" sz="2000" b="1" u="sng" dirty="0" smtClean="0">
                <a:solidFill>
                  <a:schemeClr val="accent2"/>
                </a:solidFill>
              </a:rPr>
              <a:t>Passing Rates for the FE Exam</a:t>
            </a:r>
            <a:r>
              <a:rPr lang="en-US" sz="2000" b="1" i="1" dirty="0" smtClean="0">
                <a:solidFill>
                  <a:schemeClr val="accent2"/>
                </a:solidFill>
              </a:rPr>
              <a:t>:</a:t>
            </a:r>
          </a:p>
          <a:p>
            <a:pPr marL="342900" indent="-342900">
              <a:buFont typeface="Arial" panose="020B0604020202020204" pitchFamily="34" charset="0"/>
              <a:buChar char="•"/>
              <a:tabLst>
                <a:tab pos="339725" algn="l"/>
              </a:tabLst>
            </a:pPr>
            <a:r>
              <a:rPr lang="en-US" sz="2000" dirty="0" smtClean="0">
                <a:solidFill>
                  <a:schemeClr val="accent2"/>
                </a:solidFill>
              </a:rPr>
              <a:t>Which engineering disciplines had the highest and lowest passing rates?</a:t>
            </a:r>
          </a:p>
          <a:p>
            <a:pPr>
              <a:tabLst>
                <a:tab pos="339725" algn="l"/>
              </a:tabLst>
            </a:pPr>
            <a:endParaRPr lang="en-US" sz="2000" dirty="0" smtClean="0">
              <a:solidFill>
                <a:schemeClr val="accent2"/>
              </a:solidFill>
            </a:endParaRPr>
          </a:p>
          <a:p>
            <a:pPr marL="342900" indent="-342900">
              <a:buFont typeface="Arial" panose="020B0604020202020204" pitchFamily="34" charset="0"/>
              <a:buChar char="•"/>
              <a:tabLst>
                <a:tab pos="339725" algn="l"/>
              </a:tabLst>
            </a:pPr>
            <a:r>
              <a:rPr lang="en-US" sz="2000" dirty="0" smtClean="0">
                <a:solidFill>
                  <a:schemeClr val="accent2"/>
                </a:solidFill>
              </a:rPr>
              <a:t>Which engineering disciplines had the highest volume of test takers?</a:t>
            </a:r>
            <a:endParaRPr lang="en-US" sz="2000" dirty="0">
              <a:solidFill>
                <a:schemeClr val="accent2"/>
              </a:solidFill>
            </a:endParaRPr>
          </a:p>
        </p:txBody>
      </p:sp>
      <p:pic>
        <p:nvPicPr>
          <p:cNvPr id="3" name="Picture 2"/>
          <p:cNvPicPr>
            <a:picLocks noChangeAspect="1"/>
          </p:cNvPicPr>
          <p:nvPr/>
        </p:nvPicPr>
        <p:blipFill>
          <a:blip r:embed="rId2"/>
          <a:stretch>
            <a:fillRect/>
          </a:stretch>
        </p:blipFill>
        <p:spPr>
          <a:xfrm>
            <a:off x="44462" y="21077"/>
            <a:ext cx="4894398" cy="6836923"/>
          </a:xfrm>
          <a:prstGeom prst="rect">
            <a:avLst/>
          </a:prstGeom>
          <a:ln w="28575">
            <a:solidFill>
              <a:schemeClr val="tx1"/>
            </a:solidFill>
          </a:ln>
        </p:spPr>
      </p:pic>
      <p:sp>
        <p:nvSpPr>
          <p:cNvPr id="9" name="Right Brace 8"/>
          <p:cNvSpPr/>
          <p:nvPr/>
        </p:nvSpPr>
        <p:spPr bwMode="auto">
          <a:xfrm>
            <a:off x="5023700" y="3390900"/>
            <a:ext cx="157900" cy="266700"/>
          </a:xfrm>
          <a:prstGeom prst="rightBrace">
            <a:avLst/>
          </a:prstGeom>
          <a:solidFill>
            <a:schemeClr val="bg1"/>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4" name="Right Brace 13"/>
          <p:cNvSpPr/>
          <p:nvPr/>
        </p:nvSpPr>
        <p:spPr bwMode="auto">
          <a:xfrm>
            <a:off x="5053839" y="4343400"/>
            <a:ext cx="255521" cy="2286000"/>
          </a:xfrm>
          <a:prstGeom prst="rightBrace">
            <a:avLst/>
          </a:prstGeom>
          <a:solidFill>
            <a:schemeClr val="bg1"/>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0" name="Curved Left Arrow 9"/>
          <p:cNvSpPr/>
          <p:nvPr/>
        </p:nvSpPr>
        <p:spPr bwMode="auto">
          <a:xfrm>
            <a:off x="5355709" y="3439538"/>
            <a:ext cx="735079" cy="2244473"/>
          </a:xfrm>
          <a:prstGeom prst="curved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val="31559171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11</a:t>
            </a:fld>
            <a:endParaRPr lang="en-US"/>
          </a:p>
        </p:txBody>
      </p:sp>
      <p:sp>
        <p:nvSpPr>
          <p:cNvPr id="6041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pic>
        <p:nvPicPr>
          <p:cNvPr id="2" name="Picture 1"/>
          <p:cNvPicPr>
            <a:picLocks noChangeAspect="1"/>
          </p:cNvPicPr>
          <p:nvPr/>
        </p:nvPicPr>
        <p:blipFill rotWithShape="1">
          <a:blip r:embed="rId2"/>
          <a:srcRect t="14491" r="35484" b="46376"/>
          <a:stretch/>
        </p:blipFill>
        <p:spPr>
          <a:xfrm>
            <a:off x="761997" y="1905000"/>
            <a:ext cx="4091394" cy="3657600"/>
          </a:xfrm>
          <a:prstGeom prst="rect">
            <a:avLst/>
          </a:prstGeom>
        </p:spPr>
      </p:pic>
      <p:pic>
        <p:nvPicPr>
          <p:cNvPr id="8" name="Picture 7"/>
          <p:cNvPicPr>
            <a:picLocks noChangeAspect="1"/>
          </p:cNvPicPr>
          <p:nvPr/>
        </p:nvPicPr>
        <p:blipFill rotWithShape="1">
          <a:blip r:embed="rId2"/>
          <a:srcRect t="53625" r="25806"/>
          <a:stretch/>
        </p:blipFill>
        <p:spPr>
          <a:xfrm>
            <a:off x="4958451" y="1926214"/>
            <a:ext cx="4185549" cy="3855710"/>
          </a:xfrm>
          <a:prstGeom prst="rect">
            <a:avLst/>
          </a:prstGeom>
        </p:spPr>
      </p:pic>
      <p:sp>
        <p:nvSpPr>
          <p:cNvPr id="3" name="Rectangle 2"/>
          <p:cNvSpPr/>
          <p:nvPr/>
        </p:nvSpPr>
        <p:spPr>
          <a:xfrm>
            <a:off x="681871" y="6330098"/>
            <a:ext cx="1824089" cy="400110"/>
          </a:xfrm>
          <a:prstGeom prst="rect">
            <a:avLst/>
          </a:prstGeom>
        </p:spPr>
        <p:txBody>
          <a:bodyPr wrap="none">
            <a:spAutoFit/>
          </a:bodyPr>
          <a:lstStyle/>
          <a:p>
            <a:r>
              <a:rPr lang="en-US" sz="2000" dirty="0" smtClean="0">
                <a:solidFill>
                  <a:schemeClr val="accent2"/>
                </a:solidFill>
                <a:hlinkClick r:id="rId3"/>
              </a:rPr>
              <a:t>www.ncees.org</a:t>
            </a:r>
            <a:r>
              <a:rPr lang="en-US" sz="2000" dirty="0" smtClean="0">
                <a:solidFill>
                  <a:schemeClr val="accent2"/>
                </a:solidFill>
              </a:rPr>
              <a:t> </a:t>
            </a:r>
            <a:endParaRPr lang="en-US" sz="2000" dirty="0"/>
          </a:p>
        </p:txBody>
      </p:sp>
      <p:pic>
        <p:nvPicPr>
          <p:cNvPr id="10" name="Picture 9"/>
          <p:cNvPicPr>
            <a:picLocks noChangeAspect="1"/>
          </p:cNvPicPr>
          <p:nvPr/>
        </p:nvPicPr>
        <p:blipFill rotWithShape="1">
          <a:blip r:embed="rId2"/>
          <a:srcRect r="-4423" b="86868"/>
          <a:stretch/>
        </p:blipFill>
        <p:spPr>
          <a:xfrm>
            <a:off x="625311" y="658307"/>
            <a:ext cx="6577820" cy="1219201"/>
          </a:xfrm>
          <a:prstGeom prst="rect">
            <a:avLst/>
          </a:prstGeom>
        </p:spPr>
      </p:pic>
    </p:spTree>
    <p:extLst>
      <p:ext uri="{BB962C8B-B14F-4D97-AF65-F5344CB8AC3E}">
        <p14:creationId xmlns:p14="http://schemas.microsoft.com/office/powerpoint/2010/main" val="30047094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39000" y="3142"/>
            <a:ext cx="1905000" cy="457200"/>
          </a:xfrm>
        </p:spPr>
        <p:txBody>
          <a:bodyPr/>
          <a:lstStyle/>
          <a:p>
            <a:fld id="{A78BA55A-0B93-4F68-8D1F-6401A4C3A4C1}" type="slidenum">
              <a:rPr lang="en-US"/>
              <a:pPr/>
              <a:t>12</a:t>
            </a:fld>
            <a:endParaRPr lang="en-US"/>
          </a:p>
        </p:txBody>
      </p:sp>
      <p:sp>
        <p:nvSpPr>
          <p:cNvPr id="5939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939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939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9397" name="Text Box 5"/>
          <p:cNvSpPr txBox="1">
            <a:spLocks noChangeArrowheads="1"/>
          </p:cNvSpPr>
          <p:nvPr/>
        </p:nvSpPr>
        <p:spPr bwMode="auto">
          <a:xfrm>
            <a:off x="609600" y="685800"/>
            <a:ext cx="8229600" cy="3847207"/>
          </a:xfrm>
          <a:prstGeom prst="rect">
            <a:avLst/>
          </a:prstGeom>
          <a:noFill/>
          <a:ln w="9525">
            <a:noFill/>
            <a:miter lim="800000"/>
            <a:headEnd/>
            <a:tailEnd/>
          </a:ln>
          <a:effectLst/>
        </p:spPr>
        <p:txBody>
          <a:bodyPr>
            <a:spAutoFit/>
          </a:bodyPr>
          <a:lstStyle/>
          <a:p>
            <a:pPr>
              <a:tabLst>
                <a:tab pos="339725" algn="l"/>
              </a:tabLst>
            </a:pPr>
            <a:r>
              <a:rPr lang="en-US" b="1" u="sng" dirty="0">
                <a:solidFill>
                  <a:schemeClr val="accent2"/>
                </a:solidFill>
              </a:rPr>
              <a:t>The Fundamentals of Engineering (FE) Exam</a:t>
            </a:r>
            <a:r>
              <a:rPr lang="en-US" dirty="0">
                <a:solidFill>
                  <a:schemeClr val="accent2"/>
                </a:solidFill>
              </a:rPr>
              <a:t> (continued)</a:t>
            </a:r>
            <a:endParaRPr lang="en-US" b="1" u="sng"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Review </a:t>
            </a:r>
            <a:r>
              <a:rPr lang="en-US" sz="2000" dirty="0">
                <a:solidFill>
                  <a:schemeClr val="accent2"/>
                </a:solidFill>
              </a:rPr>
              <a:t>courses are available and some colleges (such as ODU) include a required review course during the senior year.</a:t>
            </a:r>
          </a:p>
          <a:p>
            <a:pPr marL="574675" lvl="2" indent="-228600">
              <a:buFont typeface="Symbol" pitchFamily="18" charset="2"/>
              <a:buChar char="·"/>
              <a:tabLst>
                <a:tab pos="339725" algn="l"/>
              </a:tabLst>
            </a:pPr>
            <a:r>
              <a:rPr lang="en-US" sz="2000" dirty="0">
                <a:solidFill>
                  <a:schemeClr val="accent2"/>
                </a:solidFill>
              </a:rPr>
              <a:t>No books are allowed during the exam except the official FE Handbook.  This is essentially a formula book (about </a:t>
            </a:r>
            <a:r>
              <a:rPr lang="en-US" sz="2000" dirty="0" smtClean="0">
                <a:solidFill>
                  <a:schemeClr val="accent2"/>
                </a:solidFill>
              </a:rPr>
              <a:t>250 </a:t>
            </a:r>
            <a:r>
              <a:rPr lang="en-US" sz="2000" dirty="0">
                <a:solidFill>
                  <a:schemeClr val="accent2"/>
                </a:solidFill>
              </a:rPr>
              <a:t>pages) on various topics in Engineering</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The handbook is available for free download on the NCEES website.  You will need to download it for a homework assignment.</a:t>
            </a:r>
          </a:p>
          <a:p>
            <a:pPr marL="574675" lvl="2" indent="-228600">
              <a:buFont typeface="Symbol" pitchFamily="18" charset="2"/>
              <a:buChar char="·"/>
              <a:tabLst>
                <a:tab pos="339725" algn="l"/>
              </a:tabLst>
            </a:pPr>
            <a:r>
              <a:rPr lang="en-US" sz="2000" dirty="0" smtClean="0">
                <a:solidFill>
                  <a:schemeClr val="accent2"/>
                </a:solidFill>
              </a:rPr>
              <a:t>The FE Exam is a computer-based exam and is offered continuously at approved testing centers.  The FE Handbook and an computer-based calculator are provided with the </a:t>
            </a:r>
            <a:r>
              <a:rPr lang="en-US" sz="2000" dirty="0">
                <a:solidFill>
                  <a:schemeClr val="accent2"/>
                </a:solidFill>
              </a:rPr>
              <a:t>exam</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Other approved calculators are also allowed.</a:t>
            </a:r>
          </a:p>
        </p:txBody>
      </p:sp>
      <p:sp>
        <p:nvSpPr>
          <p:cNvPr id="2" name="Rectangle 1"/>
          <p:cNvSpPr/>
          <p:nvPr/>
        </p:nvSpPr>
        <p:spPr>
          <a:xfrm>
            <a:off x="762000" y="4998184"/>
            <a:ext cx="8229600" cy="1631216"/>
          </a:xfrm>
          <a:prstGeom prst="rect">
            <a:avLst/>
          </a:prstGeom>
          <a:ln w="28575">
            <a:solidFill>
              <a:schemeClr val="accent2"/>
            </a:solidFill>
          </a:ln>
        </p:spPr>
        <p:txBody>
          <a:bodyPr wrap="square">
            <a:spAutoFit/>
          </a:bodyPr>
          <a:lstStyle/>
          <a:p>
            <a:pPr marL="346075" lvl="2">
              <a:tabLst>
                <a:tab pos="339725" algn="l"/>
              </a:tabLst>
            </a:pPr>
            <a:r>
              <a:rPr lang="en-US" sz="2000" dirty="0">
                <a:solidFill>
                  <a:schemeClr val="accent2"/>
                </a:solidFill>
              </a:rPr>
              <a:t>Check out some of the videos available on the NCEES </a:t>
            </a:r>
            <a:r>
              <a:rPr lang="en-US" sz="2000" dirty="0" err="1">
                <a:solidFill>
                  <a:schemeClr val="accent2"/>
                </a:solidFill>
              </a:rPr>
              <a:t>youtube</a:t>
            </a:r>
            <a:r>
              <a:rPr lang="en-US" sz="2000" dirty="0">
                <a:solidFill>
                  <a:schemeClr val="accent2"/>
                </a:solidFill>
              </a:rPr>
              <a:t> channel</a:t>
            </a:r>
            <a:r>
              <a:rPr lang="en-US" sz="2000" dirty="0" smtClean="0">
                <a:solidFill>
                  <a:schemeClr val="accent2"/>
                </a:solidFill>
              </a:rPr>
              <a:t>:</a:t>
            </a:r>
          </a:p>
          <a:p>
            <a:pPr marL="346075" lvl="2">
              <a:tabLst>
                <a:tab pos="339725" algn="l"/>
              </a:tabLst>
            </a:pPr>
            <a:r>
              <a:rPr lang="en-US" sz="2000" dirty="0">
                <a:solidFill>
                  <a:schemeClr val="accent2"/>
                </a:solidFill>
                <a:hlinkClick r:id="rId2"/>
              </a:rPr>
              <a:t>http://ncees.org/exams/fe-exam</a:t>
            </a:r>
            <a:r>
              <a:rPr lang="en-US" sz="2000" dirty="0" smtClean="0">
                <a:solidFill>
                  <a:schemeClr val="accent2"/>
                </a:solidFill>
                <a:hlinkClick r:id="rId2"/>
              </a:rPr>
              <a:t>/</a:t>
            </a:r>
            <a:r>
              <a:rPr lang="en-US" sz="2000" dirty="0" smtClean="0">
                <a:solidFill>
                  <a:schemeClr val="accent2"/>
                </a:solidFill>
              </a:rPr>
              <a:t>  </a:t>
            </a:r>
          </a:p>
          <a:p>
            <a:pPr marL="346075" lvl="2">
              <a:tabLst>
                <a:tab pos="339725" algn="l"/>
              </a:tabLst>
            </a:pPr>
            <a:r>
              <a:rPr lang="en-US" sz="2000" dirty="0" smtClean="0">
                <a:solidFill>
                  <a:schemeClr val="accent2"/>
                </a:solidFill>
              </a:rPr>
              <a:t>    or  </a:t>
            </a:r>
          </a:p>
          <a:p>
            <a:pPr marL="346075" lvl="2">
              <a:tabLst>
                <a:tab pos="339725" algn="l"/>
              </a:tabLst>
            </a:pPr>
            <a:r>
              <a:rPr lang="en-US" sz="2000" dirty="0">
                <a:solidFill>
                  <a:schemeClr val="accent2"/>
                </a:solidFill>
                <a:hlinkClick r:id="rId3"/>
              </a:rPr>
              <a:t>https://</a:t>
            </a:r>
            <a:r>
              <a:rPr lang="en-US" sz="2000" dirty="0" smtClean="0">
                <a:solidFill>
                  <a:schemeClr val="accent2"/>
                </a:solidFill>
                <a:hlinkClick r:id="rId3"/>
              </a:rPr>
              <a:t>www.youtube.com/playlist?list=PLiZ0hjHNi9jzR8RW69ndkjIgH8bzj0ew-</a:t>
            </a:r>
            <a:r>
              <a:rPr lang="en-US" sz="2000" dirty="0" smtClean="0">
                <a:solidFill>
                  <a:schemeClr val="accent2"/>
                </a:solidFill>
              </a:rPr>
              <a:t> </a:t>
            </a:r>
            <a:endParaRPr lang="en-US" sz="2000" dirty="0">
              <a:solidFill>
                <a:schemeClr val="accent2"/>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20146" y="0"/>
            <a:ext cx="1905000" cy="457200"/>
          </a:xfrm>
        </p:spPr>
        <p:txBody>
          <a:bodyPr/>
          <a:lstStyle/>
          <a:p>
            <a:fld id="{A78BA55A-0B93-4F68-8D1F-6401A4C3A4C1}" type="slidenum">
              <a:rPr lang="en-US"/>
              <a:pPr/>
              <a:t>13</a:t>
            </a:fld>
            <a:endParaRPr lang="en-US" dirty="0"/>
          </a:p>
        </p:txBody>
      </p:sp>
      <p:sp>
        <p:nvSpPr>
          <p:cNvPr id="5939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939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939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pic>
        <p:nvPicPr>
          <p:cNvPr id="3" name="Picture 2"/>
          <p:cNvPicPr>
            <a:picLocks noChangeAspect="1"/>
          </p:cNvPicPr>
          <p:nvPr/>
        </p:nvPicPr>
        <p:blipFill>
          <a:blip r:embed="rId2"/>
          <a:stretch>
            <a:fillRect/>
          </a:stretch>
        </p:blipFill>
        <p:spPr>
          <a:xfrm>
            <a:off x="685800" y="661988"/>
            <a:ext cx="3581400" cy="6201400"/>
          </a:xfrm>
          <a:prstGeom prst="rect">
            <a:avLst/>
          </a:prstGeom>
        </p:spPr>
      </p:pic>
      <p:pic>
        <p:nvPicPr>
          <p:cNvPr id="9" name="Picture 8"/>
          <p:cNvPicPr>
            <a:picLocks noChangeAspect="1"/>
          </p:cNvPicPr>
          <p:nvPr/>
        </p:nvPicPr>
        <p:blipFill>
          <a:blip r:embed="rId3"/>
          <a:stretch>
            <a:fillRect/>
          </a:stretch>
        </p:blipFill>
        <p:spPr>
          <a:xfrm>
            <a:off x="4262437" y="685801"/>
            <a:ext cx="4581525" cy="1461831"/>
          </a:xfrm>
          <a:prstGeom prst="rect">
            <a:avLst/>
          </a:prstGeom>
        </p:spPr>
      </p:pic>
      <p:pic>
        <p:nvPicPr>
          <p:cNvPr id="4" name="Picture 3"/>
          <p:cNvPicPr>
            <a:picLocks noChangeAspect="1"/>
          </p:cNvPicPr>
          <p:nvPr/>
        </p:nvPicPr>
        <p:blipFill rotWithShape="1">
          <a:blip r:embed="rId4"/>
          <a:srcRect l="43593"/>
          <a:stretch/>
        </p:blipFill>
        <p:spPr>
          <a:xfrm>
            <a:off x="4562598" y="2253892"/>
            <a:ext cx="3895602" cy="4604108"/>
          </a:xfrm>
          <a:prstGeom prst="rect">
            <a:avLst/>
          </a:prstGeom>
        </p:spPr>
      </p:pic>
      <p:sp>
        <p:nvSpPr>
          <p:cNvPr id="5" name="TextBox 4"/>
          <p:cNvSpPr txBox="1"/>
          <p:nvPr/>
        </p:nvSpPr>
        <p:spPr>
          <a:xfrm>
            <a:off x="6172200" y="2261748"/>
            <a:ext cx="1781257" cy="461665"/>
          </a:xfrm>
          <a:prstGeom prst="rect">
            <a:avLst/>
          </a:prstGeom>
          <a:noFill/>
        </p:spPr>
        <p:txBody>
          <a:bodyPr wrap="none" rtlCol="0">
            <a:spAutoFit/>
          </a:bodyPr>
          <a:lstStyle/>
          <a:p>
            <a:r>
              <a:rPr lang="en-US" dirty="0" smtClean="0">
                <a:solidFill>
                  <a:srgbClr val="FF0000"/>
                </a:solidFill>
              </a:rPr>
              <a:t>Sample Page</a:t>
            </a:r>
            <a:endParaRPr lang="en-US" dirty="0">
              <a:solidFill>
                <a:srgbClr val="FF0000"/>
              </a:solidFill>
            </a:endParaRPr>
          </a:p>
        </p:txBody>
      </p:sp>
    </p:spTree>
    <p:extLst>
      <p:ext uri="{BB962C8B-B14F-4D97-AF65-F5344CB8AC3E}">
        <p14:creationId xmlns:p14="http://schemas.microsoft.com/office/powerpoint/2010/main" val="31943688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B6942DF-BE7D-404C-B08B-9ACF547A7840}" type="slidenum">
              <a:rPr lang="en-US"/>
              <a:pPr/>
              <a:t>14</a:t>
            </a:fld>
            <a:endParaRPr lang="en-US"/>
          </a:p>
        </p:txBody>
      </p:sp>
      <p:sp>
        <p:nvSpPr>
          <p:cNvPr id="61442"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1443"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1444"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61445" name="Text Box 5"/>
          <p:cNvSpPr txBox="1">
            <a:spLocks noChangeArrowheads="1"/>
          </p:cNvSpPr>
          <p:nvPr/>
        </p:nvSpPr>
        <p:spPr bwMode="auto">
          <a:xfrm>
            <a:off x="609600" y="609600"/>
            <a:ext cx="8534400" cy="769441"/>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The Principles and Practices of Engineering (PE) Exam</a:t>
            </a:r>
          </a:p>
          <a:p>
            <a:pPr marL="574675" lvl="2" indent="-228600">
              <a:buFont typeface="Symbol" pitchFamily="18" charset="2"/>
              <a:buChar char="·"/>
              <a:tabLst>
                <a:tab pos="339725" algn="l"/>
              </a:tabLst>
            </a:pPr>
            <a:r>
              <a:rPr lang="en-US" sz="2000" dirty="0">
                <a:solidFill>
                  <a:schemeClr val="accent2"/>
                </a:solidFill>
              </a:rPr>
              <a:t>This is a discipline-specific exam.  Disciplines include</a:t>
            </a:r>
            <a:r>
              <a:rPr lang="en-US" sz="2000" dirty="0" smtClean="0">
                <a:solidFill>
                  <a:schemeClr val="accent2"/>
                </a:solidFill>
              </a:rPr>
              <a:t>:</a:t>
            </a:r>
            <a:endParaRPr lang="en-US" sz="2000" dirty="0">
              <a:solidFill>
                <a:schemeClr val="accent2"/>
              </a:solidFill>
            </a:endParaRPr>
          </a:p>
        </p:txBody>
      </p:sp>
      <p:pic>
        <p:nvPicPr>
          <p:cNvPr id="2" name="Picture 1"/>
          <p:cNvPicPr>
            <a:picLocks noChangeAspect="1"/>
          </p:cNvPicPr>
          <p:nvPr/>
        </p:nvPicPr>
        <p:blipFill>
          <a:blip r:embed="rId2"/>
          <a:stretch>
            <a:fillRect/>
          </a:stretch>
        </p:blipFill>
        <p:spPr>
          <a:xfrm>
            <a:off x="1185863" y="1314450"/>
            <a:ext cx="4791075" cy="5543550"/>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78C31E9-B933-457C-BC51-386FC8F1DF5B}" type="slidenum">
              <a:rPr lang="en-US"/>
              <a:pPr/>
              <a:t>15</a:t>
            </a:fld>
            <a:endParaRPr lang="en-US"/>
          </a:p>
        </p:txBody>
      </p:sp>
      <p:sp>
        <p:nvSpPr>
          <p:cNvPr id="62466"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2467"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2468"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7" name="Text Box 5"/>
          <p:cNvSpPr txBox="1">
            <a:spLocks noChangeArrowheads="1"/>
          </p:cNvSpPr>
          <p:nvPr/>
        </p:nvSpPr>
        <p:spPr bwMode="auto">
          <a:xfrm>
            <a:off x="609600" y="685800"/>
            <a:ext cx="8534400" cy="5940088"/>
          </a:xfrm>
          <a:prstGeom prst="rect">
            <a:avLst/>
          </a:prstGeom>
          <a:noFill/>
          <a:ln w="9525">
            <a:noFill/>
            <a:miter lim="800000"/>
            <a:headEnd/>
            <a:tailEnd/>
          </a:ln>
        </p:spPr>
        <p:txBody>
          <a:bodyPr wrap="square">
            <a:spAutoFit/>
          </a:bodyPr>
          <a:lstStyle/>
          <a:p>
            <a:pPr>
              <a:tabLst>
                <a:tab pos="339725" algn="l"/>
              </a:tabLst>
            </a:pPr>
            <a:r>
              <a:rPr lang="en-US" sz="2000" b="1" u="sng" dirty="0">
                <a:solidFill>
                  <a:schemeClr val="accent2"/>
                </a:solidFill>
              </a:rPr>
              <a:t>The Principles and Practices of Engineering (PE) Exam</a:t>
            </a:r>
            <a:r>
              <a:rPr lang="en-US" sz="2000" dirty="0">
                <a:solidFill>
                  <a:schemeClr val="accent2"/>
                </a:solidFill>
              </a:rPr>
              <a:t> (continued)</a:t>
            </a:r>
            <a:endParaRPr lang="en-US"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For most engineering disciplines, there is no difference in content areas for the two 4-hour exams listed on the previous slide.  However, for some disciplines, including Civil and Mechanical engineering, the two parts are different as follows:</a:t>
            </a:r>
            <a:endParaRPr lang="en-US" sz="2000" dirty="0">
              <a:solidFill>
                <a:schemeClr val="accent2"/>
              </a:solidFill>
            </a:endParaRPr>
          </a:p>
          <a:p>
            <a:pPr marL="1255713" lvl="3" indent="-346075">
              <a:buFont typeface="Wingdings" pitchFamily="2" charset="2"/>
              <a:buChar char="Ø"/>
              <a:tabLst>
                <a:tab pos="339725" algn="l"/>
              </a:tabLst>
            </a:pPr>
            <a:r>
              <a:rPr lang="en-US" sz="2000" u="sng" dirty="0">
                <a:solidFill>
                  <a:schemeClr val="accent2"/>
                </a:solidFill>
              </a:rPr>
              <a:t>4-hour morning session</a:t>
            </a:r>
            <a:r>
              <a:rPr lang="en-US" sz="2000" dirty="0">
                <a:solidFill>
                  <a:schemeClr val="accent2"/>
                </a:solidFill>
              </a:rPr>
              <a:t>:  </a:t>
            </a:r>
            <a:r>
              <a:rPr lang="en-US" sz="2000" b="1" dirty="0">
                <a:solidFill>
                  <a:schemeClr val="accent2"/>
                </a:solidFill>
              </a:rPr>
              <a:t>Breadth Exam</a:t>
            </a:r>
            <a:r>
              <a:rPr lang="en-US" sz="2000" dirty="0">
                <a:solidFill>
                  <a:schemeClr val="accent2"/>
                </a:solidFill>
              </a:rPr>
              <a:t>.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Questions </a:t>
            </a:r>
            <a:r>
              <a:rPr lang="en-US" sz="2000" dirty="0">
                <a:solidFill>
                  <a:schemeClr val="accent2"/>
                </a:solidFill>
              </a:rPr>
              <a:t>deal with a wide selection of topics within the discipline.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intent is to insure that the engineer has a basic knowledge of most areas within the given discipline</a:t>
            </a:r>
            <a:r>
              <a:rPr lang="en-US" sz="2000" dirty="0" smtClean="0">
                <a:solidFill>
                  <a:schemeClr val="accent2"/>
                </a:solidFill>
              </a:rPr>
              <a:t>.</a:t>
            </a:r>
          </a:p>
          <a:p>
            <a:pPr marL="1255713" lvl="3" indent="-346075">
              <a:buFont typeface="Wingdings" pitchFamily="2" charset="2"/>
              <a:buChar char="Ø"/>
              <a:tabLst>
                <a:tab pos="339725" algn="l"/>
              </a:tabLst>
            </a:pPr>
            <a:r>
              <a:rPr lang="en-US" sz="2000" u="sng" dirty="0" smtClean="0">
                <a:solidFill>
                  <a:schemeClr val="accent2"/>
                </a:solidFill>
              </a:rPr>
              <a:t>4-hour </a:t>
            </a:r>
            <a:r>
              <a:rPr lang="en-US" sz="2000" u="sng" dirty="0">
                <a:solidFill>
                  <a:schemeClr val="accent2"/>
                </a:solidFill>
              </a:rPr>
              <a:t>afternoon session</a:t>
            </a:r>
            <a:r>
              <a:rPr lang="en-US" sz="2000" dirty="0">
                <a:solidFill>
                  <a:schemeClr val="accent2"/>
                </a:solidFill>
              </a:rPr>
              <a:t>:  </a:t>
            </a:r>
            <a:r>
              <a:rPr lang="en-US" sz="2000" b="1" dirty="0">
                <a:solidFill>
                  <a:schemeClr val="accent2"/>
                </a:solidFill>
              </a:rPr>
              <a:t>Depth Exam</a:t>
            </a:r>
            <a:r>
              <a:rPr lang="en-US" sz="2000" dirty="0">
                <a:solidFill>
                  <a:schemeClr val="accent2"/>
                </a:solidFill>
              </a:rPr>
              <a:t>.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examinee picks one out of several choices of specialized topics within the discipline.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list of </a:t>
            </a:r>
            <a:r>
              <a:rPr lang="en-US" sz="2000" dirty="0" smtClean="0">
                <a:solidFill>
                  <a:schemeClr val="accent2"/>
                </a:solidFill>
              </a:rPr>
              <a:t>specializations can </a:t>
            </a:r>
            <a:r>
              <a:rPr lang="en-US" sz="2000" dirty="0">
                <a:solidFill>
                  <a:schemeClr val="accent2"/>
                </a:solidFill>
              </a:rPr>
              <a:t>be found a www.ncees.org.  </a:t>
            </a:r>
            <a:endParaRPr lang="en-US" sz="2000" dirty="0" smtClean="0">
              <a:solidFill>
                <a:schemeClr val="accent2"/>
              </a:solidFill>
            </a:endParaRPr>
          </a:p>
          <a:p>
            <a:pPr marL="1712913" lvl="4" indent="-346075">
              <a:buFont typeface="Wingdings" pitchFamily="2" charset="2"/>
              <a:buChar char="§"/>
              <a:tabLst>
                <a:tab pos="339725" algn="l"/>
              </a:tabLst>
            </a:pPr>
            <a:r>
              <a:rPr lang="en-US" sz="2000" dirty="0" smtClean="0">
                <a:solidFill>
                  <a:schemeClr val="accent2"/>
                </a:solidFill>
              </a:rPr>
              <a:t>For example, civil engineers pick from the 5 areas shown on the previous slide.</a:t>
            </a:r>
          </a:p>
          <a:p>
            <a:pPr marL="1712913" lvl="4" indent="-346075">
              <a:buFont typeface="Wingdings" pitchFamily="2" charset="2"/>
              <a:buChar char="§"/>
              <a:tabLst>
                <a:tab pos="339725" algn="l"/>
              </a:tabLst>
            </a:pPr>
            <a:r>
              <a:rPr lang="en-US" sz="2000" dirty="0" smtClean="0">
                <a:solidFill>
                  <a:schemeClr val="accent2"/>
                </a:solidFill>
              </a:rPr>
              <a:t>The </a:t>
            </a:r>
            <a:r>
              <a:rPr lang="en-US" sz="2000" dirty="0">
                <a:solidFill>
                  <a:schemeClr val="accent2"/>
                </a:solidFill>
              </a:rPr>
              <a:t>intent is to test the engineer one some area of specialization</a:t>
            </a:r>
            <a:r>
              <a:rPr lang="en-US" sz="2000" dirty="0" smtClean="0">
                <a:solidFill>
                  <a:schemeClr val="accent2"/>
                </a:solidFill>
              </a:rPr>
              <a:t>.</a:t>
            </a:r>
          </a:p>
          <a:p>
            <a:pPr marL="341313" lvl="1" indent="-346075">
              <a:buFont typeface="Wingdings" pitchFamily="2" charset="2"/>
              <a:buNone/>
              <a:tabLst>
                <a:tab pos="339725" algn="l"/>
              </a:tabLst>
            </a:pPr>
            <a:r>
              <a:rPr lang="en-US" sz="2000" dirty="0">
                <a:solidFill>
                  <a:schemeClr val="accent2"/>
                </a:solidFill>
              </a:rPr>
              <a:t>	 </a:t>
            </a:r>
            <a:r>
              <a:rPr lang="en-US" sz="2000" i="1" dirty="0">
                <a:solidFill>
                  <a:schemeClr val="accent2"/>
                </a:solidFill>
              </a:rPr>
              <a:t>For more information, visit www.ncees.org and follow links to PE Exam  Specifications.</a:t>
            </a:r>
            <a:r>
              <a:rPr lang="en-US" sz="2000" dirty="0">
                <a:solidFill>
                  <a:schemeClr val="accent2"/>
                </a:solidFill>
              </a:rPr>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16</a:t>
            </a:fld>
            <a:endParaRPr lang="en-US"/>
          </a:p>
        </p:txBody>
      </p:sp>
      <p:sp>
        <p:nvSpPr>
          <p:cNvPr id="60419" name="Line 3"/>
          <p:cNvSpPr>
            <a:spLocks noChangeShapeType="1"/>
          </p:cNvSpPr>
          <p:nvPr/>
        </p:nvSpPr>
        <p:spPr bwMode="auto">
          <a:xfrm>
            <a:off x="4724400" y="516270"/>
            <a:ext cx="4419600" cy="17129"/>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4724400" y="152400"/>
            <a:ext cx="2641355"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4883154" y="592469"/>
            <a:ext cx="4260845" cy="1631216"/>
          </a:xfrm>
          <a:prstGeom prst="rect">
            <a:avLst/>
          </a:prstGeom>
          <a:noFill/>
          <a:ln w="9525">
            <a:noFill/>
            <a:miter lim="800000"/>
            <a:headEnd/>
            <a:tailEnd/>
          </a:ln>
          <a:effectLst/>
        </p:spPr>
        <p:txBody>
          <a:bodyPr wrap="square">
            <a:spAutoFit/>
          </a:bodyPr>
          <a:lstStyle/>
          <a:p>
            <a:pPr>
              <a:tabLst>
                <a:tab pos="339725" algn="l"/>
              </a:tabLst>
            </a:pPr>
            <a:r>
              <a:rPr lang="en-US" sz="2000" b="1" i="1" u="sng" dirty="0" smtClean="0">
                <a:solidFill>
                  <a:schemeClr val="accent2"/>
                </a:solidFill>
              </a:rPr>
              <a:t>Mechanical Engineering PE Exam Specifications – for Thermal and Fluid Systems Depth</a:t>
            </a:r>
            <a:r>
              <a:rPr lang="en-US" sz="2000" b="1" i="1" dirty="0" smtClean="0">
                <a:solidFill>
                  <a:schemeClr val="accent2"/>
                </a:solidFill>
              </a:rPr>
              <a:t> </a:t>
            </a:r>
          </a:p>
          <a:p>
            <a:pPr>
              <a:tabLst>
                <a:tab pos="339725" algn="l"/>
              </a:tabLst>
            </a:pPr>
            <a:endParaRPr lang="en-US" sz="2000" b="1" i="1" dirty="0">
              <a:solidFill>
                <a:schemeClr val="accent2"/>
              </a:solidFill>
            </a:endParaRPr>
          </a:p>
          <a:p>
            <a:pPr>
              <a:tabLst>
                <a:tab pos="339725" algn="l"/>
              </a:tabLst>
            </a:pPr>
            <a:r>
              <a:rPr lang="en-US" sz="2000" b="1" i="1" dirty="0" smtClean="0">
                <a:solidFill>
                  <a:schemeClr val="accent2"/>
                </a:solidFill>
              </a:rPr>
              <a:t>- see </a:t>
            </a:r>
            <a:r>
              <a:rPr lang="en-US" sz="2000" b="1" i="1" dirty="0" smtClean="0">
                <a:solidFill>
                  <a:schemeClr val="accent2"/>
                </a:solidFill>
                <a:hlinkClick r:id="rId3"/>
              </a:rPr>
              <a:t>www.ncees.org</a:t>
            </a:r>
            <a:r>
              <a:rPr lang="en-US" sz="2000" b="1" i="1" dirty="0" smtClean="0">
                <a:solidFill>
                  <a:schemeClr val="accent2"/>
                </a:solidFill>
              </a:rPr>
              <a:t> for full details</a:t>
            </a:r>
            <a:endParaRPr lang="en-US" sz="2000" dirty="0">
              <a:solidFill>
                <a:schemeClr val="accent2"/>
              </a:solidFill>
            </a:endParaRPr>
          </a:p>
        </p:txBody>
      </p:sp>
      <p:grpSp>
        <p:nvGrpSpPr>
          <p:cNvPr id="11" name="Group 10"/>
          <p:cNvGrpSpPr/>
          <p:nvPr/>
        </p:nvGrpSpPr>
        <p:grpSpPr>
          <a:xfrm>
            <a:off x="0" y="0"/>
            <a:ext cx="4648200" cy="6858000"/>
            <a:chOff x="0" y="0"/>
            <a:chExt cx="4648200" cy="6858000"/>
          </a:xfrm>
        </p:grpSpPr>
        <p:pic>
          <p:nvPicPr>
            <p:cNvPr id="3" name="Picture 2"/>
            <p:cNvPicPr>
              <a:picLocks noChangeAspect="1"/>
            </p:cNvPicPr>
            <p:nvPr/>
          </p:nvPicPr>
          <p:blipFill>
            <a:blip r:embed="rId4"/>
            <a:stretch>
              <a:fillRect/>
            </a:stretch>
          </p:blipFill>
          <p:spPr>
            <a:xfrm>
              <a:off x="1" y="8641"/>
              <a:ext cx="4419599" cy="2559079"/>
            </a:xfrm>
            <a:prstGeom prst="rect">
              <a:avLst/>
            </a:prstGeom>
          </p:spPr>
        </p:pic>
        <p:pic>
          <p:nvPicPr>
            <p:cNvPr id="9" name="Picture 8"/>
            <p:cNvPicPr>
              <a:picLocks noChangeAspect="1"/>
            </p:cNvPicPr>
            <p:nvPr/>
          </p:nvPicPr>
          <p:blipFill>
            <a:blip r:embed="rId5"/>
            <a:stretch>
              <a:fillRect/>
            </a:stretch>
          </p:blipFill>
          <p:spPr>
            <a:xfrm>
              <a:off x="1" y="3335728"/>
              <a:ext cx="4495799" cy="3522272"/>
            </a:xfrm>
            <a:prstGeom prst="rect">
              <a:avLst/>
            </a:prstGeom>
          </p:spPr>
        </p:pic>
        <p:sp>
          <p:nvSpPr>
            <p:cNvPr id="13" name="Rectangle 12"/>
            <p:cNvSpPr/>
            <p:nvPr/>
          </p:nvSpPr>
          <p:spPr>
            <a:xfrm>
              <a:off x="381000" y="2509954"/>
              <a:ext cx="316620" cy="924390"/>
            </a:xfrm>
            <a:prstGeom prst="rect">
              <a:avLst/>
            </a:prstGeom>
          </p:spPr>
          <p:txBody>
            <a:bodyPr wrap="none">
              <a:spAutoFit/>
            </a:bodyPr>
            <a:lstStyle/>
            <a:p>
              <a:r>
                <a:rPr lang="en-US" sz="1600" b="1" i="1" dirty="0" smtClean="0"/>
                <a:t>.</a:t>
              </a:r>
            </a:p>
            <a:p>
              <a:r>
                <a:rPr lang="en-US" sz="1600" b="1" i="1" dirty="0" smtClean="0"/>
                <a:t>.</a:t>
              </a:r>
            </a:p>
            <a:p>
              <a:r>
                <a:rPr lang="en-US" sz="1600" b="1" i="1" dirty="0"/>
                <a:t>.</a:t>
              </a:r>
              <a:r>
                <a:rPr lang="en-US" sz="1600" b="1" i="1" dirty="0" smtClean="0"/>
                <a:t> </a:t>
              </a:r>
              <a:endParaRPr lang="en-US" sz="1600" dirty="0"/>
            </a:p>
          </p:txBody>
        </p:sp>
        <p:sp>
          <p:nvSpPr>
            <p:cNvPr id="10" name="Rectangle 9"/>
            <p:cNvSpPr/>
            <p:nvPr/>
          </p:nvSpPr>
          <p:spPr bwMode="auto">
            <a:xfrm>
              <a:off x="0" y="0"/>
              <a:ext cx="4648200" cy="68580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extLst>
      <p:ext uri="{BB962C8B-B14F-4D97-AF65-F5344CB8AC3E}">
        <p14:creationId xmlns:p14="http://schemas.microsoft.com/office/powerpoint/2010/main" val="24598464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E35B277-F8F6-4F2A-A69E-0014CCCD65BC}" type="slidenum">
              <a:rPr lang="en-US"/>
              <a:pPr/>
              <a:t>17</a:t>
            </a:fld>
            <a:endParaRPr lang="en-US"/>
          </a:p>
        </p:txBody>
      </p:sp>
      <p:sp>
        <p:nvSpPr>
          <p:cNvPr id="63490"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3491"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3492"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63493" name="Text Box 5"/>
          <p:cNvSpPr txBox="1">
            <a:spLocks noChangeArrowheads="1"/>
          </p:cNvSpPr>
          <p:nvPr/>
        </p:nvSpPr>
        <p:spPr bwMode="auto">
          <a:xfrm>
            <a:off x="609600" y="685800"/>
            <a:ext cx="8534400" cy="3170099"/>
          </a:xfrm>
          <a:prstGeom prst="rect">
            <a:avLst/>
          </a:prstGeom>
          <a:noFill/>
          <a:ln w="9525">
            <a:noFill/>
            <a:miter lim="800000"/>
            <a:headEnd/>
            <a:tailEnd/>
          </a:ln>
          <a:effectLst/>
        </p:spPr>
        <p:txBody>
          <a:bodyPr wrap="square">
            <a:spAutoFit/>
          </a:bodyPr>
          <a:lstStyle/>
          <a:p>
            <a:pPr>
              <a:tabLst>
                <a:tab pos="339725" algn="l"/>
              </a:tabLst>
            </a:pPr>
            <a:r>
              <a:rPr lang="en-US" sz="2000" b="1" u="sng" dirty="0">
                <a:solidFill>
                  <a:schemeClr val="accent2"/>
                </a:solidFill>
              </a:rPr>
              <a:t>The Principles and Practices of Engineering (PE) Exam</a:t>
            </a:r>
            <a:r>
              <a:rPr lang="en-US" sz="2000" dirty="0">
                <a:solidFill>
                  <a:schemeClr val="accent2"/>
                </a:solidFill>
              </a:rPr>
              <a:t> (continued)</a:t>
            </a:r>
            <a:endParaRPr lang="en-US" b="1" u="sng" dirty="0">
              <a:solidFill>
                <a:schemeClr val="accent2"/>
              </a:solidFill>
            </a:endParaRPr>
          </a:p>
          <a:p>
            <a:pPr marL="574675" lvl="2" indent="-228600">
              <a:buFont typeface="Symbol" pitchFamily="18" charset="2"/>
              <a:buChar char="·"/>
              <a:tabLst>
                <a:tab pos="339725" algn="l"/>
              </a:tabLst>
            </a:pPr>
            <a:r>
              <a:rPr lang="en-US" sz="2000" dirty="0" smtClean="0">
                <a:solidFill>
                  <a:schemeClr val="accent2"/>
                </a:solidFill>
              </a:rPr>
              <a:t>The PE exam typically consists of 40 multiple-choice problems in the morning session and 40 multiple-choice problems in the afternoon session..</a:t>
            </a:r>
            <a:endParaRPr lang="en-US" sz="2000" dirty="0">
              <a:solidFill>
                <a:schemeClr val="accent2"/>
              </a:solidFill>
            </a:endParaRPr>
          </a:p>
          <a:p>
            <a:pPr marL="574675" lvl="2" indent="-228600">
              <a:buFont typeface="Symbol" pitchFamily="18" charset="2"/>
              <a:buChar char="·"/>
              <a:tabLst>
                <a:tab pos="339725" algn="l"/>
              </a:tabLst>
            </a:pPr>
            <a:r>
              <a:rPr lang="en-US" sz="2000" dirty="0">
                <a:solidFill>
                  <a:schemeClr val="accent2"/>
                </a:solidFill>
              </a:rPr>
              <a:t>The PE Exam is offered every April and October (some disciplines only in October).</a:t>
            </a:r>
          </a:p>
          <a:p>
            <a:pPr marL="574675" lvl="2" indent="-228600">
              <a:buFont typeface="Symbol" pitchFamily="18" charset="2"/>
              <a:buChar char="·"/>
              <a:tabLst>
                <a:tab pos="339725" algn="l"/>
              </a:tabLst>
            </a:pPr>
            <a:r>
              <a:rPr lang="en-US" sz="2000" dirty="0">
                <a:solidFill>
                  <a:schemeClr val="accent2"/>
                </a:solidFill>
              </a:rPr>
              <a:t>Review courses are available.</a:t>
            </a:r>
          </a:p>
          <a:p>
            <a:pPr marL="574675" lvl="2" indent="-228600">
              <a:buFont typeface="Symbol" pitchFamily="18" charset="2"/>
              <a:buChar char="·"/>
              <a:tabLst>
                <a:tab pos="339725" algn="l"/>
              </a:tabLst>
            </a:pPr>
            <a:r>
              <a:rPr lang="en-US" sz="2000" dirty="0">
                <a:solidFill>
                  <a:schemeClr val="accent2"/>
                </a:solidFill>
              </a:rPr>
              <a:t>Books and bound notebooks are allowed and are very important.  Save your engineering books! </a:t>
            </a:r>
          </a:p>
          <a:p>
            <a:pPr marL="574675" lvl="2" indent="-228600">
              <a:buFont typeface="Symbol" pitchFamily="18" charset="2"/>
              <a:buChar char="·"/>
              <a:tabLst>
                <a:tab pos="339725" algn="l"/>
              </a:tabLst>
            </a:pPr>
            <a:r>
              <a:rPr lang="en-US" sz="2000" dirty="0">
                <a:solidFill>
                  <a:schemeClr val="accent2"/>
                </a:solidFill>
              </a:rPr>
              <a:t>Calculators </a:t>
            </a:r>
            <a:r>
              <a:rPr lang="en-US" sz="2000" dirty="0" smtClean="0">
                <a:solidFill>
                  <a:schemeClr val="accent2"/>
                </a:solidFill>
              </a:rPr>
              <a:t>– only a few calculators specified on the NCEES web site are allowed</a:t>
            </a:r>
            <a:endParaRPr lang="en-US" sz="2000" dirty="0">
              <a:solidFill>
                <a:schemeClr val="accent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38999" y="0"/>
            <a:ext cx="1905000" cy="457200"/>
          </a:xfrm>
        </p:spPr>
        <p:txBody>
          <a:bodyPr/>
          <a:lstStyle/>
          <a:p>
            <a:fld id="{1E35B277-F8F6-4F2A-A69E-0014CCCD65BC}" type="slidenum">
              <a:rPr lang="en-US"/>
              <a:pPr/>
              <a:t>18</a:t>
            </a:fld>
            <a:endParaRPr lang="en-US" dirty="0"/>
          </a:p>
        </p:txBody>
      </p:sp>
      <p:sp>
        <p:nvSpPr>
          <p:cNvPr id="63491" name="Line 3"/>
          <p:cNvSpPr>
            <a:spLocks noChangeShapeType="1"/>
          </p:cNvSpPr>
          <p:nvPr/>
        </p:nvSpPr>
        <p:spPr bwMode="auto">
          <a:xfrm>
            <a:off x="3727666" y="609600"/>
            <a:ext cx="5416333" cy="0"/>
          </a:xfrm>
          <a:prstGeom prst="line">
            <a:avLst/>
          </a:prstGeom>
          <a:noFill/>
          <a:ln w="38100">
            <a:solidFill>
              <a:schemeClr val="accent2"/>
            </a:solidFill>
            <a:round/>
            <a:headEnd/>
            <a:tailEnd/>
          </a:ln>
          <a:effectLst/>
        </p:spPr>
        <p:txBody>
          <a:bodyPr/>
          <a:lstStyle/>
          <a:p>
            <a:endParaRPr lang="en-US"/>
          </a:p>
        </p:txBody>
      </p:sp>
      <p:sp>
        <p:nvSpPr>
          <p:cNvPr id="63492" name="Rectangle 4"/>
          <p:cNvSpPr>
            <a:spLocks noChangeArrowheads="1"/>
          </p:cNvSpPr>
          <p:nvPr/>
        </p:nvSpPr>
        <p:spPr bwMode="auto">
          <a:xfrm>
            <a:off x="3721382" y="152400"/>
            <a:ext cx="34290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pic>
        <p:nvPicPr>
          <p:cNvPr id="2" name="Picture 1"/>
          <p:cNvPicPr>
            <a:picLocks noChangeAspect="1"/>
          </p:cNvPicPr>
          <p:nvPr/>
        </p:nvPicPr>
        <p:blipFill>
          <a:blip r:embed="rId2"/>
          <a:stretch>
            <a:fillRect/>
          </a:stretch>
        </p:blipFill>
        <p:spPr>
          <a:xfrm>
            <a:off x="0" y="0"/>
            <a:ext cx="3755947" cy="6830505"/>
          </a:xfrm>
          <a:prstGeom prst="rect">
            <a:avLst/>
          </a:prstGeom>
        </p:spPr>
      </p:pic>
      <p:sp>
        <p:nvSpPr>
          <p:cNvPr id="8" name="Rectangle 4"/>
          <p:cNvSpPr>
            <a:spLocks noChangeArrowheads="1"/>
          </p:cNvSpPr>
          <p:nvPr/>
        </p:nvSpPr>
        <p:spPr bwMode="auto">
          <a:xfrm>
            <a:off x="3886199" y="1066800"/>
            <a:ext cx="5257799" cy="2590800"/>
          </a:xfrm>
          <a:prstGeom prst="rect">
            <a:avLst/>
          </a:prstGeom>
          <a:noFill/>
          <a:ln w="9525">
            <a:noFill/>
            <a:miter lim="800000"/>
            <a:headEnd/>
            <a:tailEnd/>
          </a:ln>
          <a:effectLst/>
        </p:spPr>
        <p:txBody>
          <a:bodyPr/>
          <a:lstStyle/>
          <a:p>
            <a:pPr marL="342900" indent="-342900">
              <a:spcBef>
                <a:spcPct val="20000"/>
              </a:spcBef>
            </a:pPr>
            <a:r>
              <a:rPr lang="en-US" sz="2000" b="1" u="sng" dirty="0" smtClean="0">
                <a:solidFill>
                  <a:schemeClr val="accent2"/>
                </a:solidFill>
                <a:cs typeface="Times New Roman" charset="0"/>
              </a:rPr>
              <a:t>Passing Rates for the PE Exam</a:t>
            </a:r>
            <a:endParaRPr lang="en-US" sz="2000" dirty="0" smtClean="0">
              <a:solidFill>
                <a:schemeClr val="accent2"/>
              </a:solidFill>
              <a:cs typeface="Times New Roman" charset="0"/>
            </a:endParaRP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Note that the volume of test takers and the passing rates are lower than for the FE.  This is a challenging test.</a:t>
            </a: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Which disciplines had the most test-takers?</a:t>
            </a:r>
          </a:p>
          <a:p>
            <a:pPr marL="342900" indent="-342900">
              <a:spcBef>
                <a:spcPct val="20000"/>
              </a:spcBef>
              <a:buFont typeface="Arial" panose="020B0604020202020204" pitchFamily="34" charset="0"/>
              <a:buChar char="•"/>
            </a:pPr>
            <a:r>
              <a:rPr lang="en-US" sz="2000" dirty="0" smtClean="0">
                <a:solidFill>
                  <a:schemeClr val="accent2"/>
                </a:solidFill>
                <a:cs typeface="Times New Roman" charset="0"/>
              </a:rPr>
              <a:t>Note the large disparity between first time test takers and the overall pass rate.</a:t>
            </a:r>
            <a:endParaRPr lang="en-US" sz="3200" dirty="0"/>
          </a:p>
        </p:txBody>
      </p:sp>
    </p:spTree>
    <p:extLst>
      <p:ext uri="{BB962C8B-B14F-4D97-AF65-F5344CB8AC3E}">
        <p14:creationId xmlns:p14="http://schemas.microsoft.com/office/powerpoint/2010/main" val="40109514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2"/>
          </p:nvPr>
        </p:nvSpPr>
        <p:spPr/>
        <p:txBody>
          <a:bodyPr/>
          <a:lstStyle/>
          <a:p>
            <a:fld id="{FCCA3E4C-EFB9-40F9-9BC4-29BEB541FA5B}" type="slidenum">
              <a:rPr lang="en-US"/>
              <a:pPr/>
              <a:t>2</a:t>
            </a:fld>
            <a:endParaRPr lang="en-US"/>
          </a:p>
        </p:txBody>
      </p:sp>
      <p:sp>
        <p:nvSpPr>
          <p:cNvPr id="5017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017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018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0183" name="Text Box 7"/>
          <p:cNvSpPr txBox="1">
            <a:spLocks noChangeArrowheads="1"/>
          </p:cNvSpPr>
          <p:nvPr/>
        </p:nvSpPr>
        <p:spPr bwMode="auto">
          <a:xfrm>
            <a:off x="609600" y="609600"/>
            <a:ext cx="8534400" cy="4512004"/>
          </a:xfrm>
          <a:prstGeom prst="rect">
            <a:avLst/>
          </a:prstGeom>
          <a:noFill/>
          <a:ln w="9525">
            <a:noFill/>
            <a:miter lim="800000"/>
            <a:headEnd/>
            <a:tailEnd/>
          </a:ln>
          <a:effectLst/>
        </p:spPr>
        <p:txBody>
          <a:bodyPr wrap="square">
            <a:spAutoFit/>
          </a:bodyPr>
          <a:lstStyle/>
          <a:p>
            <a:pPr>
              <a:lnSpc>
                <a:spcPct val="90000"/>
              </a:lnSpc>
              <a:tabLst>
                <a:tab pos="519113" algn="l"/>
              </a:tabLst>
            </a:pPr>
            <a:r>
              <a:rPr lang="en-US" sz="2800" b="1" u="sng" dirty="0">
                <a:solidFill>
                  <a:schemeClr val="accent2"/>
                </a:solidFill>
              </a:rPr>
              <a:t>Professional Registration</a:t>
            </a:r>
          </a:p>
          <a:p>
            <a:pPr>
              <a:tabLst>
                <a:tab pos="519113" algn="l"/>
              </a:tabLst>
            </a:pPr>
            <a:r>
              <a:rPr lang="en-US" sz="2200" dirty="0">
                <a:solidFill>
                  <a:schemeClr val="accent2"/>
                </a:solidFill>
              </a:rPr>
              <a:t>Many practicing engineers are registered as licensed Professional Engineers (PE’s).  The licensing of engineers is somewhat similar to the licensing of doctors and lawyers.  A lawyer cannot practice without passing the BAR exam.  Similarly, in some areas of engineering, engineers are required to be licensed in order to work.  While many areas of engineering do not require licensing, it is wise for all engineers to consider becoming licensed.  Just as a doctor might sign his name as</a:t>
            </a:r>
          </a:p>
          <a:p>
            <a:pPr>
              <a:tabLst>
                <a:tab pos="519113" algn="l"/>
              </a:tabLst>
            </a:pPr>
            <a:r>
              <a:rPr lang="en-US" sz="2200" dirty="0">
                <a:solidFill>
                  <a:schemeClr val="accent2"/>
                </a:solidFill>
              </a:rPr>
              <a:t>		</a:t>
            </a:r>
            <a:r>
              <a:rPr lang="en-US" sz="2200" b="1" i="1" dirty="0">
                <a:solidFill>
                  <a:schemeClr val="accent2"/>
                </a:solidFill>
              </a:rPr>
              <a:t>John Q. Doe, MD</a:t>
            </a:r>
            <a:endParaRPr lang="en-US" sz="2200" dirty="0">
              <a:solidFill>
                <a:schemeClr val="accent2"/>
              </a:solidFill>
            </a:endParaRPr>
          </a:p>
          <a:p>
            <a:pPr>
              <a:tabLst>
                <a:tab pos="519113" algn="l"/>
              </a:tabLst>
            </a:pPr>
            <a:r>
              <a:rPr lang="en-US" sz="2200" dirty="0">
                <a:solidFill>
                  <a:schemeClr val="accent2"/>
                </a:solidFill>
              </a:rPr>
              <a:t>a licensed Professional Engineer would sign his name as</a:t>
            </a:r>
          </a:p>
          <a:p>
            <a:pPr>
              <a:tabLst>
                <a:tab pos="519113" algn="l"/>
              </a:tabLst>
            </a:pPr>
            <a:r>
              <a:rPr lang="en-US" sz="2200" dirty="0">
                <a:solidFill>
                  <a:schemeClr val="accent2"/>
                </a:solidFill>
              </a:rPr>
              <a:t>		</a:t>
            </a:r>
            <a:r>
              <a:rPr lang="en-US" sz="2200" b="1" i="1" dirty="0">
                <a:solidFill>
                  <a:schemeClr val="accent2"/>
                </a:solidFill>
              </a:rPr>
              <a:t>John Q. Doe, PE</a:t>
            </a:r>
          </a:p>
          <a:p>
            <a:pPr>
              <a:tabLst>
                <a:tab pos="519113" algn="l"/>
              </a:tabLst>
            </a:pPr>
            <a:r>
              <a:rPr lang="en-US" sz="2200" dirty="0" smtClean="0">
                <a:solidFill>
                  <a:schemeClr val="accent2"/>
                </a:solidFill>
              </a:rPr>
              <a:t>and </a:t>
            </a:r>
            <a:r>
              <a:rPr lang="en-US" sz="2200" dirty="0">
                <a:solidFill>
                  <a:schemeClr val="accent2"/>
                </a:solidFill>
              </a:rPr>
              <a:t>the engineer could </a:t>
            </a:r>
            <a:r>
              <a:rPr lang="en-US" sz="2200" b="1" i="1" dirty="0">
                <a:solidFill>
                  <a:schemeClr val="accent2"/>
                </a:solidFill>
              </a:rPr>
              <a:t>seal</a:t>
            </a:r>
            <a:r>
              <a:rPr lang="en-US" sz="2200" dirty="0">
                <a:solidFill>
                  <a:schemeClr val="accent2"/>
                </a:solidFill>
              </a:rPr>
              <a:t> engineering drawings as illustrated below.</a:t>
            </a:r>
          </a:p>
          <a:p>
            <a:pPr>
              <a:tabLst>
                <a:tab pos="519113" algn="l"/>
              </a:tabLst>
            </a:pPr>
            <a:endParaRPr lang="en-US" sz="2000" dirty="0"/>
          </a:p>
        </p:txBody>
      </p:sp>
      <p:grpSp>
        <p:nvGrpSpPr>
          <p:cNvPr id="50206" name="Group 30"/>
          <p:cNvGrpSpPr>
            <a:grpSpLocks/>
          </p:cNvGrpSpPr>
          <p:nvPr/>
        </p:nvGrpSpPr>
        <p:grpSpPr bwMode="auto">
          <a:xfrm>
            <a:off x="838200" y="4695334"/>
            <a:ext cx="7721600" cy="2133600"/>
            <a:chOff x="528" y="2832"/>
            <a:chExt cx="4864" cy="1344"/>
          </a:xfrm>
        </p:grpSpPr>
        <p:sp>
          <p:nvSpPr>
            <p:cNvPr id="50185" name="Line 9"/>
            <p:cNvSpPr>
              <a:spLocks noChangeShapeType="1"/>
            </p:cNvSpPr>
            <p:nvPr/>
          </p:nvSpPr>
          <p:spPr bwMode="auto">
            <a:xfrm>
              <a:off x="528" y="4176"/>
              <a:ext cx="4080" cy="0"/>
            </a:xfrm>
            <a:prstGeom prst="line">
              <a:avLst/>
            </a:prstGeom>
            <a:noFill/>
            <a:ln w="38100">
              <a:solidFill>
                <a:schemeClr val="tx1"/>
              </a:solidFill>
              <a:round/>
              <a:headEnd/>
              <a:tailEnd/>
            </a:ln>
            <a:effectLst/>
          </p:spPr>
          <p:txBody>
            <a:bodyPr wrap="none" anchor="ctr"/>
            <a:lstStyle/>
            <a:p>
              <a:endParaRPr lang="en-US"/>
            </a:p>
          </p:txBody>
        </p:sp>
        <p:sp>
          <p:nvSpPr>
            <p:cNvPr id="50186" name="Line 10"/>
            <p:cNvSpPr>
              <a:spLocks noChangeShapeType="1"/>
            </p:cNvSpPr>
            <p:nvPr/>
          </p:nvSpPr>
          <p:spPr bwMode="auto">
            <a:xfrm flipV="1">
              <a:off x="4608" y="2832"/>
              <a:ext cx="0" cy="1344"/>
            </a:xfrm>
            <a:prstGeom prst="line">
              <a:avLst/>
            </a:prstGeom>
            <a:noFill/>
            <a:ln w="38100">
              <a:solidFill>
                <a:schemeClr val="tx1"/>
              </a:solidFill>
              <a:round/>
              <a:headEnd/>
              <a:tailEnd/>
            </a:ln>
            <a:effectLst/>
          </p:spPr>
          <p:txBody>
            <a:bodyPr wrap="none" anchor="ctr"/>
            <a:lstStyle/>
            <a:p>
              <a:endParaRPr lang="en-US"/>
            </a:p>
          </p:txBody>
        </p:sp>
        <p:grpSp>
          <p:nvGrpSpPr>
            <p:cNvPr id="50187" name="Group 11"/>
            <p:cNvGrpSpPr>
              <a:grpSpLocks/>
            </p:cNvGrpSpPr>
            <p:nvPr/>
          </p:nvGrpSpPr>
          <p:grpSpPr bwMode="auto">
            <a:xfrm>
              <a:off x="3792" y="3408"/>
              <a:ext cx="768" cy="720"/>
              <a:chOff x="1104" y="2736"/>
              <a:chExt cx="768" cy="720"/>
            </a:xfrm>
          </p:grpSpPr>
          <p:sp>
            <p:nvSpPr>
              <p:cNvPr id="50188" name="AutoShape 12"/>
              <p:cNvSpPr>
                <a:spLocks noChangeArrowheads="1"/>
              </p:cNvSpPr>
              <p:nvPr/>
            </p:nvSpPr>
            <p:spPr bwMode="auto">
              <a:xfrm>
                <a:off x="1104" y="2736"/>
                <a:ext cx="768" cy="720"/>
              </a:xfrm>
              <a:prstGeom prst="star32">
                <a:avLst>
                  <a:gd name="adj" fmla="val 37500"/>
                </a:avLst>
              </a:prstGeom>
              <a:noFill/>
              <a:ln w="9525">
                <a:solidFill>
                  <a:schemeClr val="tx1"/>
                </a:solidFill>
                <a:miter lim="800000"/>
                <a:headEnd/>
                <a:tailEnd/>
              </a:ln>
              <a:effectLst/>
            </p:spPr>
            <p:txBody>
              <a:bodyPr wrap="none" anchor="ctr"/>
              <a:lstStyle/>
              <a:p>
                <a:endParaRPr lang="en-US"/>
              </a:p>
            </p:txBody>
          </p:sp>
          <p:graphicFrame>
            <p:nvGraphicFramePr>
              <p:cNvPr id="50189" name="Object 13"/>
              <p:cNvGraphicFramePr>
                <a:graphicFrameLocks noChangeAspect="1"/>
              </p:cNvGraphicFramePr>
              <p:nvPr/>
            </p:nvGraphicFramePr>
            <p:xfrm>
              <a:off x="1152" y="2880"/>
              <a:ext cx="672" cy="448"/>
            </p:xfrm>
            <a:graphic>
              <a:graphicData uri="http://schemas.openxmlformats.org/presentationml/2006/ole">
                <mc:AlternateContent xmlns:mc="http://schemas.openxmlformats.org/markup-compatibility/2006">
                  <mc:Choice xmlns:v="urn:schemas-microsoft-com:vml" Requires="v">
                    <p:oleObj spid="_x0000_s50199" name="WordArt 3.2" r:id="rId3" imgW="6097680" imgH="4064040" progId="MSWordArt.2">
                      <p:embed/>
                    </p:oleObj>
                  </mc:Choice>
                  <mc:Fallback>
                    <p:oleObj name="WordArt 3.2" r:id="rId3" imgW="6097680" imgH="4064040" progId="MSWordArt.2">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2880"/>
                            <a:ext cx="672" cy="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0190" name="Line 14"/>
            <p:cNvSpPr>
              <a:spLocks noChangeShapeType="1"/>
            </p:cNvSpPr>
            <p:nvPr/>
          </p:nvSpPr>
          <p:spPr bwMode="auto">
            <a:xfrm flipV="1">
              <a:off x="3648" y="3360"/>
              <a:ext cx="0" cy="816"/>
            </a:xfrm>
            <a:prstGeom prst="line">
              <a:avLst/>
            </a:prstGeom>
            <a:noFill/>
            <a:ln w="38100">
              <a:solidFill>
                <a:schemeClr val="tx1"/>
              </a:solidFill>
              <a:round/>
              <a:headEnd/>
              <a:tailEnd/>
            </a:ln>
            <a:effectLst/>
          </p:spPr>
          <p:txBody>
            <a:bodyPr wrap="none" anchor="ctr"/>
            <a:lstStyle/>
            <a:p>
              <a:endParaRPr lang="en-US"/>
            </a:p>
          </p:txBody>
        </p:sp>
        <p:sp>
          <p:nvSpPr>
            <p:cNvPr id="50191" name="Line 15"/>
            <p:cNvSpPr>
              <a:spLocks noChangeShapeType="1"/>
            </p:cNvSpPr>
            <p:nvPr/>
          </p:nvSpPr>
          <p:spPr bwMode="auto">
            <a:xfrm>
              <a:off x="528" y="3360"/>
              <a:ext cx="4080" cy="0"/>
            </a:xfrm>
            <a:prstGeom prst="line">
              <a:avLst/>
            </a:prstGeom>
            <a:noFill/>
            <a:ln w="38100">
              <a:solidFill>
                <a:schemeClr val="tx1"/>
              </a:solidFill>
              <a:round/>
              <a:headEnd/>
              <a:tailEnd/>
            </a:ln>
            <a:effectLst/>
          </p:spPr>
          <p:txBody>
            <a:bodyPr wrap="none" anchor="ctr"/>
            <a:lstStyle/>
            <a:p>
              <a:endParaRPr lang="en-US"/>
            </a:p>
          </p:txBody>
        </p:sp>
        <p:sp>
          <p:nvSpPr>
            <p:cNvPr id="50192" name="Text Box 16"/>
            <p:cNvSpPr txBox="1">
              <a:spLocks noChangeArrowheads="1"/>
            </p:cNvSpPr>
            <p:nvPr/>
          </p:nvSpPr>
          <p:spPr bwMode="auto">
            <a:xfrm>
              <a:off x="662" y="3386"/>
              <a:ext cx="2702" cy="750"/>
            </a:xfrm>
            <a:prstGeom prst="rect">
              <a:avLst/>
            </a:prstGeom>
            <a:noFill/>
            <a:ln w="9525">
              <a:noFill/>
              <a:miter lim="800000"/>
              <a:headEnd/>
              <a:tailEnd/>
            </a:ln>
            <a:effectLst/>
          </p:spPr>
          <p:txBody>
            <a:bodyPr wrap="none">
              <a:spAutoFit/>
            </a:bodyPr>
            <a:lstStyle/>
            <a:p>
              <a:pPr algn="ctr"/>
              <a:r>
                <a:rPr lang="en-US" b="1"/>
                <a:t>John Doe Engineering</a:t>
              </a:r>
              <a:endParaRPr lang="en-US"/>
            </a:p>
            <a:p>
              <a:pPr algn="ctr"/>
              <a:r>
                <a:rPr lang="en-US" sz="1600"/>
                <a:t>Engineers•Surveyors •Planners</a:t>
              </a:r>
            </a:p>
            <a:p>
              <a:pPr algn="ctr"/>
              <a:r>
                <a:rPr lang="en-US" sz="1600"/>
                <a:t>Landscape Architects •Environmental Consultants</a:t>
              </a:r>
            </a:p>
            <a:p>
              <a:pPr algn="ctr"/>
              <a:r>
                <a:rPr lang="en-US" sz="1600" i="1"/>
                <a:t>Virginia Beach, Virginia</a:t>
              </a:r>
              <a:endParaRPr lang="en-US"/>
            </a:p>
          </p:txBody>
        </p:sp>
        <p:sp>
          <p:nvSpPr>
            <p:cNvPr id="50193" name="Line 17"/>
            <p:cNvSpPr>
              <a:spLocks noChangeShapeType="1"/>
            </p:cNvSpPr>
            <p:nvPr/>
          </p:nvSpPr>
          <p:spPr bwMode="auto">
            <a:xfrm>
              <a:off x="3264" y="3168"/>
              <a:ext cx="57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0194" name="Line 18"/>
            <p:cNvSpPr>
              <a:spLocks noChangeShapeType="1"/>
            </p:cNvSpPr>
            <p:nvPr/>
          </p:nvSpPr>
          <p:spPr bwMode="auto">
            <a:xfrm flipH="1">
              <a:off x="2304" y="3168"/>
              <a:ext cx="67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0195" name="Text Box 19"/>
            <p:cNvSpPr txBox="1">
              <a:spLocks noChangeArrowheads="1"/>
            </p:cNvSpPr>
            <p:nvPr/>
          </p:nvSpPr>
          <p:spPr bwMode="auto">
            <a:xfrm>
              <a:off x="2976" y="3072"/>
              <a:ext cx="302" cy="192"/>
            </a:xfrm>
            <a:prstGeom prst="rect">
              <a:avLst/>
            </a:prstGeom>
            <a:noFill/>
            <a:ln w="9525">
              <a:noFill/>
              <a:miter lim="800000"/>
              <a:headEnd/>
              <a:tailEnd/>
            </a:ln>
            <a:effectLst/>
          </p:spPr>
          <p:txBody>
            <a:bodyPr wrap="none">
              <a:spAutoFit/>
            </a:bodyPr>
            <a:lstStyle/>
            <a:p>
              <a:r>
                <a:rPr lang="en-US" sz="1400"/>
                <a:t>2’-3</a:t>
              </a:r>
            </a:p>
          </p:txBody>
        </p:sp>
        <p:sp>
          <p:nvSpPr>
            <p:cNvPr id="50196" name="Line 20"/>
            <p:cNvSpPr>
              <a:spLocks noChangeShapeType="1"/>
            </p:cNvSpPr>
            <p:nvPr/>
          </p:nvSpPr>
          <p:spPr bwMode="auto">
            <a:xfrm>
              <a:off x="2304" y="2928"/>
              <a:ext cx="0" cy="144"/>
            </a:xfrm>
            <a:prstGeom prst="line">
              <a:avLst/>
            </a:prstGeom>
            <a:noFill/>
            <a:ln w="9525">
              <a:solidFill>
                <a:schemeClr val="tx1"/>
              </a:solidFill>
              <a:round/>
              <a:headEnd/>
              <a:tailEnd/>
            </a:ln>
            <a:effectLst/>
          </p:spPr>
          <p:txBody>
            <a:bodyPr wrap="none" anchor="ctr"/>
            <a:lstStyle/>
            <a:p>
              <a:endParaRPr lang="en-US"/>
            </a:p>
          </p:txBody>
        </p:sp>
        <p:sp>
          <p:nvSpPr>
            <p:cNvPr id="50197" name="Line 21"/>
            <p:cNvSpPr>
              <a:spLocks noChangeShapeType="1"/>
            </p:cNvSpPr>
            <p:nvPr/>
          </p:nvSpPr>
          <p:spPr bwMode="auto">
            <a:xfrm>
              <a:off x="2304" y="3072"/>
              <a:ext cx="1536" cy="0"/>
            </a:xfrm>
            <a:prstGeom prst="line">
              <a:avLst/>
            </a:prstGeom>
            <a:noFill/>
            <a:ln w="9525">
              <a:solidFill>
                <a:schemeClr val="tx1"/>
              </a:solidFill>
              <a:round/>
              <a:headEnd/>
              <a:tailEnd/>
            </a:ln>
            <a:effectLst/>
          </p:spPr>
          <p:txBody>
            <a:bodyPr wrap="none" anchor="ctr"/>
            <a:lstStyle/>
            <a:p>
              <a:endParaRPr lang="en-US"/>
            </a:p>
          </p:txBody>
        </p:sp>
        <p:sp>
          <p:nvSpPr>
            <p:cNvPr id="50198" name="Line 22"/>
            <p:cNvSpPr>
              <a:spLocks noChangeShapeType="1"/>
            </p:cNvSpPr>
            <p:nvPr/>
          </p:nvSpPr>
          <p:spPr bwMode="auto">
            <a:xfrm flipV="1">
              <a:off x="3840" y="2928"/>
              <a:ext cx="0" cy="144"/>
            </a:xfrm>
            <a:prstGeom prst="line">
              <a:avLst/>
            </a:prstGeom>
            <a:noFill/>
            <a:ln w="9525">
              <a:solidFill>
                <a:schemeClr val="tx1"/>
              </a:solidFill>
              <a:round/>
              <a:headEnd/>
              <a:tailEnd/>
            </a:ln>
            <a:effectLst/>
          </p:spPr>
          <p:txBody>
            <a:bodyPr wrap="none" anchor="ctr"/>
            <a:lstStyle/>
            <a:p>
              <a:endParaRPr lang="en-US"/>
            </a:p>
          </p:txBody>
        </p:sp>
        <p:sp>
          <p:nvSpPr>
            <p:cNvPr id="50199" name="Line 23"/>
            <p:cNvSpPr>
              <a:spLocks noChangeShapeType="1"/>
            </p:cNvSpPr>
            <p:nvPr/>
          </p:nvSpPr>
          <p:spPr bwMode="auto">
            <a:xfrm flipH="1">
              <a:off x="1872" y="2976"/>
              <a:ext cx="432" cy="0"/>
            </a:xfrm>
            <a:prstGeom prst="line">
              <a:avLst/>
            </a:prstGeom>
            <a:noFill/>
            <a:ln w="9525">
              <a:solidFill>
                <a:schemeClr val="tx1"/>
              </a:solidFill>
              <a:round/>
              <a:headEnd/>
              <a:tailEnd/>
            </a:ln>
            <a:effectLst/>
          </p:spPr>
          <p:txBody>
            <a:bodyPr wrap="none" anchor="ctr"/>
            <a:lstStyle/>
            <a:p>
              <a:endParaRPr lang="en-US"/>
            </a:p>
          </p:txBody>
        </p:sp>
        <p:sp>
          <p:nvSpPr>
            <p:cNvPr id="50200" name="Line 24"/>
            <p:cNvSpPr>
              <a:spLocks noChangeShapeType="1"/>
            </p:cNvSpPr>
            <p:nvPr/>
          </p:nvSpPr>
          <p:spPr bwMode="auto">
            <a:xfrm>
              <a:off x="3840" y="2976"/>
              <a:ext cx="240" cy="0"/>
            </a:xfrm>
            <a:prstGeom prst="line">
              <a:avLst/>
            </a:prstGeom>
            <a:noFill/>
            <a:ln w="9525">
              <a:solidFill>
                <a:schemeClr val="tx1"/>
              </a:solidFill>
              <a:round/>
              <a:headEnd/>
              <a:tailEnd/>
            </a:ln>
            <a:effectLst/>
          </p:spPr>
          <p:txBody>
            <a:bodyPr wrap="none" anchor="ctr"/>
            <a:lstStyle/>
            <a:p>
              <a:endParaRPr lang="en-US"/>
            </a:p>
          </p:txBody>
        </p:sp>
        <p:sp>
          <p:nvSpPr>
            <p:cNvPr id="50201" name="Line 25"/>
            <p:cNvSpPr>
              <a:spLocks noChangeShapeType="1"/>
            </p:cNvSpPr>
            <p:nvPr/>
          </p:nvSpPr>
          <p:spPr bwMode="auto">
            <a:xfrm flipV="1">
              <a:off x="4080" y="2880"/>
              <a:ext cx="0" cy="96"/>
            </a:xfrm>
            <a:prstGeom prst="line">
              <a:avLst/>
            </a:prstGeom>
            <a:noFill/>
            <a:ln w="9525">
              <a:solidFill>
                <a:schemeClr val="tx1"/>
              </a:solidFill>
              <a:round/>
              <a:headEnd/>
              <a:tailEnd/>
            </a:ln>
            <a:effectLst/>
          </p:spPr>
          <p:txBody>
            <a:bodyPr wrap="none" anchor="ctr"/>
            <a:lstStyle/>
            <a:p>
              <a:endParaRPr lang="en-US"/>
            </a:p>
          </p:txBody>
        </p:sp>
        <p:sp>
          <p:nvSpPr>
            <p:cNvPr id="50202" name="Line 26"/>
            <p:cNvSpPr>
              <a:spLocks noChangeShapeType="1"/>
            </p:cNvSpPr>
            <p:nvPr/>
          </p:nvSpPr>
          <p:spPr bwMode="auto">
            <a:xfrm>
              <a:off x="2304" y="3120"/>
              <a:ext cx="0" cy="96"/>
            </a:xfrm>
            <a:prstGeom prst="line">
              <a:avLst/>
            </a:prstGeom>
            <a:noFill/>
            <a:ln w="9525">
              <a:solidFill>
                <a:schemeClr val="tx1"/>
              </a:solidFill>
              <a:round/>
              <a:headEnd/>
              <a:tailEnd/>
            </a:ln>
            <a:effectLst/>
          </p:spPr>
          <p:txBody>
            <a:bodyPr wrap="none" anchor="ctr"/>
            <a:lstStyle/>
            <a:p>
              <a:endParaRPr lang="en-US"/>
            </a:p>
          </p:txBody>
        </p:sp>
        <p:sp>
          <p:nvSpPr>
            <p:cNvPr id="50203" name="Line 27"/>
            <p:cNvSpPr>
              <a:spLocks noChangeShapeType="1"/>
            </p:cNvSpPr>
            <p:nvPr/>
          </p:nvSpPr>
          <p:spPr bwMode="auto">
            <a:xfrm>
              <a:off x="3840" y="3120"/>
              <a:ext cx="0" cy="96"/>
            </a:xfrm>
            <a:prstGeom prst="line">
              <a:avLst/>
            </a:prstGeom>
            <a:noFill/>
            <a:ln w="9525">
              <a:solidFill>
                <a:schemeClr val="tx1"/>
              </a:solidFill>
              <a:round/>
              <a:headEnd/>
              <a:tailEnd/>
            </a:ln>
            <a:effectLst/>
          </p:spPr>
          <p:txBody>
            <a:bodyPr wrap="none" anchor="ctr"/>
            <a:lstStyle/>
            <a:p>
              <a:endParaRPr lang="en-US"/>
            </a:p>
          </p:txBody>
        </p:sp>
        <p:sp>
          <p:nvSpPr>
            <p:cNvPr id="50204" name="Line 28"/>
            <p:cNvSpPr>
              <a:spLocks noChangeShapeType="1"/>
            </p:cNvSpPr>
            <p:nvPr/>
          </p:nvSpPr>
          <p:spPr bwMode="auto">
            <a:xfrm flipH="1">
              <a:off x="4464" y="3120"/>
              <a:ext cx="288" cy="384"/>
            </a:xfrm>
            <a:prstGeom prst="line">
              <a:avLst/>
            </a:prstGeom>
            <a:noFill/>
            <a:ln w="38100">
              <a:solidFill>
                <a:srgbClr val="FF0000"/>
              </a:solidFill>
              <a:round/>
              <a:headEnd/>
              <a:tailEnd type="triangle" w="med" len="med"/>
            </a:ln>
            <a:effectLst/>
          </p:spPr>
          <p:txBody>
            <a:bodyPr wrap="none" anchor="ctr"/>
            <a:lstStyle/>
            <a:p>
              <a:endParaRPr lang="en-US"/>
            </a:p>
          </p:txBody>
        </p:sp>
        <p:sp>
          <p:nvSpPr>
            <p:cNvPr id="50205" name="Text Box 29"/>
            <p:cNvSpPr txBox="1">
              <a:spLocks noChangeArrowheads="1"/>
            </p:cNvSpPr>
            <p:nvPr/>
          </p:nvSpPr>
          <p:spPr bwMode="auto">
            <a:xfrm>
              <a:off x="4800" y="2897"/>
              <a:ext cx="592" cy="231"/>
            </a:xfrm>
            <a:prstGeom prst="rect">
              <a:avLst/>
            </a:prstGeom>
            <a:noFill/>
            <a:ln w="9525">
              <a:noFill/>
              <a:miter lim="800000"/>
              <a:headEnd/>
              <a:tailEnd/>
            </a:ln>
            <a:effectLst/>
          </p:spPr>
          <p:txBody>
            <a:bodyPr wrap="none">
              <a:spAutoFit/>
            </a:bodyPr>
            <a:lstStyle/>
            <a:p>
              <a:r>
                <a:rPr lang="en-US" sz="1800" b="1">
                  <a:solidFill>
                    <a:srgbClr val="FF0000"/>
                  </a:solidFill>
                </a:rPr>
                <a:t>PE Seal</a:t>
              </a:r>
              <a:endParaRPr lang="en-US" sz="1400">
                <a:solidFill>
                  <a:srgbClr val="FF0000"/>
                </a:solidFill>
              </a:endParaRP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CB19848A-4AEC-4011-9646-E39CE3B3DE51}" type="slidenum">
              <a:rPr lang="en-US"/>
              <a:pPr/>
              <a:t>3</a:t>
            </a:fld>
            <a:endParaRPr lang="en-US"/>
          </a:p>
        </p:txBody>
      </p:sp>
      <p:sp>
        <p:nvSpPr>
          <p:cNvPr id="54274"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4275"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4276"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4277" name="Text Box 5"/>
          <p:cNvSpPr txBox="1">
            <a:spLocks noChangeArrowheads="1"/>
          </p:cNvSpPr>
          <p:nvPr/>
        </p:nvSpPr>
        <p:spPr bwMode="auto">
          <a:xfrm>
            <a:off x="596245" y="629245"/>
            <a:ext cx="7924800" cy="457200"/>
          </a:xfrm>
          <a:prstGeom prst="rect">
            <a:avLst/>
          </a:prstGeom>
          <a:noFill/>
          <a:ln w="9525">
            <a:noFill/>
            <a:miter lim="800000"/>
            <a:headEnd/>
            <a:tailEnd/>
          </a:ln>
          <a:effectLst/>
        </p:spPr>
        <p:txBody>
          <a:bodyPr>
            <a:spAutoFit/>
          </a:bodyPr>
          <a:lstStyle/>
          <a:p>
            <a:pPr>
              <a:tabLst>
                <a:tab pos="519113" algn="l"/>
              </a:tabLst>
            </a:pPr>
            <a:r>
              <a:rPr lang="en-US" b="1" u="sng" dirty="0">
                <a:solidFill>
                  <a:schemeClr val="accent2"/>
                </a:solidFill>
              </a:rPr>
              <a:t>Why become registered as a Professional Engineer (PE)?</a:t>
            </a:r>
            <a:endParaRPr lang="en-US" sz="1200" b="1" u="sng" dirty="0">
              <a:solidFill>
                <a:schemeClr val="accent2"/>
              </a:solidFill>
            </a:endParaRPr>
          </a:p>
        </p:txBody>
      </p:sp>
      <p:sp>
        <p:nvSpPr>
          <p:cNvPr id="54300" name="Text Box 28"/>
          <p:cNvSpPr txBox="1">
            <a:spLocks noChangeArrowheads="1"/>
          </p:cNvSpPr>
          <p:nvPr/>
        </p:nvSpPr>
        <p:spPr bwMode="auto">
          <a:xfrm>
            <a:off x="655950" y="1106089"/>
            <a:ext cx="8488050" cy="5847755"/>
          </a:xfrm>
          <a:prstGeom prst="rect">
            <a:avLst/>
          </a:prstGeom>
          <a:noFill/>
          <a:ln w="9525">
            <a:noFill/>
            <a:miter lim="800000"/>
            <a:headEnd/>
            <a:tailEnd/>
          </a:ln>
          <a:effectLst/>
        </p:spPr>
        <p:txBody>
          <a:bodyPr wrap="square">
            <a:spAutoFit/>
          </a:bodyPr>
          <a:lstStyle/>
          <a:p>
            <a:pPr>
              <a:tabLst>
                <a:tab pos="339725" algn="l"/>
              </a:tabLst>
            </a:pPr>
            <a:r>
              <a:rPr lang="en-US" sz="2200" b="1" dirty="0">
                <a:solidFill>
                  <a:schemeClr val="accent2"/>
                </a:solidFill>
              </a:rPr>
              <a:t>1.	</a:t>
            </a:r>
            <a:r>
              <a:rPr lang="en-US" sz="2200" b="1" u="sng" dirty="0">
                <a:solidFill>
                  <a:schemeClr val="accent2"/>
                </a:solidFill>
              </a:rPr>
              <a:t>Licensing is required in many areas of engineering</a:t>
            </a:r>
          </a:p>
          <a:p>
            <a:pPr marL="574675" lvl="2" indent="-228600">
              <a:buFont typeface="Symbol" pitchFamily="18" charset="2"/>
              <a:buChar char="·"/>
              <a:tabLst>
                <a:tab pos="339725" algn="l"/>
              </a:tabLst>
            </a:pPr>
            <a:r>
              <a:rPr lang="en-US" sz="2200" dirty="0">
                <a:solidFill>
                  <a:schemeClr val="accent2"/>
                </a:solidFill>
              </a:rPr>
              <a:t>Civil engineers usually need to licensed</a:t>
            </a:r>
          </a:p>
          <a:p>
            <a:pPr marL="574675" lvl="2" indent="-228600">
              <a:buFont typeface="Symbol" pitchFamily="18" charset="2"/>
              <a:buChar char="·"/>
              <a:tabLst>
                <a:tab pos="339725" algn="l"/>
              </a:tabLst>
            </a:pPr>
            <a:r>
              <a:rPr lang="en-US" sz="2200" dirty="0">
                <a:solidFill>
                  <a:schemeClr val="accent2"/>
                </a:solidFill>
              </a:rPr>
              <a:t>Engineers working for local, state, or federal governments often need to be licensed</a:t>
            </a:r>
          </a:p>
          <a:p>
            <a:pPr marL="574675" lvl="2" indent="-228600">
              <a:buFont typeface="Symbol" pitchFamily="18" charset="2"/>
              <a:buChar char="·"/>
              <a:tabLst>
                <a:tab pos="339725" algn="l"/>
              </a:tabLst>
            </a:pPr>
            <a:r>
              <a:rPr lang="en-US" sz="2200" dirty="0">
                <a:solidFill>
                  <a:schemeClr val="accent2"/>
                </a:solidFill>
              </a:rPr>
              <a:t>The drawings associated with building projects must be “sealed” by a licensed engineer</a:t>
            </a:r>
          </a:p>
          <a:p>
            <a:pPr marL="574675" lvl="2" indent="-228600">
              <a:buFont typeface="Symbol" pitchFamily="18" charset="2"/>
              <a:buChar char="·"/>
              <a:tabLst>
                <a:tab pos="339725" algn="l"/>
              </a:tabLst>
            </a:pPr>
            <a:r>
              <a:rPr lang="en-US" sz="2200" dirty="0">
                <a:solidFill>
                  <a:schemeClr val="accent2"/>
                </a:solidFill>
              </a:rPr>
              <a:t>Many engineering companies consider licensing to be important</a:t>
            </a:r>
          </a:p>
          <a:p>
            <a:pPr marL="574675" lvl="2" indent="-228600">
              <a:buFont typeface="Symbol" pitchFamily="18" charset="2"/>
              <a:buNone/>
              <a:tabLst>
                <a:tab pos="339725" algn="l"/>
              </a:tabLst>
            </a:pPr>
            <a:endParaRPr lang="en-US" sz="2200" dirty="0">
              <a:solidFill>
                <a:schemeClr val="accent2"/>
              </a:solidFill>
            </a:endParaRPr>
          </a:p>
          <a:p>
            <a:pPr>
              <a:tabLst>
                <a:tab pos="339725" algn="l"/>
              </a:tabLst>
            </a:pPr>
            <a:r>
              <a:rPr lang="en-US" sz="2200" b="1" dirty="0">
                <a:solidFill>
                  <a:schemeClr val="accent2"/>
                </a:solidFill>
              </a:rPr>
              <a:t>2.	</a:t>
            </a:r>
            <a:r>
              <a:rPr lang="en-US" sz="2200" b="1" u="sng" dirty="0">
                <a:solidFill>
                  <a:schemeClr val="accent2"/>
                </a:solidFill>
              </a:rPr>
              <a:t>Licensing may be required or helpful for promotions</a:t>
            </a:r>
          </a:p>
          <a:p>
            <a:pPr marL="574675" lvl="2" indent="-228600">
              <a:buFont typeface="Symbol" pitchFamily="18" charset="2"/>
              <a:buChar char="·"/>
              <a:tabLst>
                <a:tab pos="339725" algn="l"/>
              </a:tabLst>
            </a:pPr>
            <a:r>
              <a:rPr lang="en-US" sz="2200" dirty="0">
                <a:solidFill>
                  <a:schemeClr val="accent2"/>
                </a:solidFill>
              </a:rPr>
              <a:t>The head of a given engineering project can seal the drawings done under his supervision, so an unlicensed engineer may not be able to advance into a position of more responsibility</a:t>
            </a:r>
          </a:p>
          <a:p>
            <a:pPr marL="574675" lvl="2" indent="-228600">
              <a:buFont typeface="Symbol" pitchFamily="18" charset="2"/>
              <a:buChar char="·"/>
              <a:tabLst>
                <a:tab pos="339725" algn="l"/>
              </a:tabLst>
            </a:pPr>
            <a:r>
              <a:rPr lang="en-US" sz="2200" dirty="0">
                <a:solidFill>
                  <a:schemeClr val="accent2"/>
                </a:solidFill>
              </a:rPr>
              <a:t>Licensing is an important factor in promotions</a:t>
            </a:r>
          </a:p>
          <a:p>
            <a:pPr marL="574675" lvl="2" indent="-228600">
              <a:buFont typeface="Symbol" pitchFamily="18" charset="2"/>
              <a:buChar char="·"/>
              <a:tabLst>
                <a:tab pos="339725" algn="l"/>
              </a:tabLst>
            </a:pPr>
            <a:r>
              <a:rPr lang="en-US" sz="2200" dirty="0">
                <a:solidFill>
                  <a:schemeClr val="accent2"/>
                </a:solidFill>
              </a:rPr>
              <a:t>Many companies advertise the number of licensed engineers that they have on staff</a:t>
            </a:r>
          </a:p>
          <a:p>
            <a:pPr marL="574675" lvl="2" indent="-228600">
              <a:buFont typeface="Symbol" pitchFamily="18" charset="2"/>
              <a:buChar char="·"/>
              <a:tabLst>
                <a:tab pos="339725" algn="l"/>
              </a:tabLst>
            </a:pPr>
            <a:r>
              <a:rPr lang="en-US" sz="2200" dirty="0">
                <a:solidFill>
                  <a:schemeClr val="accent2"/>
                </a:solidFill>
              </a:rPr>
              <a:t>National statistics show that licensed engineers earn higher salaries than unlicensed engineers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5EEBE810-2B9F-4D23-A313-20C0080923FD}" type="slidenum">
              <a:rPr lang="en-US"/>
              <a:pPr/>
              <a:t>4</a:t>
            </a:fld>
            <a:endParaRPr lang="en-US"/>
          </a:p>
        </p:txBody>
      </p:sp>
      <p:sp>
        <p:nvSpPr>
          <p:cNvPr id="5529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529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530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5302" name="Text Box 6"/>
          <p:cNvSpPr txBox="1">
            <a:spLocks noChangeArrowheads="1"/>
          </p:cNvSpPr>
          <p:nvPr/>
        </p:nvSpPr>
        <p:spPr bwMode="auto">
          <a:xfrm>
            <a:off x="608814" y="609600"/>
            <a:ext cx="8534400" cy="6186309"/>
          </a:xfrm>
          <a:prstGeom prst="rect">
            <a:avLst/>
          </a:prstGeom>
          <a:noFill/>
          <a:ln w="9525">
            <a:noFill/>
            <a:miter lim="800000"/>
            <a:headEnd/>
            <a:tailEnd/>
          </a:ln>
          <a:effectLst/>
        </p:spPr>
        <p:txBody>
          <a:bodyPr wrap="square">
            <a:spAutoFit/>
          </a:bodyPr>
          <a:lstStyle/>
          <a:p>
            <a:pPr>
              <a:buFont typeface="Symbol" pitchFamily="18" charset="2"/>
              <a:buNone/>
              <a:tabLst>
                <a:tab pos="339725" algn="l"/>
              </a:tabLst>
            </a:pPr>
            <a:r>
              <a:rPr lang="en-US" sz="2200" b="1" dirty="0">
                <a:solidFill>
                  <a:schemeClr val="accent2"/>
                </a:solidFill>
              </a:rPr>
              <a:t>3.	</a:t>
            </a:r>
            <a:r>
              <a:rPr lang="en-US" sz="2200" b="1" u="sng" dirty="0">
                <a:solidFill>
                  <a:schemeClr val="accent2"/>
                </a:solidFill>
              </a:rPr>
              <a:t>Licensing is a sign of competence</a:t>
            </a:r>
          </a:p>
          <a:p>
            <a:pPr marL="574675" lvl="2" indent="-228600">
              <a:buFont typeface="Symbol" pitchFamily="18" charset="2"/>
              <a:buChar char="·"/>
              <a:tabLst>
                <a:tab pos="339725" algn="l"/>
              </a:tabLst>
            </a:pPr>
            <a:r>
              <a:rPr lang="en-US" sz="2200" dirty="0">
                <a:solidFill>
                  <a:schemeClr val="accent2"/>
                </a:solidFill>
              </a:rPr>
              <a:t>The licensing process is well recognized and highly regarded</a:t>
            </a:r>
          </a:p>
          <a:p>
            <a:pPr marL="574675" lvl="2" indent="-228600">
              <a:buFont typeface="Symbol" pitchFamily="18" charset="2"/>
              <a:buChar char="·"/>
              <a:tabLst>
                <a:tab pos="339725" algn="l"/>
              </a:tabLst>
            </a:pPr>
            <a:r>
              <a:rPr lang="en-US" sz="2200" dirty="0">
                <a:solidFill>
                  <a:schemeClr val="accent2"/>
                </a:solidFill>
              </a:rPr>
              <a:t>Being licensed is an excellent item to add to your resume</a:t>
            </a:r>
          </a:p>
          <a:p>
            <a:pPr marL="574675" lvl="2" indent="-228600">
              <a:buFont typeface="Symbol" pitchFamily="18" charset="2"/>
              <a:buNone/>
              <a:tabLst>
                <a:tab pos="339725" algn="l"/>
              </a:tabLst>
            </a:pPr>
            <a:endParaRPr lang="en-US" sz="2200" dirty="0">
              <a:solidFill>
                <a:schemeClr val="accent2"/>
              </a:solidFill>
            </a:endParaRPr>
          </a:p>
          <a:p>
            <a:pPr>
              <a:tabLst>
                <a:tab pos="339725" algn="l"/>
              </a:tabLst>
            </a:pPr>
            <a:r>
              <a:rPr lang="en-US" sz="2200" b="1" dirty="0">
                <a:solidFill>
                  <a:schemeClr val="accent2"/>
                </a:solidFill>
              </a:rPr>
              <a:t>4.	</a:t>
            </a:r>
            <a:r>
              <a:rPr lang="en-US" sz="2200" b="1" u="sng" dirty="0">
                <a:solidFill>
                  <a:schemeClr val="accent2"/>
                </a:solidFill>
              </a:rPr>
              <a:t>Licensing is required to own your own consulting business</a:t>
            </a:r>
          </a:p>
          <a:p>
            <a:pPr marL="574675" lvl="2" indent="-228600">
              <a:buFont typeface="Symbol" pitchFamily="18" charset="2"/>
              <a:buChar char="·"/>
              <a:tabLst>
                <a:tab pos="339725" algn="l"/>
              </a:tabLst>
            </a:pPr>
            <a:r>
              <a:rPr lang="en-US" sz="2200" dirty="0">
                <a:solidFill>
                  <a:schemeClr val="accent2"/>
                </a:solidFill>
              </a:rPr>
              <a:t>You may wish to start your own engineering company in the future</a:t>
            </a:r>
          </a:p>
          <a:p>
            <a:pPr marL="574675" lvl="2" indent="-228600">
              <a:buFont typeface="Symbol" pitchFamily="18" charset="2"/>
              <a:buChar char="·"/>
              <a:tabLst>
                <a:tab pos="339725" algn="l"/>
              </a:tabLst>
            </a:pPr>
            <a:endParaRPr lang="en-US" sz="2200" dirty="0">
              <a:solidFill>
                <a:schemeClr val="accent2"/>
              </a:solidFill>
            </a:endParaRPr>
          </a:p>
          <a:p>
            <a:pPr>
              <a:tabLst>
                <a:tab pos="339725" algn="l"/>
              </a:tabLst>
            </a:pPr>
            <a:r>
              <a:rPr lang="en-US" sz="2200" b="1" dirty="0">
                <a:solidFill>
                  <a:schemeClr val="accent2"/>
                </a:solidFill>
              </a:rPr>
              <a:t>5.	</a:t>
            </a:r>
            <a:r>
              <a:rPr lang="en-US" sz="2200" b="1" u="sng" dirty="0">
                <a:solidFill>
                  <a:schemeClr val="accent2"/>
                </a:solidFill>
              </a:rPr>
              <a:t>Licensing is required to testify as an “expert witness” in court</a:t>
            </a:r>
          </a:p>
          <a:p>
            <a:pPr marL="574675" lvl="2" indent="-228600">
              <a:buFont typeface="Symbol" pitchFamily="18" charset="2"/>
              <a:buChar char="·"/>
              <a:tabLst>
                <a:tab pos="339725" algn="l"/>
              </a:tabLst>
            </a:pPr>
            <a:r>
              <a:rPr lang="en-US" sz="2200" dirty="0">
                <a:solidFill>
                  <a:schemeClr val="accent2"/>
                </a:solidFill>
              </a:rPr>
              <a:t>You have probably seen TV shows where a doctor testified as to the cause of death in a trial.  Would the court have recognized someone as an expert witness who was a nurse, medical technician, or a layman with lots of medical experience?  No.  A licensed medical doctor (MD) is required to be an expert witness on medical matters.  Similarly, suppose there is a lawsuit over some engineering services provided or some liability involving an engineering product.  Who would the court turn to for accurate testimony of technical information?  </a:t>
            </a:r>
            <a:r>
              <a:rPr lang="en-US" sz="2200" b="1" i="1" dirty="0">
                <a:solidFill>
                  <a:schemeClr val="accent2"/>
                </a:solidFill>
              </a:rPr>
              <a:t>Licensed Professional Engineers</a:t>
            </a:r>
            <a:r>
              <a:rPr lang="en-US" sz="2200" dirty="0">
                <a:solidFill>
                  <a:schemeClr val="accent2"/>
                </a:solidFill>
              </a:rPr>
              <a:t>.</a:t>
            </a:r>
          </a:p>
          <a:p>
            <a:pPr marL="574675" lvl="2" indent="-228600">
              <a:buFont typeface="Symbol" pitchFamily="18" charset="2"/>
              <a:buNone/>
              <a:tabLst>
                <a:tab pos="339725" algn="l"/>
              </a:tabLst>
            </a:pPr>
            <a:endParaRPr lang="en-US" sz="2200" dirty="0">
              <a:solidFill>
                <a:schemeClr val="accent2"/>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3F24DE4-BA2A-4B76-8AEA-9C62CCF6C0B4}" type="slidenum">
              <a:rPr lang="en-US"/>
              <a:pPr/>
              <a:t>5</a:t>
            </a:fld>
            <a:endParaRPr lang="en-US"/>
          </a:p>
        </p:txBody>
      </p:sp>
      <p:sp>
        <p:nvSpPr>
          <p:cNvPr id="56322"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6323"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6324"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6325" name="Text Box 5"/>
          <p:cNvSpPr txBox="1">
            <a:spLocks noChangeArrowheads="1"/>
          </p:cNvSpPr>
          <p:nvPr/>
        </p:nvSpPr>
        <p:spPr bwMode="auto">
          <a:xfrm>
            <a:off x="609600" y="645515"/>
            <a:ext cx="8229600" cy="2800767"/>
          </a:xfrm>
          <a:prstGeom prst="rect">
            <a:avLst/>
          </a:prstGeom>
          <a:noFill/>
          <a:ln w="9525">
            <a:noFill/>
            <a:miter lim="800000"/>
            <a:headEnd/>
            <a:tailEnd/>
          </a:ln>
          <a:effectLst/>
        </p:spPr>
        <p:txBody>
          <a:bodyPr>
            <a:spAutoFit/>
          </a:bodyPr>
          <a:lstStyle/>
          <a:p>
            <a:pPr>
              <a:tabLst>
                <a:tab pos="339725" algn="l"/>
              </a:tabLst>
            </a:pPr>
            <a:r>
              <a:rPr lang="en-US" sz="2200" b="1" dirty="0">
                <a:solidFill>
                  <a:schemeClr val="accent2"/>
                </a:solidFill>
              </a:rPr>
              <a:t>6.	</a:t>
            </a:r>
            <a:r>
              <a:rPr lang="en-US" sz="2200" b="1" u="sng" dirty="0">
                <a:solidFill>
                  <a:schemeClr val="accent2"/>
                </a:solidFill>
              </a:rPr>
              <a:t>You never know when you may need to be licensed</a:t>
            </a:r>
          </a:p>
          <a:p>
            <a:pPr marL="574675" lvl="2" indent="-228600">
              <a:buFont typeface="Symbol" pitchFamily="18" charset="2"/>
              <a:buChar char="·"/>
              <a:tabLst>
                <a:tab pos="339725" algn="l"/>
              </a:tabLst>
            </a:pPr>
            <a:r>
              <a:rPr lang="en-US" sz="2200" dirty="0">
                <a:solidFill>
                  <a:schemeClr val="accent2"/>
                </a:solidFill>
              </a:rPr>
              <a:t>The licensing process involves tests that are easier to take near graduation with an engineering degree while the coursework is still fresh.  It is difficult to be tested on a wide range of engineering subjects years after graduation.</a:t>
            </a:r>
          </a:p>
          <a:p>
            <a:pPr marL="574675" lvl="2" indent="-228600">
              <a:buFont typeface="Symbol" pitchFamily="18" charset="2"/>
              <a:buChar char="·"/>
              <a:tabLst>
                <a:tab pos="339725" algn="l"/>
              </a:tabLst>
            </a:pPr>
            <a:r>
              <a:rPr lang="en-US" sz="2200" dirty="0">
                <a:solidFill>
                  <a:schemeClr val="accent2"/>
                </a:solidFill>
              </a:rPr>
              <a:t>You may wish to open your own business later.</a:t>
            </a:r>
          </a:p>
          <a:p>
            <a:pPr marL="574675" lvl="2" indent="-228600">
              <a:buFont typeface="Symbol" pitchFamily="18" charset="2"/>
              <a:buChar char="·"/>
              <a:tabLst>
                <a:tab pos="339725" algn="l"/>
              </a:tabLst>
            </a:pPr>
            <a:r>
              <a:rPr lang="en-US" sz="2200" dirty="0">
                <a:solidFill>
                  <a:schemeClr val="accent2"/>
                </a:solidFill>
              </a:rPr>
              <a:t>You may decide to work for a city or state government after many years in the private </a:t>
            </a:r>
            <a:r>
              <a:rPr lang="en-US" sz="2200" dirty="0" smtClean="0">
                <a:solidFill>
                  <a:schemeClr val="accent2"/>
                </a:solidFill>
              </a:rPr>
              <a:t>sector</a:t>
            </a:r>
          </a:p>
        </p:txBody>
      </p:sp>
      <p:sp>
        <p:nvSpPr>
          <p:cNvPr id="2" name="Rectangle 1"/>
          <p:cNvSpPr/>
          <p:nvPr/>
        </p:nvSpPr>
        <p:spPr>
          <a:xfrm>
            <a:off x="838200" y="4114800"/>
            <a:ext cx="8001000" cy="1446550"/>
          </a:xfrm>
          <a:prstGeom prst="rect">
            <a:avLst/>
          </a:prstGeom>
          <a:ln w="28575">
            <a:solidFill>
              <a:schemeClr val="accent2"/>
            </a:solidFill>
          </a:ln>
        </p:spPr>
        <p:txBody>
          <a:bodyPr wrap="square">
            <a:spAutoFit/>
          </a:bodyPr>
          <a:lstStyle/>
          <a:p>
            <a:pPr marL="346075" lvl="2">
              <a:tabLst>
                <a:tab pos="339725" algn="l"/>
              </a:tabLst>
            </a:pPr>
            <a:r>
              <a:rPr lang="en-US" sz="2200" dirty="0">
                <a:solidFill>
                  <a:schemeClr val="accent2"/>
                </a:solidFill>
              </a:rPr>
              <a:t>Check out the video on the NCEES website promoting licensure:</a:t>
            </a:r>
          </a:p>
          <a:p>
            <a:pPr marL="346075" lvl="2">
              <a:tabLst>
                <a:tab pos="339725" algn="l"/>
              </a:tabLst>
            </a:pPr>
            <a:r>
              <a:rPr lang="en-US" sz="2200" dirty="0">
                <a:solidFill>
                  <a:schemeClr val="accent2"/>
                </a:solidFill>
                <a:hlinkClick r:id="rId2"/>
              </a:rPr>
              <a:t>http://ncees.org/licensure/</a:t>
            </a:r>
            <a:r>
              <a:rPr lang="en-US" sz="2200" dirty="0">
                <a:solidFill>
                  <a:schemeClr val="accent2"/>
                </a:solidFill>
              </a:rPr>
              <a:t>  </a:t>
            </a:r>
            <a:r>
              <a:rPr lang="en-US" sz="2200" dirty="0" smtClean="0">
                <a:solidFill>
                  <a:schemeClr val="accent2"/>
                </a:solidFill>
              </a:rPr>
              <a:t>  </a:t>
            </a:r>
          </a:p>
          <a:p>
            <a:pPr marL="346075" lvl="2">
              <a:tabLst>
                <a:tab pos="339725" algn="l"/>
              </a:tabLst>
            </a:pPr>
            <a:r>
              <a:rPr lang="en-US" sz="2200" dirty="0" smtClean="0">
                <a:solidFill>
                  <a:schemeClr val="accent2"/>
                </a:solidFill>
              </a:rPr>
              <a:t>     or </a:t>
            </a:r>
          </a:p>
          <a:p>
            <a:pPr marL="346075" lvl="2">
              <a:tabLst>
                <a:tab pos="339725" algn="l"/>
              </a:tabLst>
            </a:pPr>
            <a:r>
              <a:rPr lang="en-US" sz="2200" dirty="0">
                <a:solidFill>
                  <a:schemeClr val="accent2"/>
                </a:solidFill>
                <a:hlinkClick r:id="rId3"/>
              </a:rPr>
              <a:t>https://</a:t>
            </a:r>
            <a:r>
              <a:rPr lang="en-US" sz="2200" dirty="0" smtClean="0">
                <a:solidFill>
                  <a:schemeClr val="accent2"/>
                </a:solidFill>
                <a:hlinkClick r:id="rId3"/>
              </a:rPr>
              <a:t>www.youtube.com/watch?v=kXg8uzPbyEg</a:t>
            </a:r>
            <a:r>
              <a:rPr lang="en-US" sz="2200" dirty="0" smtClean="0">
                <a:solidFill>
                  <a:schemeClr val="accent2"/>
                </a:solidFill>
              </a:rPr>
              <a:t> </a:t>
            </a:r>
            <a:endParaRPr lang="en-US" sz="2200" dirty="0">
              <a:solidFill>
                <a:schemeClr val="accent2"/>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7239000" y="-20817"/>
            <a:ext cx="1905000" cy="457200"/>
          </a:xfrm>
        </p:spPr>
        <p:txBody>
          <a:bodyPr/>
          <a:lstStyle/>
          <a:p>
            <a:fld id="{103AFB00-58CF-4B2A-B913-65EE9CBA3546}" type="slidenum">
              <a:rPr lang="en-US"/>
              <a:pPr/>
              <a:t>6</a:t>
            </a:fld>
            <a:endParaRPr lang="en-US"/>
          </a:p>
        </p:txBody>
      </p:sp>
      <p:sp>
        <p:nvSpPr>
          <p:cNvPr id="57346"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7347"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7348"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7349" name="Text Box 5"/>
          <p:cNvSpPr txBox="1">
            <a:spLocks noChangeArrowheads="1"/>
          </p:cNvSpPr>
          <p:nvPr/>
        </p:nvSpPr>
        <p:spPr bwMode="auto">
          <a:xfrm>
            <a:off x="608815" y="609600"/>
            <a:ext cx="8229600" cy="457200"/>
          </a:xfrm>
          <a:prstGeom prst="rect">
            <a:avLst/>
          </a:prstGeom>
          <a:noFill/>
          <a:ln w="9525">
            <a:noFill/>
            <a:miter lim="800000"/>
            <a:headEnd/>
            <a:tailEnd/>
          </a:ln>
          <a:effectLst/>
        </p:spPr>
        <p:txBody>
          <a:bodyPr>
            <a:spAutoFit/>
          </a:bodyPr>
          <a:lstStyle/>
          <a:p>
            <a:pPr>
              <a:tabLst>
                <a:tab pos="339725" algn="l"/>
              </a:tabLst>
            </a:pPr>
            <a:r>
              <a:rPr lang="en-US" b="1" u="sng" dirty="0">
                <a:solidFill>
                  <a:schemeClr val="accent2"/>
                </a:solidFill>
              </a:rPr>
              <a:t>Steps in becoming licensed as a Professional Engineer (PE)</a:t>
            </a:r>
            <a:endParaRPr lang="en-US" sz="1200" b="1" u="sng" dirty="0">
              <a:solidFill>
                <a:schemeClr val="accent2"/>
              </a:solidFill>
            </a:endParaRPr>
          </a:p>
        </p:txBody>
      </p:sp>
      <p:sp>
        <p:nvSpPr>
          <p:cNvPr id="57350" name="Text Box 6"/>
          <p:cNvSpPr txBox="1">
            <a:spLocks noChangeArrowheads="1"/>
          </p:cNvSpPr>
          <p:nvPr/>
        </p:nvSpPr>
        <p:spPr bwMode="auto">
          <a:xfrm>
            <a:off x="610386" y="1066800"/>
            <a:ext cx="8533614" cy="5632311"/>
          </a:xfrm>
          <a:prstGeom prst="rect">
            <a:avLst/>
          </a:prstGeom>
          <a:noFill/>
          <a:ln w="9525">
            <a:noFill/>
            <a:miter lim="800000"/>
            <a:headEnd/>
            <a:tailEnd/>
          </a:ln>
          <a:effectLst/>
        </p:spPr>
        <p:txBody>
          <a:bodyPr wrap="square">
            <a:spAutoFit/>
          </a:bodyPr>
          <a:lstStyle/>
          <a:p>
            <a:pPr>
              <a:tabLst>
                <a:tab pos="339725" algn="l"/>
              </a:tabLst>
            </a:pPr>
            <a:r>
              <a:rPr lang="en-US" sz="2000" b="1" dirty="0">
                <a:solidFill>
                  <a:schemeClr val="accent2"/>
                </a:solidFill>
              </a:rPr>
              <a:t>1.	</a:t>
            </a:r>
            <a:r>
              <a:rPr lang="en-US" sz="2000" b="1" u="sng" dirty="0">
                <a:solidFill>
                  <a:schemeClr val="accent2"/>
                </a:solidFill>
              </a:rPr>
              <a:t>Graduate with a BS Engineering degree from an ABET-accredited </a:t>
            </a:r>
          </a:p>
          <a:p>
            <a:pPr>
              <a:tabLst>
                <a:tab pos="339725" algn="l"/>
              </a:tabLst>
            </a:pPr>
            <a:r>
              <a:rPr lang="en-US" sz="2000" dirty="0">
                <a:solidFill>
                  <a:schemeClr val="accent2"/>
                </a:solidFill>
              </a:rPr>
              <a:t>	</a:t>
            </a:r>
            <a:r>
              <a:rPr lang="en-US" sz="2000" b="1" u="sng" dirty="0">
                <a:solidFill>
                  <a:schemeClr val="accent2"/>
                </a:solidFill>
              </a:rPr>
              <a:t>program</a:t>
            </a:r>
          </a:p>
          <a:p>
            <a:pPr marL="574675" lvl="2" indent="-228600">
              <a:buFontTx/>
              <a:buChar char="•"/>
              <a:tabLst>
                <a:tab pos="339725" algn="l"/>
              </a:tabLst>
            </a:pPr>
            <a:r>
              <a:rPr lang="en-US" sz="2000" dirty="0">
                <a:solidFill>
                  <a:schemeClr val="accent2"/>
                </a:solidFill>
              </a:rPr>
              <a:t>This is an important point to consider when selecting an engineering college and program.</a:t>
            </a:r>
            <a:endParaRPr lang="en-US" sz="2000" b="1" u="sng" dirty="0">
              <a:solidFill>
                <a:schemeClr val="accent2"/>
              </a:solidFill>
            </a:endParaRPr>
          </a:p>
          <a:p>
            <a:pPr>
              <a:tabLst>
                <a:tab pos="339725" algn="l"/>
              </a:tabLst>
            </a:pPr>
            <a:r>
              <a:rPr lang="en-US" sz="2000" b="1" dirty="0">
                <a:solidFill>
                  <a:schemeClr val="accent2"/>
                </a:solidFill>
              </a:rPr>
              <a:t>2.	</a:t>
            </a:r>
            <a:r>
              <a:rPr lang="en-US" sz="2000" b="1" u="sng" dirty="0">
                <a:solidFill>
                  <a:schemeClr val="accent2"/>
                </a:solidFill>
              </a:rPr>
              <a:t>Pass the Fundamentals of Engineering (FE) Exam</a:t>
            </a:r>
          </a:p>
          <a:p>
            <a:pPr marL="574675" lvl="2" indent="-228600">
              <a:buFontTx/>
              <a:buChar char="•"/>
              <a:tabLst>
                <a:tab pos="339725" algn="l"/>
              </a:tabLst>
            </a:pPr>
            <a:r>
              <a:rPr lang="en-US" sz="2000" dirty="0">
                <a:solidFill>
                  <a:schemeClr val="accent2"/>
                </a:solidFill>
              </a:rPr>
              <a:t>This exam used to be called the Engineer-In-Training (EIT) exam.</a:t>
            </a:r>
          </a:p>
          <a:p>
            <a:pPr marL="574675" lvl="2" indent="-228600">
              <a:buFontTx/>
              <a:buChar char="•"/>
              <a:tabLst>
                <a:tab pos="339725" algn="l"/>
              </a:tabLst>
            </a:pPr>
            <a:r>
              <a:rPr lang="en-US" sz="2000" dirty="0">
                <a:solidFill>
                  <a:schemeClr val="accent2"/>
                </a:solidFill>
              </a:rPr>
              <a:t>Engineers can take the exam during their senior year (highly recommended).</a:t>
            </a:r>
            <a:endParaRPr lang="en-US" sz="2000" b="1" dirty="0">
              <a:solidFill>
                <a:schemeClr val="accent2"/>
              </a:solidFill>
            </a:endParaRPr>
          </a:p>
          <a:p>
            <a:pPr>
              <a:tabLst>
                <a:tab pos="339725" algn="l"/>
              </a:tabLst>
            </a:pPr>
            <a:r>
              <a:rPr lang="en-US" sz="2000" b="1" dirty="0">
                <a:solidFill>
                  <a:schemeClr val="accent2"/>
                </a:solidFill>
              </a:rPr>
              <a:t>3.	</a:t>
            </a:r>
            <a:r>
              <a:rPr lang="en-US" sz="2000" b="1" u="sng" dirty="0">
                <a:solidFill>
                  <a:schemeClr val="accent2"/>
                </a:solidFill>
              </a:rPr>
              <a:t>4 years of qualified work experience are required</a:t>
            </a:r>
          </a:p>
          <a:p>
            <a:pPr marL="574675" lvl="2" indent="-228600">
              <a:buFontTx/>
              <a:buChar char="•"/>
              <a:tabLst>
                <a:tab pos="339725" algn="l"/>
              </a:tabLst>
            </a:pPr>
            <a:r>
              <a:rPr lang="en-US" sz="2000" dirty="0">
                <a:solidFill>
                  <a:schemeClr val="accent2"/>
                </a:solidFill>
              </a:rPr>
              <a:t>The experience could be prior to graduation or the exams.</a:t>
            </a:r>
          </a:p>
          <a:p>
            <a:pPr marL="574675" lvl="2" indent="-228600">
              <a:buFontTx/>
              <a:buChar char="•"/>
              <a:tabLst>
                <a:tab pos="339725" algn="l"/>
              </a:tabLst>
            </a:pPr>
            <a:r>
              <a:rPr lang="en-US" sz="2000" dirty="0">
                <a:solidFill>
                  <a:schemeClr val="accent2"/>
                </a:solidFill>
              </a:rPr>
              <a:t>The state decides what experience is valid during the application process.</a:t>
            </a:r>
          </a:p>
          <a:p>
            <a:pPr marL="574675" lvl="2" indent="-228600">
              <a:buFontTx/>
              <a:buChar char="•"/>
              <a:tabLst>
                <a:tab pos="339725" algn="l"/>
              </a:tabLst>
            </a:pPr>
            <a:r>
              <a:rPr lang="en-US" sz="2000" dirty="0">
                <a:solidFill>
                  <a:schemeClr val="accent2"/>
                </a:solidFill>
              </a:rPr>
              <a:t>Up to two years of graduate study in Engineering can </a:t>
            </a:r>
            <a:r>
              <a:rPr lang="en-US" sz="2000" dirty="0" smtClean="0">
                <a:solidFill>
                  <a:schemeClr val="accent2"/>
                </a:solidFill>
              </a:rPr>
              <a:t>apply (one year for a MS and two years for a PhD.)</a:t>
            </a:r>
            <a:endParaRPr lang="en-US" sz="2000" dirty="0">
              <a:solidFill>
                <a:schemeClr val="accent2"/>
              </a:solidFill>
            </a:endParaRPr>
          </a:p>
          <a:p>
            <a:pPr marL="574675" lvl="2" indent="-228600">
              <a:buFontTx/>
              <a:buChar char="•"/>
              <a:tabLst>
                <a:tab pos="339725" algn="l"/>
              </a:tabLst>
            </a:pPr>
            <a:r>
              <a:rPr lang="en-US" sz="2000" dirty="0">
                <a:solidFill>
                  <a:schemeClr val="accent2"/>
                </a:solidFill>
              </a:rPr>
              <a:t>6 years experience are required in Virginia with a BSET (BS in Engineering Technology) degree from an ABET-accredited program (may vary by state).</a:t>
            </a:r>
            <a:endParaRPr lang="en-US" sz="2000" b="1" dirty="0">
              <a:solidFill>
                <a:schemeClr val="accent2"/>
              </a:solidFill>
            </a:endParaRPr>
          </a:p>
          <a:p>
            <a:pPr>
              <a:tabLst>
                <a:tab pos="339725" algn="l"/>
              </a:tabLst>
            </a:pPr>
            <a:r>
              <a:rPr lang="en-US" sz="2000" b="1" dirty="0">
                <a:solidFill>
                  <a:schemeClr val="accent2"/>
                </a:solidFill>
              </a:rPr>
              <a:t>4.	</a:t>
            </a:r>
            <a:r>
              <a:rPr lang="en-US" sz="2000" b="1" u="sng" dirty="0">
                <a:solidFill>
                  <a:schemeClr val="accent2"/>
                </a:solidFill>
              </a:rPr>
              <a:t>Pass the Principles and Practice of Engineering (PE) Exam</a:t>
            </a:r>
          </a:p>
          <a:p>
            <a:pPr marL="574675" lvl="2" indent="-228600">
              <a:buFontTx/>
              <a:buChar char="•"/>
              <a:tabLst>
                <a:tab pos="339725" algn="l"/>
              </a:tabLst>
            </a:pPr>
            <a:r>
              <a:rPr lang="en-US" sz="2000" dirty="0">
                <a:solidFill>
                  <a:schemeClr val="accent2"/>
                </a:solidFill>
              </a:rPr>
              <a:t>This is the last step before becoming a licensed PE, so the exam is often referred to as the PE Exam.</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65ACA441-85CD-48F1-8340-B82C71EBA040}" type="slidenum">
              <a:rPr lang="en-US"/>
              <a:pPr/>
              <a:t>7</a:t>
            </a:fld>
            <a:endParaRPr lang="en-US"/>
          </a:p>
        </p:txBody>
      </p:sp>
      <p:sp>
        <p:nvSpPr>
          <p:cNvPr id="58370"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58371"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58372"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58374" name="Text Box 6"/>
          <p:cNvSpPr txBox="1">
            <a:spLocks noChangeArrowheads="1"/>
          </p:cNvSpPr>
          <p:nvPr/>
        </p:nvSpPr>
        <p:spPr bwMode="auto">
          <a:xfrm>
            <a:off x="609600" y="609600"/>
            <a:ext cx="8534400" cy="6217087"/>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Licensure is controlled by the state</a:t>
            </a:r>
          </a:p>
          <a:p>
            <a:pPr marL="574675" lvl="2" indent="-228600">
              <a:buFontTx/>
              <a:buChar char="•"/>
              <a:tabLst>
                <a:tab pos="339725" algn="l"/>
              </a:tabLst>
            </a:pPr>
            <a:r>
              <a:rPr lang="en-US" sz="2200" dirty="0">
                <a:solidFill>
                  <a:schemeClr val="accent2"/>
                </a:solidFill>
              </a:rPr>
              <a:t>Each state licenses Professional Engineers</a:t>
            </a:r>
          </a:p>
          <a:p>
            <a:pPr marL="574675" lvl="2" indent="-228600">
              <a:buFontTx/>
              <a:buChar char="•"/>
              <a:tabLst>
                <a:tab pos="339725" algn="l"/>
              </a:tabLst>
            </a:pPr>
            <a:r>
              <a:rPr lang="en-US" sz="2200" dirty="0">
                <a:solidFill>
                  <a:schemeClr val="accent2"/>
                </a:solidFill>
              </a:rPr>
              <a:t>All states use the same exams, but requirements such as experience needed may vary.  The exams are written by the National Council of Examiners for Engineering and Surveying (NCEES).</a:t>
            </a:r>
          </a:p>
          <a:p>
            <a:pPr marL="574675" lvl="2" indent="-228600">
              <a:buFontTx/>
              <a:buChar char="•"/>
              <a:tabLst>
                <a:tab pos="339725" algn="l"/>
              </a:tabLst>
            </a:pPr>
            <a:r>
              <a:rPr lang="en-US" sz="2200" dirty="0">
                <a:solidFill>
                  <a:schemeClr val="accent2"/>
                </a:solidFill>
              </a:rPr>
              <a:t>The PE license is good for life as long as fees are paid (perhaps </a:t>
            </a:r>
            <a:r>
              <a:rPr lang="en-US" sz="2200" dirty="0" smtClean="0">
                <a:solidFill>
                  <a:schemeClr val="accent2"/>
                </a:solidFill>
              </a:rPr>
              <a:t>$80/</a:t>
            </a:r>
            <a:r>
              <a:rPr lang="en-US" sz="2200" dirty="0" err="1" smtClean="0">
                <a:solidFill>
                  <a:schemeClr val="accent2"/>
                </a:solidFill>
              </a:rPr>
              <a:t>yr</a:t>
            </a:r>
            <a:r>
              <a:rPr lang="en-US" sz="2200" dirty="0" smtClean="0">
                <a:solidFill>
                  <a:schemeClr val="accent2"/>
                </a:solidFill>
              </a:rPr>
              <a:t> </a:t>
            </a:r>
            <a:r>
              <a:rPr lang="en-US" sz="2200" dirty="0">
                <a:solidFill>
                  <a:schemeClr val="accent2"/>
                </a:solidFill>
              </a:rPr>
              <a:t>or so) and the license is not suspended or revoked as a disciplinary action.</a:t>
            </a:r>
          </a:p>
          <a:p>
            <a:pPr marL="574675" lvl="2" indent="-228600">
              <a:buFontTx/>
              <a:buChar char="•"/>
              <a:tabLst>
                <a:tab pos="339725" algn="l"/>
              </a:tabLst>
            </a:pPr>
            <a:r>
              <a:rPr lang="en-US" sz="2200" dirty="0">
                <a:solidFill>
                  <a:schemeClr val="accent2"/>
                </a:solidFill>
              </a:rPr>
              <a:t>If an engineer works in several states, he or she must obtain a license in each state.  This is usually a simply process (no further testing), but will definitely require paying fees to each state.</a:t>
            </a:r>
          </a:p>
          <a:p>
            <a:pPr marL="574675" lvl="2" indent="-228600">
              <a:buFontTx/>
              <a:buChar char="•"/>
              <a:tabLst>
                <a:tab pos="339725" algn="l"/>
              </a:tabLst>
            </a:pPr>
            <a:r>
              <a:rPr lang="en-US" sz="2200" dirty="0">
                <a:solidFill>
                  <a:schemeClr val="accent2"/>
                </a:solidFill>
              </a:rPr>
              <a:t>Why is the state involved?  Primarily to protect the public.  They insure that legal and ethical practices are followed in the engineering profession.  If engineers violate any regulations, they can be fined by the state and/or have their licenses suspended or revoked.  A common violation is for an engineer to seal a drawing for work that was not done by the engineer or under his or her direct supervision (see Section 2b under Rules of Practice in the </a:t>
            </a:r>
            <a:r>
              <a:rPr lang="en-US" sz="2200" u="sng" dirty="0">
                <a:solidFill>
                  <a:schemeClr val="accent2"/>
                </a:solidFill>
              </a:rPr>
              <a:t>NSPE Code of Ethics</a:t>
            </a:r>
            <a:r>
              <a:rPr lang="en-US" sz="2200" dirty="0">
                <a:solidFill>
                  <a:schemeClr val="accent2"/>
                </a:solidFill>
              </a:rPr>
              <a: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7217004" y="0"/>
            <a:ext cx="1905000" cy="457200"/>
          </a:xfrm>
        </p:spPr>
        <p:txBody>
          <a:bodyPr/>
          <a:lstStyle/>
          <a:p>
            <a:fld id="{F10B4CAE-EC7B-41CE-80B3-5F221E0083C1}" type="slidenum">
              <a:rPr lang="en-US"/>
              <a:pPr/>
              <a:t>8</a:t>
            </a:fld>
            <a:endParaRPr lang="en-US"/>
          </a:p>
        </p:txBody>
      </p:sp>
      <p:sp>
        <p:nvSpPr>
          <p:cNvPr id="60418" name="Line 2"/>
          <p:cNvSpPr>
            <a:spLocks noChangeShapeType="1"/>
          </p:cNvSpPr>
          <p:nvPr/>
        </p:nvSpPr>
        <p:spPr bwMode="auto">
          <a:xfrm>
            <a:off x="609600" y="228600"/>
            <a:ext cx="0" cy="6400800"/>
          </a:xfrm>
          <a:prstGeom prst="line">
            <a:avLst/>
          </a:prstGeom>
          <a:noFill/>
          <a:ln w="38100">
            <a:solidFill>
              <a:schemeClr val="accent2"/>
            </a:solidFill>
            <a:round/>
            <a:headEnd/>
            <a:tailEnd/>
          </a:ln>
          <a:effectLst/>
        </p:spPr>
        <p:txBody>
          <a:bodyPr/>
          <a:lstStyle/>
          <a:p>
            <a:endParaRPr lang="en-US"/>
          </a:p>
        </p:txBody>
      </p:sp>
      <p:sp>
        <p:nvSpPr>
          <p:cNvPr id="60419" name="Line 3"/>
          <p:cNvSpPr>
            <a:spLocks noChangeShapeType="1"/>
          </p:cNvSpPr>
          <p:nvPr/>
        </p:nvSpPr>
        <p:spPr bwMode="auto">
          <a:xfrm>
            <a:off x="609600" y="609600"/>
            <a:ext cx="7848600"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85800" y="228600"/>
            <a:ext cx="7162800"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120 – Introduction to Engineering</a:t>
            </a:r>
            <a:endParaRPr lang="en-US" sz="3200" dirty="0"/>
          </a:p>
        </p:txBody>
      </p:sp>
      <p:sp>
        <p:nvSpPr>
          <p:cNvPr id="60421" name="Text Box 5"/>
          <p:cNvSpPr txBox="1">
            <a:spLocks noChangeArrowheads="1"/>
          </p:cNvSpPr>
          <p:nvPr/>
        </p:nvSpPr>
        <p:spPr bwMode="auto">
          <a:xfrm>
            <a:off x="609600" y="609600"/>
            <a:ext cx="8534400" cy="6617196"/>
          </a:xfrm>
          <a:prstGeom prst="rect">
            <a:avLst/>
          </a:prstGeom>
          <a:noFill/>
          <a:ln w="9525">
            <a:noFill/>
            <a:miter lim="800000"/>
            <a:headEnd/>
            <a:tailEnd/>
          </a:ln>
          <a:effectLst/>
        </p:spPr>
        <p:txBody>
          <a:bodyPr wrap="square">
            <a:spAutoFit/>
          </a:bodyPr>
          <a:lstStyle/>
          <a:p>
            <a:pPr>
              <a:tabLst>
                <a:tab pos="339725" algn="l"/>
              </a:tabLst>
            </a:pPr>
            <a:r>
              <a:rPr lang="en-US" b="1" u="sng" dirty="0">
                <a:solidFill>
                  <a:schemeClr val="accent2"/>
                </a:solidFill>
              </a:rPr>
              <a:t>The Fundamentals of Engineering (FE) Exam</a:t>
            </a:r>
          </a:p>
          <a:p>
            <a:pPr marL="574675" lvl="2" indent="-228600">
              <a:buFont typeface="Symbol" pitchFamily="18" charset="2"/>
              <a:buChar char="·"/>
              <a:tabLst>
                <a:tab pos="339725" algn="l"/>
              </a:tabLst>
            </a:pPr>
            <a:r>
              <a:rPr lang="en-US" sz="2000" dirty="0">
                <a:solidFill>
                  <a:schemeClr val="accent2"/>
                </a:solidFill>
              </a:rPr>
              <a:t>This is a very broad exam, covering a wide range of topics generally encountered in the first three years of an Engineering program.</a:t>
            </a:r>
          </a:p>
          <a:p>
            <a:pPr marL="574675" lvl="2" indent="-228600">
              <a:buFont typeface="Symbol" pitchFamily="18" charset="2"/>
              <a:buChar char="·"/>
              <a:tabLst>
                <a:tab pos="339725" algn="l"/>
              </a:tabLst>
            </a:pPr>
            <a:r>
              <a:rPr lang="en-US" sz="2000" dirty="0">
                <a:solidFill>
                  <a:schemeClr val="accent2"/>
                </a:solidFill>
              </a:rPr>
              <a:t>It is recommended </a:t>
            </a:r>
            <a:r>
              <a:rPr lang="en-US" sz="2000" dirty="0" smtClean="0">
                <a:solidFill>
                  <a:schemeClr val="accent2"/>
                </a:solidFill>
              </a:rPr>
              <a:t>to </a:t>
            </a:r>
            <a:r>
              <a:rPr lang="en-US" sz="2000" dirty="0">
                <a:solidFill>
                  <a:schemeClr val="accent2"/>
                </a:solidFill>
              </a:rPr>
              <a:t>take the exam during </a:t>
            </a:r>
            <a:r>
              <a:rPr lang="en-US" sz="2000" dirty="0" smtClean="0">
                <a:solidFill>
                  <a:schemeClr val="accent2"/>
                </a:solidFill>
              </a:rPr>
              <a:t>your </a:t>
            </a:r>
            <a:r>
              <a:rPr lang="en-US" sz="2000" dirty="0">
                <a:solidFill>
                  <a:schemeClr val="accent2"/>
                </a:solidFill>
              </a:rPr>
              <a:t>senior year</a:t>
            </a:r>
            <a:r>
              <a:rPr lang="en-US" sz="2000" dirty="0" smtClean="0">
                <a:solidFill>
                  <a:schemeClr val="accent2"/>
                </a:solidFill>
              </a:rPr>
              <a:t>.</a:t>
            </a:r>
          </a:p>
          <a:p>
            <a:pPr marL="574675" lvl="2" indent="-228600">
              <a:buFont typeface="Symbol" pitchFamily="18" charset="2"/>
              <a:buChar char="·"/>
              <a:tabLst>
                <a:tab pos="339725" algn="l"/>
              </a:tabLst>
            </a:pPr>
            <a:r>
              <a:rPr lang="en-US" sz="2000" dirty="0" smtClean="0">
                <a:solidFill>
                  <a:schemeClr val="accent2"/>
                </a:solidFill>
              </a:rPr>
              <a:t>The FE exam contains 110 multiple-choice questions.</a:t>
            </a:r>
          </a:p>
          <a:p>
            <a:pPr marL="574675" lvl="2" indent="-228600">
              <a:buFont typeface="Symbol" pitchFamily="18" charset="2"/>
              <a:buChar char="·"/>
              <a:tabLst>
                <a:tab pos="339725" algn="l"/>
              </a:tabLst>
            </a:pPr>
            <a:r>
              <a:rPr lang="en-US" sz="2000" dirty="0" smtClean="0">
                <a:solidFill>
                  <a:schemeClr val="accent2"/>
                </a:solidFill>
              </a:rPr>
              <a:t>The FE exam is 6 hours in length.</a:t>
            </a:r>
          </a:p>
          <a:p>
            <a:pPr marL="574675" lvl="2" indent="-228600">
              <a:buFont typeface="Symbol" pitchFamily="18" charset="2"/>
              <a:buChar char="·"/>
              <a:tabLst>
                <a:tab pos="339725" algn="l"/>
              </a:tabLst>
            </a:pPr>
            <a:r>
              <a:rPr lang="en-US" sz="2000" dirty="0" smtClean="0">
                <a:solidFill>
                  <a:schemeClr val="accent2"/>
                </a:solidFill>
              </a:rPr>
              <a:t>The FE exam uses both SI and the US Customary System (USCS).</a:t>
            </a:r>
            <a:endParaRPr lang="en-US" sz="2000" dirty="0">
              <a:solidFill>
                <a:schemeClr val="accent2"/>
              </a:solidFill>
            </a:endParaRPr>
          </a:p>
          <a:p>
            <a:pPr marL="574675" lvl="2" indent="-228600">
              <a:buFont typeface="Symbol" pitchFamily="18" charset="2"/>
              <a:buChar char="·"/>
              <a:tabLst>
                <a:tab pos="339725" algn="l"/>
              </a:tabLst>
            </a:pPr>
            <a:r>
              <a:rPr lang="en-US" sz="2000" dirty="0">
                <a:solidFill>
                  <a:schemeClr val="accent2"/>
                </a:solidFill>
              </a:rPr>
              <a:t>The FE </a:t>
            </a:r>
            <a:r>
              <a:rPr lang="en-US" sz="2000" dirty="0" smtClean="0">
                <a:solidFill>
                  <a:schemeClr val="accent2"/>
                </a:solidFill>
              </a:rPr>
              <a:t>Exam allows the user to select one of 7 specializations:</a:t>
            </a:r>
          </a:p>
          <a:p>
            <a:pPr marL="1031875" lvl="3" indent="-228600">
              <a:buFont typeface="Symbol" pitchFamily="18" charset="2"/>
              <a:buChar char="·"/>
              <a:tabLst>
                <a:tab pos="339725" algn="l"/>
              </a:tabLst>
            </a:pPr>
            <a:r>
              <a:rPr lang="en-US" sz="2000" b="1" i="1" dirty="0" smtClean="0">
                <a:solidFill>
                  <a:schemeClr val="accent2"/>
                </a:solidFill>
              </a:rPr>
              <a:t>Chemical</a:t>
            </a:r>
          </a:p>
          <a:p>
            <a:pPr marL="1031875" lvl="3" indent="-228600">
              <a:buFont typeface="Symbol" pitchFamily="18" charset="2"/>
              <a:buChar char="·"/>
              <a:tabLst>
                <a:tab pos="339725" algn="l"/>
              </a:tabLst>
            </a:pPr>
            <a:r>
              <a:rPr lang="en-US" sz="2000" b="1" i="1" dirty="0" smtClean="0">
                <a:solidFill>
                  <a:schemeClr val="accent2"/>
                </a:solidFill>
              </a:rPr>
              <a:t>Civil</a:t>
            </a:r>
          </a:p>
          <a:p>
            <a:pPr marL="1031875" lvl="3" indent="-228600">
              <a:buFont typeface="Symbol" pitchFamily="18" charset="2"/>
              <a:buChar char="·"/>
              <a:tabLst>
                <a:tab pos="339725" algn="l"/>
              </a:tabLst>
            </a:pPr>
            <a:r>
              <a:rPr lang="en-US" sz="2000" b="1" i="1" dirty="0" smtClean="0">
                <a:solidFill>
                  <a:schemeClr val="accent2"/>
                </a:solidFill>
              </a:rPr>
              <a:t>Electrical and Computer</a:t>
            </a:r>
          </a:p>
          <a:p>
            <a:pPr marL="1031875" lvl="3" indent="-228600">
              <a:buFont typeface="Symbol" pitchFamily="18" charset="2"/>
              <a:buChar char="·"/>
              <a:tabLst>
                <a:tab pos="339725" algn="l"/>
              </a:tabLst>
            </a:pPr>
            <a:r>
              <a:rPr lang="en-US" sz="2000" b="1" i="1" dirty="0" smtClean="0">
                <a:solidFill>
                  <a:schemeClr val="accent2"/>
                </a:solidFill>
              </a:rPr>
              <a:t>Environmental</a:t>
            </a:r>
          </a:p>
          <a:p>
            <a:pPr marL="1031875" lvl="3" indent="-228600">
              <a:buFont typeface="Symbol" pitchFamily="18" charset="2"/>
              <a:buChar char="·"/>
              <a:tabLst>
                <a:tab pos="339725" algn="l"/>
              </a:tabLst>
            </a:pPr>
            <a:r>
              <a:rPr lang="en-US" sz="2000" b="1" i="1" dirty="0" smtClean="0">
                <a:solidFill>
                  <a:schemeClr val="accent2"/>
                </a:solidFill>
              </a:rPr>
              <a:t>Industrial</a:t>
            </a:r>
          </a:p>
          <a:p>
            <a:pPr marL="1031875" lvl="3" indent="-228600">
              <a:buFont typeface="Symbol" pitchFamily="18" charset="2"/>
              <a:buChar char="·"/>
              <a:tabLst>
                <a:tab pos="339725" algn="l"/>
              </a:tabLst>
            </a:pPr>
            <a:r>
              <a:rPr lang="en-US" sz="2000" b="1" i="1" dirty="0" smtClean="0">
                <a:solidFill>
                  <a:schemeClr val="accent2"/>
                </a:solidFill>
              </a:rPr>
              <a:t>Mechanical</a:t>
            </a:r>
          </a:p>
          <a:p>
            <a:pPr marL="1031875" lvl="3" indent="-228600">
              <a:buFont typeface="Symbol" pitchFamily="18" charset="2"/>
              <a:buChar char="·"/>
              <a:tabLst>
                <a:tab pos="339725" algn="l"/>
              </a:tabLst>
            </a:pPr>
            <a:r>
              <a:rPr lang="en-US" sz="2000" b="1" i="1" dirty="0" smtClean="0">
                <a:solidFill>
                  <a:schemeClr val="accent2"/>
                </a:solidFill>
              </a:rPr>
              <a:t>Other Disciplines (General Engineering)</a:t>
            </a:r>
          </a:p>
          <a:p>
            <a:pPr marL="574675" lvl="2" indent="-228600">
              <a:buFont typeface="Symbol" pitchFamily="18" charset="2"/>
              <a:buChar char="·"/>
              <a:tabLst>
                <a:tab pos="339725" algn="l"/>
              </a:tabLst>
            </a:pPr>
            <a:r>
              <a:rPr lang="en-US" sz="2000" dirty="0" smtClean="0">
                <a:solidFill>
                  <a:schemeClr val="accent2"/>
                </a:solidFill>
              </a:rPr>
              <a:t>Some topics are common to all areas of specialization, such as mathematics, ethics and professional practice, probability and statistics, …)</a:t>
            </a:r>
          </a:p>
          <a:p>
            <a:pPr marL="574675" lvl="2" indent="-228600">
              <a:buFont typeface="Symbol" pitchFamily="18" charset="2"/>
              <a:buChar char="·"/>
              <a:tabLst>
                <a:tab pos="339725" algn="l"/>
              </a:tabLst>
            </a:pPr>
            <a:r>
              <a:rPr lang="en-US" sz="2000" dirty="0" smtClean="0">
                <a:solidFill>
                  <a:schemeClr val="accent2"/>
                </a:solidFill>
              </a:rPr>
              <a:t>Specifications for each area of specialization are available on the NCEES website (</a:t>
            </a:r>
            <a:r>
              <a:rPr lang="en-US" sz="2000" dirty="0" smtClean="0">
                <a:solidFill>
                  <a:schemeClr val="accent2"/>
                </a:solidFill>
                <a:hlinkClick r:id="rId2"/>
              </a:rPr>
              <a:t>www.ncees.org</a:t>
            </a:r>
            <a:r>
              <a:rPr lang="en-US" sz="2000" dirty="0" smtClean="0">
                <a:solidFill>
                  <a:schemeClr val="accent2"/>
                </a:solidFill>
              </a:rPr>
              <a:t> ) – The specifications for Civil Engineering are shown on the following slides.</a:t>
            </a:r>
          </a:p>
          <a:p>
            <a:pPr marL="803275" lvl="3">
              <a:tabLst>
                <a:tab pos="339725" algn="l"/>
              </a:tabLst>
            </a:pPr>
            <a:endParaRPr lang="en-US" sz="2000" dirty="0">
              <a:solidFill>
                <a:schemeClr val="accent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0B4CAE-EC7B-41CE-80B3-5F221E0083C1}" type="slidenum">
              <a:rPr lang="en-US"/>
              <a:pPr/>
              <a:t>9</a:t>
            </a:fld>
            <a:endParaRPr lang="en-US"/>
          </a:p>
        </p:txBody>
      </p:sp>
      <p:sp>
        <p:nvSpPr>
          <p:cNvPr id="60419" name="Line 3"/>
          <p:cNvSpPr>
            <a:spLocks noChangeShapeType="1"/>
          </p:cNvSpPr>
          <p:nvPr/>
        </p:nvSpPr>
        <p:spPr bwMode="auto">
          <a:xfrm flipV="1">
            <a:off x="6502644" y="592471"/>
            <a:ext cx="2641356" cy="0"/>
          </a:xfrm>
          <a:prstGeom prst="line">
            <a:avLst/>
          </a:prstGeom>
          <a:noFill/>
          <a:ln w="38100">
            <a:solidFill>
              <a:schemeClr val="accent2"/>
            </a:solidFill>
            <a:round/>
            <a:headEnd/>
            <a:tailEnd/>
          </a:ln>
          <a:effectLst/>
        </p:spPr>
        <p:txBody>
          <a:bodyPr/>
          <a:lstStyle/>
          <a:p>
            <a:endParaRPr lang="en-US"/>
          </a:p>
        </p:txBody>
      </p:sp>
      <p:sp>
        <p:nvSpPr>
          <p:cNvPr id="60420" name="Rectangle 4"/>
          <p:cNvSpPr>
            <a:spLocks noChangeArrowheads="1"/>
          </p:cNvSpPr>
          <p:nvPr/>
        </p:nvSpPr>
        <p:spPr bwMode="auto">
          <a:xfrm>
            <a:off x="6502644" y="228600"/>
            <a:ext cx="2641355" cy="304800"/>
          </a:xfrm>
          <a:prstGeom prst="rect">
            <a:avLst/>
          </a:prstGeom>
          <a:noFill/>
          <a:ln w="9525">
            <a:noFill/>
            <a:miter lim="800000"/>
            <a:headEnd/>
            <a:tailEnd/>
          </a:ln>
          <a:effectLst/>
        </p:spPr>
        <p:txBody>
          <a:bodyPr/>
          <a:lstStyle/>
          <a:p>
            <a:pPr marL="342900" indent="-342900">
              <a:spcBef>
                <a:spcPct val="20000"/>
              </a:spcBef>
            </a:pPr>
            <a:r>
              <a:rPr lang="en-US" sz="2000" dirty="0" smtClean="0">
                <a:solidFill>
                  <a:schemeClr val="accent2"/>
                </a:solidFill>
                <a:cs typeface="Times New Roman" charset="0"/>
              </a:rPr>
              <a:t>Lecture #4      </a:t>
            </a:r>
            <a:r>
              <a:rPr lang="en-US" sz="2000" dirty="0">
                <a:solidFill>
                  <a:schemeClr val="accent2"/>
                </a:solidFill>
                <a:cs typeface="Times New Roman" charset="0"/>
              </a:rPr>
              <a:t>EGR </a:t>
            </a:r>
            <a:r>
              <a:rPr lang="en-US" sz="2000" dirty="0" smtClean="0">
                <a:solidFill>
                  <a:schemeClr val="accent2"/>
                </a:solidFill>
                <a:cs typeface="Times New Roman" charset="0"/>
              </a:rPr>
              <a:t>120</a:t>
            </a:r>
            <a:endParaRPr lang="en-US" sz="3200" dirty="0"/>
          </a:p>
        </p:txBody>
      </p:sp>
      <p:sp>
        <p:nvSpPr>
          <p:cNvPr id="60421" name="Text Box 5"/>
          <p:cNvSpPr txBox="1">
            <a:spLocks noChangeArrowheads="1"/>
          </p:cNvSpPr>
          <p:nvPr/>
        </p:nvSpPr>
        <p:spPr bwMode="auto">
          <a:xfrm>
            <a:off x="6661400" y="685800"/>
            <a:ext cx="2482600" cy="1631216"/>
          </a:xfrm>
          <a:prstGeom prst="rect">
            <a:avLst/>
          </a:prstGeom>
          <a:noFill/>
          <a:ln w="9525">
            <a:noFill/>
            <a:miter lim="800000"/>
            <a:headEnd/>
            <a:tailEnd/>
          </a:ln>
          <a:effectLst/>
        </p:spPr>
        <p:txBody>
          <a:bodyPr wrap="square">
            <a:spAutoFit/>
          </a:bodyPr>
          <a:lstStyle/>
          <a:p>
            <a:pPr>
              <a:tabLst>
                <a:tab pos="339725" algn="l"/>
              </a:tabLst>
            </a:pPr>
            <a:r>
              <a:rPr lang="en-US" sz="2000" b="1" i="1" u="sng" dirty="0" smtClean="0">
                <a:solidFill>
                  <a:schemeClr val="accent2"/>
                </a:solidFill>
              </a:rPr>
              <a:t>Civil Engineering FE Exam Specifications</a:t>
            </a:r>
            <a:r>
              <a:rPr lang="en-US" sz="2000" b="1" i="1" dirty="0" smtClean="0">
                <a:solidFill>
                  <a:schemeClr val="accent2"/>
                </a:solidFill>
              </a:rPr>
              <a:t> </a:t>
            </a:r>
          </a:p>
          <a:p>
            <a:pPr>
              <a:tabLst>
                <a:tab pos="339725" algn="l"/>
              </a:tabLst>
            </a:pPr>
            <a:endParaRPr lang="en-US" sz="2000" b="1" i="1" dirty="0">
              <a:solidFill>
                <a:schemeClr val="accent2"/>
              </a:solidFill>
            </a:endParaRPr>
          </a:p>
          <a:p>
            <a:pPr>
              <a:tabLst>
                <a:tab pos="339725" algn="l"/>
              </a:tabLst>
            </a:pPr>
            <a:r>
              <a:rPr lang="en-US" sz="2000" b="1" i="1" dirty="0" smtClean="0">
                <a:solidFill>
                  <a:schemeClr val="accent2"/>
                </a:solidFill>
              </a:rPr>
              <a:t>- see </a:t>
            </a:r>
            <a:r>
              <a:rPr lang="en-US" sz="2000" b="1" i="1" dirty="0" smtClean="0">
                <a:solidFill>
                  <a:schemeClr val="accent2"/>
                </a:solidFill>
                <a:hlinkClick r:id="rId2"/>
              </a:rPr>
              <a:t>www.ncees.org</a:t>
            </a:r>
            <a:r>
              <a:rPr lang="en-US" sz="2000" b="1" i="1" dirty="0" smtClean="0">
                <a:solidFill>
                  <a:schemeClr val="accent2"/>
                </a:solidFill>
              </a:rPr>
              <a:t> for full details</a:t>
            </a:r>
            <a:endParaRPr lang="en-US" sz="2000" dirty="0">
              <a:solidFill>
                <a:schemeClr val="accent2"/>
              </a:solidFill>
            </a:endParaRPr>
          </a:p>
        </p:txBody>
      </p:sp>
      <p:grpSp>
        <p:nvGrpSpPr>
          <p:cNvPr id="8" name="Group 7"/>
          <p:cNvGrpSpPr/>
          <p:nvPr/>
        </p:nvGrpSpPr>
        <p:grpSpPr>
          <a:xfrm>
            <a:off x="0" y="1"/>
            <a:ext cx="6573417" cy="6858000"/>
            <a:chOff x="653592" y="685800"/>
            <a:chExt cx="5963817" cy="6165125"/>
          </a:xfrm>
        </p:grpSpPr>
        <p:pic>
          <p:nvPicPr>
            <p:cNvPr id="2" name="Picture 1"/>
            <p:cNvPicPr>
              <a:picLocks noChangeAspect="1"/>
            </p:cNvPicPr>
            <p:nvPr/>
          </p:nvPicPr>
          <p:blipFill rotWithShape="1">
            <a:blip r:embed="rId3"/>
            <a:srcRect t="39523"/>
            <a:stretch/>
          </p:blipFill>
          <p:spPr>
            <a:xfrm>
              <a:off x="653593" y="838200"/>
              <a:ext cx="5963816" cy="3886200"/>
            </a:xfrm>
            <a:prstGeom prst="rect">
              <a:avLst/>
            </a:prstGeom>
          </p:spPr>
        </p:pic>
        <p:pic>
          <p:nvPicPr>
            <p:cNvPr id="4" name="Picture 3"/>
            <p:cNvPicPr>
              <a:picLocks noChangeAspect="1"/>
            </p:cNvPicPr>
            <p:nvPr/>
          </p:nvPicPr>
          <p:blipFill>
            <a:blip r:embed="rId4"/>
            <a:stretch>
              <a:fillRect/>
            </a:stretch>
          </p:blipFill>
          <p:spPr>
            <a:xfrm>
              <a:off x="653592" y="5562600"/>
              <a:ext cx="5801905" cy="1288325"/>
            </a:xfrm>
            <a:prstGeom prst="rect">
              <a:avLst/>
            </a:prstGeom>
          </p:spPr>
        </p:pic>
        <p:sp>
          <p:nvSpPr>
            <p:cNvPr id="5" name="Rectangle 4"/>
            <p:cNvSpPr/>
            <p:nvPr/>
          </p:nvSpPr>
          <p:spPr>
            <a:xfrm>
              <a:off x="838200" y="4729113"/>
              <a:ext cx="287258" cy="830997"/>
            </a:xfrm>
            <a:prstGeom prst="rect">
              <a:avLst/>
            </a:prstGeom>
          </p:spPr>
          <p:txBody>
            <a:bodyPr wrap="none">
              <a:spAutoFit/>
            </a:bodyPr>
            <a:lstStyle/>
            <a:p>
              <a:r>
                <a:rPr lang="en-US" sz="1600" b="1" i="1" dirty="0" smtClean="0"/>
                <a:t>.</a:t>
              </a:r>
            </a:p>
            <a:p>
              <a:r>
                <a:rPr lang="en-US" sz="1600" b="1" i="1" dirty="0" smtClean="0"/>
                <a:t>.</a:t>
              </a:r>
            </a:p>
            <a:p>
              <a:r>
                <a:rPr lang="en-US" sz="1600" b="1" i="1" dirty="0"/>
                <a:t>.</a:t>
              </a:r>
              <a:r>
                <a:rPr lang="en-US" sz="1600" b="1" i="1" dirty="0" smtClean="0"/>
                <a:t> </a:t>
              </a:r>
              <a:endParaRPr lang="en-US" sz="1600" dirty="0"/>
            </a:p>
          </p:txBody>
        </p:sp>
        <p:sp>
          <p:nvSpPr>
            <p:cNvPr id="7" name="Rectangle 6"/>
            <p:cNvSpPr/>
            <p:nvPr/>
          </p:nvSpPr>
          <p:spPr bwMode="auto">
            <a:xfrm>
              <a:off x="653592" y="685800"/>
              <a:ext cx="5899608" cy="616512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pSp>
    </p:spTree>
    <p:extLst>
      <p:ext uri="{BB962C8B-B14F-4D97-AF65-F5344CB8AC3E}">
        <p14:creationId xmlns:p14="http://schemas.microsoft.com/office/powerpoint/2010/main" val="1578687112"/>
      </p:ext>
    </p:extLst>
  </p:cSld>
  <p:clrMapOvr>
    <a:masterClrMapping/>
  </p:clrMapOvr>
  <p:transition/>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2D2DB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1252</Words>
  <Application>Microsoft Office PowerPoint</Application>
  <PresentationFormat>On-screen Show (4:3)</PresentationFormat>
  <Paragraphs>176</Paragraphs>
  <Slides>18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Symbol</vt:lpstr>
      <vt:lpstr>Times New Roman</vt:lpstr>
      <vt:lpstr>Wingdings</vt:lpstr>
      <vt:lpstr>Default Design</vt:lpstr>
      <vt:lpstr>WordArt 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Paul Gordy</dc:creator>
  <cp:lastModifiedBy>Paul Gordy</cp:lastModifiedBy>
  <cp:revision>56</cp:revision>
  <dcterms:created xsi:type="dcterms:W3CDTF">2000-08-28T19:19:15Z</dcterms:created>
  <dcterms:modified xsi:type="dcterms:W3CDTF">2016-02-02T17:58:37Z</dcterms:modified>
</cp:coreProperties>
</file>