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5"/>
  </p:notesMasterIdLst>
  <p:handoutMasterIdLst>
    <p:handoutMasterId r:id="rId46"/>
  </p:handoutMasterIdLst>
  <p:sldIdLst>
    <p:sldId id="256" r:id="rId2"/>
    <p:sldId id="257" r:id="rId3"/>
    <p:sldId id="259" r:id="rId4"/>
    <p:sldId id="258" r:id="rId5"/>
    <p:sldId id="283" r:id="rId6"/>
    <p:sldId id="260" r:id="rId7"/>
    <p:sldId id="284" r:id="rId8"/>
    <p:sldId id="261" r:id="rId9"/>
    <p:sldId id="285" r:id="rId10"/>
    <p:sldId id="286" r:id="rId11"/>
    <p:sldId id="262" r:id="rId12"/>
    <p:sldId id="263" r:id="rId13"/>
    <p:sldId id="264" r:id="rId14"/>
    <p:sldId id="265" r:id="rId15"/>
    <p:sldId id="268" r:id="rId16"/>
    <p:sldId id="269" r:id="rId17"/>
    <p:sldId id="270" r:id="rId18"/>
    <p:sldId id="271" r:id="rId19"/>
    <p:sldId id="272" r:id="rId20"/>
    <p:sldId id="273" r:id="rId21"/>
    <p:sldId id="287" r:id="rId22"/>
    <p:sldId id="288" r:id="rId23"/>
    <p:sldId id="266" r:id="rId24"/>
    <p:sldId id="290" r:id="rId25"/>
    <p:sldId id="291" r:id="rId26"/>
    <p:sldId id="289" r:id="rId27"/>
    <p:sldId id="276" r:id="rId28"/>
    <p:sldId id="294" r:id="rId29"/>
    <p:sldId id="295" r:id="rId30"/>
    <p:sldId id="293" r:id="rId31"/>
    <p:sldId id="296" r:id="rId32"/>
    <p:sldId id="277" r:id="rId33"/>
    <p:sldId id="278" r:id="rId34"/>
    <p:sldId id="300" r:id="rId35"/>
    <p:sldId id="297" r:id="rId36"/>
    <p:sldId id="298" r:id="rId37"/>
    <p:sldId id="301" r:id="rId38"/>
    <p:sldId id="274" r:id="rId39"/>
    <p:sldId id="267" r:id="rId40"/>
    <p:sldId id="279" r:id="rId41"/>
    <p:sldId id="299" r:id="rId42"/>
    <p:sldId id="281" r:id="rId43"/>
    <p:sldId id="282" r:id="rId4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CC"/>
    <a:srgbClr val="CCFFFF"/>
    <a:srgbClr val="FF9900"/>
    <a:srgbClr val="3399FF"/>
    <a:srgbClr val="FFFF00"/>
    <a:srgbClr val="008080"/>
    <a:srgbClr val="006699"/>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60" autoAdjust="0"/>
    <p:restoredTop sz="96433" autoAdjust="0"/>
  </p:normalViewPr>
  <p:slideViewPr>
    <p:cSldViewPr snapToGrid="0">
      <p:cViewPr varScale="1">
        <p:scale>
          <a:sx n="124" d="100"/>
          <a:sy n="124" d="100"/>
        </p:scale>
        <p:origin x="156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45720" cy="4572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Graph </a:t>
            </a:r>
            <a:r>
              <a:rPr lang="en-US" dirty="0"/>
              <a:t>1:  Force versus Distance</a:t>
            </a:r>
          </a:p>
        </c:rich>
      </c:tx>
      <c:layout>
        <c:manualLayout>
          <c:xMode val="edge"/>
          <c:yMode val="edge"/>
          <c:x val="2.1993455751617358E-4"/>
          <c:y val="0"/>
        </c:manualLayout>
      </c:layout>
      <c:overlay val="0"/>
      <c:spPr>
        <a:ln>
          <a:solidFill>
            <a:schemeClr val="tx1"/>
          </a:solidFill>
        </a:ln>
      </c:spPr>
    </c:title>
    <c:autoTitleDeleted val="0"/>
    <c:plotArea>
      <c:layout/>
      <c:scatterChart>
        <c:scatterStyle val="lineMarker"/>
        <c:varyColors val="0"/>
        <c:ser>
          <c:idx val="0"/>
          <c:order val="0"/>
          <c:tx>
            <c:strRef>
              <c:f>'Title Slide'!$B$4</c:f>
              <c:strCache>
                <c:ptCount val="1"/>
                <c:pt idx="0">
                  <c:v>F (N)</c:v>
                </c:pt>
              </c:strCache>
            </c:strRef>
          </c:tx>
          <c:spPr>
            <a:ln w="28575">
              <a:noFill/>
            </a:ln>
          </c:spPr>
          <c:trendline>
            <c:trendlineType val="linear"/>
            <c:dispRSqr val="1"/>
            <c:dispEq val="1"/>
            <c:trendlineLbl>
              <c:layout>
                <c:manualLayout>
                  <c:x val="0.13029527559055121"/>
                  <c:y val="-0.18954214056576305"/>
                </c:manualLayout>
              </c:layout>
              <c:tx>
                <c:rich>
                  <a:bodyPr/>
                  <a:lstStyle/>
                  <a:p>
                    <a:pPr>
                      <a:defRPr/>
                    </a:pPr>
                    <a:r>
                      <a:rPr lang="en-US" baseline="0"/>
                      <a:t>F = 2.2129x + 0.1699
R² = 0.9975</a:t>
                    </a:r>
                    <a:endParaRPr lang="en-US"/>
                  </a:p>
                </c:rich>
              </c:tx>
              <c:numFmt formatCode="General" sourceLinked="0"/>
            </c:trendlineLbl>
          </c:trendline>
          <c:xVal>
            <c:numRef>
              <c:f>'Title Slide'!$A$5:$A$17</c:f>
              <c:numCache>
                <c:formatCode>0.00</c:formatCode>
                <c:ptCount val="13"/>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'Title Slide'!$B$5:$B$17</c:f>
              <c:numCache>
                <c:formatCode>0.00</c:formatCode>
                <c:ptCount val="13"/>
                <c:pt idx="0">
                  <c:v>0</c:v>
                </c:pt>
                <c:pt idx="1">
                  <c:v>1.55</c:v>
                </c:pt>
                <c:pt idx="2">
                  <c:v>2.2999999999999998</c:v>
                </c:pt>
                <c:pt idx="3">
                  <c:v>3.48</c:v>
                </c:pt>
                <c:pt idx="4">
                  <c:v>4.6599999999999975</c:v>
                </c:pt>
                <c:pt idx="5">
                  <c:v>5.44</c:v>
                </c:pt>
                <c:pt idx="6">
                  <c:v>6.8199999999999985</c:v>
                </c:pt>
                <c:pt idx="7">
                  <c:v>7.75</c:v>
                </c:pt>
                <c:pt idx="8">
                  <c:v>9.5400000000000009</c:v>
                </c:pt>
                <c:pt idx="9">
                  <c:v>10.220000000000001</c:v>
                </c:pt>
                <c:pt idx="10">
                  <c:v>11.19</c:v>
                </c:pt>
                <c:pt idx="11">
                  <c:v>12.09</c:v>
                </c:pt>
                <c:pt idx="12">
                  <c:v>13.47</c:v>
                </c:pt>
              </c:numCache>
            </c:numRef>
          </c:yVal>
          <c:smooth val="0"/>
        </c:ser>
        <c:dLbls>
          <c:showLegendKey val="0"/>
          <c:showVal val="0"/>
          <c:showCatName val="0"/>
          <c:showSerName val="0"/>
          <c:showPercent val="0"/>
          <c:showBubbleSize val="0"/>
        </c:dLbls>
        <c:axId val="224797680"/>
        <c:axId val="224798240"/>
      </c:scatterChart>
      <c:valAx>
        <c:axId val="224797680"/>
        <c:scaling>
          <c:orientation val="minMax"/>
        </c:scaling>
        <c:delete val="0"/>
        <c:axPos val="b"/>
        <c:title>
          <c:tx>
            <c:rich>
              <a:bodyPr/>
              <a:lstStyle/>
              <a:p>
                <a:pPr>
                  <a:defRPr/>
                </a:pPr>
                <a:r>
                  <a:rPr lang="en-US"/>
                  <a:t>Force,</a:t>
                </a:r>
                <a:r>
                  <a:rPr lang="en-US" baseline="0"/>
                  <a:t> F (N)</a:t>
                </a:r>
                <a:endParaRPr lang="en-US"/>
              </a:p>
            </c:rich>
          </c:tx>
          <c:layout/>
          <c:overlay val="0"/>
        </c:title>
        <c:numFmt formatCode="0.00" sourceLinked="1"/>
        <c:majorTickMark val="out"/>
        <c:minorTickMark val="none"/>
        <c:tickLblPos val="nextTo"/>
        <c:crossAx val="224798240"/>
        <c:crosses val="autoZero"/>
        <c:crossBetween val="midCat"/>
      </c:valAx>
      <c:valAx>
        <c:axId val="224798240"/>
        <c:scaling>
          <c:orientation val="minMax"/>
        </c:scaling>
        <c:delete val="0"/>
        <c:axPos val="l"/>
        <c:majorGridlines/>
        <c:title>
          <c:tx>
            <c:rich>
              <a:bodyPr rot="-5400000" vert="horz"/>
              <a:lstStyle/>
              <a:p>
                <a:pPr>
                  <a:defRPr/>
                </a:pPr>
                <a:r>
                  <a:rPr lang="en-US"/>
                  <a:t>Distance, x (m)</a:t>
                </a:r>
              </a:p>
            </c:rich>
          </c:tx>
          <c:layout/>
          <c:overlay val="0"/>
        </c:title>
        <c:numFmt formatCode="0.00" sourceLinked="1"/>
        <c:majorTickMark val="out"/>
        <c:minorTickMark val="none"/>
        <c:tickLblPos val="nextTo"/>
        <c:crossAx val="224797680"/>
        <c:crosses val="autoZero"/>
        <c:crossBetween val="midCat"/>
      </c:valAx>
    </c:plotArea>
    <c:plotVisOnly val="1"/>
    <c:dispBlanksAs val="gap"/>
    <c:showDLblsOverMax val="0"/>
  </c:chart>
  <c:spPr>
    <a:ln w="31750">
      <a:solidFill>
        <a:schemeClr val="tx1"/>
      </a:solidFill>
    </a:ln>
  </c:sp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8130AA4-4583-423C-8CB5-50768E9BED95}" type="slidenum">
              <a:rPr lang="en-US"/>
              <a:pPr>
                <a:defRPr/>
              </a:pPr>
              <a:t>‹#›</a:t>
            </a:fld>
            <a:endParaRPr lang="en-US"/>
          </a:p>
        </p:txBody>
      </p:sp>
    </p:spTree>
    <p:extLst>
      <p:ext uri="{BB962C8B-B14F-4D97-AF65-F5344CB8AC3E}">
        <p14:creationId xmlns:p14="http://schemas.microsoft.com/office/powerpoint/2010/main" val="998498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8111BA7-F5E0-4300-96E4-A7DA4340BA2A}" type="slidenum">
              <a:rPr lang="en-US"/>
              <a:pPr>
                <a:defRPr/>
              </a:pPr>
              <a:t>‹#›</a:t>
            </a:fld>
            <a:endParaRPr lang="en-US"/>
          </a:p>
        </p:txBody>
      </p:sp>
    </p:spTree>
    <p:extLst>
      <p:ext uri="{BB962C8B-B14F-4D97-AF65-F5344CB8AC3E}">
        <p14:creationId xmlns:p14="http://schemas.microsoft.com/office/powerpoint/2010/main" val="1664224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111BA7-F5E0-4300-96E4-A7DA4340BA2A}" type="slidenum">
              <a:rPr lang="en-US" smtClean="0"/>
              <a:pPr>
                <a:defRPr/>
              </a:pPr>
              <a:t>1</a:t>
            </a:fld>
            <a:endParaRPr lang="en-US"/>
          </a:p>
        </p:txBody>
      </p:sp>
    </p:spTree>
    <p:extLst>
      <p:ext uri="{BB962C8B-B14F-4D97-AF65-F5344CB8AC3E}">
        <p14:creationId xmlns:p14="http://schemas.microsoft.com/office/powerpoint/2010/main" val="996609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111BA7-F5E0-4300-96E4-A7DA4340BA2A}" type="slidenum">
              <a:rPr lang="en-US" smtClean="0"/>
              <a:pPr>
                <a:defRPr/>
              </a:pPr>
              <a:t>16</a:t>
            </a:fld>
            <a:endParaRPr lang="en-US"/>
          </a:p>
        </p:txBody>
      </p:sp>
    </p:spTree>
    <p:extLst>
      <p:ext uri="{BB962C8B-B14F-4D97-AF65-F5344CB8AC3E}">
        <p14:creationId xmlns:p14="http://schemas.microsoft.com/office/powerpoint/2010/main" val="2497016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58C7B3-39AE-42FA-97BD-2BABAA924D6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23F095-11F3-4860-9018-0CD0CF9642F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581E2E-4623-40AE-B157-B4E91EBAAC5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ED5C62-A1DD-4704-8194-FF28B4C5629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EAE5F9-BC45-4A0D-8086-A6DE54B2392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FB7F62-C45E-49C9-AFAD-8E52363CEE7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BC12B7A-591C-49DC-B989-1F2FACE5BC9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45861BE-0018-4E8A-BE8A-2D34C293516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6F475B-9ABE-4BA8-8759-F1FC88EDC0F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8D3BDB-C1E3-40F7-B795-A95CE17106E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614ABA-4565-467D-9852-2BD0F5A468B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B46C495-E5F2-452E-8983-B3D267FA85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2.wmf"/><Relationship Id="rId5" Type="http://schemas.openxmlformats.org/officeDocument/2006/relationships/oleObject" Target="../embeddings/oleObject2.bin"/><Relationship Id="rId4" Type="http://schemas.openxmlformats.org/officeDocument/2006/relationships/image" Target="../media/image41.wmf"/></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a:xfrm>
            <a:off x="7225645" y="0"/>
            <a:ext cx="1905000" cy="457200"/>
          </a:xfrm>
          <a:noFill/>
        </p:spPr>
        <p:txBody>
          <a:bodyPr/>
          <a:lstStyle/>
          <a:p>
            <a:fld id="{92BD5E36-D194-4D55-BEE1-EBBD91B36FED}" type="slidenum">
              <a:rPr lang="en-US"/>
              <a:pPr/>
              <a:t>1</a:t>
            </a:fld>
            <a:endParaRPr lang="en-US"/>
          </a:p>
        </p:txBody>
      </p:sp>
      <p:sp>
        <p:nvSpPr>
          <p:cNvPr id="1028" name="Rectangle 11"/>
          <p:cNvSpPr>
            <a:spLocks noChangeArrowheads="1"/>
          </p:cNvSpPr>
          <p:nvPr/>
        </p:nvSpPr>
        <p:spPr bwMode="auto">
          <a:xfrm>
            <a:off x="609600" y="1085850"/>
            <a:ext cx="8521045" cy="2038350"/>
          </a:xfrm>
          <a:prstGeom prst="rect">
            <a:avLst/>
          </a:prstGeom>
          <a:noFill/>
          <a:ln w="9525">
            <a:noFill/>
            <a:miter lim="800000"/>
            <a:headEnd/>
            <a:tailEnd/>
          </a:ln>
        </p:spPr>
        <p:txBody>
          <a:bodyPr anchor="t"/>
          <a:lstStyle/>
          <a:p>
            <a:pPr>
              <a:tabLst>
                <a:tab pos="344488" algn="l"/>
              </a:tabLst>
            </a:pPr>
            <a:r>
              <a:rPr lang="en-US" sz="2200" b="1" u="sng" dirty="0" smtClean="0">
                <a:solidFill>
                  <a:schemeClr val="accent2"/>
                </a:solidFill>
              </a:rPr>
              <a:t>Reading </a:t>
            </a:r>
            <a:r>
              <a:rPr lang="en-US" sz="2200" b="1" u="sng" dirty="0">
                <a:solidFill>
                  <a:schemeClr val="accent2"/>
                </a:solidFill>
              </a:rPr>
              <a:t>Assignment</a:t>
            </a:r>
            <a:r>
              <a:rPr lang="en-US" sz="2200" b="1" dirty="0">
                <a:solidFill>
                  <a:schemeClr val="accent2"/>
                </a:solidFill>
              </a:rPr>
              <a:t>:</a:t>
            </a:r>
            <a:br>
              <a:rPr lang="en-US" sz="2200" b="1" dirty="0">
                <a:solidFill>
                  <a:schemeClr val="accent2"/>
                </a:solidFill>
              </a:rPr>
            </a:br>
            <a:r>
              <a:rPr lang="en-US" sz="2200" dirty="0" smtClean="0">
                <a:solidFill>
                  <a:schemeClr val="accent2"/>
                </a:solidFill>
              </a:rPr>
              <a:t>Chapter 14 in </a:t>
            </a:r>
            <a:r>
              <a:rPr lang="en-US" sz="2200" u="sng" dirty="0" smtClean="0">
                <a:solidFill>
                  <a:schemeClr val="accent2"/>
                </a:solidFill>
              </a:rPr>
              <a:t>Engineering Fundamentals – An Introduction to Engineering, </a:t>
            </a:r>
            <a:r>
              <a:rPr lang="en-US" sz="2200" u="sng" dirty="0" smtClean="0">
                <a:solidFill>
                  <a:schemeClr val="accent2"/>
                </a:solidFill>
              </a:rPr>
              <a:t>5E</a:t>
            </a:r>
            <a:r>
              <a:rPr lang="en-US" sz="2200" dirty="0" smtClean="0">
                <a:solidFill>
                  <a:schemeClr val="accent2"/>
                </a:solidFill>
              </a:rPr>
              <a:t> </a:t>
            </a:r>
            <a:r>
              <a:rPr lang="en-US" sz="2200" dirty="0" smtClean="0">
                <a:solidFill>
                  <a:schemeClr val="accent2"/>
                </a:solidFill>
              </a:rPr>
              <a:t>by Moaveni</a:t>
            </a:r>
          </a:p>
          <a:p>
            <a:pPr>
              <a:tabLst>
                <a:tab pos="344488" algn="l"/>
              </a:tabLst>
            </a:pPr>
            <a:endParaRPr lang="en-US" sz="1100" dirty="0" smtClean="0">
              <a:solidFill>
                <a:schemeClr val="accent2"/>
              </a:solidFill>
            </a:endParaRPr>
          </a:p>
          <a:p>
            <a:pPr>
              <a:tabLst>
                <a:tab pos="344488" algn="l"/>
              </a:tabLst>
            </a:pPr>
            <a:r>
              <a:rPr lang="en-US" sz="2200" b="1" u="sng" dirty="0">
                <a:solidFill>
                  <a:schemeClr val="accent2"/>
                </a:solidFill>
              </a:rPr>
              <a:t>Homework Assignment</a:t>
            </a:r>
            <a:r>
              <a:rPr lang="en-US" sz="2200" b="1" dirty="0">
                <a:solidFill>
                  <a:schemeClr val="accent2"/>
                </a:solidFill>
              </a:rPr>
              <a:t>:</a:t>
            </a:r>
            <a:br>
              <a:rPr lang="en-US" sz="2200" b="1" dirty="0">
                <a:solidFill>
                  <a:schemeClr val="accent2"/>
                </a:solidFill>
              </a:rPr>
            </a:br>
            <a:r>
              <a:rPr lang="en-US" sz="2200" dirty="0">
                <a:solidFill>
                  <a:schemeClr val="accent2"/>
                </a:solidFill>
              </a:rPr>
              <a:t>Homework Assignment </a:t>
            </a:r>
            <a:r>
              <a:rPr lang="en-US" sz="2200" dirty="0" smtClean="0">
                <a:solidFill>
                  <a:schemeClr val="accent2"/>
                </a:solidFill>
              </a:rPr>
              <a:t>#6</a:t>
            </a:r>
            <a:endParaRPr lang="en-US" sz="2200" dirty="0">
              <a:solidFill>
                <a:schemeClr val="tx2"/>
              </a:solidFill>
            </a:endParaRPr>
          </a:p>
          <a:p>
            <a:pPr>
              <a:tabLst>
                <a:tab pos="344488" algn="l"/>
              </a:tabLst>
            </a:pPr>
            <a:endParaRPr lang="en-US" sz="2200" dirty="0">
              <a:solidFill>
                <a:schemeClr val="tx2"/>
              </a:solidFill>
            </a:endParaRPr>
          </a:p>
        </p:txBody>
      </p:sp>
      <p:sp>
        <p:nvSpPr>
          <p:cNvPr id="1029" name="Rectangle 14"/>
          <p:cNvSpPr>
            <a:spLocks noChangeArrowheads="1"/>
          </p:cNvSpPr>
          <p:nvPr/>
        </p:nvSpPr>
        <p:spPr bwMode="auto">
          <a:xfrm>
            <a:off x="457200" y="1981200"/>
            <a:ext cx="7848600" cy="1143000"/>
          </a:xfrm>
          <a:prstGeom prst="rect">
            <a:avLst/>
          </a:prstGeom>
          <a:noFill/>
          <a:ln w="9525">
            <a:noFill/>
            <a:miter lim="800000"/>
            <a:headEnd/>
            <a:tailEnd/>
          </a:ln>
        </p:spPr>
        <p:txBody>
          <a:bodyPr anchor="ctr"/>
          <a:lstStyle/>
          <a:p>
            <a:endParaRPr lang="en-US" sz="1800">
              <a:solidFill>
                <a:srgbClr val="CC0066"/>
              </a:solidFill>
            </a:endParaRPr>
          </a:p>
        </p:txBody>
      </p:sp>
      <p:sp>
        <p:nvSpPr>
          <p:cNvPr id="1030" name="Line 16"/>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1031" name="Line 17"/>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1032" name="Rectangle 18"/>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1033" name="Rectangle 19"/>
          <p:cNvSpPr>
            <a:spLocks noGrp="1" noChangeArrowheads="1"/>
          </p:cNvSpPr>
          <p:nvPr>
            <p:ph type="subTitle" idx="1"/>
          </p:nvPr>
        </p:nvSpPr>
        <p:spPr>
          <a:xfrm>
            <a:off x="762001" y="628649"/>
            <a:ext cx="8191500" cy="609600"/>
          </a:xfrm>
          <a:noFill/>
        </p:spPr>
        <p:txBody>
          <a:bodyPr/>
          <a:lstStyle/>
          <a:p>
            <a:r>
              <a:rPr lang="en-US" b="1" u="sng" dirty="0" smtClean="0">
                <a:solidFill>
                  <a:schemeClr val="accent2"/>
                </a:solidFill>
              </a:rPr>
              <a:t>Microsoft Excel</a:t>
            </a:r>
            <a:endParaRPr lang="en-US" b="1" dirty="0" smtClean="0">
              <a:solidFill>
                <a:schemeClr val="accent2"/>
              </a:solidFill>
            </a:endParaRPr>
          </a:p>
        </p:txBody>
      </p:sp>
      <p:graphicFrame>
        <p:nvGraphicFramePr>
          <p:cNvPr id="24" name="Chart 23"/>
          <p:cNvGraphicFramePr/>
          <p:nvPr>
            <p:extLst>
              <p:ext uri="{D42A27DB-BD31-4B8C-83A1-F6EECF244321}">
                <p14:modId xmlns:p14="http://schemas.microsoft.com/office/powerpoint/2010/main" val="2639832327"/>
              </p:ext>
            </p:extLst>
          </p:nvPr>
        </p:nvGraphicFramePr>
        <p:xfrm>
          <a:off x="3553905" y="3124200"/>
          <a:ext cx="5576740" cy="36253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3964157552"/>
              </p:ext>
            </p:extLst>
          </p:nvPr>
        </p:nvGraphicFramePr>
        <p:xfrm>
          <a:off x="982348" y="3124194"/>
          <a:ext cx="2062510" cy="3633794"/>
        </p:xfrm>
        <a:graphic>
          <a:graphicData uri="http://schemas.openxmlformats.org/drawingml/2006/table">
            <a:tbl>
              <a:tblPr/>
              <a:tblGrid>
                <a:gridCol w="1031255"/>
                <a:gridCol w="1031255"/>
              </a:tblGrid>
              <a:tr h="281491">
                <a:tc>
                  <a:txBody>
                    <a:bodyPr/>
                    <a:lstStyle/>
                    <a:p>
                      <a:pPr algn="ctr" fontAlgn="b"/>
                      <a:r>
                        <a:rPr lang="en-US" sz="1600" b="0" i="0" u="none" strike="noStrike" dirty="0">
                          <a:solidFill>
                            <a:srgbClr val="000000"/>
                          </a:solidFill>
                          <a:latin typeface="Calibri"/>
                        </a:rPr>
                        <a:t>x(m)</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F (N)</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68696">
                <a:tc>
                  <a:txBody>
                    <a:bodyPr/>
                    <a:lstStyle/>
                    <a:p>
                      <a:pPr algn="ctr" fontAlgn="b"/>
                      <a:r>
                        <a:rPr lang="en-US" sz="1600" b="0" i="0" u="none" strike="noStrike" dirty="0">
                          <a:solidFill>
                            <a:srgbClr val="000000"/>
                          </a:solidFill>
                          <a:latin typeface="Calibri"/>
                        </a:rPr>
                        <a:t>0.00</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0.00</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901">
                <a:tc>
                  <a:txBody>
                    <a:bodyPr/>
                    <a:lstStyle/>
                    <a:p>
                      <a:pPr algn="ctr" fontAlgn="b"/>
                      <a:r>
                        <a:rPr lang="en-US" sz="1600" b="0" i="0" u="none" strike="noStrike" dirty="0">
                          <a:solidFill>
                            <a:srgbClr val="000000"/>
                          </a:solidFill>
                          <a:latin typeface="Calibri"/>
                        </a:rPr>
                        <a:t>0.50</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1.55</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901">
                <a:tc>
                  <a:txBody>
                    <a:bodyPr/>
                    <a:lstStyle/>
                    <a:p>
                      <a:pPr algn="ctr" fontAlgn="b"/>
                      <a:r>
                        <a:rPr lang="en-US" sz="1600" b="0" i="0" u="none" strike="noStrike">
                          <a:solidFill>
                            <a:srgbClr val="000000"/>
                          </a:solidFill>
                          <a:latin typeface="Calibri"/>
                        </a:rPr>
                        <a:t>1.00</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2.30</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901">
                <a:tc>
                  <a:txBody>
                    <a:bodyPr/>
                    <a:lstStyle/>
                    <a:p>
                      <a:pPr algn="ctr" fontAlgn="b"/>
                      <a:r>
                        <a:rPr lang="en-US" sz="1600" b="0" i="0" u="none" strike="noStrike" dirty="0">
                          <a:solidFill>
                            <a:srgbClr val="000000"/>
                          </a:solidFill>
                          <a:latin typeface="Calibri"/>
                        </a:rPr>
                        <a:t>1.50</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3.48</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901">
                <a:tc>
                  <a:txBody>
                    <a:bodyPr/>
                    <a:lstStyle/>
                    <a:p>
                      <a:pPr algn="ctr" fontAlgn="b"/>
                      <a:r>
                        <a:rPr lang="en-US" sz="1600" b="0" i="0" u="none" strike="noStrike">
                          <a:solidFill>
                            <a:srgbClr val="000000"/>
                          </a:solidFill>
                          <a:latin typeface="Calibri"/>
                        </a:rPr>
                        <a:t>2.00</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4.66</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901">
                <a:tc>
                  <a:txBody>
                    <a:bodyPr/>
                    <a:lstStyle/>
                    <a:p>
                      <a:pPr algn="ctr" fontAlgn="b"/>
                      <a:r>
                        <a:rPr lang="en-US" sz="1600" b="0" i="0" u="none" strike="noStrike">
                          <a:solidFill>
                            <a:srgbClr val="000000"/>
                          </a:solidFill>
                          <a:latin typeface="Calibri"/>
                        </a:rPr>
                        <a:t>2.50</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5.44</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901">
                <a:tc>
                  <a:txBody>
                    <a:bodyPr/>
                    <a:lstStyle/>
                    <a:p>
                      <a:pPr algn="ctr" fontAlgn="b"/>
                      <a:r>
                        <a:rPr lang="en-US" sz="1600" b="0" i="0" u="none" strike="noStrike">
                          <a:solidFill>
                            <a:srgbClr val="000000"/>
                          </a:solidFill>
                          <a:latin typeface="Calibri"/>
                        </a:rPr>
                        <a:t>3.00</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6.82</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901">
                <a:tc>
                  <a:txBody>
                    <a:bodyPr/>
                    <a:lstStyle/>
                    <a:p>
                      <a:pPr algn="ctr" fontAlgn="b"/>
                      <a:r>
                        <a:rPr lang="en-US" sz="1600" b="0" i="0" u="none" strike="noStrike">
                          <a:solidFill>
                            <a:srgbClr val="000000"/>
                          </a:solidFill>
                          <a:latin typeface="Calibri"/>
                        </a:rPr>
                        <a:t>3.50</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7.75</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901">
                <a:tc>
                  <a:txBody>
                    <a:bodyPr/>
                    <a:lstStyle/>
                    <a:p>
                      <a:pPr algn="ctr" fontAlgn="b"/>
                      <a:r>
                        <a:rPr lang="en-US" sz="1600" b="0" i="0" u="none" strike="noStrike">
                          <a:solidFill>
                            <a:srgbClr val="000000"/>
                          </a:solidFill>
                          <a:latin typeface="Calibri"/>
                        </a:rPr>
                        <a:t>4.00</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9.54</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901">
                <a:tc>
                  <a:txBody>
                    <a:bodyPr/>
                    <a:lstStyle/>
                    <a:p>
                      <a:pPr algn="ctr" fontAlgn="b"/>
                      <a:r>
                        <a:rPr lang="en-US" sz="1600" b="0" i="0" u="none" strike="noStrike">
                          <a:solidFill>
                            <a:srgbClr val="000000"/>
                          </a:solidFill>
                          <a:latin typeface="Calibri"/>
                        </a:rPr>
                        <a:t>4.50</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10.22</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901">
                <a:tc>
                  <a:txBody>
                    <a:bodyPr/>
                    <a:lstStyle/>
                    <a:p>
                      <a:pPr algn="ctr" fontAlgn="b"/>
                      <a:r>
                        <a:rPr lang="en-US" sz="1600" b="0" i="0" u="none" strike="noStrike">
                          <a:solidFill>
                            <a:srgbClr val="000000"/>
                          </a:solidFill>
                          <a:latin typeface="Calibri"/>
                        </a:rPr>
                        <a:t>5.00</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11.19</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901">
                <a:tc>
                  <a:txBody>
                    <a:bodyPr/>
                    <a:lstStyle/>
                    <a:p>
                      <a:pPr algn="ctr" fontAlgn="b"/>
                      <a:r>
                        <a:rPr lang="en-US" sz="1600" b="0" i="0" u="none" strike="noStrike">
                          <a:solidFill>
                            <a:srgbClr val="000000"/>
                          </a:solidFill>
                          <a:latin typeface="Calibri"/>
                        </a:rPr>
                        <a:t>5.50</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12.09</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696">
                <a:tc>
                  <a:txBody>
                    <a:bodyPr/>
                    <a:lstStyle/>
                    <a:p>
                      <a:pPr algn="ctr" fontAlgn="b"/>
                      <a:r>
                        <a:rPr lang="en-US" sz="1600" b="0" i="0" u="none" strike="noStrike">
                          <a:solidFill>
                            <a:srgbClr val="000000"/>
                          </a:solidFill>
                          <a:latin typeface="Calibri"/>
                        </a:rPr>
                        <a:t>6.00</a:t>
                      </a:r>
                    </a:p>
                  </a:txBody>
                  <a:tcPr marL="0" marR="0" marT="0"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13.47</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pic>
        <p:nvPicPr>
          <p:cNvPr id="2" name="Picture 1"/>
          <p:cNvPicPr>
            <a:picLocks noChangeAspect="1"/>
          </p:cNvPicPr>
          <p:nvPr/>
        </p:nvPicPr>
        <p:blipFill>
          <a:blip r:embed="rId4"/>
          <a:stretch>
            <a:fillRect/>
          </a:stretch>
        </p:blipFill>
        <p:spPr>
          <a:xfrm>
            <a:off x="6994124" y="2095499"/>
            <a:ext cx="1708952" cy="70251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457200" y="1981200"/>
            <a:ext cx="7848600" cy="1143000"/>
          </a:xfrm>
          <a:prstGeom prst="rect">
            <a:avLst/>
          </a:prstGeom>
          <a:noFill/>
          <a:ln w="9525">
            <a:noFill/>
            <a:miter lim="800000"/>
            <a:headEnd/>
            <a:tailEnd/>
          </a:ln>
        </p:spPr>
        <p:txBody>
          <a:bodyPr anchor="ctr"/>
          <a:lstStyle/>
          <a:p>
            <a:endParaRPr lang="en-US" sz="1800">
              <a:solidFill>
                <a:srgbClr val="CC0066"/>
              </a:solidFill>
            </a:endParaRPr>
          </a:p>
        </p:txBody>
      </p:sp>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pic>
        <p:nvPicPr>
          <p:cNvPr id="3" name="Picture 2"/>
          <p:cNvPicPr>
            <a:picLocks noChangeAspect="1"/>
          </p:cNvPicPr>
          <p:nvPr/>
        </p:nvPicPr>
        <p:blipFill>
          <a:blip r:embed="rId2"/>
          <a:stretch>
            <a:fillRect/>
          </a:stretch>
        </p:blipFill>
        <p:spPr>
          <a:xfrm>
            <a:off x="762001" y="2422690"/>
            <a:ext cx="7217073" cy="4049451"/>
          </a:xfrm>
          <a:prstGeom prst="rect">
            <a:avLst/>
          </a:prstGeom>
          <a:ln w="38100">
            <a:solidFill>
              <a:schemeClr val="accent6"/>
            </a:solidFill>
          </a:ln>
        </p:spPr>
      </p:pic>
      <p:sp>
        <p:nvSpPr>
          <p:cNvPr id="9" name="TextBox 8"/>
          <p:cNvSpPr txBox="1"/>
          <p:nvPr/>
        </p:nvSpPr>
        <p:spPr>
          <a:xfrm>
            <a:off x="773785" y="787569"/>
            <a:ext cx="2658359" cy="1200329"/>
          </a:xfrm>
          <a:prstGeom prst="rect">
            <a:avLst/>
          </a:prstGeom>
          <a:solidFill>
            <a:srgbClr val="FFFFCC"/>
          </a:solidFill>
          <a:ln w="38100">
            <a:solidFill>
              <a:srgbClr val="FF0000"/>
            </a:solidFill>
          </a:ln>
        </p:spPr>
        <p:txBody>
          <a:bodyPr wrap="square" rtlCol="0">
            <a:spAutoFit/>
          </a:bodyPr>
          <a:lstStyle/>
          <a:p>
            <a:r>
              <a:rPr lang="en-US" b="1" i="1" u="sng" dirty="0" smtClean="0">
                <a:solidFill>
                  <a:srgbClr val="FF0000"/>
                </a:solidFill>
              </a:rPr>
              <a:t>Try It</a:t>
            </a:r>
            <a:r>
              <a:rPr lang="en-US" b="1" i="1" dirty="0" smtClean="0">
                <a:solidFill>
                  <a:srgbClr val="FF0000"/>
                </a:solidFill>
              </a:rPr>
              <a:t>!  Enter some numbers, text, and formulas.</a:t>
            </a:r>
            <a:endParaRPr lang="en-US" b="1" i="1" dirty="0">
              <a:solidFill>
                <a:srgbClr val="FF0000"/>
              </a:solidFill>
            </a:endParaRPr>
          </a:p>
        </p:txBody>
      </p:sp>
      <p:sp>
        <p:nvSpPr>
          <p:cNvPr id="4" name="Rounded Rectangle 3"/>
          <p:cNvSpPr/>
          <p:nvPr/>
        </p:nvSpPr>
        <p:spPr bwMode="auto">
          <a:xfrm>
            <a:off x="3912124" y="2422690"/>
            <a:ext cx="1442301" cy="584461"/>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Rounded Rectangle 10"/>
          <p:cNvSpPr/>
          <p:nvPr/>
        </p:nvSpPr>
        <p:spPr bwMode="auto">
          <a:xfrm>
            <a:off x="5912999" y="4213709"/>
            <a:ext cx="1935601" cy="584461"/>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 name="TextBox 4"/>
          <p:cNvSpPr txBox="1"/>
          <p:nvPr/>
        </p:nvSpPr>
        <p:spPr>
          <a:xfrm>
            <a:off x="5722071" y="770221"/>
            <a:ext cx="1819373" cy="1200329"/>
          </a:xfrm>
          <a:prstGeom prst="rect">
            <a:avLst/>
          </a:prstGeom>
          <a:noFill/>
          <a:ln w="38100">
            <a:solidFill>
              <a:srgbClr val="FF0000"/>
            </a:solidFill>
          </a:ln>
        </p:spPr>
        <p:txBody>
          <a:bodyPr wrap="square" rtlCol="0">
            <a:spAutoFit/>
          </a:bodyPr>
          <a:lstStyle/>
          <a:p>
            <a:r>
              <a:rPr lang="en-US" u="sng" dirty="0" smtClean="0">
                <a:solidFill>
                  <a:srgbClr val="FF0000"/>
                </a:solidFill>
              </a:rPr>
              <a:t>Formula</a:t>
            </a:r>
            <a:r>
              <a:rPr lang="en-US" dirty="0" smtClean="0">
                <a:solidFill>
                  <a:srgbClr val="FF0000"/>
                </a:solidFill>
              </a:rPr>
              <a:t> shown in </a:t>
            </a:r>
            <a:r>
              <a:rPr lang="en-US" b="1" i="1" dirty="0" smtClean="0">
                <a:solidFill>
                  <a:srgbClr val="FF0000"/>
                </a:solidFill>
              </a:rPr>
              <a:t>formula bar</a:t>
            </a:r>
            <a:endParaRPr lang="en-US" b="1" i="1" dirty="0">
              <a:solidFill>
                <a:srgbClr val="FF0000"/>
              </a:solidFill>
            </a:endParaRPr>
          </a:p>
        </p:txBody>
      </p:sp>
      <p:cxnSp>
        <p:nvCxnSpPr>
          <p:cNvPr id="7" name="Straight Arrow Connector 6"/>
          <p:cNvCxnSpPr/>
          <p:nvPr/>
        </p:nvCxnSpPr>
        <p:spPr bwMode="auto">
          <a:xfrm flipH="1">
            <a:off x="5354425" y="1981200"/>
            <a:ext cx="358218" cy="44149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15" name="TextBox 14"/>
          <p:cNvSpPr txBox="1"/>
          <p:nvPr/>
        </p:nvSpPr>
        <p:spPr>
          <a:xfrm>
            <a:off x="7672990" y="1471731"/>
            <a:ext cx="1418020" cy="1569660"/>
          </a:xfrm>
          <a:prstGeom prst="rect">
            <a:avLst/>
          </a:prstGeom>
          <a:solidFill>
            <a:schemeClr val="bg1"/>
          </a:solidFill>
          <a:ln w="38100">
            <a:solidFill>
              <a:srgbClr val="FF0000"/>
            </a:solidFill>
          </a:ln>
        </p:spPr>
        <p:txBody>
          <a:bodyPr wrap="square" rtlCol="0">
            <a:spAutoFit/>
          </a:bodyPr>
          <a:lstStyle/>
          <a:p>
            <a:r>
              <a:rPr lang="en-US" u="sng" dirty="0" smtClean="0">
                <a:solidFill>
                  <a:srgbClr val="FF0000"/>
                </a:solidFill>
              </a:rPr>
              <a:t>Result</a:t>
            </a:r>
            <a:r>
              <a:rPr lang="en-US" dirty="0" smtClean="0">
                <a:solidFill>
                  <a:srgbClr val="FF0000"/>
                </a:solidFill>
              </a:rPr>
              <a:t> of formula shown in the </a:t>
            </a:r>
            <a:r>
              <a:rPr lang="en-US" b="1" i="1" dirty="0" smtClean="0">
                <a:solidFill>
                  <a:srgbClr val="FF0000"/>
                </a:solidFill>
              </a:rPr>
              <a:t>cell</a:t>
            </a:r>
            <a:endParaRPr lang="en-US" b="1" i="1" dirty="0">
              <a:solidFill>
                <a:srgbClr val="FF0000"/>
              </a:solidFill>
            </a:endParaRPr>
          </a:p>
        </p:txBody>
      </p:sp>
      <p:cxnSp>
        <p:nvCxnSpPr>
          <p:cNvPr id="16" name="Straight Arrow Connector 15"/>
          <p:cNvCxnSpPr>
            <a:stCxn id="15" idx="2"/>
          </p:cNvCxnSpPr>
          <p:nvPr/>
        </p:nvCxnSpPr>
        <p:spPr bwMode="auto">
          <a:xfrm flipH="1">
            <a:off x="7848600" y="3041391"/>
            <a:ext cx="533400" cy="1172318"/>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2" name="Slide Number Placeholder 1"/>
          <p:cNvSpPr>
            <a:spLocks noGrp="1"/>
          </p:cNvSpPr>
          <p:nvPr>
            <p:ph type="sldNum" sz="quarter" idx="12"/>
          </p:nvPr>
        </p:nvSpPr>
        <p:spPr/>
        <p:txBody>
          <a:bodyPr/>
          <a:lstStyle/>
          <a:p>
            <a:pPr>
              <a:defRPr/>
            </a:pPr>
            <a:fld id="{FD58C7B3-39AE-42FA-97BD-2BABAA924D65}" type="slidenum">
              <a:rPr lang="en-US" smtClean="0"/>
              <a:pPr>
                <a:defRPr/>
              </a:pPr>
              <a:t>10</a:t>
            </a:fld>
            <a:endParaRPr lang="en-US"/>
          </a:p>
        </p:txBody>
      </p:sp>
    </p:spTree>
    <p:extLst>
      <p:ext uri="{BB962C8B-B14F-4D97-AF65-F5344CB8AC3E}">
        <p14:creationId xmlns:p14="http://schemas.microsoft.com/office/powerpoint/2010/main" val="2723545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457200" y="1981200"/>
            <a:ext cx="7848600" cy="1143000"/>
          </a:xfrm>
          <a:prstGeom prst="rect">
            <a:avLst/>
          </a:prstGeom>
          <a:noFill/>
          <a:ln w="9525">
            <a:noFill/>
            <a:miter lim="800000"/>
            <a:headEnd/>
            <a:tailEnd/>
          </a:ln>
        </p:spPr>
        <p:txBody>
          <a:bodyPr anchor="ctr"/>
          <a:lstStyle/>
          <a:p>
            <a:endParaRPr lang="en-US" sz="1800">
              <a:solidFill>
                <a:srgbClr val="CC0066"/>
              </a:solidFill>
            </a:endParaRPr>
          </a:p>
        </p:txBody>
      </p:sp>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4103" name="Rectangle 9"/>
          <p:cNvSpPr>
            <a:spLocks noGrp="1" noChangeArrowheads="1"/>
          </p:cNvSpPr>
          <p:nvPr>
            <p:ph type="subTitle" idx="1"/>
          </p:nvPr>
        </p:nvSpPr>
        <p:spPr>
          <a:xfrm>
            <a:off x="609600" y="609600"/>
            <a:ext cx="8534400" cy="2705100"/>
          </a:xfrm>
          <a:noFill/>
        </p:spPr>
        <p:txBody>
          <a:bodyPr/>
          <a:lstStyle/>
          <a:p>
            <a:pPr algn="l"/>
            <a:r>
              <a:rPr lang="en-US" sz="2400" b="1" u="sng" dirty="0" smtClean="0">
                <a:solidFill>
                  <a:schemeClr val="accent2"/>
                </a:solidFill>
              </a:rPr>
              <a:t>Cursors in Excel</a:t>
            </a:r>
            <a:endParaRPr lang="en-US" sz="2400" b="1" dirty="0" smtClean="0">
              <a:solidFill>
                <a:schemeClr val="accent2"/>
              </a:solidFill>
            </a:endParaRPr>
          </a:p>
          <a:p>
            <a:pPr marL="228600" indent="-228600" algn="l"/>
            <a:r>
              <a:rPr lang="en-US" sz="1800" b="1" dirty="0" smtClean="0">
                <a:solidFill>
                  <a:schemeClr val="accent2"/>
                </a:solidFill>
              </a:rPr>
              <a:t>		</a:t>
            </a:r>
          </a:p>
        </p:txBody>
      </p:sp>
      <p:sp>
        <p:nvSpPr>
          <p:cNvPr id="7" name="Plus 6"/>
          <p:cNvSpPr/>
          <p:nvPr/>
        </p:nvSpPr>
        <p:spPr bwMode="auto">
          <a:xfrm>
            <a:off x="809628" y="1114424"/>
            <a:ext cx="542919" cy="532615"/>
          </a:xfrm>
          <a:prstGeom prst="mathPlus">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 name="Rectangle 9"/>
          <p:cNvSpPr txBox="1">
            <a:spLocks noChangeArrowheads="1"/>
          </p:cNvSpPr>
          <p:nvPr/>
        </p:nvSpPr>
        <p:spPr bwMode="auto">
          <a:xfrm>
            <a:off x="1362075" y="1028699"/>
            <a:ext cx="7610475" cy="3152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0" fontAlgn="base" latinLnBrk="0" hangingPunct="0">
              <a:lnSpc>
                <a:spcPct val="100000"/>
              </a:lnSpc>
              <a:spcBef>
                <a:spcPct val="20000"/>
              </a:spcBef>
              <a:spcAft>
                <a:spcPct val="0"/>
              </a:spcAft>
              <a:buClrTx/>
              <a:buSzTx/>
              <a:buFontTx/>
              <a:buNone/>
              <a:tabLst/>
              <a:defRPr/>
            </a:pPr>
            <a:r>
              <a:rPr kumimoji="0" lang="en-US" b="1" i="0" u="none" strike="noStrike" kern="0" cap="none" spc="0" normalizeH="0" baseline="0" noProof="0" dirty="0" smtClean="0">
                <a:ln>
                  <a:noFill/>
                </a:ln>
                <a:solidFill>
                  <a:schemeClr val="accent2"/>
                </a:solidFill>
                <a:effectLst/>
                <a:uLnTx/>
                <a:uFillTx/>
                <a:latin typeface="+mn-lt"/>
              </a:rPr>
              <a:t>	</a:t>
            </a:r>
            <a:r>
              <a:rPr kumimoji="0" lang="en-US" i="0" u="sng" strike="noStrike" kern="0" cap="none" spc="0" normalizeH="0" baseline="0" noProof="0" dirty="0" smtClean="0">
                <a:ln>
                  <a:noFill/>
                </a:ln>
                <a:solidFill>
                  <a:srgbClr val="FF0000"/>
                </a:solidFill>
                <a:effectLst/>
                <a:uLnTx/>
                <a:uFillTx/>
                <a:latin typeface="+mn-lt"/>
              </a:rPr>
              <a:t>Select </a:t>
            </a:r>
            <a:r>
              <a:rPr lang="en-US" u="sng" kern="0" dirty="0">
                <a:solidFill>
                  <a:srgbClr val="FF0000"/>
                </a:solidFill>
                <a:latin typeface="+mn-lt"/>
              </a:rPr>
              <a:t> </a:t>
            </a:r>
            <a:r>
              <a:rPr lang="en-US" u="sng" kern="0" dirty="0" smtClean="0">
                <a:solidFill>
                  <a:srgbClr val="FF0000"/>
                </a:solidFill>
                <a:latin typeface="+mn-lt"/>
              </a:rPr>
              <a:t>or highlight cells</a:t>
            </a:r>
            <a:r>
              <a:rPr lang="en-US" kern="0" dirty="0" smtClean="0">
                <a:solidFill>
                  <a:srgbClr val="FF0000"/>
                </a:solidFill>
                <a:latin typeface="+mn-lt"/>
              </a:rPr>
              <a:t>.</a:t>
            </a:r>
            <a:r>
              <a:rPr lang="en-US" kern="0" dirty="0" smtClean="0">
                <a:solidFill>
                  <a:schemeClr val="accent2"/>
                </a:solidFill>
                <a:latin typeface="+mn-lt"/>
              </a:rPr>
              <a:t>  </a:t>
            </a:r>
            <a:r>
              <a:rPr kumimoji="0" lang="en-US" i="0" u="none" strike="noStrike" kern="0" cap="none" spc="0" normalizeH="0" baseline="0" noProof="0" dirty="0" smtClean="0">
                <a:ln>
                  <a:noFill/>
                </a:ln>
                <a:solidFill>
                  <a:schemeClr val="accent2"/>
                </a:solidFill>
                <a:effectLst/>
                <a:uLnTx/>
                <a:uFillTx/>
                <a:latin typeface="+mn-lt"/>
              </a:rPr>
              <a:t>Appears when you move over a cell.  Used to select or highlight cells.</a:t>
            </a:r>
          </a:p>
          <a:p>
            <a:pPr marL="228600" marR="0" lvl="0" indent="-228600" algn="l" defTabSz="914400" rtl="0" eaLnBrk="0" fontAlgn="base" latinLnBrk="0" hangingPunct="0">
              <a:lnSpc>
                <a:spcPct val="100000"/>
              </a:lnSpc>
              <a:spcBef>
                <a:spcPct val="20000"/>
              </a:spcBef>
              <a:spcAft>
                <a:spcPct val="0"/>
              </a:spcAft>
              <a:buClrTx/>
              <a:buSzTx/>
              <a:buFontTx/>
              <a:buNone/>
              <a:tabLst/>
              <a:defRPr/>
            </a:pPr>
            <a:endParaRPr kumimoji="0" lang="en-US" i="0" u="none" strike="noStrike" kern="0" cap="none" spc="0" normalizeH="0" baseline="0" noProof="0" dirty="0" smtClean="0">
              <a:ln>
                <a:noFill/>
              </a:ln>
              <a:solidFill>
                <a:schemeClr val="accent2"/>
              </a:solidFill>
              <a:effectLst/>
              <a:uLnTx/>
              <a:uFillTx/>
              <a:latin typeface="+mn-lt"/>
            </a:endParaRPr>
          </a:p>
          <a:p>
            <a:pPr marL="228600" marR="0" lvl="0" indent="-228600" algn="l" defTabSz="914400" rtl="0" eaLnBrk="0" fontAlgn="base" latinLnBrk="0" hangingPunct="0">
              <a:lnSpc>
                <a:spcPct val="100000"/>
              </a:lnSpc>
              <a:spcBef>
                <a:spcPct val="20000"/>
              </a:spcBef>
              <a:spcAft>
                <a:spcPct val="0"/>
              </a:spcAft>
              <a:buClrTx/>
              <a:buSzTx/>
              <a:buFontTx/>
              <a:buNone/>
              <a:tabLst/>
              <a:defRPr/>
            </a:pPr>
            <a:r>
              <a:rPr kumimoji="0" lang="en-US" i="0" u="none" strike="noStrike" kern="0" cap="none" spc="0" normalizeH="0" baseline="0" noProof="0" dirty="0" smtClean="0">
                <a:ln>
                  <a:noFill/>
                </a:ln>
                <a:solidFill>
                  <a:schemeClr val="accent2"/>
                </a:solidFill>
                <a:effectLst/>
                <a:uLnTx/>
                <a:uFillTx/>
                <a:latin typeface="+mn-lt"/>
              </a:rPr>
              <a:t>	</a:t>
            </a:r>
            <a:r>
              <a:rPr kumimoji="0" lang="en-US" i="0" u="sng" strike="noStrike" kern="0" cap="none" spc="0" normalizeH="0" baseline="0" noProof="0" dirty="0" smtClean="0">
                <a:ln>
                  <a:noFill/>
                </a:ln>
                <a:solidFill>
                  <a:srgbClr val="FF0000"/>
                </a:solidFill>
                <a:effectLst/>
                <a:uLnTx/>
                <a:uFillTx/>
                <a:latin typeface="+mn-lt"/>
              </a:rPr>
              <a:t>Move cells</a:t>
            </a:r>
            <a:r>
              <a:rPr kumimoji="0" lang="en-US" i="0" u="none" strike="noStrike" kern="0" cap="none" spc="0" normalizeH="0" baseline="0" noProof="0" dirty="0" smtClean="0">
                <a:ln>
                  <a:noFill/>
                </a:ln>
                <a:solidFill>
                  <a:srgbClr val="FF0000"/>
                </a:solidFill>
                <a:effectLst/>
                <a:uLnTx/>
                <a:uFillTx/>
                <a:latin typeface="+mn-lt"/>
              </a:rPr>
              <a:t>.</a:t>
            </a:r>
            <a:r>
              <a:rPr kumimoji="0" lang="en-US" i="0" u="none" strike="noStrike" kern="0" cap="none" spc="0" normalizeH="0" baseline="0" noProof="0" dirty="0" smtClean="0">
                <a:ln>
                  <a:noFill/>
                </a:ln>
                <a:solidFill>
                  <a:schemeClr val="accent2"/>
                </a:solidFill>
                <a:effectLst/>
                <a:uLnTx/>
                <a:uFillTx/>
                <a:latin typeface="+mn-lt"/>
              </a:rPr>
              <a:t>  Appears when you move over the edge of a cell or a highlighted group of cells (such as a table).  Used to move (drag) the cell or group of cells.</a:t>
            </a:r>
          </a:p>
          <a:p>
            <a:pPr marL="228600" marR="0" lvl="0" indent="-228600" algn="l" defTabSz="914400" rtl="0" eaLnBrk="0" fontAlgn="base" latinLnBrk="0" hangingPunct="0">
              <a:lnSpc>
                <a:spcPct val="100000"/>
              </a:lnSpc>
              <a:spcBef>
                <a:spcPct val="20000"/>
              </a:spcBef>
              <a:spcAft>
                <a:spcPct val="0"/>
              </a:spcAft>
              <a:buClrTx/>
              <a:buSzTx/>
              <a:buFontTx/>
              <a:buNone/>
              <a:tabLst/>
              <a:defRPr/>
            </a:pPr>
            <a:endParaRPr kumimoji="0" lang="en-US" i="0" u="none" strike="noStrike" kern="0" cap="none" spc="0" normalizeH="0" baseline="0" noProof="0" dirty="0" smtClean="0">
              <a:ln>
                <a:noFill/>
              </a:ln>
              <a:solidFill>
                <a:schemeClr val="accent2"/>
              </a:solidFill>
              <a:effectLst/>
              <a:uLnTx/>
              <a:uFillTx/>
              <a:latin typeface="+mn-lt"/>
            </a:endParaRPr>
          </a:p>
          <a:p>
            <a:pPr marL="228600" marR="0" lvl="0" indent="-228600" algn="l" defTabSz="914400" rtl="0" eaLnBrk="0" fontAlgn="base" latinLnBrk="0" hangingPunct="0">
              <a:lnSpc>
                <a:spcPct val="100000"/>
              </a:lnSpc>
              <a:spcBef>
                <a:spcPct val="20000"/>
              </a:spcBef>
              <a:spcAft>
                <a:spcPct val="0"/>
              </a:spcAft>
              <a:buClrTx/>
              <a:buSzTx/>
              <a:buFontTx/>
              <a:buNone/>
              <a:tabLst/>
              <a:defRPr/>
            </a:pPr>
            <a:r>
              <a:rPr kumimoji="0" lang="en-US" i="0" u="none" strike="noStrike" kern="0" cap="none" spc="0" normalizeH="0" baseline="0" noProof="0" dirty="0" smtClean="0">
                <a:ln>
                  <a:noFill/>
                </a:ln>
                <a:solidFill>
                  <a:schemeClr val="accent2"/>
                </a:solidFill>
                <a:effectLst/>
                <a:uLnTx/>
                <a:uFillTx/>
                <a:latin typeface="+mn-lt"/>
              </a:rPr>
              <a:t>	</a:t>
            </a:r>
            <a:r>
              <a:rPr lang="en-US" u="sng" kern="0" dirty="0" smtClean="0">
                <a:solidFill>
                  <a:srgbClr val="FF0000"/>
                </a:solidFill>
                <a:latin typeface="+mn-lt"/>
              </a:rPr>
              <a:t>Auto</a:t>
            </a:r>
            <a:r>
              <a:rPr kumimoji="0" lang="en-US" i="0" u="sng" strike="noStrike" kern="0" cap="none" spc="0" normalizeH="0" baseline="0" noProof="0" dirty="0" smtClean="0">
                <a:ln>
                  <a:noFill/>
                </a:ln>
                <a:solidFill>
                  <a:srgbClr val="FF0000"/>
                </a:solidFill>
                <a:effectLst/>
                <a:uLnTx/>
                <a:uFillTx/>
                <a:latin typeface="+mn-lt"/>
              </a:rPr>
              <a:t>Fill</a:t>
            </a:r>
            <a:r>
              <a:rPr kumimoji="0" lang="en-US" i="0" u="none" strike="noStrike" kern="0" cap="none" spc="0" normalizeH="0" baseline="0" noProof="0" dirty="0" smtClean="0">
                <a:ln>
                  <a:noFill/>
                </a:ln>
                <a:solidFill>
                  <a:srgbClr val="FF0000"/>
                </a:solidFill>
                <a:effectLst/>
                <a:uLnTx/>
                <a:uFillTx/>
                <a:latin typeface="+mn-lt"/>
              </a:rPr>
              <a:t>.</a:t>
            </a:r>
            <a:r>
              <a:rPr kumimoji="0" lang="en-US" i="0" u="none" strike="noStrike" kern="0" cap="none" spc="0" normalizeH="0" noProof="0" dirty="0" smtClean="0">
                <a:ln>
                  <a:noFill/>
                </a:ln>
                <a:solidFill>
                  <a:schemeClr val="accent2"/>
                </a:solidFill>
                <a:effectLst/>
                <a:uLnTx/>
                <a:uFillTx/>
                <a:latin typeface="+mn-lt"/>
              </a:rPr>
              <a:t>  </a:t>
            </a:r>
            <a:r>
              <a:rPr kumimoji="0" lang="en-US" i="0" u="none" strike="noStrike" kern="0" cap="none" spc="0" normalizeH="0" baseline="0" noProof="0" dirty="0" smtClean="0">
                <a:ln>
                  <a:noFill/>
                </a:ln>
                <a:solidFill>
                  <a:schemeClr val="accent2"/>
                </a:solidFill>
                <a:effectLst/>
                <a:uLnTx/>
                <a:uFillTx/>
                <a:latin typeface="+mn-lt"/>
              </a:rPr>
              <a:t>Appears when you move over the lower right-hand corner of a cell or a highlighted group of cells.  Dragging the corner over new empty cells uses </a:t>
            </a:r>
            <a:r>
              <a:rPr lang="en-US" u="sng" kern="0" dirty="0" smtClean="0">
                <a:solidFill>
                  <a:srgbClr val="FF0000"/>
                </a:solidFill>
                <a:latin typeface="+mn-lt"/>
              </a:rPr>
              <a:t>Auto</a:t>
            </a:r>
            <a:r>
              <a:rPr kumimoji="0" lang="en-US" i="0" u="sng" strike="noStrike" kern="0" cap="none" spc="0" normalizeH="0" baseline="0" noProof="0" dirty="0" smtClean="0">
                <a:ln>
                  <a:noFill/>
                </a:ln>
                <a:solidFill>
                  <a:srgbClr val="FF0000"/>
                </a:solidFill>
                <a:effectLst/>
                <a:uLnTx/>
                <a:uFillTx/>
                <a:latin typeface="+mn-lt"/>
              </a:rPr>
              <a:t>Fill</a:t>
            </a:r>
            <a:r>
              <a:rPr kumimoji="0" lang="en-US" i="0" u="none" strike="noStrike" kern="0" cap="none" spc="0" normalizeH="0" baseline="0" noProof="0" dirty="0" smtClean="0">
                <a:ln>
                  <a:noFill/>
                </a:ln>
                <a:solidFill>
                  <a:schemeClr val="accent2"/>
                </a:solidFill>
                <a:effectLst/>
                <a:uLnTx/>
                <a:uFillTx/>
                <a:latin typeface="+mn-lt"/>
              </a:rPr>
              <a:t> to fill out those cells.</a:t>
            </a:r>
          </a:p>
        </p:txBody>
      </p:sp>
      <p:grpSp>
        <p:nvGrpSpPr>
          <p:cNvPr id="16" name="Group 15"/>
          <p:cNvGrpSpPr/>
          <p:nvPr/>
        </p:nvGrpSpPr>
        <p:grpSpPr>
          <a:xfrm>
            <a:off x="809629" y="2323314"/>
            <a:ext cx="552446" cy="561288"/>
            <a:chOff x="1009654" y="1876425"/>
            <a:chExt cx="400047" cy="400050"/>
          </a:xfrm>
        </p:grpSpPr>
        <p:cxnSp>
          <p:nvCxnSpPr>
            <p:cNvPr id="12" name="Straight Arrow Connector 11"/>
            <p:cNvCxnSpPr/>
            <p:nvPr/>
          </p:nvCxnSpPr>
          <p:spPr bwMode="auto">
            <a:xfrm rot="16200000" flipH="1">
              <a:off x="1004887" y="2071687"/>
              <a:ext cx="400050" cy="9525"/>
            </a:xfrm>
            <a:prstGeom prst="straightConnector1">
              <a:avLst/>
            </a:prstGeom>
            <a:solidFill>
              <a:schemeClr val="accent1"/>
            </a:solidFill>
            <a:ln w="28575" cap="flat" cmpd="sng" algn="ctr">
              <a:solidFill>
                <a:schemeClr val="tx1"/>
              </a:solidFill>
              <a:prstDash val="solid"/>
              <a:round/>
              <a:headEnd type="arrow"/>
              <a:tailEnd type="arrow"/>
            </a:ln>
            <a:effectLst/>
          </p:spPr>
        </p:cxnSp>
        <p:cxnSp>
          <p:nvCxnSpPr>
            <p:cNvPr id="13" name="Straight Arrow Connector 12"/>
            <p:cNvCxnSpPr/>
            <p:nvPr/>
          </p:nvCxnSpPr>
          <p:spPr bwMode="auto">
            <a:xfrm rot="10800000" flipV="1">
              <a:off x="1009654" y="2066925"/>
              <a:ext cx="400047" cy="2"/>
            </a:xfrm>
            <a:prstGeom prst="straightConnector1">
              <a:avLst/>
            </a:prstGeom>
            <a:solidFill>
              <a:schemeClr val="accent1"/>
            </a:solidFill>
            <a:ln w="28575" cap="flat" cmpd="sng" algn="ctr">
              <a:solidFill>
                <a:schemeClr val="tx1"/>
              </a:solidFill>
              <a:prstDash val="solid"/>
              <a:round/>
              <a:headEnd type="arrow"/>
              <a:tailEnd type="arrow"/>
            </a:ln>
            <a:effectLst/>
          </p:spPr>
        </p:cxnSp>
      </p:grpSp>
      <p:sp>
        <p:nvSpPr>
          <p:cNvPr id="17" name="Plus 16"/>
          <p:cNvSpPr/>
          <p:nvPr/>
        </p:nvSpPr>
        <p:spPr bwMode="auto">
          <a:xfrm>
            <a:off x="809628" y="3952875"/>
            <a:ext cx="581025" cy="542924"/>
          </a:xfrm>
          <a:prstGeom prst="mathPlus">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 name="Slide Number Placeholder 1"/>
          <p:cNvSpPr>
            <a:spLocks noGrp="1"/>
          </p:cNvSpPr>
          <p:nvPr>
            <p:ph type="sldNum" sz="quarter" idx="12"/>
          </p:nvPr>
        </p:nvSpPr>
        <p:spPr/>
        <p:txBody>
          <a:bodyPr/>
          <a:lstStyle/>
          <a:p>
            <a:pPr>
              <a:defRPr/>
            </a:pPr>
            <a:fld id="{FD58C7B3-39AE-42FA-97BD-2BABAA924D65}"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457200" y="1981200"/>
            <a:ext cx="7848600" cy="1143000"/>
          </a:xfrm>
          <a:prstGeom prst="rect">
            <a:avLst/>
          </a:prstGeom>
          <a:noFill/>
          <a:ln w="9525">
            <a:noFill/>
            <a:miter lim="800000"/>
            <a:headEnd/>
            <a:tailEnd/>
          </a:ln>
        </p:spPr>
        <p:txBody>
          <a:bodyPr anchor="ctr"/>
          <a:lstStyle/>
          <a:p>
            <a:endParaRPr lang="en-US" sz="1800">
              <a:solidFill>
                <a:srgbClr val="CC0066"/>
              </a:solidFill>
            </a:endParaRPr>
          </a:p>
        </p:txBody>
      </p:sp>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8" name="Rectangle 9"/>
          <p:cNvSpPr txBox="1">
            <a:spLocks noChangeArrowheads="1"/>
          </p:cNvSpPr>
          <p:nvPr/>
        </p:nvSpPr>
        <p:spPr bwMode="auto">
          <a:xfrm>
            <a:off x="609600" y="638175"/>
            <a:ext cx="8534400" cy="879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b="1" u="sng" kern="0" dirty="0" smtClean="0">
                <a:solidFill>
                  <a:schemeClr val="accent2"/>
                </a:solidFill>
                <a:latin typeface="+mn-lt"/>
              </a:rPr>
              <a:t>AutoFill</a:t>
            </a:r>
            <a:r>
              <a:rPr lang="en-US" kern="0" dirty="0" smtClean="0">
                <a:solidFill>
                  <a:schemeClr val="accent2"/>
                </a:solidFill>
                <a:latin typeface="+mn-lt"/>
              </a:rPr>
              <a:t>  -  </a:t>
            </a:r>
            <a:r>
              <a:rPr kumimoji="0" lang="en-US" i="0" u="none" strike="noStrike" kern="0" cap="none" spc="0" normalizeH="0" baseline="0" noProof="0" dirty="0" smtClean="0">
                <a:ln>
                  <a:noFill/>
                </a:ln>
                <a:solidFill>
                  <a:schemeClr val="accent2"/>
                </a:solidFill>
                <a:effectLst/>
                <a:uLnTx/>
                <a:uFillTx/>
                <a:latin typeface="+mn-lt"/>
              </a:rPr>
              <a:t>Excel can detect patterns in your entries and help you fill out columns or rows of cells with numbers.  </a:t>
            </a:r>
          </a:p>
        </p:txBody>
      </p:sp>
      <p:grpSp>
        <p:nvGrpSpPr>
          <p:cNvPr id="3" name="Group 2"/>
          <p:cNvGrpSpPr/>
          <p:nvPr/>
        </p:nvGrpSpPr>
        <p:grpSpPr>
          <a:xfrm>
            <a:off x="3478491" y="2220421"/>
            <a:ext cx="5584644" cy="3776317"/>
            <a:chOff x="3995738" y="2195636"/>
            <a:chExt cx="5076824" cy="3431770"/>
          </a:xfrm>
        </p:grpSpPr>
        <p:pic>
          <p:nvPicPr>
            <p:cNvPr id="47107" name="Picture 3"/>
            <p:cNvPicPr>
              <a:picLocks noChangeAspect="1" noChangeArrowheads="1"/>
            </p:cNvPicPr>
            <p:nvPr/>
          </p:nvPicPr>
          <p:blipFill rotWithShape="1">
            <a:blip r:embed="rId2"/>
            <a:srcRect t="15682" r="88327" b="55334"/>
            <a:stretch/>
          </p:blipFill>
          <p:spPr bwMode="auto">
            <a:xfrm>
              <a:off x="3995738" y="2195636"/>
              <a:ext cx="2171699" cy="3370494"/>
            </a:xfrm>
            <a:prstGeom prst="rect">
              <a:avLst/>
            </a:prstGeom>
            <a:ln w="38100">
              <a:solidFill>
                <a:schemeClr val="accent6"/>
              </a:solidFill>
            </a:ln>
          </p:spPr>
        </p:pic>
        <p:sp>
          <p:nvSpPr>
            <p:cNvPr id="18" name="Plus 17"/>
            <p:cNvSpPr/>
            <p:nvPr/>
          </p:nvSpPr>
          <p:spPr bwMode="auto">
            <a:xfrm>
              <a:off x="5595937" y="3259945"/>
              <a:ext cx="190500" cy="161925"/>
            </a:xfrm>
            <a:prstGeom prst="mathPlus">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20" name="Straight Arrow Connector 19"/>
            <p:cNvCxnSpPr/>
            <p:nvPr/>
          </p:nvCxnSpPr>
          <p:spPr bwMode="auto">
            <a:xfrm rot="5400000">
              <a:off x="5434012" y="3745721"/>
              <a:ext cx="514350" cy="158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pic>
          <p:nvPicPr>
            <p:cNvPr id="47109" name="Picture 5"/>
            <p:cNvPicPr>
              <a:picLocks noChangeAspect="1" noChangeArrowheads="1"/>
            </p:cNvPicPr>
            <p:nvPr/>
          </p:nvPicPr>
          <p:blipFill rotWithShape="1">
            <a:blip r:embed="rId3"/>
            <a:srcRect t="15524" r="86968" b="55246"/>
            <a:stretch/>
          </p:blipFill>
          <p:spPr bwMode="auto">
            <a:xfrm>
              <a:off x="6624637" y="2195636"/>
              <a:ext cx="2447925" cy="3431770"/>
            </a:xfrm>
            <a:prstGeom prst="rect">
              <a:avLst/>
            </a:prstGeom>
            <a:ln w="38100">
              <a:solidFill>
                <a:schemeClr val="accent6"/>
              </a:solidFill>
            </a:ln>
          </p:spPr>
        </p:pic>
      </p:grpSp>
      <p:sp>
        <p:nvSpPr>
          <p:cNvPr id="2" name="Rectangle 1"/>
          <p:cNvSpPr/>
          <p:nvPr/>
        </p:nvSpPr>
        <p:spPr>
          <a:xfrm>
            <a:off x="599281" y="1546289"/>
            <a:ext cx="3015457" cy="4450449"/>
          </a:xfrm>
          <a:prstGeom prst="rect">
            <a:avLst/>
          </a:prstGeom>
        </p:spPr>
        <p:txBody>
          <a:bodyPr wrap="square">
            <a:spAutoFit/>
          </a:bodyPr>
          <a:lstStyle/>
          <a:p>
            <a:pPr lvl="0">
              <a:spcBef>
                <a:spcPct val="20000"/>
              </a:spcBef>
              <a:defRPr/>
            </a:pPr>
            <a:r>
              <a:rPr lang="en-US" b="1" u="sng" kern="0" dirty="0">
                <a:solidFill>
                  <a:schemeClr val="accent2"/>
                </a:solidFill>
              </a:rPr>
              <a:t>Example</a:t>
            </a:r>
            <a:r>
              <a:rPr lang="en-US" b="1" kern="0" dirty="0">
                <a:solidFill>
                  <a:schemeClr val="accent2"/>
                </a:solidFill>
              </a:rPr>
              <a:t>:  </a:t>
            </a:r>
          </a:p>
          <a:p>
            <a:pPr marL="228600" indent="-228600">
              <a:spcBef>
                <a:spcPct val="20000"/>
              </a:spcBef>
              <a:buFont typeface="Arial" pitchFamily="34" charset="0"/>
              <a:buChar char="•"/>
            </a:pPr>
            <a:r>
              <a:rPr lang="en-US" kern="0" dirty="0">
                <a:solidFill>
                  <a:schemeClr val="accent2"/>
                </a:solidFill>
              </a:rPr>
              <a:t>Enter the number 1 in one cell and 2 in the cell under it.</a:t>
            </a:r>
          </a:p>
          <a:p>
            <a:pPr marL="228600" indent="-228600">
              <a:spcBef>
                <a:spcPct val="20000"/>
              </a:spcBef>
              <a:buFont typeface="Arial" pitchFamily="34" charset="0"/>
              <a:buChar char="•"/>
            </a:pPr>
            <a:r>
              <a:rPr lang="en-US" kern="0" dirty="0">
                <a:solidFill>
                  <a:schemeClr val="accent2"/>
                </a:solidFill>
              </a:rPr>
              <a:t>Highlight both cells.</a:t>
            </a:r>
          </a:p>
          <a:p>
            <a:pPr marL="228600" indent="-228600">
              <a:spcBef>
                <a:spcPct val="20000"/>
              </a:spcBef>
              <a:buFont typeface="Arial" pitchFamily="34" charset="0"/>
              <a:buChar char="•"/>
            </a:pPr>
            <a:r>
              <a:rPr lang="en-US" kern="0" dirty="0">
                <a:solidFill>
                  <a:schemeClr val="accent2"/>
                </a:solidFill>
              </a:rPr>
              <a:t>Move the mouse over the lower right corner until the </a:t>
            </a:r>
            <a:r>
              <a:rPr lang="en-US" kern="0" dirty="0">
                <a:solidFill>
                  <a:schemeClr val="accent2"/>
                </a:solidFill>
                <a:latin typeface="Arial Black" pitchFamily="34" charset="0"/>
              </a:rPr>
              <a:t>+</a:t>
            </a:r>
            <a:r>
              <a:rPr lang="en-US" kern="0" dirty="0">
                <a:solidFill>
                  <a:schemeClr val="accent2"/>
                </a:solidFill>
              </a:rPr>
              <a:t>  symbol appears.</a:t>
            </a:r>
          </a:p>
          <a:p>
            <a:pPr marL="228600" indent="-228600">
              <a:spcBef>
                <a:spcPct val="20000"/>
              </a:spcBef>
              <a:buFont typeface="Arial" pitchFamily="34" charset="0"/>
              <a:buChar char="•"/>
            </a:pPr>
            <a:r>
              <a:rPr lang="en-US" kern="0" dirty="0">
                <a:solidFill>
                  <a:schemeClr val="accent2"/>
                </a:solidFill>
              </a:rPr>
              <a:t>Drag the corner downward.</a:t>
            </a:r>
          </a:p>
        </p:txBody>
      </p:sp>
      <p:sp>
        <p:nvSpPr>
          <p:cNvPr id="4" name="Slide Number Placeholder 3"/>
          <p:cNvSpPr>
            <a:spLocks noGrp="1"/>
          </p:cNvSpPr>
          <p:nvPr>
            <p:ph type="sldNum" sz="quarter" idx="12"/>
          </p:nvPr>
        </p:nvSpPr>
        <p:spPr/>
        <p:txBody>
          <a:bodyPr/>
          <a:lstStyle/>
          <a:p>
            <a:pPr>
              <a:defRPr/>
            </a:pPr>
            <a:fld id="{FD58C7B3-39AE-42FA-97BD-2BABAA924D65}"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8" name="Rectangle 9"/>
          <p:cNvSpPr txBox="1">
            <a:spLocks noChangeArrowheads="1"/>
          </p:cNvSpPr>
          <p:nvPr/>
        </p:nvSpPr>
        <p:spPr bwMode="auto">
          <a:xfrm>
            <a:off x="609600" y="638175"/>
            <a:ext cx="8534400" cy="561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b="1" u="sng" kern="0" dirty="0" smtClean="0">
                <a:solidFill>
                  <a:schemeClr val="accent2"/>
                </a:solidFill>
                <a:latin typeface="+mn-lt"/>
              </a:rPr>
              <a:t>AutoFill</a:t>
            </a:r>
            <a:r>
              <a:rPr lang="en-US" kern="0" dirty="0" smtClean="0">
                <a:solidFill>
                  <a:schemeClr val="accent2"/>
                </a:solidFill>
                <a:latin typeface="+mn-lt"/>
              </a:rPr>
              <a:t> – AutoFill can be used on multiple columns at one time.</a:t>
            </a:r>
            <a:endParaRPr kumimoji="0" lang="en-US" b="1" i="0" u="none" strike="noStrike" kern="0" cap="none" spc="0" normalizeH="0" baseline="0" noProof="0" dirty="0" smtClean="0">
              <a:ln>
                <a:noFill/>
              </a:ln>
              <a:solidFill>
                <a:schemeClr val="accent2"/>
              </a:solidFill>
              <a:effectLst/>
              <a:uLnTx/>
              <a:uFillTx/>
              <a:latin typeface="+mn-lt"/>
            </a:endParaRPr>
          </a:p>
        </p:txBody>
      </p:sp>
      <p:sp>
        <p:nvSpPr>
          <p:cNvPr id="4099" name="Rectangle 3"/>
          <p:cNvSpPr>
            <a:spLocks noChangeArrowheads="1"/>
          </p:cNvSpPr>
          <p:nvPr/>
        </p:nvSpPr>
        <p:spPr bwMode="auto">
          <a:xfrm>
            <a:off x="457200" y="1981200"/>
            <a:ext cx="7848600" cy="1143000"/>
          </a:xfrm>
          <a:prstGeom prst="rect">
            <a:avLst/>
          </a:prstGeom>
          <a:noFill/>
          <a:ln w="9525">
            <a:noFill/>
            <a:miter lim="800000"/>
            <a:headEnd/>
            <a:tailEnd/>
          </a:ln>
        </p:spPr>
        <p:txBody>
          <a:bodyPr anchor="ctr"/>
          <a:lstStyle/>
          <a:p>
            <a:endParaRPr lang="en-US" sz="1800">
              <a:solidFill>
                <a:srgbClr val="CC0066"/>
              </a:solidFill>
            </a:endParaRPr>
          </a:p>
        </p:txBody>
      </p:sp>
      <p:grpSp>
        <p:nvGrpSpPr>
          <p:cNvPr id="2" name="Group 1"/>
          <p:cNvGrpSpPr/>
          <p:nvPr/>
        </p:nvGrpSpPr>
        <p:grpSpPr>
          <a:xfrm>
            <a:off x="685800" y="1200150"/>
            <a:ext cx="6297793" cy="5371413"/>
            <a:chOff x="847725" y="1095375"/>
            <a:chExt cx="5410200" cy="4680667"/>
          </a:xfrm>
        </p:grpSpPr>
        <p:pic>
          <p:nvPicPr>
            <p:cNvPr id="48130" name="Picture 2"/>
            <p:cNvPicPr>
              <a:picLocks noChangeAspect="1" noChangeArrowheads="1"/>
            </p:cNvPicPr>
            <p:nvPr/>
          </p:nvPicPr>
          <p:blipFill rotWithShape="1">
            <a:blip r:embed="rId2"/>
            <a:srcRect t="15809" r="64167" b="66479"/>
            <a:stretch/>
          </p:blipFill>
          <p:spPr bwMode="auto">
            <a:xfrm>
              <a:off x="847725" y="1095375"/>
              <a:ext cx="5334000" cy="1647825"/>
            </a:xfrm>
            <a:prstGeom prst="rect">
              <a:avLst/>
            </a:prstGeom>
            <a:ln w="38100">
              <a:solidFill>
                <a:schemeClr val="accent6"/>
              </a:solidFill>
            </a:ln>
          </p:spPr>
        </p:pic>
        <p:pic>
          <p:nvPicPr>
            <p:cNvPr id="48131" name="Picture 3"/>
            <p:cNvPicPr>
              <a:picLocks noChangeAspect="1" noChangeArrowheads="1"/>
            </p:cNvPicPr>
            <p:nvPr/>
          </p:nvPicPr>
          <p:blipFill>
            <a:blip r:embed="rId3"/>
            <a:srcRect t="15905" r="62589" b="53429"/>
            <a:stretch>
              <a:fillRect/>
            </a:stretch>
          </p:blipFill>
          <p:spPr bwMode="auto">
            <a:xfrm>
              <a:off x="847725" y="3004267"/>
              <a:ext cx="5410200" cy="2771775"/>
            </a:xfrm>
            <a:prstGeom prst="rect">
              <a:avLst/>
            </a:prstGeom>
            <a:ln w="38100">
              <a:solidFill>
                <a:schemeClr val="accent6"/>
              </a:solidFill>
            </a:ln>
          </p:spPr>
        </p:pic>
        <p:sp>
          <p:nvSpPr>
            <p:cNvPr id="14" name="Plus 13"/>
            <p:cNvSpPr/>
            <p:nvPr/>
          </p:nvSpPr>
          <p:spPr bwMode="auto">
            <a:xfrm>
              <a:off x="5514975" y="1914524"/>
              <a:ext cx="190500" cy="161925"/>
            </a:xfrm>
            <a:prstGeom prst="mathPlus">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15" name="Straight Arrow Connector 14"/>
            <p:cNvCxnSpPr/>
            <p:nvPr/>
          </p:nvCxnSpPr>
          <p:spPr bwMode="auto">
            <a:xfrm rot="5400000">
              <a:off x="5353050" y="2400300"/>
              <a:ext cx="514350" cy="158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grpSp>
      <p:sp>
        <p:nvSpPr>
          <p:cNvPr id="16" name="TextBox 15"/>
          <p:cNvSpPr txBox="1"/>
          <p:nvPr/>
        </p:nvSpPr>
        <p:spPr>
          <a:xfrm>
            <a:off x="6426788" y="2010977"/>
            <a:ext cx="2347117" cy="830997"/>
          </a:xfrm>
          <a:prstGeom prst="rect">
            <a:avLst/>
          </a:prstGeom>
          <a:solidFill>
            <a:schemeClr val="bg1"/>
          </a:solidFill>
        </p:spPr>
        <p:txBody>
          <a:bodyPr wrap="none" rtlCol="0">
            <a:spAutoFit/>
          </a:bodyPr>
          <a:lstStyle/>
          <a:p>
            <a:r>
              <a:rPr lang="en-US" dirty="0" smtClean="0">
                <a:solidFill>
                  <a:srgbClr val="FF0000"/>
                </a:solidFill>
              </a:rPr>
              <a:t>Drag lower right</a:t>
            </a:r>
          </a:p>
          <a:p>
            <a:r>
              <a:rPr lang="en-US" dirty="0">
                <a:solidFill>
                  <a:srgbClr val="FF0000"/>
                </a:solidFill>
              </a:rPr>
              <a:t>c</a:t>
            </a:r>
            <a:r>
              <a:rPr lang="en-US" dirty="0" smtClean="0">
                <a:solidFill>
                  <a:srgbClr val="FF0000"/>
                </a:solidFill>
              </a:rPr>
              <a:t>orner downward</a:t>
            </a:r>
            <a:endParaRPr lang="en-US" dirty="0">
              <a:solidFill>
                <a:srgbClr val="FF0000"/>
              </a:solidFill>
            </a:endParaRPr>
          </a:p>
        </p:txBody>
      </p:sp>
      <p:sp>
        <p:nvSpPr>
          <p:cNvPr id="13" name="TextBox 12"/>
          <p:cNvSpPr txBox="1"/>
          <p:nvPr/>
        </p:nvSpPr>
        <p:spPr>
          <a:xfrm>
            <a:off x="6944196" y="4206382"/>
            <a:ext cx="1982987" cy="1569660"/>
          </a:xfrm>
          <a:prstGeom prst="rect">
            <a:avLst/>
          </a:prstGeom>
          <a:solidFill>
            <a:srgbClr val="FFFFCC"/>
          </a:solidFill>
          <a:ln w="38100">
            <a:solidFill>
              <a:srgbClr val="FF0000"/>
            </a:solidFill>
          </a:ln>
        </p:spPr>
        <p:txBody>
          <a:bodyPr wrap="square" rtlCol="0">
            <a:spAutoFit/>
          </a:bodyPr>
          <a:lstStyle/>
          <a:p>
            <a:r>
              <a:rPr lang="en-US" b="1" i="1" u="sng" dirty="0" smtClean="0">
                <a:solidFill>
                  <a:srgbClr val="FF0000"/>
                </a:solidFill>
              </a:rPr>
              <a:t>Try It</a:t>
            </a:r>
            <a:r>
              <a:rPr lang="en-US" b="1" i="1" dirty="0" smtClean="0">
                <a:solidFill>
                  <a:srgbClr val="FF0000"/>
                </a:solidFill>
              </a:rPr>
              <a:t>!  Use AutoFill to create various sequences.</a:t>
            </a:r>
            <a:endParaRPr lang="en-US" b="1" i="1" dirty="0">
              <a:solidFill>
                <a:srgbClr val="FF0000"/>
              </a:solidFill>
            </a:endParaRPr>
          </a:p>
        </p:txBody>
      </p:sp>
      <p:sp>
        <p:nvSpPr>
          <p:cNvPr id="3" name="Slide Number Placeholder 2"/>
          <p:cNvSpPr>
            <a:spLocks noGrp="1"/>
          </p:cNvSpPr>
          <p:nvPr>
            <p:ph type="sldNum" sz="quarter" idx="12"/>
          </p:nvPr>
        </p:nvSpPr>
        <p:spPr/>
        <p:txBody>
          <a:bodyPr/>
          <a:lstStyle/>
          <a:p>
            <a:pPr>
              <a:defRPr/>
            </a:pPr>
            <a:fld id="{FD58C7B3-39AE-42FA-97BD-2BABAA924D65}"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288" r="55336" b="41471"/>
          <a:stretch/>
        </p:blipFill>
        <p:spPr>
          <a:xfrm>
            <a:off x="2647951" y="2222709"/>
            <a:ext cx="6496050" cy="4601150"/>
          </a:xfrm>
          <a:prstGeom prst="rect">
            <a:avLst/>
          </a:prstGeom>
          <a:ln w="38100">
            <a:solidFill>
              <a:schemeClr val="accent6"/>
            </a:solidFill>
          </a:ln>
        </p:spPr>
      </p:pic>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8" name="Rectangle 9"/>
          <p:cNvSpPr txBox="1">
            <a:spLocks noChangeArrowheads="1"/>
          </p:cNvSpPr>
          <p:nvPr/>
        </p:nvSpPr>
        <p:spPr bwMode="auto">
          <a:xfrm>
            <a:off x="609600" y="638175"/>
            <a:ext cx="4800600" cy="199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914400" rtl="0" eaLnBrk="0" fontAlgn="base" latinLnBrk="0" hangingPunct="0">
              <a:lnSpc>
                <a:spcPct val="100000"/>
              </a:lnSpc>
              <a:spcBef>
                <a:spcPct val="20000"/>
              </a:spcBef>
              <a:spcAft>
                <a:spcPct val="0"/>
              </a:spcAft>
              <a:buClrTx/>
              <a:buSzTx/>
              <a:tabLst>
                <a:tab pos="342900" algn="l"/>
              </a:tabLst>
              <a:defRPr/>
            </a:pPr>
            <a:r>
              <a:rPr lang="en-US" sz="2200" b="1" u="sng" kern="0" dirty="0" smtClean="0">
                <a:solidFill>
                  <a:schemeClr val="accent2"/>
                </a:solidFill>
                <a:latin typeface="+mn-lt"/>
              </a:rPr>
              <a:t>Numeric format </a:t>
            </a:r>
            <a:r>
              <a:rPr lang="en-US" sz="2200" kern="0" dirty="0" smtClean="0">
                <a:solidFill>
                  <a:schemeClr val="accent2"/>
                </a:solidFill>
                <a:latin typeface="+mn-lt"/>
              </a:rPr>
              <a:t>– the format for numbers, currency, and dates can easily be adjusted as follows:</a:t>
            </a:r>
          </a:p>
        </p:txBody>
      </p:sp>
      <p:sp>
        <p:nvSpPr>
          <p:cNvPr id="9" name="TextBox 8"/>
          <p:cNvSpPr txBox="1"/>
          <p:nvPr/>
        </p:nvSpPr>
        <p:spPr>
          <a:xfrm>
            <a:off x="42618" y="1710314"/>
            <a:ext cx="3971924" cy="1446550"/>
          </a:xfrm>
          <a:prstGeom prst="rect">
            <a:avLst/>
          </a:prstGeom>
          <a:solidFill>
            <a:schemeClr val="bg1"/>
          </a:solidFill>
          <a:ln w="38100">
            <a:solidFill>
              <a:srgbClr val="FF0000"/>
            </a:solidFill>
          </a:ln>
        </p:spPr>
        <p:txBody>
          <a:bodyPr wrap="square" rtlCol="0">
            <a:spAutoFit/>
          </a:bodyPr>
          <a:lstStyle>
            <a:defPPr>
              <a:defRPr lang="en-US"/>
            </a:defPPr>
            <a:lvl1pPr>
              <a:defRPr sz="2200">
                <a:solidFill>
                  <a:srgbClr val="FF0000"/>
                </a:solidFill>
              </a:defRPr>
            </a:lvl1pPr>
          </a:lstStyle>
          <a:p>
            <a:r>
              <a:rPr lang="en-US" dirty="0"/>
              <a:t>Right-click on highlighted cells or pick </a:t>
            </a:r>
            <a:r>
              <a:rPr lang="en-US" dirty="0" smtClean="0"/>
              <a:t>the Quick Format </a:t>
            </a:r>
            <a:r>
              <a:rPr lang="en-US" dirty="0"/>
              <a:t>box and </a:t>
            </a:r>
            <a:r>
              <a:rPr lang="en-US" b="1" i="1" dirty="0"/>
              <a:t>More Number Formats </a:t>
            </a:r>
            <a:r>
              <a:rPr lang="en-US" dirty="0"/>
              <a:t>to access the </a:t>
            </a:r>
            <a:r>
              <a:rPr lang="en-US" b="1" i="1" dirty="0"/>
              <a:t>Format Cells</a:t>
            </a:r>
            <a:r>
              <a:rPr lang="en-US" dirty="0"/>
              <a:t> window</a:t>
            </a:r>
          </a:p>
        </p:txBody>
      </p:sp>
      <p:sp>
        <p:nvSpPr>
          <p:cNvPr id="11" name="TextBox 10"/>
          <p:cNvSpPr txBox="1"/>
          <p:nvPr/>
        </p:nvSpPr>
        <p:spPr>
          <a:xfrm>
            <a:off x="5410200" y="671027"/>
            <a:ext cx="3733800" cy="1446550"/>
          </a:xfrm>
          <a:prstGeom prst="rect">
            <a:avLst/>
          </a:prstGeom>
          <a:solidFill>
            <a:schemeClr val="bg1"/>
          </a:solidFill>
          <a:ln w="38100">
            <a:solidFill>
              <a:srgbClr val="FF0000"/>
            </a:solidFill>
          </a:ln>
        </p:spPr>
        <p:txBody>
          <a:bodyPr wrap="square" rtlCol="0">
            <a:spAutoFit/>
          </a:bodyPr>
          <a:lstStyle/>
          <a:p>
            <a:r>
              <a:rPr lang="en-US" sz="2200" dirty="0" smtClean="0">
                <a:solidFill>
                  <a:srgbClr val="FF0000"/>
                </a:solidFill>
              </a:rPr>
              <a:t>Select the Quick Format box for many popular formats (the box may list “Number” or the last format used).</a:t>
            </a:r>
            <a:endParaRPr lang="en-US" sz="2200" dirty="0">
              <a:solidFill>
                <a:srgbClr val="FF0000"/>
              </a:solidFill>
            </a:endParaRPr>
          </a:p>
        </p:txBody>
      </p:sp>
      <p:sp>
        <p:nvSpPr>
          <p:cNvPr id="12" name="Rounded Rectangle 11"/>
          <p:cNvSpPr/>
          <p:nvPr/>
        </p:nvSpPr>
        <p:spPr bwMode="auto">
          <a:xfrm>
            <a:off x="7286624" y="2446233"/>
            <a:ext cx="1247775" cy="236522"/>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14" name="Straight Arrow Connector 13"/>
          <p:cNvCxnSpPr>
            <a:stCxn id="11" idx="2"/>
            <a:endCxn id="12" idx="0"/>
          </p:cNvCxnSpPr>
          <p:nvPr/>
        </p:nvCxnSpPr>
        <p:spPr bwMode="auto">
          <a:xfrm>
            <a:off x="7277100" y="2117577"/>
            <a:ext cx="633412" cy="328656"/>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5" name="Straight Arrow Connector 14"/>
          <p:cNvCxnSpPr>
            <a:stCxn id="9" idx="2"/>
            <a:endCxn id="5" idx="0"/>
          </p:cNvCxnSpPr>
          <p:nvPr/>
        </p:nvCxnSpPr>
        <p:spPr bwMode="auto">
          <a:xfrm flipH="1">
            <a:off x="1702615" y="3156864"/>
            <a:ext cx="325965" cy="765295"/>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7" name="Straight Arrow Connector 16"/>
          <p:cNvCxnSpPr/>
          <p:nvPr/>
        </p:nvCxnSpPr>
        <p:spPr bwMode="auto">
          <a:xfrm>
            <a:off x="4014542" y="3156864"/>
            <a:ext cx="3405432" cy="315438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pic>
        <p:nvPicPr>
          <p:cNvPr id="5" name="Picture 4"/>
          <p:cNvPicPr>
            <a:picLocks noChangeAspect="1"/>
          </p:cNvPicPr>
          <p:nvPr/>
        </p:nvPicPr>
        <p:blipFill>
          <a:blip r:embed="rId3"/>
          <a:stretch>
            <a:fillRect/>
          </a:stretch>
        </p:blipFill>
        <p:spPr>
          <a:xfrm>
            <a:off x="18806" y="3922159"/>
            <a:ext cx="3367618" cy="2931882"/>
          </a:xfrm>
          <a:prstGeom prst="rect">
            <a:avLst/>
          </a:prstGeom>
          <a:ln w="38100">
            <a:solidFill>
              <a:schemeClr val="accent6"/>
            </a:solidFill>
          </a:ln>
        </p:spPr>
      </p:pic>
      <p:sp>
        <p:nvSpPr>
          <p:cNvPr id="20" name="Rounded Rectangle 19"/>
          <p:cNvSpPr/>
          <p:nvPr/>
        </p:nvSpPr>
        <p:spPr bwMode="auto">
          <a:xfrm>
            <a:off x="7419974" y="6311244"/>
            <a:ext cx="1504951" cy="318156"/>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 name="TextBox 22"/>
          <p:cNvSpPr txBox="1"/>
          <p:nvPr/>
        </p:nvSpPr>
        <p:spPr>
          <a:xfrm>
            <a:off x="16690" y="5388100"/>
            <a:ext cx="2383282" cy="1200329"/>
          </a:xfrm>
          <a:prstGeom prst="rect">
            <a:avLst/>
          </a:prstGeom>
          <a:solidFill>
            <a:srgbClr val="FFFFCC"/>
          </a:solidFill>
          <a:ln w="38100">
            <a:solidFill>
              <a:srgbClr val="FF0000"/>
            </a:solidFill>
          </a:ln>
        </p:spPr>
        <p:txBody>
          <a:bodyPr wrap="square" rtlCol="0">
            <a:spAutoFit/>
          </a:bodyPr>
          <a:lstStyle/>
          <a:p>
            <a:r>
              <a:rPr lang="en-US" b="1" i="1" u="sng" dirty="0" smtClean="0">
                <a:solidFill>
                  <a:srgbClr val="FF0000"/>
                </a:solidFill>
              </a:rPr>
              <a:t>Try It</a:t>
            </a:r>
            <a:r>
              <a:rPr lang="en-US" b="1" i="1" dirty="0" smtClean="0">
                <a:solidFill>
                  <a:srgbClr val="FF0000"/>
                </a:solidFill>
              </a:rPr>
              <a:t>!  Change various numeric formats.</a:t>
            </a:r>
            <a:endParaRPr lang="en-US" b="1" i="1" dirty="0">
              <a:solidFill>
                <a:srgbClr val="FF0000"/>
              </a:solidFill>
            </a:endParaRPr>
          </a:p>
        </p:txBody>
      </p:sp>
      <p:sp>
        <p:nvSpPr>
          <p:cNvPr id="3" name="Slide Number Placeholder 2"/>
          <p:cNvSpPr>
            <a:spLocks noGrp="1"/>
          </p:cNvSpPr>
          <p:nvPr>
            <p:ph type="sldNum" sz="quarter" idx="12"/>
          </p:nvPr>
        </p:nvSpPr>
        <p:spPr>
          <a:xfrm>
            <a:off x="7219949" y="-16426"/>
            <a:ext cx="1905000" cy="457200"/>
          </a:xfrm>
        </p:spPr>
        <p:txBody>
          <a:bodyPr/>
          <a:lstStyle/>
          <a:p>
            <a:pPr>
              <a:defRPr/>
            </a:pPr>
            <a:fld id="{FD58C7B3-39AE-42FA-97BD-2BABAA924D65}"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8" name="Rectangle 9"/>
          <p:cNvSpPr txBox="1">
            <a:spLocks noChangeArrowheads="1"/>
          </p:cNvSpPr>
          <p:nvPr/>
        </p:nvSpPr>
        <p:spPr bwMode="auto">
          <a:xfrm>
            <a:off x="609600" y="638175"/>
            <a:ext cx="8534400" cy="39242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lvl="0" indent="-228600">
              <a:spcBef>
                <a:spcPct val="20000"/>
              </a:spcBef>
              <a:tabLst>
                <a:tab pos="228600" algn="l"/>
              </a:tabLst>
              <a:defRPr/>
            </a:pPr>
            <a:r>
              <a:rPr lang="en-US" sz="2100" b="1" u="sng" kern="0" dirty="0" smtClean="0">
                <a:solidFill>
                  <a:schemeClr val="accent2"/>
                </a:solidFill>
              </a:rPr>
              <a:t>Alignment format </a:t>
            </a:r>
            <a:r>
              <a:rPr lang="en-US" sz="2100" kern="0" dirty="0" smtClean="0">
                <a:solidFill>
                  <a:schemeClr val="accent2"/>
                </a:solidFill>
              </a:rPr>
              <a:t>– alignment can be adjusted as follows:</a:t>
            </a:r>
          </a:p>
          <a:p>
            <a:pPr marL="228600" indent="-228600">
              <a:spcBef>
                <a:spcPct val="20000"/>
              </a:spcBef>
              <a:buFont typeface="Arial" pitchFamily="34" charset="0"/>
              <a:buChar char="•"/>
              <a:tabLst>
                <a:tab pos="228600" algn="l"/>
              </a:tabLst>
              <a:defRPr/>
            </a:pPr>
            <a:r>
              <a:rPr lang="en-US" sz="2100" u="sng" kern="0" dirty="0" smtClean="0">
                <a:solidFill>
                  <a:schemeClr val="accent2"/>
                </a:solidFill>
              </a:rPr>
              <a:t>Quick alignment tools</a:t>
            </a:r>
            <a:r>
              <a:rPr lang="en-US" sz="2100" kern="0" dirty="0" smtClean="0">
                <a:solidFill>
                  <a:schemeClr val="accent2"/>
                </a:solidFill>
              </a:rPr>
              <a:t> - located on the </a:t>
            </a:r>
            <a:r>
              <a:rPr lang="en-US" sz="2100" u="sng" kern="0" dirty="0" smtClean="0">
                <a:solidFill>
                  <a:srgbClr val="FF0000"/>
                </a:solidFill>
              </a:rPr>
              <a:t>Home</a:t>
            </a:r>
            <a:r>
              <a:rPr lang="en-US" sz="2100" kern="0" dirty="0" smtClean="0">
                <a:solidFill>
                  <a:schemeClr val="accent2"/>
                </a:solidFill>
              </a:rPr>
              <a:t> ribbon</a:t>
            </a:r>
          </a:p>
          <a:p>
            <a:pPr marL="228600" indent="-228600">
              <a:spcBef>
                <a:spcPct val="20000"/>
              </a:spcBef>
              <a:buFont typeface="Arial" pitchFamily="34" charset="0"/>
              <a:buChar char="•"/>
              <a:tabLst>
                <a:tab pos="228600" algn="l"/>
              </a:tabLst>
              <a:defRPr/>
            </a:pPr>
            <a:r>
              <a:rPr lang="en-US" sz="2100" u="sng" kern="0" dirty="0" smtClean="0">
                <a:solidFill>
                  <a:schemeClr val="accent2"/>
                </a:solidFill>
              </a:rPr>
              <a:t>Center an entire column</a:t>
            </a:r>
            <a:r>
              <a:rPr lang="en-US" sz="2100" kern="0" dirty="0" smtClean="0">
                <a:solidFill>
                  <a:schemeClr val="accent2"/>
                </a:solidFill>
              </a:rPr>
              <a:t> by selecting the letter at the top of the column</a:t>
            </a:r>
          </a:p>
          <a:p>
            <a:pPr marL="228600" indent="-228600">
              <a:spcBef>
                <a:spcPct val="20000"/>
              </a:spcBef>
              <a:buFont typeface="Arial" pitchFamily="34" charset="0"/>
              <a:buChar char="•"/>
              <a:tabLst>
                <a:tab pos="228600" algn="l"/>
              </a:tabLst>
              <a:defRPr/>
            </a:pPr>
            <a:r>
              <a:rPr lang="en-US" sz="2100" u="sng" kern="0" dirty="0" smtClean="0">
                <a:solidFill>
                  <a:schemeClr val="accent2"/>
                </a:solidFill>
              </a:rPr>
              <a:t>For more alignment control</a:t>
            </a:r>
            <a:r>
              <a:rPr lang="en-US" sz="2100" kern="0" dirty="0" smtClean="0">
                <a:solidFill>
                  <a:schemeClr val="accent2"/>
                </a:solidFill>
              </a:rPr>
              <a:t>:</a:t>
            </a:r>
          </a:p>
          <a:p>
            <a:pPr lvl="1" indent="-228600">
              <a:spcBef>
                <a:spcPct val="20000"/>
              </a:spcBef>
              <a:buFont typeface="Arial" pitchFamily="34" charset="0"/>
              <a:buChar char="•"/>
              <a:tabLst>
                <a:tab pos="228600" algn="l"/>
              </a:tabLst>
              <a:defRPr/>
            </a:pPr>
            <a:r>
              <a:rPr lang="en-US" sz="2100" kern="0" dirty="0" smtClean="0">
                <a:solidFill>
                  <a:schemeClr val="accent2"/>
                </a:solidFill>
              </a:rPr>
              <a:t>Right-click on highlighted cells and select </a:t>
            </a:r>
            <a:r>
              <a:rPr lang="en-US" sz="2100" u="sng" kern="0" dirty="0" smtClean="0">
                <a:solidFill>
                  <a:srgbClr val="FF0000"/>
                </a:solidFill>
              </a:rPr>
              <a:t>Format Cells</a:t>
            </a:r>
          </a:p>
          <a:p>
            <a:pPr lvl="1" indent="-228600">
              <a:spcBef>
                <a:spcPct val="20000"/>
              </a:spcBef>
              <a:buFont typeface="Arial" pitchFamily="34" charset="0"/>
              <a:buChar char="•"/>
              <a:tabLst>
                <a:tab pos="228600" algn="l"/>
              </a:tabLst>
              <a:defRPr/>
            </a:pPr>
            <a:r>
              <a:rPr lang="en-US" sz="2100" kern="0" dirty="0" smtClean="0">
                <a:solidFill>
                  <a:schemeClr val="accent2"/>
                </a:solidFill>
              </a:rPr>
              <a:t>Select </a:t>
            </a:r>
            <a:r>
              <a:rPr lang="en-US" sz="2100" u="sng" kern="0" dirty="0" smtClean="0">
                <a:solidFill>
                  <a:srgbClr val="FF0000"/>
                </a:solidFill>
              </a:rPr>
              <a:t>Alignment</a:t>
            </a:r>
            <a:r>
              <a:rPr lang="en-US" sz="2100" kern="0" dirty="0" smtClean="0">
                <a:solidFill>
                  <a:srgbClr val="FF0000"/>
                </a:solidFill>
              </a:rPr>
              <a:t> </a:t>
            </a:r>
            <a:r>
              <a:rPr lang="en-US" sz="2100" kern="0" dirty="0" smtClean="0">
                <a:solidFill>
                  <a:schemeClr val="accent2"/>
                </a:solidFill>
              </a:rPr>
              <a:t>– many options are available</a:t>
            </a:r>
          </a:p>
          <a:p>
            <a:pPr lvl="1" indent="-228600">
              <a:spcBef>
                <a:spcPct val="20000"/>
              </a:spcBef>
              <a:buFont typeface="Arial" pitchFamily="34" charset="0"/>
              <a:buChar char="•"/>
              <a:tabLst>
                <a:tab pos="228600" algn="l"/>
              </a:tabLst>
              <a:defRPr/>
            </a:pPr>
            <a:r>
              <a:rPr lang="en-US" sz="2100" u="sng" kern="0" dirty="0" smtClean="0">
                <a:solidFill>
                  <a:schemeClr val="accent2"/>
                </a:solidFill>
              </a:rPr>
              <a:t>Example:  Center a table heading across 3 columns</a:t>
            </a:r>
          </a:p>
          <a:p>
            <a:pPr lvl="1" indent="-228600">
              <a:spcBef>
                <a:spcPct val="20000"/>
              </a:spcBef>
              <a:tabLst>
                <a:tab pos="228600" algn="l"/>
              </a:tabLst>
              <a:defRPr/>
            </a:pPr>
            <a:r>
              <a:rPr lang="en-US" sz="2100" kern="0" dirty="0" smtClean="0">
                <a:solidFill>
                  <a:schemeClr val="accent2"/>
                </a:solidFill>
                <a:latin typeface="+mn-lt"/>
              </a:rPr>
              <a:t>    (</a:t>
            </a:r>
            <a:r>
              <a:rPr lang="en-US" sz="2100" kern="0" noProof="0" dirty="0" smtClean="0">
                <a:solidFill>
                  <a:schemeClr val="accent2"/>
                </a:solidFill>
                <a:latin typeface="+mn-lt"/>
              </a:rPr>
              <a:t>select </a:t>
            </a:r>
            <a:r>
              <a:rPr lang="en-US" sz="2100" u="sng" kern="0" noProof="0" dirty="0" smtClean="0">
                <a:solidFill>
                  <a:srgbClr val="FF0000"/>
                </a:solidFill>
                <a:latin typeface="+mn-lt"/>
              </a:rPr>
              <a:t>Center Across Selection</a:t>
            </a:r>
            <a:r>
              <a:rPr lang="en-US" sz="2100" kern="0" noProof="0" dirty="0" smtClean="0">
                <a:solidFill>
                  <a:srgbClr val="FF0000"/>
                </a:solidFill>
                <a:latin typeface="+mn-lt"/>
              </a:rPr>
              <a:t> </a:t>
            </a:r>
          </a:p>
          <a:p>
            <a:pPr lvl="1" indent="-228600">
              <a:spcBef>
                <a:spcPct val="20000"/>
              </a:spcBef>
              <a:tabLst>
                <a:tab pos="228600" algn="l"/>
              </a:tabLst>
              <a:defRPr/>
            </a:pPr>
            <a:r>
              <a:rPr lang="en-US" sz="2100" kern="0" dirty="0">
                <a:solidFill>
                  <a:srgbClr val="FF0000"/>
                </a:solidFill>
                <a:latin typeface="+mn-lt"/>
              </a:rPr>
              <a:t> </a:t>
            </a:r>
            <a:r>
              <a:rPr lang="en-US" sz="2100" kern="0" dirty="0" smtClean="0">
                <a:solidFill>
                  <a:srgbClr val="FF0000"/>
                </a:solidFill>
                <a:latin typeface="+mn-lt"/>
              </a:rPr>
              <a:t>    </a:t>
            </a:r>
            <a:r>
              <a:rPr lang="en-US" sz="2100" kern="0" noProof="0" dirty="0" smtClean="0">
                <a:solidFill>
                  <a:schemeClr val="accent2"/>
                </a:solidFill>
                <a:latin typeface="+mn-lt"/>
              </a:rPr>
              <a:t>under </a:t>
            </a:r>
            <a:r>
              <a:rPr lang="en-US" sz="2100" u="sng" kern="0" noProof="0" dirty="0" smtClean="0">
                <a:solidFill>
                  <a:srgbClr val="FF0000"/>
                </a:solidFill>
                <a:latin typeface="+mn-lt"/>
              </a:rPr>
              <a:t>Horizontal</a:t>
            </a:r>
            <a:r>
              <a:rPr lang="en-US" sz="2100" kern="0" noProof="0" dirty="0" smtClean="0">
                <a:solidFill>
                  <a:schemeClr val="accent2"/>
                </a:solidFill>
                <a:latin typeface="+mn-lt"/>
              </a:rPr>
              <a:t> text alignment)</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100" b="1" i="0" u="none" strike="noStrike" kern="0" cap="none" spc="0" normalizeH="0" baseline="0" noProof="0" dirty="0" smtClean="0">
              <a:ln>
                <a:noFill/>
              </a:ln>
              <a:solidFill>
                <a:schemeClr val="accent2"/>
              </a:solidFill>
              <a:effectLst/>
              <a:uLnTx/>
              <a:uFillTx/>
              <a:latin typeface="+mn-lt"/>
            </a:endParaRPr>
          </a:p>
        </p:txBody>
      </p:sp>
      <p:pic>
        <p:nvPicPr>
          <p:cNvPr id="2051" name="Picture 3"/>
          <p:cNvPicPr>
            <a:picLocks noChangeAspect="1" noChangeArrowheads="1"/>
          </p:cNvPicPr>
          <p:nvPr/>
        </p:nvPicPr>
        <p:blipFill rotWithShape="1">
          <a:blip r:embed="rId2"/>
          <a:srcRect t="15425" r="60379" b="52686"/>
          <a:stretch/>
        </p:blipFill>
        <p:spPr bwMode="auto">
          <a:xfrm>
            <a:off x="3164" y="4229100"/>
            <a:ext cx="5226062" cy="2628901"/>
          </a:xfrm>
          <a:prstGeom prst="rect">
            <a:avLst/>
          </a:prstGeom>
          <a:ln w="38100">
            <a:solidFill>
              <a:schemeClr val="accent6"/>
            </a:solidFill>
          </a:ln>
        </p:spPr>
      </p:pic>
      <p:pic>
        <p:nvPicPr>
          <p:cNvPr id="2" name="Picture 1"/>
          <p:cNvPicPr>
            <a:picLocks noChangeAspect="1"/>
          </p:cNvPicPr>
          <p:nvPr/>
        </p:nvPicPr>
        <p:blipFill>
          <a:blip r:embed="rId3"/>
          <a:stretch>
            <a:fillRect/>
          </a:stretch>
        </p:blipFill>
        <p:spPr>
          <a:xfrm>
            <a:off x="7097232" y="994709"/>
            <a:ext cx="1181101" cy="450683"/>
          </a:xfrm>
          <a:prstGeom prst="rect">
            <a:avLst/>
          </a:prstGeom>
          <a:ln w="38100">
            <a:solidFill>
              <a:schemeClr val="accent6"/>
            </a:solidFill>
          </a:ln>
        </p:spPr>
      </p:pic>
      <p:pic>
        <p:nvPicPr>
          <p:cNvPr id="3" name="Picture 2"/>
          <p:cNvPicPr>
            <a:picLocks noChangeAspect="1"/>
          </p:cNvPicPr>
          <p:nvPr/>
        </p:nvPicPr>
        <p:blipFill>
          <a:blip r:embed="rId4"/>
          <a:stretch>
            <a:fillRect/>
          </a:stretch>
        </p:blipFill>
        <p:spPr>
          <a:xfrm>
            <a:off x="5236787" y="3448050"/>
            <a:ext cx="3916738" cy="3409951"/>
          </a:xfrm>
          <a:prstGeom prst="rect">
            <a:avLst/>
          </a:prstGeom>
          <a:ln w="38100">
            <a:solidFill>
              <a:schemeClr val="accent6"/>
            </a:solidFill>
          </a:ln>
        </p:spPr>
      </p:pic>
      <p:sp>
        <p:nvSpPr>
          <p:cNvPr id="10" name="Rounded Rectangle 9"/>
          <p:cNvSpPr/>
          <p:nvPr/>
        </p:nvSpPr>
        <p:spPr bwMode="auto">
          <a:xfrm>
            <a:off x="2657476" y="4713183"/>
            <a:ext cx="2647949" cy="236522"/>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11" name="Straight Arrow Connector 10"/>
          <p:cNvCxnSpPr>
            <a:endCxn id="10" idx="0"/>
          </p:cNvCxnSpPr>
          <p:nvPr/>
        </p:nvCxnSpPr>
        <p:spPr bwMode="auto">
          <a:xfrm>
            <a:off x="3543300" y="3819525"/>
            <a:ext cx="438151" cy="89365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4" name="Slide Number Placeholder 3"/>
          <p:cNvSpPr>
            <a:spLocks noGrp="1"/>
          </p:cNvSpPr>
          <p:nvPr>
            <p:ph type="sldNum" sz="quarter" idx="12"/>
          </p:nvPr>
        </p:nvSpPr>
        <p:spPr>
          <a:xfrm>
            <a:off x="7239000" y="0"/>
            <a:ext cx="1905000" cy="457200"/>
          </a:xfrm>
        </p:spPr>
        <p:txBody>
          <a:bodyPr/>
          <a:lstStyle/>
          <a:p>
            <a:pPr>
              <a:defRPr/>
            </a:pPr>
            <a:fld id="{FD58C7B3-39AE-42FA-97BD-2BABAA924D65}"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409575"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flipV="1">
            <a:off x="409575" y="609599"/>
            <a:ext cx="8048625" cy="1"/>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409575" y="228600"/>
            <a:ext cx="7439025"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8" name="Rectangle 9"/>
          <p:cNvSpPr txBox="1">
            <a:spLocks noChangeArrowheads="1"/>
          </p:cNvSpPr>
          <p:nvPr/>
        </p:nvSpPr>
        <p:spPr bwMode="auto">
          <a:xfrm>
            <a:off x="441467" y="609599"/>
            <a:ext cx="4667251" cy="52958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lvl="0" indent="-228600">
              <a:spcBef>
                <a:spcPct val="20000"/>
              </a:spcBef>
              <a:tabLst>
                <a:tab pos="228600" algn="l"/>
              </a:tabLst>
              <a:defRPr/>
            </a:pPr>
            <a:r>
              <a:rPr lang="en-US" sz="2200" b="1" u="sng" kern="0" dirty="0" smtClean="0">
                <a:solidFill>
                  <a:schemeClr val="accent2"/>
                </a:solidFill>
              </a:rPr>
              <a:t>Borders</a:t>
            </a:r>
            <a:r>
              <a:rPr lang="en-US" sz="2200" b="1" kern="0" dirty="0" smtClean="0">
                <a:solidFill>
                  <a:schemeClr val="accent2"/>
                </a:solidFill>
              </a:rPr>
              <a:t> </a:t>
            </a:r>
            <a:r>
              <a:rPr lang="en-US" sz="2200" kern="0" dirty="0" smtClean="0">
                <a:solidFill>
                  <a:schemeClr val="accent2"/>
                </a:solidFill>
              </a:rPr>
              <a:t>– can be added as follows:</a:t>
            </a:r>
          </a:p>
          <a:p>
            <a:pPr marL="228600" indent="-228600">
              <a:spcBef>
                <a:spcPct val="20000"/>
              </a:spcBef>
              <a:buFont typeface="Arial" pitchFamily="34" charset="0"/>
              <a:buChar char="•"/>
              <a:tabLst>
                <a:tab pos="228600" algn="l"/>
              </a:tabLst>
              <a:defRPr/>
            </a:pPr>
            <a:r>
              <a:rPr lang="en-US" sz="2200" u="sng" kern="0" dirty="0" smtClean="0">
                <a:solidFill>
                  <a:schemeClr val="accent2"/>
                </a:solidFill>
              </a:rPr>
              <a:t>Quick Border Tool</a:t>
            </a:r>
            <a:r>
              <a:rPr lang="en-US" sz="2200" kern="0" dirty="0" smtClean="0">
                <a:solidFill>
                  <a:schemeClr val="accent2"/>
                </a:solidFill>
              </a:rPr>
              <a:t> </a:t>
            </a:r>
          </a:p>
          <a:p>
            <a:pPr marL="228600" indent="-228600">
              <a:spcBef>
                <a:spcPct val="20000"/>
              </a:spcBef>
              <a:buFont typeface="Arial" pitchFamily="34" charset="0"/>
              <a:buChar char="•"/>
              <a:tabLst>
                <a:tab pos="228600" algn="l"/>
              </a:tabLst>
              <a:defRPr/>
            </a:pPr>
            <a:r>
              <a:rPr lang="en-US" sz="2200" u="sng" kern="0" dirty="0" smtClean="0">
                <a:solidFill>
                  <a:schemeClr val="accent2"/>
                </a:solidFill>
              </a:rPr>
              <a:t>Format Cells window</a:t>
            </a:r>
            <a:r>
              <a:rPr lang="en-US" sz="2200" kern="0" dirty="0" smtClean="0">
                <a:solidFill>
                  <a:schemeClr val="accent2"/>
                </a:solidFill>
              </a:rPr>
              <a:t> – access by:</a:t>
            </a:r>
          </a:p>
          <a:p>
            <a:pPr marL="628650" lvl="1" indent="-400050">
              <a:spcBef>
                <a:spcPct val="20000"/>
              </a:spcBef>
              <a:buAutoNum type="alphaUcParenR"/>
              <a:tabLst>
                <a:tab pos="228600" algn="l"/>
              </a:tabLst>
              <a:defRPr/>
            </a:pPr>
            <a:r>
              <a:rPr lang="en-US" sz="2200" kern="0" dirty="0">
                <a:solidFill>
                  <a:schemeClr val="accent2"/>
                </a:solidFill>
              </a:rPr>
              <a:t>S</a:t>
            </a:r>
            <a:r>
              <a:rPr lang="en-US" sz="2200" kern="0" dirty="0" smtClean="0">
                <a:solidFill>
                  <a:schemeClr val="accent2"/>
                </a:solidFill>
              </a:rPr>
              <a:t>elect </a:t>
            </a:r>
            <a:r>
              <a:rPr lang="en-US" sz="2200" u="sng" kern="0" dirty="0" smtClean="0">
                <a:solidFill>
                  <a:srgbClr val="FF0000"/>
                </a:solidFill>
              </a:rPr>
              <a:t>More Borders</a:t>
            </a:r>
            <a:r>
              <a:rPr lang="en-US" sz="2200" kern="0" dirty="0" smtClean="0">
                <a:solidFill>
                  <a:srgbClr val="FF0000"/>
                </a:solidFill>
              </a:rPr>
              <a:t> </a:t>
            </a:r>
            <a:r>
              <a:rPr lang="en-US" sz="2200" kern="0" dirty="0" smtClean="0">
                <a:solidFill>
                  <a:schemeClr val="accent2"/>
                </a:solidFill>
              </a:rPr>
              <a:t>on the bottom of the Quick Border Tool:</a:t>
            </a:r>
          </a:p>
          <a:p>
            <a:pPr marL="628650" lvl="1" indent="-400050">
              <a:spcBef>
                <a:spcPct val="20000"/>
              </a:spcBef>
              <a:buAutoNum type="alphaUcParenR"/>
              <a:tabLst>
                <a:tab pos="228600" algn="l"/>
              </a:tabLst>
              <a:defRPr/>
            </a:pPr>
            <a:r>
              <a:rPr lang="en-US" sz="2200" kern="0" dirty="0" smtClean="0">
                <a:solidFill>
                  <a:schemeClr val="accent2"/>
                </a:solidFill>
              </a:rPr>
              <a:t>Right-click on highlighted cells</a:t>
            </a:r>
          </a:p>
          <a:p>
            <a:pPr marL="1143000" lvl="2" indent="-228600">
              <a:spcBef>
                <a:spcPct val="20000"/>
              </a:spcBef>
              <a:buFont typeface="Arial" pitchFamily="34" charset="0"/>
              <a:buChar char="•"/>
              <a:tabLst>
                <a:tab pos="228600" algn="l"/>
              </a:tabLst>
              <a:defRPr/>
            </a:pPr>
            <a:r>
              <a:rPr lang="en-US" sz="2200" kern="0" dirty="0" smtClean="0">
                <a:solidFill>
                  <a:schemeClr val="accent2"/>
                </a:solidFill>
              </a:rPr>
              <a:t>Select </a:t>
            </a:r>
            <a:r>
              <a:rPr lang="en-US" sz="2200" u="sng" kern="0" dirty="0" smtClean="0">
                <a:solidFill>
                  <a:srgbClr val="FF0000"/>
                </a:solidFill>
              </a:rPr>
              <a:t>Format Cells</a:t>
            </a:r>
          </a:p>
          <a:p>
            <a:pPr marL="1143000" lvl="2" indent="-228600">
              <a:spcBef>
                <a:spcPct val="20000"/>
              </a:spcBef>
              <a:buFont typeface="Arial" pitchFamily="34" charset="0"/>
              <a:buChar char="•"/>
              <a:tabLst>
                <a:tab pos="228600" algn="l"/>
              </a:tabLst>
              <a:defRPr/>
            </a:pPr>
            <a:r>
              <a:rPr lang="en-US" sz="2200" kern="0" dirty="0" smtClean="0">
                <a:solidFill>
                  <a:schemeClr val="accent2"/>
                </a:solidFill>
              </a:rPr>
              <a:t>Select </a:t>
            </a:r>
            <a:r>
              <a:rPr lang="en-US" sz="2200" u="sng" kern="0" dirty="0" smtClean="0">
                <a:solidFill>
                  <a:srgbClr val="FF0000"/>
                </a:solidFill>
              </a:rPr>
              <a:t>Border</a:t>
            </a:r>
          </a:p>
        </p:txBody>
      </p:sp>
      <p:grpSp>
        <p:nvGrpSpPr>
          <p:cNvPr id="11" name="Group 10"/>
          <p:cNvGrpSpPr/>
          <p:nvPr/>
        </p:nvGrpSpPr>
        <p:grpSpPr>
          <a:xfrm>
            <a:off x="0" y="730237"/>
            <a:ext cx="9144001" cy="6144457"/>
            <a:chOff x="0" y="730237"/>
            <a:chExt cx="9144001" cy="6144457"/>
          </a:xfrm>
        </p:grpSpPr>
        <p:pic>
          <p:nvPicPr>
            <p:cNvPr id="3" name="Picture 2"/>
            <p:cNvPicPr>
              <a:picLocks noChangeAspect="1"/>
            </p:cNvPicPr>
            <p:nvPr/>
          </p:nvPicPr>
          <p:blipFill rotWithShape="1">
            <a:blip r:embed="rId3"/>
            <a:srcRect b="27060"/>
            <a:stretch/>
          </p:blipFill>
          <p:spPr>
            <a:xfrm>
              <a:off x="0" y="3838576"/>
              <a:ext cx="4781113" cy="3036118"/>
            </a:xfrm>
            <a:prstGeom prst="rect">
              <a:avLst/>
            </a:prstGeom>
            <a:ln w="38100">
              <a:solidFill>
                <a:schemeClr val="accent6"/>
              </a:solidFill>
            </a:ln>
          </p:spPr>
        </p:pic>
        <p:pic>
          <p:nvPicPr>
            <p:cNvPr id="2" name="Picture 1"/>
            <p:cNvPicPr>
              <a:picLocks noChangeAspect="1"/>
            </p:cNvPicPr>
            <p:nvPr/>
          </p:nvPicPr>
          <p:blipFill>
            <a:blip r:embed="rId4"/>
            <a:stretch>
              <a:fillRect/>
            </a:stretch>
          </p:blipFill>
          <p:spPr>
            <a:xfrm>
              <a:off x="5067300" y="1237325"/>
              <a:ext cx="4076701" cy="5620675"/>
            </a:xfrm>
            <a:prstGeom prst="rect">
              <a:avLst/>
            </a:prstGeom>
            <a:ln w="38100">
              <a:solidFill>
                <a:schemeClr val="accent6"/>
              </a:solidFill>
            </a:ln>
          </p:spPr>
        </p:pic>
        <p:sp>
          <p:nvSpPr>
            <p:cNvPr id="9" name="Rounded Rectangle 8"/>
            <p:cNvSpPr/>
            <p:nvPr/>
          </p:nvSpPr>
          <p:spPr bwMode="auto">
            <a:xfrm>
              <a:off x="7081838" y="1802813"/>
              <a:ext cx="381000" cy="238125"/>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TextBox 9"/>
            <p:cNvSpPr txBox="1"/>
            <p:nvPr/>
          </p:nvSpPr>
          <p:spPr>
            <a:xfrm>
              <a:off x="6694630" y="730237"/>
              <a:ext cx="2307939" cy="430887"/>
            </a:xfrm>
            <a:prstGeom prst="rect">
              <a:avLst/>
            </a:prstGeom>
            <a:solidFill>
              <a:schemeClr val="bg1"/>
            </a:solidFill>
            <a:ln w="38100">
              <a:solidFill>
                <a:srgbClr val="FF0000"/>
              </a:solidFill>
            </a:ln>
          </p:spPr>
          <p:txBody>
            <a:bodyPr wrap="square" rtlCol="0">
              <a:spAutoFit/>
            </a:bodyPr>
            <a:lstStyle>
              <a:defPPr>
                <a:defRPr lang="en-US"/>
              </a:defPPr>
              <a:lvl1pPr>
                <a:defRPr sz="2200">
                  <a:solidFill>
                    <a:srgbClr val="FF0000"/>
                  </a:solidFill>
                </a:defRPr>
              </a:lvl1pPr>
            </a:lstStyle>
            <a:p>
              <a:r>
                <a:rPr lang="en-US" dirty="0"/>
                <a:t>Quick Border Tool</a:t>
              </a:r>
            </a:p>
          </p:txBody>
        </p:sp>
        <p:cxnSp>
          <p:nvCxnSpPr>
            <p:cNvPr id="12" name="Straight Arrow Connector 11"/>
            <p:cNvCxnSpPr>
              <a:stCxn id="10" idx="2"/>
            </p:cNvCxnSpPr>
            <p:nvPr/>
          </p:nvCxnSpPr>
          <p:spPr bwMode="auto">
            <a:xfrm flipH="1">
              <a:off x="7272338" y="1161124"/>
              <a:ext cx="576262" cy="641689"/>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3" name="Straight Arrow Connector 12"/>
            <p:cNvCxnSpPr>
              <a:stCxn id="16" idx="1"/>
            </p:cNvCxnSpPr>
            <p:nvPr/>
          </p:nvCxnSpPr>
          <p:spPr bwMode="auto">
            <a:xfrm flipH="1" flipV="1">
              <a:off x="3581400" y="5553075"/>
              <a:ext cx="3524249" cy="664371"/>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6" name="TextBox 15"/>
            <p:cNvSpPr txBox="1"/>
            <p:nvPr/>
          </p:nvSpPr>
          <p:spPr>
            <a:xfrm>
              <a:off x="7105649" y="6100766"/>
              <a:ext cx="1896919" cy="23336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marR="0" indent="0" defTabSz="914400" latinLnBrk="0">
                <a:lnSpc>
                  <a:spcPct val="100000"/>
                </a:lnSpc>
                <a:buClrTx/>
                <a:buSzTx/>
                <a:buFontTx/>
                <a:buNone/>
                <a:tabLst/>
                <a:defRPr kumimoji="0" b="0" i="0" u="none" strike="noStrike" cap="none" normalizeH="0" baseline="0">
                  <a:ln>
                    <a:noFill/>
                  </a:ln>
                  <a:effectLst/>
                </a:defRPr>
              </a:lvl1pPr>
            </a:lstStyle>
            <a:p>
              <a:endParaRPr lang="en-US" dirty="0"/>
            </a:p>
          </p:txBody>
        </p:sp>
        <p:cxnSp>
          <p:nvCxnSpPr>
            <p:cNvPr id="17" name="Straight Arrow Connector 16"/>
            <p:cNvCxnSpPr/>
            <p:nvPr/>
          </p:nvCxnSpPr>
          <p:spPr bwMode="auto">
            <a:xfrm flipH="1">
              <a:off x="3500437" y="4772950"/>
              <a:ext cx="2364867" cy="468177"/>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9" name="TextBox 18"/>
            <p:cNvSpPr txBox="1"/>
            <p:nvPr/>
          </p:nvSpPr>
          <p:spPr>
            <a:xfrm>
              <a:off x="3517381" y="4582093"/>
              <a:ext cx="1223412" cy="369332"/>
            </a:xfrm>
            <a:prstGeom prst="rect">
              <a:avLst/>
            </a:prstGeom>
            <a:noFill/>
            <a:ln w="19050">
              <a:noFill/>
            </a:ln>
          </p:spPr>
          <p:txBody>
            <a:bodyPr wrap="none" rtlCol="0">
              <a:spAutoFit/>
            </a:bodyPr>
            <a:lstStyle/>
            <a:p>
              <a:r>
                <a:rPr lang="en-US" sz="1800" dirty="0" smtClean="0">
                  <a:solidFill>
                    <a:srgbClr val="FF0000"/>
                  </a:solidFill>
                </a:rPr>
                <a:t>Right-click</a:t>
              </a:r>
              <a:endParaRPr lang="en-US" sz="1800" dirty="0">
                <a:solidFill>
                  <a:srgbClr val="FF0000"/>
                </a:solidFill>
              </a:endParaRPr>
            </a:p>
          </p:txBody>
        </p:sp>
      </p:grpSp>
      <p:sp>
        <p:nvSpPr>
          <p:cNvPr id="4" name="Slide Number Placeholder 3"/>
          <p:cNvSpPr>
            <a:spLocks noGrp="1"/>
          </p:cNvSpPr>
          <p:nvPr>
            <p:ph type="sldNum" sz="quarter" idx="12"/>
          </p:nvPr>
        </p:nvSpPr>
        <p:spPr>
          <a:xfrm>
            <a:off x="7239000" y="-2736"/>
            <a:ext cx="1905000" cy="457200"/>
          </a:xfrm>
        </p:spPr>
        <p:txBody>
          <a:bodyPr/>
          <a:lstStyle/>
          <a:p>
            <a:pPr>
              <a:defRPr/>
            </a:pPr>
            <a:fld id="{FD58C7B3-39AE-42FA-97BD-2BABAA924D65}"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8657" y="2016252"/>
            <a:ext cx="3871600" cy="1307973"/>
          </a:xfrm>
          <a:prstGeom prst="rect">
            <a:avLst/>
          </a:prstGeom>
          <a:ln w="38100">
            <a:solidFill>
              <a:schemeClr val="accent6"/>
            </a:solidFill>
          </a:ln>
        </p:spPr>
      </p:pic>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8" name="Rectangle 9"/>
          <p:cNvSpPr txBox="1">
            <a:spLocks noChangeArrowheads="1"/>
          </p:cNvSpPr>
          <p:nvPr/>
        </p:nvSpPr>
        <p:spPr bwMode="auto">
          <a:xfrm>
            <a:off x="609600" y="638176"/>
            <a:ext cx="8534400" cy="1009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ct val="20000"/>
              </a:spcBef>
              <a:tabLst>
                <a:tab pos="228600" algn="l"/>
              </a:tabLst>
              <a:defRPr/>
            </a:pPr>
            <a:r>
              <a:rPr lang="en-US" sz="2000" b="1" u="sng" kern="0" dirty="0" smtClean="0">
                <a:solidFill>
                  <a:schemeClr val="accent2"/>
                </a:solidFill>
              </a:rPr>
              <a:t>Shading (Fill) </a:t>
            </a:r>
            <a:r>
              <a:rPr lang="en-US" sz="2000" kern="0" dirty="0" smtClean="0">
                <a:solidFill>
                  <a:schemeClr val="accent2"/>
                </a:solidFill>
              </a:rPr>
              <a:t>– similar to Borders (use quick tool on Home menu or Format Cells window)</a:t>
            </a:r>
          </a:p>
          <a:p>
            <a:pPr marL="228600" lvl="0" indent="-228600">
              <a:spcBef>
                <a:spcPct val="20000"/>
              </a:spcBef>
              <a:tabLst>
                <a:tab pos="228600" algn="l"/>
              </a:tabLst>
              <a:defRPr/>
            </a:pPr>
            <a:r>
              <a:rPr lang="en-US" sz="2000" b="1" u="sng" kern="0" dirty="0" smtClean="0">
                <a:solidFill>
                  <a:schemeClr val="accent2"/>
                </a:solidFill>
              </a:rPr>
              <a:t>Fonts</a:t>
            </a:r>
            <a:r>
              <a:rPr lang="en-US" sz="2000" kern="0" dirty="0" smtClean="0">
                <a:solidFill>
                  <a:schemeClr val="accent2"/>
                </a:solidFill>
              </a:rPr>
              <a:t> – similar to Borders (use quick tool on Home menu or Format Cells window)</a:t>
            </a:r>
            <a:endParaRPr lang="en-US" sz="2000" kern="0" noProof="0" dirty="0" smtClean="0">
              <a:solidFill>
                <a:schemeClr val="accent2"/>
              </a:solidFill>
              <a:latin typeface="+mn-lt"/>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1" i="0" u="none" strike="noStrike" kern="0" cap="none" spc="0" normalizeH="0" baseline="0" noProof="0" dirty="0" smtClean="0">
              <a:ln>
                <a:noFill/>
              </a:ln>
              <a:solidFill>
                <a:schemeClr val="accent2"/>
              </a:solidFill>
              <a:effectLst/>
              <a:uLnTx/>
              <a:uFillTx/>
              <a:latin typeface="+mn-lt"/>
            </a:endParaRPr>
          </a:p>
        </p:txBody>
      </p:sp>
      <p:sp>
        <p:nvSpPr>
          <p:cNvPr id="10" name="TextBox 9"/>
          <p:cNvSpPr txBox="1"/>
          <p:nvPr/>
        </p:nvSpPr>
        <p:spPr>
          <a:xfrm>
            <a:off x="4933950" y="2781300"/>
            <a:ext cx="1755545" cy="400110"/>
          </a:xfrm>
          <a:prstGeom prst="rect">
            <a:avLst/>
          </a:prstGeom>
          <a:solidFill>
            <a:schemeClr val="bg1"/>
          </a:solidFill>
          <a:ln w="38100">
            <a:solidFill>
              <a:srgbClr val="FF0000"/>
            </a:solidFill>
          </a:ln>
        </p:spPr>
        <p:txBody>
          <a:bodyPr wrap="none" rtlCol="0">
            <a:spAutoFit/>
          </a:bodyPr>
          <a:lstStyle/>
          <a:p>
            <a:r>
              <a:rPr lang="en-US" sz="2000" dirty="0" smtClean="0">
                <a:solidFill>
                  <a:srgbClr val="FF0000"/>
                </a:solidFill>
              </a:rPr>
              <a:t>Quick Fill Tool</a:t>
            </a:r>
            <a:endParaRPr lang="en-US" sz="2000" dirty="0">
              <a:solidFill>
                <a:srgbClr val="FF0000"/>
              </a:solidFill>
            </a:endParaRPr>
          </a:p>
        </p:txBody>
      </p:sp>
      <p:cxnSp>
        <p:nvCxnSpPr>
          <p:cNvPr id="11" name="Straight Arrow Connector 10"/>
          <p:cNvCxnSpPr>
            <a:stCxn id="10" idx="1"/>
            <a:endCxn id="12" idx="3"/>
          </p:cNvCxnSpPr>
          <p:nvPr/>
        </p:nvCxnSpPr>
        <p:spPr bwMode="auto">
          <a:xfrm flipH="1">
            <a:off x="4098131" y="2981355"/>
            <a:ext cx="835819" cy="119033"/>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2" name="TextBox 11"/>
          <p:cNvSpPr txBox="1"/>
          <p:nvPr/>
        </p:nvSpPr>
        <p:spPr>
          <a:xfrm>
            <a:off x="3680379" y="2931111"/>
            <a:ext cx="417752" cy="338554"/>
          </a:xfrm>
          <a:prstGeom prst="rect">
            <a:avLst/>
          </a:prstGeom>
          <a:noFill/>
          <a:ln w="38100">
            <a:solidFill>
              <a:srgbClr val="FF0000"/>
            </a:solidFill>
          </a:ln>
        </p:spPr>
        <p:txBody>
          <a:bodyPr wrap="square" rtlCol="0">
            <a:spAutoFit/>
          </a:bodyPr>
          <a:lstStyle/>
          <a:p>
            <a:endParaRPr lang="en-US" sz="1600" dirty="0">
              <a:solidFill>
                <a:srgbClr val="FF0000"/>
              </a:solidFill>
            </a:endParaRPr>
          </a:p>
        </p:txBody>
      </p:sp>
      <p:sp>
        <p:nvSpPr>
          <p:cNvPr id="14" name="TextBox 13"/>
          <p:cNvSpPr txBox="1"/>
          <p:nvPr/>
        </p:nvSpPr>
        <p:spPr>
          <a:xfrm>
            <a:off x="2343151" y="2596023"/>
            <a:ext cx="2207106" cy="338554"/>
          </a:xfrm>
          <a:prstGeom prst="rect">
            <a:avLst/>
          </a:prstGeom>
          <a:noFill/>
          <a:ln w="38100">
            <a:solidFill>
              <a:srgbClr val="FF0000"/>
            </a:solidFill>
          </a:ln>
        </p:spPr>
        <p:txBody>
          <a:bodyPr wrap="square" rtlCol="0">
            <a:spAutoFit/>
          </a:bodyPr>
          <a:lstStyle/>
          <a:p>
            <a:endParaRPr lang="en-US" sz="1600" dirty="0">
              <a:solidFill>
                <a:srgbClr val="FF0000"/>
              </a:solidFill>
            </a:endParaRPr>
          </a:p>
        </p:txBody>
      </p:sp>
      <p:cxnSp>
        <p:nvCxnSpPr>
          <p:cNvPr id="15" name="Straight Arrow Connector 14"/>
          <p:cNvCxnSpPr/>
          <p:nvPr/>
        </p:nvCxnSpPr>
        <p:spPr bwMode="auto">
          <a:xfrm flipH="1">
            <a:off x="4550257" y="2238375"/>
            <a:ext cx="302734" cy="35764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7" name="TextBox 16"/>
          <p:cNvSpPr txBox="1"/>
          <p:nvPr/>
        </p:nvSpPr>
        <p:spPr>
          <a:xfrm>
            <a:off x="4862512" y="2071687"/>
            <a:ext cx="1870961" cy="400110"/>
          </a:xfrm>
          <a:prstGeom prst="rect">
            <a:avLst/>
          </a:prstGeom>
          <a:solidFill>
            <a:schemeClr val="bg1"/>
          </a:solidFill>
          <a:ln w="38100">
            <a:solidFill>
              <a:srgbClr val="FF0000"/>
            </a:solidFill>
          </a:ln>
        </p:spPr>
        <p:txBody>
          <a:bodyPr wrap="none" rtlCol="0">
            <a:spAutoFit/>
          </a:bodyPr>
          <a:lstStyle/>
          <a:p>
            <a:r>
              <a:rPr lang="en-US" sz="2000" dirty="0" smtClean="0">
                <a:solidFill>
                  <a:srgbClr val="FF0000"/>
                </a:solidFill>
              </a:rPr>
              <a:t>Quick Font Tool</a:t>
            </a:r>
            <a:endParaRPr lang="en-US" sz="2000" dirty="0">
              <a:solidFill>
                <a:srgbClr val="FF0000"/>
              </a:solidFill>
            </a:endParaRPr>
          </a:p>
        </p:txBody>
      </p:sp>
      <p:pic>
        <p:nvPicPr>
          <p:cNvPr id="13" name="Picture 12"/>
          <p:cNvPicPr>
            <a:picLocks noChangeAspect="1"/>
          </p:cNvPicPr>
          <p:nvPr/>
        </p:nvPicPr>
        <p:blipFill>
          <a:blip r:embed="rId3"/>
          <a:stretch>
            <a:fillRect/>
          </a:stretch>
        </p:blipFill>
        <p:spPr>
          <a:xfrm>
            <a:off x="792805" y="3300443"/>
            <a:ext cx="4060186" cy="3534838"/>
          </a:xfrm>
          <a:prstGeom prst="rect">
            <a:avLst/>
          </a:prstGeom>
          <a:ln w="38100">
            <a:solidFill>
              <a:schemeClr val="accent6"/>
            </a:solidFill>
          </a:ln>
        </p:spPr>
      </p:pic>
      <p:pic>
        <p:nvPicPr>
          <p:cNvPr id="16" name="Picture 15"/>
          <p:cNvPicPr>
            <a:picLocks noChangeAspect="1"/>
          </p:cNvPicPr>
          <p:nvPr/>
        </p:nvPicPr>
        <p:blipFill>
          <a:blip r:embed="rId4"/>
          <a:stretch>
            <a:fillRect/>
          </a:stretch>
        </p:blipFill>
        <p:spPr>
          <a:xfrm>
            <a:off x="5105400" y="3339829"/>
            <a:ext cx="4038600" cy="3516046"/>
          </a:xfrm>
          <a:prstGeom prst="rect">
            <a:avLst/>
          </a:prstGeom>
          <a:ln w="38100">
            <a:solidFill>
              <a:schemeClr val="accent6"/>
            </a:solidFill>
          </a:ln>
        </p:spPr>
      </p:pic>
      <p:sp>
        <p:nvSpPr>
          <p:cNvPr id="2" name="Slide Number Placeholder 1"/>
          <p:cNvSpPr>
            <a:spLocks noGrp="1"/>
          </p:cNvSpPr>
          <p:nvPr>
            <p:ph type="sldNum" sz="quarter" idx="12"/>
          </p:nvPr>
        </p:nvSpPr>
        <p:spPr>
          <a:xfrm>
            <a:off x="7239000" y="0"/>
            <a:ext cx="1905000" cy="457200"/>
          </a:xfrm>
        </p:spPr>
        <p:txBody>
          <a:bodyPr/>
          <a:lstStyle/>
          <a:p>
            <a:pPr>
              <a:defRPr/>
            </a:pPr>
            <a:fld id="{FD58C7B3-39AE-42FA-97BD-2BABAA924D65}"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8" name="Rectangle 9"/>
          <p:cNvSpPr txBox="1">
            <a:spLocks noChangeArrowheads="1"/>
          </p:cNvSpPr>
          <p:nvPr/>
        </p:nvSpPr>
        <p:spPr bwMode="auto">
          <a:xfrm>
            <a:off x="609600" y="638175"/>
            <a:ext cx="8534400" cy="621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lvl="0" indent="-228600">
              <a:spcBef>
                <a:spcPct val="20000"/>
              </a:spcBef>
              <a:tabLst>
                <a:tab pos="228600" algn="l"/>
              </a:tabLst>
              <a:defRPr/>
            </a:pPr>
            <a:r>
              <a:rPr lang="en-US" sz="1800" b="1" u="sng" kern="0" dirty="0" smtClean="0">
                <a:solidFill>
                  <a:schemeClr val="accent2"/>
                </a:solidFill>
              </a:rPr>
              <a:t>Adjusting Column and Row Width </a:t>
            </a:r>
            <a:r>
              <a:rPr lang="en-US" sz="1800" kern="0" dirty="0" smtClean="0">
                <a:solidFill>
                  <a:schemeClr val="accent2"/>
                </a:solidFill>
              </a:rPr>
              <a:t>– try each of the following</a:t>
            </a:r>
          </a:p>
          <a:p>
            <a:pPr marL="228600" indent="-228600">
              <a:spcBef>
                <a:spcPct val="20000"/>
              </a:spcBef>
              <a:buFont typeface="Arial" pitchFamily="34" charset="0"/>
              <a:buChar char="•"/>
              <a:tabLst>
                <a:tab pos="228600" algn="l"/>
              </a:tabLst>
              <a:defRPr/>
            </a:pPr>
            <a:r>
              <a:rPr lang="en-US" sz="1800" u="sng" kern="0" dirty="0" smtClean="0">
                <a:solidFill>
                  <a:schemeClr val="accent2"/>
                </a:solidFill>
              </a:rPr>
              <a:t>Adjusting a single column </a:t>
            </a:r>
          </a:p>
          <a:p>
            <a:pPr marL="685800" lvl="1" indent="-228600">
              <a:spcBef>
                <a:spcPct val="20000"/>
              </a:spcBef>
              <a:buFont typeface="Arial" pitchFamily="34" charset="0"/>
              <a:buChar char="•"/>
              <a:tabLst>
                <a:tab pos="228600" algn="l"/>
              </a:tabLst>
              <a:defRPr/>
            </a:pPr>
            <a:r>
              <a:rPr lang="en-US" sz="1800" kern="0" dirty="0" smtClean="0">
                <a:solidFill>
                  <a:schemeClr val="accent2"/>
                </a:solidFill>
              </a:rPr>
              <a:t>Select the letter at the top of the column</a:t>
            </a:r>
          </a:p>
          <a:p>
            <a:pPr marL="685800" lvl="1" indent="-228600">
              <a:spcBef>
                <a:spcPct val="20000"/>
              </a:spcBef>
              <a:buFont typeface="Arial" pitchFamily="34" charset="0"/>
              <a:buChar char="•"/>
              <a:tabLst>
                <a:tab pos="228600" algn="l"/>
              </a:tabLst>
              <a:defRPr/>
            </a:pPr>
            <a:r>
              <a:rPr lang="en-US" sz="1800" kern="0" dirty="0" smtClean="0">
                <a:solidFill>
                  <a:schemeClr val="accent2"/>
                </a:solidFill>
              </a:rPr>
              <a:t>Move the mouse to the edge of the letter until a double-arrow appears</a:t>
            </a:r>
          </a:p>
          <a:p>
            <a:pPr marL="685800" lvl="1" indent="-228600">
              <a:spcBef>
                <a:spcPct val="20000"/>
              </a:spcBef>
              <a:buFont typeface="Arial" pitchFamily="34" charset="0"/>
              <a:buChar char="•"/>
              <a:tabLst>
                <a:tab pos="228600" algn="l"/>
              </a:tabLst>
              <a:defRPr/>
            </a:pPr>
            <a:r>
              <a:rPr lang="en-US" sz="1800" kern="0" dirty="0" smtClean="0">
                <a:solidFill>
                  <a:schemeClr val="accent2"/>
                </a:solidFill>
              </a:rPr>
              <a:t>Hold down left mouse button and adjust width</a:t>
            </a:r>
          </a:p>
          <a:p>
            <a:pPr marL="228600" indent="-228600">
              <a:spcBef>
                <a:spcPct val="20000"/>
              </a:spcBef>
              <a:buFont typeface="Arial" pitchFamily="34" charset="0"/>
              <a:buChar char="•"/>
              <a:tabLst>
                <a:tab pos="228600" algn="l"/>
              </a:tabLst>
              <a:defRPr/>
            </a:pPr>
            <a:r>
              <a:rPr lang="en-US" sz="1800" u="sng" kern="0" dirty="0" smtClean="0">
                <a:solidFill>
                  <a:schemeClr val="accent2"/>
                </a:solidFill>
              </a:rPr>
              <a:t>Adjusting a single row</a:t>
            </a:r>
          </a:p>
          <a:p>
            <a:pPr marL="685800" lvl="1" indent="-228600">
              <a:spcBef>
                <a:spcPct val="20000"/>
              </a:spcBef>
              <a:buFont typeface="Arial" pitchFamily="34" charset="0"/>
              <a:buChar char="•"/>
              <a:tabLst>
                <a:tab pos="228600" algn="l"/>
              </a:tabLst>
              <a:defRPr/>
            </a:pPr>
            <a:r>
              <a:rPr lang="en-US" sz="1800" kern="0" dirty="0" smtClean="0">
                <a:solidFill>
                  <a:schemeClr val="accent2"/>
                </a:solidFill>
              </a:rPr>
              <a:t>Similar to adjusting a column</a:t>
            </a:r>
          </a:p>
          <a:p>
            <a:pPr marL="685800" lvl="1" indent="-228600">
              <a:spcBef>
                <a:spcPct val="20000"/>
              </a:spcBef>
              <a:buFont typeface="Arial" pitchFamily="34" charset="0"/>
              <a:buChar char="•"/>
              <a:tabLst>
                <a:tab pos="228600" algn="l"/>
              </a:tabLst>
              <a:defRPr/>
            </a:pPr>
            <a:r>
              <a:rPr lang="en-US" sz="1800" kern="0" dirty="0" smtClean="0">
                <a:solidFill>
                  <a:schemeClr val="accent2"/>
                </a:solidFill>
              </a:rPr>
              <a:t>Changing font size will typically result in new row size</a:t>
            </a:r>
          </a:p>
          <a:p>
            <a:pPr marL="228600" marR="0" lvl="0" indent="-228600" algn="l" defTabSz="914400" rtl="0" eaLnBrk="0" fontAlgn="base" latinLnBrk="0" hangingPunct="0">
              <a:lnSpc>
                <a:spcPct val="100000"/>
              </a:lnSpc>
              <a:spcBef>
                <a:spcPct val="20000"/>
              </a:spcBef>
              <a:spcAft>
                <a:spcPct val="0"/>
              </a:spcAft>
              <a:buClrTx/>
              <a:buSzTx/>
              <a:buFont typeface="Arial" pitchFamily="34" charset="0"/>
              <a:buChar char="•"/>
              <a:tabLst>
                <a:tab pos="228600" algn="l"/>
              </a:tabLst>
              <a:defRPr/>
            </a:pPr>
            <a:r>
              <a:rPr lang="en-US" sz="1800" u="sng" kern="0" dirty="0" smtClean="0">
                <a:solidFill>
                  <a:schemeClr val="accent2"/>
                </a:solidFill>
                <a:latin typeface="+mn-lt"/>
              </a:rPr>
              <a:t>Auto-adjusting rows and columns</a:t>
            </a:r>
          </a:p>
          <a:p>
            <a:pPr marL="685800" lvl="1" indent="-228600">
              <a:spcBef>
                <a:spcPct val="20000"/>
              </a:spcBef>
              <a:buFont typeface="Arial" pitchFamily="34" charset="0"/>
              <a:buChar char="•"/>
              <a:tabLst>
                <a:tab pos="228600" algn="l"/>
              </a:tabLst>
              <a:defRPr/>
            </a:pPr>
            <a:r>
              <a:rPr lang="en-US" sz="1800" kern="0" dirty="0" smtClean="0">
                <a:solidFill>
                  <a:schemeClr val="accent2"/>
                </a:solidFill>
                <a:latin typeface="+mn-lt"/>
              </a:rPr>
              <a:t>Similar to above except double-click with the double-arrow appears</a:t>
            </a:r>
          </a:p>
          <a:p>
            <a:pPr marL="228600" marR="0" lvl="0" indent="-228600" algn="l" defTabSz="914400" rtl="0" eaLnBrk="0" fontAlgn="base" latinLnBrk="0" hangingPunct="0">
              <a:lnSpc>
                <a:spcPct val="100000"/>
              </a:lnSpc>
              <a:spcBef>
                <a:spcPct val="20000"/>
              </a:spcBef>
              <a:spcAft>
                <a:spcPct val="0"/>
              </a:spcAft>
              <a:buClrTx/>
              <a:buSzTx/>
              <a:buFont typeface="Arial" pitchFamily="34" charset="0"/>
              <a:buChar char="•"/>
              <a:tabLst>
                <a:tab pos="228600" algn="l"/>
              </a:tabLst>
              <a:defRPr/>
            </a:pPr>
            <a:r>
              <a:rPr lang="en-US" sz="1800" u="sng" kern="0" noProof="0" dirty="0" smtClean="0">
                <a:solidFill>
                  <a:schemeClr val="accent2"/>
                </a:solidFill>
                <a:latin typeface="+mn-lt"/>
              </a:rPr>
              <a:t>Making multiple columns the same width</a:t>
            </a:r>
          </a:p>
          <a:p>
            <a:pPr marL="685800" lvl="1" indent="-228600">
              <a:spcBef>
                <a:spcPct val="20000"/>
              </a:spcBef>
              <a:buFont typeface="Arial" pitchFamily="34" charset="0"/>
              <a:buChar char="•"/>
              <a:tabLst>
                <a:tab pos="228600" algn="l"/>
              </a:tabLst>
              <a:defRPr/>
            </a:pPr>
            <a:r>
              <a:rPr kumimoji="0" lang="en-US" sz="1800" i="0" u="none" strike="noStrike" kern="0" cap="none" spc="0" normalizeH="0" baseline="0" dirty="0" smtClean="0">
                <a:ln>
                  <a:noFill/>
                </a:ln>
                <a:solidFill>
                  <a:schemeClr val="accent2"/>
                </a:solidFill>
                <a:effectLst/>
                <a:uLnTx/>
                <a:uFillTx/>
                <a:latin typeface="+mn-lt"/>
                <a:ea typeface="+mn-ea"/>
                <a:cs typeface="+mn-cs"/>
              </a:rPr>
              <a:t>Select</a:t>
            </a:r>
            <a:r>
              <a:rPr kumimoji="0" lang="en-US" sz="1800" i="0" u="none" strike="noStrike" kern="0" cap="none" spc="0" normalizeH="0" dirty="0" smtClean="0">
                <a:ln>
                  <a:noFill/>
                </a:ln>
                <a:solidFill>
                  <a:schemeClr val="accent2"/>
                </a:solidFill>
                <a:effectLst/>
                <a:uLnTx/>
                <a:uFillTx/>
                <a:latin typeface="+mn-lt"/>
                <a:ea typeface="+mn-ea"/>
                <a:cs typeface="+mn-cs"/>
              </a:rPr>
              <a:t> multiple columns by highlighting the letters at the top of the columns</a:t>
            </a:r>
          </a:p>
          <a:p>
            <a:pPr marL="685800" lvl="1" indent="-228600">
              <a:spcBef>
                <a:spcPct val="20000"/>
              </a:spcBef>
              <a:buFont typeface="Arial" pitchFamily="34" charset="0"/>
              <a:buChar char="•"/>
              <a:tabLst>
                <a:tab pos="228600" algn="l"/>
              </a:tabLst>
              <a:defRPr/>
            </a:pPr>
            <a:r>
              <a:rPr lang="en-US" sz="1800" kern="0" baseline="0" noProof="0" dirty="0" smtClean="0">
                <a:solidFill>
                  <a:schemeClr val="accent2"/>
                </a:solidFill>
                <a:latin typeface="+mn-lt"/>
              </a:rPr>
              <a:t>Adjusting</a:t>
            </a:r>
            <a:r>
              <a:rPr lang="en-US" sz="1800" kern="0" noProof="0" dirty="0" smtClean="0">
                <a:solidFill>
                  <a:schemeClr val="accent2"/>
                </a:solidFill>
                <a:latin typeface="+mn-lt"/>
              </a:rPr>
              <a:t> any one column will result in all columns having the same</a:t>
            </a:r>
            <a:r>
              <a:rPr lang="en-US" sz="1800" kern="0" dirty="0" smtClean="0">
                <a:solidFill>
                  <a:schemeClr val="accent2"/>
                </a:solidFill>
                <a:latin typeface="+mn-lt"/>
              </a:rPr>
              <a:t> width</a:t>
            </a:r>
          </a:p>
          <a:p>
            <a:pPr marL="685800" lvl="1" indent="-228600">
              <a:spcBef>
                <a:spcPct val="20000"/>
              </a:spcBef>
              <a:buFont typeface="Arial" pitchFamily="34" charset="0"/>
              <a:buChar char="•"/>
              <a:tabLst>
                <a:tab pos="228600" algn="l"/>
              </a:tabLst>
              <a:defRPr/>
            </a:pPr>
            <a:r>
              <a:rPr lang="en-US" sz="1800" kern="0" dirty="0" smtClean="0">
                <a:solidFill>
                  <a:schemeClr val="accent2"/>
                </a:solidFill>
                <a:latin typeface="+mn-lt"/>
              </a:rPr>
              <a:t>Auto-adjusting any one column with auto-adjust them all</a:t>
            </a:r>
          </a:p>
          <a:p>
            <a:pPr marL="228600" indent="-228600">
              <a:spcBef>
                <a:spcPct val="20000"/>
              </a:spcBef>
              <a:buFont typeface="Arial" pitchFamily="34" charset="0"/>
              <a:buChar char="•"/>
              <a:tabLst>
                <a:tab pos="228600" algn="l"/>
              </a:tabLst>
              <a:defRPr/>
            </a:pPr>
            <a:r>
              <a:rPr kumimoji="0" lang="en-US" sz="1800" i="0" u="sng" strike="noStrike" kern="0" cap="none" spc="0" normalizeH="0" baseline="0" noProof="0" dirty="0" smtClean="0">
                <a:ln>
                  <a:noFill/>
                </a:ln>
                <a:solidFill>
                  <a:schemeClr val="accent2"/>
                </a:solidFill>
                <a:effectLst/>
                <a:uLnTx/>
                <a:uFillTx/>
                <a:latin typeface="+mn-lt"/>
                <a:ea typeface="+mn-ea"/>
                <a:cs typeface="+mn-cs"/>
              </a:rPr>
              <a:t>Spillover</a:t>
            </a:r>
          </a:p>
          <a:p>
            <a:pPr marL="685800" lvl="1" indent="-228600">
              <a:spcBef>
                <a:spcPct val="20000"/>
              </a:spcBef>
              <a:buFont typeface="Arial" pitchFamily="34" charset="0"/>
              <a:buChar char="•"/>
              <a:tabLst>
                <a:tab pos="228600" algn="l"/>
              </a:tabLst>
              <a:defRPr/>
            </a:pPr>
            <a:r>
              <a:rPr lang="en-US" sz="1800" kern="0" noProof="0" dirty="0" smtClean="0">
                <a:solidFill>
                  <a:schemeClr val="accent2"/>
                </a:solidFill>
                <a:latin typeface="+mn-lt"/>
              </a:rPr>
              <a:t>If the contents of a cell are too wide for a column, they will spill over into the cell to the right if it is empty.</a:t>
            </a:r>
          </a:p>
          <a:p>
            <a:pPr marL="685800" lvl="1" indent="-228600">
              <a:spcBef>
                <a:spcPct val="20000"/>
              </a:spcBef>
              <a:buFont typeface="Arial" pitchFamily="34" charset="0"/>
              <a:buChar char="•"/>
              <a:tabLst>
                <a:tab pos="228600" algn="l"/>
              </a:tabLst>
              <a:defRPr/>
            </a:pPr>
            <a:r>
              <a:rPr kumimoji="0" lang="en-US" sz="1800" i="0" u="none" strike="noStrike" kern="0" cap="none" spc="0" normalizeH="0" baseline="0" dirty="0" smtClean="0">
                <a:ln>
                  <a:noFill/>
                </a:ln>
                <a:solidFill>
                  <a:schemeClr val="accent2"/>
                </a:solidFill>
                <a:effectLst/>
                <a:uLnTx/>
                <a:uFillTx/>
                <a:latin typeface="+mn-lt"/>
                <a:ea typeface="+mn-ea"/>
                <a:cs typeface="+mn-cs"/>
              </a:rPr>
              <a:t>If</a:t>
            </a:r>
            <a:r>
              <a:rPr kumimoji="0" lang="en-US" sz="1800" i="0" u="none" strike="noStrike" kern="0" cap="none" spc="0" normalizeH="0" dirty="0" smtClean="0">
                <a:ln>
                  <a:noFill/>
                </a:ln>
                <a:solidFill>
                  <a:schemeClr val="accent2"/>
                </a:solidFill>
                <a:effectLst/>
                <a:uLnTx/>
                <a:uFillTx/>
                <a:latin typeface="+mn-lt"/>
                <a:ea typeface="+mn-ea"/>
                <a:cs typeface="+mn-cs"/>
              </a:rPr>
              <a:t> the cell is not empty, the cell contents are truncated.</a:t>
            </a:r>
          </a:p>
          <a:p>
            <a:pPr marL="685800" lvl="1" indent="-228600">
              <a:spcBef>
                <a:spcPct val="20000"/>
              </a:spcBef>
              <a:buFont typeface="Arial" pitchFamily="34" charset="0"/>
              <a:buChar char="•"/>
              <a:tabLst>
                <a:tab pos="228600" algn="l"/>
              </a:tabLst>
              <a:defRPr/>
            </a:pPr>
            <a:r>
              <a:rPr kumimoji="0" lang="en-US" sz="1800" i="0" u="none" strike="noStrike" kern="0" cap="none" spc="0" normalizeH="0" baseline="0" noProof="0" dirty="0" smtClean="0">
                <a:ln>
                  <a:noFill/>
                </a:ln>
                <a:solidFill>
                  <a:schemeClr val="accent2"/>
                </a:solidFill>
                <a:effectLst/>
                <a:uLnTx/>
                <a:uFillTx/>
                <a:latin typeface="+mn-lt"/>
                <a:ea typeface="+mn-ea"/>
                <a:cs typeface="+mn-cs"/>
              </a:rPr>
              <a:t>A number will change to ##### if there is not</a:t>
            </a:r>
            <a:r>
              <a:rPr kumimoji="0" lang="en-US" sz="1800" i="0" u="none" strike="noStrike" kern="0" cap="none" spc="0" normalizeH="0" noProof="0" dirty="0" smtClean="0">
                <a:ln>
                  <a:noFill/>
                </a:ln>
                <a:solidFill>
                  <a:schemeClr val="accent2"/>
                </a:solidFill>
                <a:effectLst/>
                <a:uLnTx/>
                <a:uFillTx/>
                <a:latin typeface="+mn-lt"/>
                <a:ea typeface="+mn-ea"/>
                <a:cs typeface="+mn-cs"/>
              </a:rPr>
              <a:t> enough room to display it.</a:t>
            </a:r>
            <a:endParaRPr kumimoji="0" lang="en-US" sz="1800" i="0" u="none" strike="noStrike" kern="0" cap="none" spc="0" normalizeH="0" baseline="0" noProof="0" dirty="0" smtClean="0">
              <a:ln>
                <a:noFill/>
              </a:ln>
              <a:solidFill>
                <a:schemeClr val="accent2"/>
              </a:solidFill>
              <a:effectLst/>
              <a:uLnTx/>
              <a:uFillTx/>
              <a:latin typeface="+mn-lt"/>
              <a:ea typeface="+mn-ea"/>
              <a:cs typeface="+mn-cs"/>
            </a:endParaRPr>
          </a:p>
        </p:txBody>
      </p:sp>
      <p:sp>
        <p:nvSpPr>
          <p:cNvPr id="2" name="Slide Number Placeholder 1"/>
          <p:cNvSpPr>
            <a:spLocks noGrp="1"/>
          </p:cNvSpPr>
          <p:nvPr>
            <p:ph type="sldNum" sz="quarter" idx="12"/>
          </p:nvPr>
        </p:nvSpPr>
        <p:spPr>
          <a:xfrm>
            <a:off x="7239000" y="0"/>
            <a:ext cx="1905000" cy="457200"/>
          </a:xfrm>
        </p:spPr>
        <p:txBody>
          <a:bodyPr/>
          <a:lstStyle/>
          <a:p>
            <a:pPr>
              <a:defRPr/>
            </a:pPr>
            <a:fld id="{FD58C7B3-39AE-42FA-97BD-2BABAA924D65}" type="slidenum">
              <a:rPr lang="en-US" smtClean="0"/>
              <a:pPr>
                <a:defRPr/>
              </a:pPr>
              <a:t>18</a:t>
            </a:fld>
            <a:endParaRPr lang="en-US"/>
          </a:p>
        </p:txBody>
      </p:sp>
      <p:sp>
        <p:nvSpPr>
          <p:cNvPr id="7" name="TextBox 6"/>
          <p:cNvSpPr txBox="1"/>
          <p:nvPr/>
        </p:nvSpPr>
        <p:spPr>
          <a:xfrm>
            <a:off x="6751674" y="2031579"/>
            <a:ext cx="2392326" cy="1569660"/>
          </a:xfrm>
          <a:prstGeom prst="rect">
            <a:avLst/>
          </a:prstGeom>
          <a:solidFill>
            <a:srgbClr val="FFFFCC"/>
          </a:solidFill>
          <a:ln w="38100">
            <a:solidFill>
              <a:srgbClr val="FF0000"/>
            </a:solidFill>
          </a:ln>
        </p:spPr>
        <p:txBody>
          <a:bodyPr wrap="square" rtlCol="0">
            <a:spAutoFit/>
          </a:bodyPr>
          <a:lstStyle/>
          <a:p>
            <a:r>
              <a:rPr lang="en-US" b="1" i="1" u="sng" dirty="0" smtClean="0">
                <a:solidFill>
                  <a:srgbClr val="FF0000"/>
                </a:solidFill>
              </a:rPr>
              <a:t>Try It</a:t>
            </a:r>
            <a:r>
              <a:rPr lang="en-US" b="1" i="1" dirty="0" smtClean="0">
                <a:solidFill>
                  <a:srgbClr val="FF0000"/>
                </a:solidFill>
              </a:rPr>
              <a:t>!  Try various ways to adjust row and column widths.</a:t>
            </a:r>
            <a:endParaRPr lang="en-US" b="1" i="1"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3048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flipV="1">
            <a:off x="304800" y="609599"/>
            <a:ext cx="8153400" cy="28575"/>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304800" y="228600"/>
            <a:ext cx="7543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8" name="Rectangle 9"/>
          <p:cNvSpPr txBox="1">
            <a:spLocks noChangeArrowheads="1"/>
          </p:cNvSpPr>
          <p:nvPr/>
        </p:nvSpPr>
        <p:spPr bwMode="auto">
          <a:xfrm>
            <a:off x="304799" y="638175"/>
            <a:ext cx="8839201" cy="2933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lvl="0" indent="-228600">
              <a:spcBef>
                <a:spcPct val="20000"/>
              </a:spcBef>
              <a:tabLst>
                <a:tab pos="228600" algn="l"/>
              </a:tabLst>
              <a:defRPr/>
            </a:pPr>
            <a:r>
              <a:rPr lang="en-US" sz="1950" b="1" u="sng" kern="0" dirty="0" smtClean="0">
                <a:solidFill>
                  <a:schemeClr val="accent2"/>
                </a:solidFill>
                <a:latin typeface="+mj-lt"/>
              </a:rPr>
              <a:t>Superscripts and Subscripts </a:t>
            </a:r>
            <a:r>
              <a:rPr lang="en-US" sz="1950" kern="0" dirty="0" smtClean="0">
                <a:solidFill>
                  <a:schemeClr val="accent2"/>
                </a:solidFill>
                <a:latin typeface="+mj-lt"/>
              </a:rPr>
              <a:t>– think of a superscript or a subscript as a </a:t>
            </a:r>
            <a:r>
              <a:rPr lang="en-US" sz="1950" b="1" i="1" kern="0" dirty="0" smtClean="0">
                <a:solidFill>
                  <a:schemeClr val="accent2"/>
                </a:solidFill>
                <a:latin typeface="+mj-lt"/>
              </a:rPr>
              <a:t>font change</a:t>
            </a:r>
          </a:p>
          <a:p>
            <a:pPr>
              <a:spcBef>
                <a:spcPct val="20000"/>
              </a:spcBef>
              <a:tabLst>
                <a:tab pos="228600" algn="l"/>
              </a:tabLst>
              <a:defRPr/>
            </a:pPr>
            <a:r>
              <a:rPr lang="en-US" sz="1950" u="sng" kern="0" dirty="0" smtClean="0">
                <a:solidFill>
                  <a:schemeClr val="accent2"/>
                </a:solidFill>
                <a:latin typeface="+mj-lt"/>
              </a:rPr>
              <a:t>Procedure:</a:t>
            </a:r>
          </a:p>
          <a:p>
            <a:pPr indent="-228600">
              <a:spcBef>
                <a:spcPct val="20000"/>
              </a:spcBef>
              <a:buFont typeface="Arial" pitchFamily="34" charset="0"/>
              <a:buChar char="•"/>
              <a:tabLst>
                <a:tab pos="228600" algn="l"/>
              </a:tabLst>
              <a:defRPr/>
            </a:pPr>
            <a:r>
              <a:rPr lang="en-US" sz="1950" kern="0" dirty="0" smtClean="0">
                <a:solidFill>
                  <a:schemeClr val="accent2"/>
                </a:solidFill>
                <a:latin typeface="+mj-lt"/>
              </a:rPr>
              <a:t>Type the desired quantity without the superscript or subscript - such as x(m2)</a:t>
            </a:r>
          </a:p>
          <a:p>
            <a:pPr marL="228600" indent="-228600">
              <a:spcBef>
                <a:spcPct val="20000"/>
              </a:spcBef>
              <a:buFont typeface="Arial" pitchFamily="34" charset="0"/>
              <a:buChar char="•"/>
              <a:tabLst>
                <a:tab pos="228600" algn="l"/>
              </a:tabLst>
              <a:defRPr/>
            </a:pPr>
            <a:r>
              <a:rPr lang="en-US" sz="1950" kern="0" dirty="0" smtClean="0">
                <a:solidFill>
                  <a:schemeClr val="accent2"/>
                </a:solidFill>
                <a:latin typeface="+mj-lt"/>
              </a:rPr>
              <a:t>In the formula area, highlight the portion that is to be changed to a superscript or subscript and then right-click in the highlighted area (see figure on left)</a:t>
            </a:r>
          </a:p>
          <a:p>
            <a:pPr indent="-228600">
              <a:spcBef>
                <a:spcPct val="20000"/>
              </a:spcBef>
              <a:buFont typeface="Arial" pitchFamily="34" charset="0"/>
              <a:buChar char="•"/>
              <a:tabLst>
                <a:tab pos="228600" algn="l"/>
              </a:tabLst>
              <a:defRPr/>
            </a:pPr>
            <a:r>
              <a:rPr lang="en-US" sz="1950" kern="0" dirty="0" smtClean="0">
                <a:solidFill>
                  <a:schemeClr val="accent2"/>
                </a:solidFill>
                <a:latin typeface="+mj-lt"/>
              </a:rPr>
              <a:t>Select superscript or subscript in Format Cells window (see center figure).</a:t>
            </a:r>
          </a:p>
          <a:p>
            <a:pPr marL="228600" indent="-228600">
              <a:spcBef>
                <a:spcPct val="20000"/>
              </a:spcBef>
              <a:buFont typeface="Arial" pitchFamily="34" charset="0"/>
              <a:buChar char="•"/>
              <a:tabLst>
                <a:tab pos="228600" algn="l"/>
              </a:tabLst>
              <a:defRPr/>
            </a:pPr>
            <a:r>
              <a:rPr lang="en-US" sz="1950" kern="0" dirty="0" smtClean="0">
                <a:solidFill>
                  <a:schemeClr val="accent2"/>
                </a:solidFill>
                <a:latin typeface="+mj-lt"/>
              </a:rPr>
              <a:t>Note that when selecting cell A4 below, the superscript appears in the spreadsheet, but not in the formula line (see figure on right).</a:t>
            </a:r>
          </a:p>
          <a:p>
            <a:pPr marL="228600" marR="0" lvl="0" indent="-228600" algn="l" defTabSz="914400" rtl="0" eaLnBrk="0" fontAlgn="base" latinLnBrk="0" hangingPunct="0">
              <a:lnSpc>
                <a:spcPct val="100000"/>
              </a:lnSpc>
              <a:spcBef>
                <a:spcPct val="20000"/>
              </a:spcBef>
              <a:spcAft>
                <a:spcPct val="0"/>
              </a:spcAft>
              <a:buClrTx/>
              <a:buSzTx/>
              <a:buFont typeface="Arial" pitchFamily="34" charset="0"/>
              <a:buChar char="•"/>
              <a:tabLst>
                <a:tab pos="228600" algn="l"/>
              </a:tabLst>
              <a:defRPr/>
            </a:pPr>
            <a:endParaRPr lang="en-US" sz="1950" kern="0" noProof="0" dirty="0" smtClean="0">
              <a:solidFill>
                <a:schemeClr val="accent2"/>
              </a:solidFill>
              <a:latin typeface="+mj-lt"/>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950" b="1" i="0" u="none" strike="noStrike" kern="0" cap="none" spc="0" normalizeH="0" baseline="0" noProof="0" dirty="0" smtClean="0">
              <a:ln>
                <a:noFill/>
              </a:ln>
              <a:solidFill>
                <a:schemeClr val="accent2"/>
              </a:solidFill>
              <a:effectLst/>
              <a:uLnTx/>
              <a:uFillTx/>
              <a:latin typeface="+mj-lt"/>
            </a:endParaRPr>
          </a:p>
        </p:txBody>
      </p:sp>
      <p:grpSp>
        <p:nvGrpSpPr>
          <p:cNvPr id="10" name="Group 9"/>
          <p:cNvGrpSpPr/>
          <p:nvPr/>
        </p:nvGrpSpPr>
        <p:grpSpPr>
          <a:xfrm>
            <a:off x="495300" y="3422720"/>
            <a:ext cx="8648700" cy="3416227"/>
            <a:chOff x="495300" y="3422720"/>
            <a:chExt cx="8648700" cy="3416227"/>
          </a:xfrm>
        </p:grpSpPr>
        <p:pic>
          <p:nvPicPr>
            <p:cNvPr id="2" name="Picture 1"/>
            <p:cNvPicPr>
              <a:picLocks noChangeAspect="1"/>
            </p:cNvPicPr>
            <p:nvPr/>
          </p:nvPicPr>
          <p:blipFill>
            <a:blip r:embed="rId2"/>
            <a:stretch>
              <a:fillRect/>
            </a:stretch>
          </p:blipFill>
          <p:spPr>
            <a:xfrm>
              <a:off x="3163428" y="3981450"/>
              <a:ext cx="3282178" cy="2857497"/>
            </a:xfrm>
            <a:prstGeom prst="rect">
              <a:avLst/>
            </a:prstGeom>
            <a:ln w="38100">
              <a:solidFill>
                <a:schemeClr val="accent6"/>
              </a:solidFill>
            </a:ln>
          </p:spPr>
        </p:pic>
        <p:pic>
          <p:nvPicPr>
            <p:cNvPr id="3" name="Picture 2"/>
            <p:cNvPicPr>
              <a:picLocks noChangeAspect="1"/>
            </p:cNvPicPr>
            <p:nvPr/>
          </p:nvPicPr>
          <p:blipFill rotWithShape="1">
            <a:blip r:embed="rId3"/>
            <a:srcRect b="36637"/>
            <a:stretch/>
          </p:blipFill>
          <p:spPr>
            <a:xfrm>
              <a:off x="495300" y="3733207"/>
              <a:ext cx="2501795" cy="3105740"/>
            </a:xfrm>
            <a:prstGeom prst="rect">
              <a:avLst/>
            </a:prstGeom>
            <a:ln w="38100">
              <a:solidFill>
                <a:schemeClr val="accent6"/>
              </a:solidFill>
            </a:ln>
          </p:spPr>
        </p:pic>
        <p:pic>
          <p:nvPicPr>
            <p:cNvPr id="4" name="Picture 3"/>
            <p:cNvPicPr>
              <a:picLocks noChangeAspect="1"/>
            </p:cNvPicPr>
            <p:nvPr/>
          </p:nvPicPr>
          <p:blipFill rotWithShape="1">
            <a:blip r:embed="rId4"/>
            <a:srcRect b="34454"/>
            <a:stretch/>
          </p:blipFill>
          <p:spPr>
            <a:xfrm>
              <a:off x="6611939" y="3743324"/>
              <a:ext cx="2532061" cy="3095623"/>
            </a:xfrm>
            <a:prstGeom prst="rect">
              <a:avLst/>
            </a:prstGeom>
            <a:ln w="38100">
              <a:solidFill>
                <a:schemeClr val="accent6"/>
              </a:solidFill>
            </a:ln>
          </p:spPr>
        </p:pic>
        <p:sp>
          <p:nvSpPr>
            <p:cNvPr id="13" name="Rounded Rectangle 12"/>
            <p:cNvSpPr/>
            <p:nvPr/>
          </p:nvSpPr>
          <p:spPr bwMode="auto">
            <a:xfrm>
              <a:off x="2508761" y="3743325"/>
              <a:ext cx="488333" cy="32385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Rounded Rectangle 13"/>
            <p:cNvSpPr/>
            <p:nvPr/>
          </p:nvSpPr>
          <p:spPr bwMode="auto">
            <a:xfrm>
              <a:off x="8566661" y="3743325"/>
              <a:ext cx="488333" cy="32385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 name="Rounded Rectangle 14"/>
            <p:cNvSpPr/>
            <p:nvPr/>
          </p:nvSpPr>
          <p:spPr bwMode="auto">
            <a:xfrm>
              <a:off x="784736" y="5124152"/>
              <a:ext cx="653539" cy="32385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 name="Rounded Rectangle 15"/>
            <p:cNvSpPr/>
            <p:nvPr/>
          </p:nvSpPr>
          <p:spPr bwMode="auto">
            <a:xfrm>
              <a:off x="6899786" y="5124152"/>
              <a:ext cx="624964" cy="32385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 name="Rounded Rectangle 16"/>
            <p:cNvSpPr/>
            <p:nvPr/>
          </p:nvSpPr>
          <p:spPr bwMode="auto">
            <a:xfrm>
              <a:off x="3284942" y="5448001"/>
              <a:ext cx="725083" cy="428923"/>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18" name="Straight Arrow Connector 17"/>
            <p:cNvCxnSpPr>
              <a:stCxn id="19" idx="1"/>
              <a:endCxn id="13" idx="3"/>
            </p:cNvCxnSpPr>
            <p:nvPr/>
          </p:nvCxnSpPr>
          <p:spPr bwMode="auto">
            <a:xfrm flipH="1">
              <a:off x="2997094" y="3776663"/>
              <a:ext cx="842862" cy="128587"/>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9" name="TextBox 18"/>
            <p:cNvSpPr txBox="1"/>
            <p:nvPr/>
          </p:nvSpPr>
          <p:spPr>
            <a:xfrm>
              <a:off x="3839956" y="3422720"/>
              <a:ext cx="1846469" cy="707886"/>
            </a:xfrm>
            <a:prstGeom prst="rect">
              <a:avLst/>
            </a:prstGeom>
            <a:solidFill>
              <a:schemeClr val="bg1"/>
            </a:solidFill>
            <a:ln w="38100">
              <a:solidFill>
                <a:srgbClr val="FF0000"/>
              </a:solidFill>
            </a:ln>
          </p:spPr>
          <p:txBody>
            <a:bodyPr wrap="square" rtlCol="0">
              <a:spAutoFit/>
            </a:bodyPr>
            <a:lstStyle/>
            <a:p>
              <a:r>
                <a:rPr lang="en-US" sz="2000" dirty="0" smtClean="0">
                  <a:solidFill>
                    <a:srgbClr val="FF0000"/>
                  </a:solidFill>
                </a:rPr>
                <a:t>Highlight 2 and right-click</a:t>
              </a:r>
              <a:endParaRPr lang="en-US" sz="2000" dirty="0">
                <a:solidFill>
                  <a:srgbClr val="FF0000"/>
                </a:solidFill>
              </a:endParaRPr>
            </a:p>
          </p:txBody>
        </p:sp>
      </p:grpSp>
      <p:sp>
        <p:nvSpPr>
          <p:cNvPr id="5" name="Slide Number Placeholder 4"/>
          <p:cNvSpPr>
            <a:spLocks noGrp="1"/>
          </p:cNvSpPr>
          <p:nvPr>
            <p:ph type="sldNum" sz="quarter" idx="12"/>
          </p:nvPr>
        </p:nvSpPr>
        <p:spPr>
          <a:xfrm>
            <a:off x="7239000" y="9525"/>
            <a:ext cx="1905000" cy="457200"/>
          </a:xfrm>
        </p:spPr>
        <p:txBody>
          <a:bodyPr/>
          <a:lstStyle/>
          <a:p>
            <a:pPr>
              <a:defRPr/>
            </a:pPr>
            <a:fld id="{FD58C7B3-39AE-42FA-97BD-2BABAA924D65}"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457200" y="1981200"/>
            <a:ext cx="7848600" cy="1143000"/>
          </a:xfrm>
          <a:prstGeom prst="rect">
            <a:avLst/>
          </a:prstGeom>
          <a:noFill/>
          <a:ln w="9525">
            <a:noFill/>
            <a:miter lim="800000"/>
            <a:headEnd/>
            <a:tailEnd/>
          </a:ln>
        </p:spPr>
        <p:txBody>
          <a:bodyPr anchor="ctr"/>
          <a:lstStyle/>
          <a:p>
            <a:endParaRPr lang="en-US" sz="1800">
              <a:solidFill>
                <a:srgbClr val="CC0066"/>
              </a:solidFill>
            </a:endParaRPr>
          </a:p>
        </p:txBody>
      </p:sp>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4103" name="Rectangle 9"/>
          <p:cNvSpPr>
            <a:spLocks noGrp="1" noChangeArrowheads="1"/>
          </p:cNvSpPr>
          <p:nvPr>
            <p:ph type="subTitle" idx="1"/>
          </p:nvPr>
        </p:nvSpPr>
        <p:spPr>
          <a:xfrm>
            <a:off x="609600" y="609598"/>
            <a:ext cx="8534400" cy="6248402"/>
          </a:xfrm>
          <a:noFill/>
        </p:spPr>
        <p:txBody>
          <a:bodyPr/>
          <a:lstStyle/>
          <a:p>
            <a:pPr algn="l"/>
            <a:r>
              <a:rPr lang="en-US" sz="2200" b="1" u="sng" dirty="0" smtClean="0">
                <a:solidFill>
                  <a:schemeClr val="accent2"/>
                </a:solidFill>
              </a:rPr>
              <a:t>Microsoft Excel</a:t>
            </a:r>
            <a:endParaRPr lang="en-US" sz="2200" b="1" dirty="0" smtClean="0">
              <a:solidFill>
                <a:schemeClr val="accent2"/>
              </a:solidFill>
            </a:endParaRPr>
          </a:p>
          <a:p>
            <a:pPr algn="l"/>
            <a:r>
              <a:rPr lang="en-US" sz="2200" dirty="0" smtClean="0">
                <a:solidFill>
                  <a:schemeClr val="accent2"/>
                </a:solidFill>
              </a:rPr>
              <a:t>Excel is a </a:t>
            </a:r>
            <a:r>
              <a:rPr lang="en-US" sz="2200" b="1" i="1" u="sng" dirty="0" smtClean="0">
                <a:solidFill>
                  <a:schemeClr val="accent2"/>
                </a:solidFill>
              </a:rPr>
              <a:t>spreadsheet program</a:t>
            </a:r>
            <a:r>
              <a:rPr lang="en-US" sz="2200" dirty="0" smtClean="0">
                <a:solidFill>
                  <a:schemeClr val="accent2"/>
                </a:solidFill>
              </a:rPr>
              <a:t>.   Spreadsheets are very useful to engineers and are easy to use.  You will likely use Excel in many engineering courses as well as on the job as a working engineer.</a:t>
            </a:r>
          </a:p>
          <a:p>
            <a:pPr algn="l"/>
            <a:endParaRPr lang="en-US" sz="2200" b="1" dirty="0" smtClean="0">
              <a:solidFill>
                <a:schemeClr val="accent2"/>
              </a:solidFill>
            </a:endParaRPr>
          </a:p>
          <a:p>
            <a:pPr algn="l"/>
            <a:r>
              <a:rPr lang="en-US" sz="2200" b="1" u="sng" dirty="0" smtClean="0">
                <a:solidFill>
                  <a:schemeClr val="accent2"/>
                </a:solidFill>
              </a:rPr>
              <a:t>Why use a spreadsheet program?</a:t>
            </a:r>
          </a:p>
          <a:p>
            <a:pPr marL="228600" indent="-228600" algn="l">
              <a:buFont typeface="Arial" pitchFamily="34" charset="0"/>
              <a:buChar char="•"/>
            </a:pPr>
            <a:r>
              <a:rPr lang="en-US" sz="2200" dirty="0" smtClean="0">
                <a:solidFill>
                  <a:schemeClr val="accent2"/>
                </a:solidFill>
              </a:rPr>
              <a:t>Tabulating data</a:t>
            </a:r>
          </a:p>
          <a:p>
            <a:pPr marL="228600" indent="-228600" algn="l">
              <a:buFont typeface="Arial" pitchFamily="34" charset="0"/>
              <a:buChar char="•"/>
            </a:pPr>
            <a:r>
              <a:rPr lang="en-US" sz="2200" dirty="0" smtClean="0">
                <a:solidFill>
                  <a:schemeClr val="accent2"/>
                </a:solidFill>
              </a:rPr>
              <a:t>Performing repeated calculations, such as in a table</a:t>
            </a:r>
          </a:p>
          <a:p>
            <a:pPr marL="228600" indent="-228600" algn="l">
              <a:buFont typeface="Arial" pitchFamily="34" charset="0"/>
              <a:buChar char="•"/>
            </a:pPr>
            <a:r>
              <a:rPr lang="en-US" sz="2200" dirty="0" smtClean="0">
                <a:solidFill>
                  <a:schemeClr val="accent2"/>
                </a:solidFill>
              </a:rPr>
              <a:t>Producing graphs (dozens of different types)</a:t>
            </a:r>
          </a:p>
          <a:p>
            <a:pPr marL="228600" indent="-228600" algn="l">
              <a:buFont typeface="Arial" pitchFamily="34" charset="0"/>
              <a:buChar char="•"/>
            </a:pPr>
            <a:r>
              <a:rPr lang="en-US" sz="2200" dirty="0" smtClean="0">
                <a:solidFill>
                  <a:schemeClr val="accent2"/>
                </a:solidFill>
              </a:rPr>
              <a:t>Analyzing graphs (linear regression, statistical analysis, etc.)</a:t>
            </a:r>
          </a:p>
          <a:p>
            <a:pPr marL="228600" indent="-228600" algn="l">
              <a:buFont typeface="Arial" pitchFamily="34" charset="0"/>
              <a:buChar char="•"/>
            </a:pPr>
            <a:r>
              <a:rPr lang="en-US" sz="2200" dirty="0" smtClean="0">
                <a:solidFill>
                  <a:schemeClr val="accent2"/>
                </a:solidFill>
              </a:rPr>
              <a:t>Matrix operations</a:t>
            </a:r>
          </a:p>
          <a:p>
            <a:pPr marL="228600" indent="-228600" algn="l">
              <a:buFont typeface="Arial" pitchFamily="34" charset="0"/>
              <a:buChar char="•"/>
            </a:pPr>
            <a:r>
              <a:rPr lang="en-US" sz="2200" dirty="0" smtClean="0">
                <a:solidFill>
                  <a:schemeClr val="accent2"/>
                </a:solidFill>
              </a:rPr>
              <a:t>Performing parametric analyses (such as investigating the effect on a graph as quantities are varied)</a:t>
            </a:r>
          </a:p>
          <a:p>
            <a:pPr marL="228600" indent="-228600" algn="l">
              <a:buFont typeface="Arial" pitchFamily="34" charset="0"/>
              <a:buChar char="•"/>
            </a:pPr>
            <a:r>
              <a:rPr lang="en-US" sz="2200" dirty="0" smtClean="0">
                <a:solidFill>
                  <a:schemeClr val="accent2"/>
                </a:solidFill>
              </a:rPr>
              <a:t>Presenting results in a professional manner for reports</a:t>
            </a:r>
          </a:p>
          <a:p>
            <a:pPr marL="228600" indent="-228600" algn="l">
              <a:buFont typeface="Arial" pitchFamily="34" charset="0"/>
              <a:buChar char="•"/>
            </a:pPr>
            <a:r>
              <a:rPr lang="en-US" sz="2200" dirty="0" smtClean="0">
                <a:solidFill>
                  <a:schemeClr val="accent2"/>
                </a:solidFill>
              </a:rPr>
              <a:t>Much more</a:t>
            </a:r>
          </a:p>
          <a:p>
            <a:pPr marL="228600" indent="-228600" algn="l">
              <a:buFont typeface="Arial" pitchFamily="34" charset="0"/>
              <a:buChar char="•"/>
            </a:pPr>
            <a:endParaRPr lang="en-US" sz="2200" b="1" dirty="0" smtClean="0">
              <a:solidFill>
                <a:schemeClr val="accent2"/>
              </a:solidFill>
            </a:endParaRPr>
          </a:p>
        </p:txBody>
      </p:sp>
      <p:sp>
        <p:nvSpPr>
          <p:cNvPr id="2" name="Slide Number Placeholder 1"/>
          <p:cNvSpPr>
            <a:spLocks noGrp="1"/>
          </p:cNvSpPr>
          <p:nvPr>
            <p:ph type="sldNum" sz="quarter" idx="12"/>
          </p:nvPr>
        </p:nvSpPr>
        <p:spPr/>
        <p:txBody>
          <a:bodyPr/>
          <a:lstStyle/>
          <a:p>
            <a:pPr>
              <a:defRPr/>
            </a:pPr>
            <a:fld id="{FD58C7B3-39AE-42FA-97BD-2BABAA924D65}"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10" name="TextBox 9"/>
          <p:cNvSpPr txBox="1"/>
          <p:nvPr/>
        </p:nvSpPr>
        <p:spPr>
          <a:xfrm>
            <a:off x="773785" y="787569"/>
            <a:ext cx="3560090" cy="830997"/>
          </a:xfrm>
          <a:prstGeom prst="rect">
            <a:avLst/>
          </a:prstGeom>
          <a:solidFill>
            <a:srgbClr val="FFFFCC"/>
          </a:solidFill>
          <a:ln w="38100">
            <a:solidFill>
              <a:srgbClr val="FF0000"/>
            </a:solidFill>
          </a:ln>
        </p:spPr>
        <p:txBody>
          <a:bodyPr wrap="square" rtlCol="0">
            <a:spAutoFit/>
          </a:bodyPr>
          <a:lstStyle/>
          <a:p>
            <a:r>
              <a:rPr lang="en-US" b="1" i="1" u="sng" dirty="0" smtClean="0">
                <a:solidFill>
                  <a:srgbClr val="FF0000"/>
                </a:solidFill>
              </a:rPr>
              <a:t>Try It</a:t>
            </a:r>
            <a:r>
              <a:rPr lang="en-US" b="1" i="1" dirty="0" smtClean="0">
                <a:solidFill>
                  <a:srgbClr val="FF0000"/>
                </a:solidFill>
              </a:rPr>
              <a:t>!  Create a table with the formatting indicated.</a:t>
            </a:r>
            <a:endParaRPr lang="en-US" b="1" i="1" dirty="0">
              <a:solidFill>
                <a:srgbClr val="FF0000"/>
              </a:solidFill>
            </a:endParaRPr>
          </a:p>
        </p:txBody>
      </p:sp>
      <p:pic>
        <p:nvPicPr>
          <p:cNvPr id="4" name="Picture 3"/>
          <p:cNvPicPr>
            <a:picLocks noChangeAspect="1"/>
          </p:cNvPicPr>
          <p:nvPr/>
        </p:nvPicPr>
        <p:blipFill>
          <a:blip r:embed="rId2"/>
          <a:stretch>
            <a:fillRect/>
          </a:stretch>
        </p:blipFill>
        <p:spPr>
          <a:xfrm>
            <a:off x="2063977" y="1714500"/>
            <a:ext cx="7080023" cy="5143501"/>
          </a:xfrm>
          <a:prstGeom prst="rect">
            <a:avLst/>
          </a:prstGeom>
        </p:spPr>
      </p:pic>
      <p:sp>
        <p:nvSpPr>
          <p:cNvPr id="2" name="Slide Number Placeholder 1"/>
          <p:cNvSpPr>
            <a:spLocks noGrp="1"/>
          </p:cNvSpPr>
          <p:nvPr>
            <p:ph type="sldNum" sz="quarter" idx="12"/>
          </p:nvPr>
        </p:nvSpPr>
        <p:spPr>
          <a:xfrm>
            <a:off x="7239000" y="0"/>
            <a:ext cx="1905000" cy="457200"/>
          </a:xfrm>
        </p:spPr>
        <p:txBody>
          <a:bodyPr/>
          <a:lstStyle/>
          <a:p>
            <a:pPr>
              <a:defRPr/>
            </a:pPr>
            <a:fld id="{FD58C7B3-39AE-42FA-97BD-2BABAA924D65}"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8" name="Rectangle 9"/>
          <p:cNvSpPr txBox="1">
            <a:spLocks noChangeArrowheads="1"/>
          </p:cNvSpPr>
          <p:nvPr/>
        </p:nvSpPr>
        <p:spPr bwMode="auto">
          <a:xfrm>
            <a:off x="609600" y="638176"/>
            <a:ext cx="4876800" cy="62198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lvl="0" indent="-228600">
              <a:spcBef>
                <a:spcPct val="20000"/>
              </a:spcBef>
              <a:tabLst>
                <a:tab pos="228600" algn="l"/>
              </a:tabLst>
              <a:defRPr/>
            </a:pPr>
            <a:r>
              <a:rPr lang="en-US" sz="2200" b="1" u="sng" kern="0" dirty="0" smtClean="0">
                <a:solidFill>
                  <a:schemeClr val="accent2"/>
                </a:solidFill>
              </a:rPr>
              <a:t>Greek letters </a:t>
            </a:r>
            <a:r>
              <a:rPr lang="en-US" sz="2200" kern="0" dirty="0" smtClean="0">
                <a:solidFill>
                  <a:schemeClr val="accent2"/>
                </a:solidFill>
              </a:rPr>
              <a:t>– two methods:</a:t>
            </a:r>
          </a:p>
          <a:p>
            <a:pPr marL="342900" lvl="0" indent="-342900">
              <a:spcBef>
                <a:spcPct val="20000"/>
              </a:spcBef>
              <a:buAutoNum type="arabicParenR"/>
              <a:tabLst>
                <a:tab pos="228600" algn="l"/>
              </a:tabLst>
              <a:defRPr/>
            </a:pPr>
            <a:r>
              <a:rPr lang="en-US" sz="2200" kern="0" dirty="0" smtClean="0">
                <a:solidFill>
                  <a:schemeClr val="accent2"/>
                </a:solidFill>
              </a:rPr>
              <a:t>Select </a:t>
            </a:r>
            <a:r>
              <a:rPr lang="en-US" sz="2200" u="sng" kern="0" dirty="0" smtClean="0">
                <a:solidFill>
                  <a:srgbClr val="FF0000"/>
                </a:solidFill>
              </a:rPr>
              <a:t>Insert – Symbol</a:t>
            </a:r>
            <a:r>
              <a:rPr lang="en-US" sz="2200" kern="0" dirty="0" smtClean="0">
                <a:solidFill>
                  <a:srgbClr val="FF0000"/>
                </a:solidFill>
              </a:rPr>
              <a:t> </a:t>
            </a:r>
            <a:r>
              <a:rPr lang="en-US" sz="2200" kern="0" dirty="0" smtClean="0">
                <a:solidFill>
                  <a:schemeClr val="accent2"/>
                </a:solidFill>
              </a:rPr>
              <a:t>(be sure </a:t>
            </a:r>
            <a:r>
              <a:rPr lang="en-US" sz="2200" b="1" i="1" kern="0" dirty="0" smtClean="0">
                <a:solidFill>
                  <a:schemeClr val="accent2"/>
                </a:solidFill>
              </a:rPr>
              <a:t>Symbol</a:t>
            </a:r>
            <a:r>
              <a:rPr lang="en-US" sz="2200" kern="0" dirty="0" smtClean="0">
                <a:solidFill>
                  <a:schemeClr val="accent2"/>
                </a:solidFill>
              </a:rPr>
              <a:t> font is listed)</a:t>
            </a:r>
            <a:endParaRPr lang="en-US" sz="2200" u="sng" kern="0" dirty="0" smtClean="0">
              <a:solidFill>
                <a:schemeClr val="accent2"/>
              </a:solidFill>
            </a:endParaRPr>
          </a:p>
          <a:p>
            <a:pPr marL="342900" lvl="0" indent="-342900">
              <a:spcBef>
                <a:spcPct val="20000"/>
              </a:spcBef>
              <a:buAutoNum type="arabicParenR"/>
              <a:tabLst>
                <a:tab pos="228600" algn="l"/>
              </a:tabLst>
              <a:defRPr/>
            </a:pPr>
            <a:endParaRPr lang="en-US" sz="2200" u="sng" kern="0" dirty="0" smtClean="0">
              <a:solidFill>
                <a:schemeClr val="accent2"/>
              </a:solidFill>
            </a:endParaRPr>
          </a:p>
          <a:p>
            <a:pPr marL="342900" lvl="0" indent="-342900">
              <a:spcBef>
                <a:spcPct val="20000"/>
              </a:spcBef>
              <a:buAutoNum type="arabicParenR"/>
              <a:tabLst>
                <a:tab pos="228600" algn="l"/>
              </a:tabLst>
              <a:defRPr/>
            </a:pPr>
            <a:endParaRPr lang="en-US" sz="2200" u="sng" kern="0" dirty="0" smtClean="0">
              <a:solidFill>
                <a:schemeClr val="accent2"/>
              </a:solidFill>
            </a:endParaRPr>
          </a:p>
          <a:p>
            <a:pPr marL="342900" lvl="0" indent="-342900">
              <a:spcBef>
                <a:spcPct val="20000"/>
              </a:spcBef>
              <a:buAutoNum type="arabicParenR"/>
              <a:tabLst>
                <a:tab pos="228600" algn="l"/>
              </a:tabLst>
              <a:defRPr/>
            </a:pPr>
            <a:endParaRPr lang="en-US" sz="2200" u="sng" kern="0" dirty="0" smtClean="0">
              <a:solidFill>
                <a:schemeClr val="accent2"/>
              </a:solidFill>
            </a:endParaRPr>
          </a:p>
          <a:p>
            <a:pPr marL="342900" lvl="0" indent="-342900">
              <a:spcBef>
                <a:spcPct val="20000"/>
              </a:spcBef>
              <a:tabLst>
                <a:tab pos="228600" algn="l"/>
              </a:tabLst>
              <a:defRPr/>
            </a:pPr>
            <a:endParaRPr lang="en-US" sz="2200" u="sng" kern="0" dirty="0" smtClean="0">
              <a:solidFill>
                <a:schemeClr val="accent2"/>
              </a:solidFill>
            </a:endParaRPr>
          </a:p>
          <a:p>
            <a:pPr marL="342900" lvl="0" indent="-342900">
              <a:spcBef>
                <a:spcPct val="20000"/>
              </a:spcBef>
              <a:buAutoNum type="arabicParenR"/>
              <a:tabLst>
                <a:tab pos="228600" algn="l"/>
              </a:tabLst>
              <a:defRPr/>
            </a:pPr>
            <a:endParaRPr lang="en-US" sz="2200" u="sng" kern="0" dirty="0" smtClean="0">
              <a:solidFill>
                <a:schemeClr val="accent2"/>
              </a:solidFill>
            </a:endParaRPr>
          </a:p>
          <a:p>
            <a:pPr marL="342900" lvl="0" indent="-342900">
              <a:spcBef>
                <a:spcPct val="20000"/>
              </a:spcBef>
              <a:buAutoNum type="arabicParenR"/>
              <a:tabLst>
                <a:tab pos="228600" algn="l"/>
              </a:tabLst>
              <a:defRPr/>
            </a:pPr>
            <a:endParaRPr lang="en-US" sz="2200" u="sng" kern="0" dirty="0" smtClean="0">
              <a:solidFill>
                <a:schemeClr val="accent2"/>
              </a:solidFill>
            </a:endParaRPr>
          </a:p>
          <a:p>
            <a:pPr marL="342900" lvl="0" indent="-342900">
              <a:spcBef>
                <a:spcPct val="20000"/>
              </a:spcBef>
              <a:buAutoNum type="arabicParenR"/>
              <a:tabLst>
                <a:tab pos="228600" algn="l"/>
              </a:tabLst>
              <a:defRPr/>
            </a:pPr>
            <a:endParaRPr lang="en-US" sz="2200" u="sng" kern="0" dirty="0" smtClean="0">
              <a:solidFill>
                <a:schemeClr val="accent2"/>
              </a:solidFill>
            </a:endParaRPr>
          </a:p>
          <a:p>
            <a:pPr marL="342900" lvl="0" indent="-342900">
              <a:spcBef>
                <a:spcPct val="20000"/>
              </a:spcBef>
              <a:buFont typeface="+mj-lt"/>
              <a:buAutoNum type="arabicParenR" startAt="2"/>
              <a:tabLst>
                <a:tab pos="228600" algn="l"/>
              </a:tabLst>
              <a:defRPr/>
            </a:pPr>
            <a:r>
              <a:rPr lang="en-US" sz="2200" b="1" i="1" u="sng" kern="0" dirty="0" smtClean="0">
                <a:solidFill>
                  <a:schemeClr val="accent2"/>
                </a:solidFill>
              </a:rPr>
              <a:t>Use the Symbol Font</a:t>
            </a:r>
            <a:r>
              <a:rPr lang="en-US" sz="2200" kern="0" dirty="0" smtClean="0">
                <a:solidFill>
                  <a:schemeClr val="accent2"/>
                </a:solidFill>
              </a:rPr>
              <a:t>.   Enter regular text (any font) and then change the font to the Symbol font using the table shown to the right (this is convenient in many programs or in places where </a:t>
            </a:r>
            <a:r>
              <a:rPr lang="en-US" sz="2200" b="1" i="1" kern="0" dirty="0" smtClean="0">
                <a:solidFill>
                  <a:schemeClr val="accent2"/>
                </a:solidFill>
              </a:rPr>
              <a:t>Insert – Symbol </a:t>
            </a:r>
            <a:r>
              <a:rPr lang="en-US" sz="2200" kern="0" dirty="0" smtClean="0">
                <a:solidFill>
                  <a:schemeClr val="accent2"/>
                </a:solidFill>
              </a:rPr>
              <a:t>isn’t available).</a:t>
            </a:r>
            <a:endParaRPr kumimoji="0" lang="en-US" sz="2200" b="1" i="0" u="none" strike="noStrike" kern="0" cap="none" spc="0" normalizeH="0" baseline="0" noProof="0" dirty="0" smtClean="0">
              <a:ln>
                <a:noFill/>
              </a:ln>
              <a:solidFill>
                <a:schemeClr val="accent2"/>
              </a:solidFill>
              <a:effectLst/>
              <a:uLnTx/>
              <a:uFillTx/>
              <a:latin typeface="+mn-lt"/>
            </a:endParaRPr>
          </a:p>
        </p:txBody>
      </p:sp>
      <p:pic>
        <p:nvPicPr>
          <p:cNvPr id="6146" name="Picture 2"/>
          <p:cNvPicPr>
            <a:picLocks noChangeAspect="1" noChangeArrowheads="1"/>
          </p:cNvPicPr>
          <p:nvPr/>
        </p:nvPicPr>
        <p:blipFill>
          <a:blip r:embed="rId2"/>
          <a:srcRect l="26786" t="22667" r="48571" b="12381"/>
          <a:stretch>
            <a:fillRect/>
          </a:stretch>
        </p:blipFill>
        <p:spPr bwMode="auto">
          <a:xfrm>
            <a:off x="5372100" y="644386"/>
            <a:ext cx="3771900" cy="6213613"/>
          </a:xfrm>
          <a:prstGeom prst="rect">
            <a:avLst/>
          </a:prstGeom>
          <a:noFill/>
          <a:ln w="9525">
            <a:noFill/>
            <a:miter lim="800000"/>
            <a:headEnd/>
            <a:tailEnd/>
          </a:ln>
          <a:effectLst/>
        </p:spPr>
      </p:pic>
      <p:pic>
        <p:nvPicPr>
          <p:cNvPr id="2" name="Picture 1"/>
          <p:cNvPicPr>
            <a:picLocks noChangeAspect="1"/>
          </p:cNvPicPr>
          <p:nvPr/>
        </p:nvPicPr>
        <p:blipFill>
          <a:blip r:embed="rId3"/>
          <a:stretch>
            <a:fillRect/>
          </a:stretch>
        </p:blipFill>
        <p:spPr>
          <a:xfrm>
            <a:off x="1178351" y="1767428"/>
            <a:ext cx="3714160" cy="2809428"/>
          </a:xfrm>
          <a:prstGeom prst="rect">
            <a:avLst/>
          </a:prstGeom>
        </p:spPr>
      </p:pic>
      <p:sp>
        <p:nvSpPr>
          <p:cNvPr id="3" name="Slide Number Placeholder 2"/>
          <p:cNvSpPr>
            <a:spLocks noGrp="1"/>
          </p:cNvSpPr>
          <p:nvPr>
            <p:ph type="sldNum" sz="quarter" idx="12"/>
          </p:nvPr>
        </p:nvSpPr>
        <p:spPr>
          <a:xfrm>
            <a:off x="7239000" y="-3105"/>
            <a:ext cx="1905000" cy="457200"/>
          </a:xfrm>
        </p:spPr>
        <p:txBody>
          <a:bodyPr/>
          <a:lstStyle/>
          <a:p>
            <a:pPr>
              <a:defRPr/>
            </a:pPr>
            <a:fld id="{FD58C7B3-39AE-42FA-97BD-2BABAA924D65}" type="slidenum">
              <a:rPr lang="en-US" smtClean="0"/>
              <a:pPr>
                <a:defRPr/>
              </a:pPr>
              <a:t>21</a:t>
            </a:fld>
            <a:endParaRPr lang="en-US"/>
          </a:p>
        </p:txBody>
      </p:sp>
    </p:spTree>
    <p:extLst>
      <p:ext uri="{BB962C8B-B14F-4D97-AF65-F5344CB8AC3E}">
        <p14:creationId xmlns:p14="http://schemas.microsoft.com/office/powerpoint/2010/main" val="33250520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01279" y="742723"/>
            <a:ext cx="5825764" cy="6095022"/>
          </a:xfrm>
          <a:prstGeom prst="rect">
            <a:avLst/>
          </a:prstGeom>
          <a:ln w="38100">
            <a:solidFill>
              <a:schemeClr val="accent6"/>
            </a:solidFill>
          </a:ln>
        </p:spPr>
      </p:pic>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10" name="TextBox 9"/>
          <p:cNvSpPr txBox="1"/>
          <p:nvPr/>
        </p:nvSpPr>
        <p:spPr>
          <a:xfrm>
            <a:off x="5461362" y="1119795"/>
            <a:ext cx="3560090" cy="1200329"/>
          </a:xfrm>
          <a:prstGeom prst="rect">
            <a:avLst/>
          </a:prstGeom>
          <a:solidFill>
            <a:srgbClr val="FFFFCC"/>
          </a:solidFill>
          <a:ln w="38100">
            <a:solidFill>
              <a:srgbClr val="FF0000"/>
            </a:solidFill>
          </a:ln>
        </p:spPr>
        <p:txBody>
          <a:bodyPr wrap="square" rtlCol="0">
            <a:spAutoFit/>
          </a:bodyPr>
          <a:lstStyle/>
          <a:p>
            <a:r>
              <a:rPr lang="en-US" b="1" i="1" u="sng" dirty="0" smtClean="0">
                <a:solidFill>
                  <a:srgbClr val="FF0000"/>
                </a:solidFill>
              </a:rPr>
              <a:t>Try It</a:t>
            </a:r>
            <a:r>
              <a:rPr lang="en-US" b="1" i="1" dirty="0" smtClean="0">
                <a:solidFill>
                  <a:srgbClr val="FF0000"/>
                </a:solidFill>
              </a:rPr>
              <a:t>!  Create a table with Greek letters or other symbols</a:t>
            </a:r>
            <a:endParaRPr lang="en-US" b="1" i="1" dirty="0">
              <a:solidFill>
                <a:srgbClr val="FF0000"/>
              </a:solidFill>
            </a:endParaRPr>
          </a:p>
        </p:txBody>
      </p:sp>
      <p:sp>
        <p:nvSpPr>
          <p:cNvPr id="12" name="Rounded Rectangle 11"/>
          <p:cNvSpPr/>
          <p:nvPr/>
        </p:nvSpPr>
        <p:spPr bwMode="auto">
          <a:xfrm>
            <a:off x="1991364" y="1228184"/>
            <a:ext cx="827250" cy="364946"/>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TextBox 12"/>
          <p:cNvSpPr txBox="1"/>
          <p:nvPr/>
        </p:nvSpPr>
        <p:spPr>
          <a:xfrm>
            <a:off x="6818721" y="3519672"/>
            <a:ext cx="2307939" cy="1785104"/>
          </a:xfrm>
          <a:prstGeom prst="rect">
            <a:avLst/>
          </a:prstGeom>
          <a:solidFill>
            <a:schemeClr val="bg1"/>
          </a:solidFill>
          <a:ln w="38100">
            <a:solidFill>
              <a:srgbClr val="FF0000"/>
            </a:solidFill>
          </a:ln>
        </p:spPr>
        <p:txBody>
          <a:bodyPr wrap="square" rtlCol="0">
            <a:spAutoFit/>
          </a:bodyPr>
          <a:lstStyle>
            <a:defPPr>
              <a:defRPr lang="en-US"/>
            </a:defPPr>
            <a:lvl1pPr>
              <a:defRPr sz="2200">
                <a:solidFill>
                  <a:srgbClr val="FF0000"/>
                </a:solidFill>
              </a:defRPr>
            </a:lvl1pPr>
          </a:lstStyle>
          <a:p>
            <a:r>
              <a:rPr lang="en-US" dirty="0" smtClean="0"/>
              <a:t>Note that “a” appears, not </a:t>
            </a:r>
            <a:r>
              <a:rPr lang="en-US" dirty="0">
                <a:latin typeface="Symbol" panose="05050102010706020507" pitchFamily="18" charset="2"/>
              </a:rPr>
              <a:t>a</a:t>
            </a:r>
            <a:r>
              <a:rPr lang="en-US" dirty="0" smtClean="0"/>
              <a:t>.  “a” is equivalent to </a:t>
            </a:r>
            <a:r>
              <a:rPr lang="en-US" dirty="0" smtClean="0">
                <a:latin typeface="Symbol" panose="05050102010706020507" pitchFamily="18" charset="2"/>
              </a:rPr>
              <a:t>a</a:t>
            </a:r>
            <a:r>
              <a:rPr lang="en-US" dirty="0" smtClean="0"/>
              <a:t> in the Symbol font.</a:t>
            </a:r>
            <a:endParaRPr lang="en-US" dirty="0"/>
          </a:p>
        </p:txBody>
      </p:sp>
      <p:cxnSp>
        <p:nvCxnSpPr>
          <p:cNvPr id="14" name="Straight Arrow Connector 13"/>
          <p:cNvCxnSpPr/>
          <p:nvPr/>
        </p:nvCxnSpPr>
        <p:spPr bwMode="auto">
          <a:xfrm flipH="1" flipV="1">
            <a:off x="5656083" y="2912882"/>
            <a:ext cx="1162638" cy="60679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5" name="Rounded Rectangle 14"/>
          <p:cNvSpPr/>
          <p:nvPr/>
        </p:nvSpPr>
        <p:spPr bwMode="auto">
          <a:xfrm>
            <a:off x="4220066" y="2492946"/>
            <a:ext cx="1436016" cy="419936"/>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 name="Slide Number Placeholder 1"/>
          <p:cNvSpPr>
            <a:spLocks noGrp="1"/>
          </p:cNvSpPr>
          <p:nvPr>
            <p:ph type="sldNum" sz="quarter" idx="12"/>
          </p:nvPr>
        </p:nvSpPr>
        <p:spPr/>
        <p:txBody>
          <a:bodyPr/>
          <a:lstStyle/>
          <a:p>
            <a:pPr>
              <a:defRPr/>
            </a:pPr>
            <a:fld id="{FD58C7B3-39AE-42FA-97BD-2BABAA924D65}" type="slidenum">
              <a:rPr lang="en-US" smtClean="0"/>
              <a:pPr>
                <a:defRPr/>
              </a:pPr>
              <a:t>22</a:t>
            </a:fld>
            <a:endParaRPr lang="en-US"/>
          </a:p>
        </p:txBody>
      </p:sp>
    </p:spTree>
    <p:extLst>
      <p:ext uri="{BB962C8B-B14F-4D97-AF65-F5344CB8AC3E}">
        <p14:creationId xmlns:p14="http://schemas.microsoft.com/office/powerpoint/2010/main" val="38239400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8" name="Rectangle 9"/>
          <p:cNvSpPr txBox="1">
            <a:spLocks noChangeArrowheads="1"/>
          </p:cNvSpPr>
          <p:nvPr/>
        </p:nvSpPr>
        <p:spPr bwMode="auto">
          <a:xfrm>
            <a:off x="609600" y="638176"/>
            <a:ext cx="8534400" cy="3066558"/>
          </a:xfrm>
          <a:prstGeom prst="rect">
            <a:avLst/>
          </a:prstGeom>
          <a:ln w="38100">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b="1" u="sng" kern="0" dirty="0" smtClean="0">
                <a:solidFill>
                  <a:schemeClr val="accent2"/>
                </a:solidFill>
                <a:latin typeface="+mn-lt"/>
              </a:rPr>
              <a:t>Ranges in Excel</a:t>
            </a:r>
            <a:r>
              <a:rPr lang="en-US" kern="0" dirty="0" smtClean="0">
                <a:solidFill>
                  <a:schemeClr val="accent2"/>
                </a:solidFill>
                <a:latin typeface="+mn-lt"/>
              </a:rPr>
              <a:t> </a:t>
            </a:r>
            <a:endParaRPr lang="en-US" kern="0" dirty="0">
              <a:solidFill>
                <a:schemeClr val="accent2"/>
              </a:solidFill>
              <a:latin typeface="+mn-lt"/>
            </a:endParaRPr>
          </a:p>
          <a:p>
            <a:pPr marL="227013" marR="0" lvl="0" indent="-227013"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kern="0" dirty="0" smtClean="0">
                <a:solidFill>
                  <a:schemeClr val="accent2"/>
                </a:solidFill>
                <a:latin typeface="+mn-lt"/>
              </a:rPr>
              <a:t>Many functions in Excel operate on a </a:t>
            </a:r>
            <a:r>
              <a:rPr lang="en-US" b="1" i="1" kern="0" dirty="0" smtClean="0">
                <a:solidFill>
                  <a:schemeClr val="accent2"/>
                </a:solidFill>
                <a:latin typeface="+mn-lt"/>
              </a:rPr>
              <a:t>range</a:t>
            </a:r>
            <a:r>
              <a:rPr lang="en-US" kern="0" dirty="0" smtClean="0">
                <a:solidFill>
                  <a:schemeClr val="accent2"/>
                </a:solidFill>
                <a:latin typeface="+mn-lt"/>
              </a:rPr>
              <a:t> of values.  </a:t>
            </a:r>
          </a:p>
          <a:p>
            <a:pPr marL="227013" marR="0" lvl="0" indent="-227013"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u="sng" kern="0" dirty="0" smtClean="0">
                <a:solidFill>
                  <a:schemeClr val="accent2"/>
                </a:solidFill>
                <a:latin typeface="+mn-lt"/>
              </a:rPr>
              <a:t>Example</a:t>
            </a:r>
            <a:r>
              <a:rPr lang="en-US" kern="0" dirty="0" smtClean="0">
                <a:solidFill>
                  <a:schemeClr val="accent2"/>
                </a:solidFill>
                <a:latin typeface="+mn-lt"/>
              </a:rPr>
              <a:t>:  =Sum(A1:A10)</a:t>
            </a:r>
          </a:p>
          <a:p>
            <a:pPr marL="227013" marR="0" lvl="0" indent="-227013"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u="sng" kern="0" dirty="0" smtClean="0">
                <a:solidFill>
                  <a:schemeClr val="accent2"/>
                </a:solidFill>
                <a:latin typeface="+mn-lt"/>
              </a:rPr>
              <a:t>Form for a range</a:t>
            </a:r>
            <a:r>
              <a:rPr lang="en-US" kern="0" dirty="0" smtClean="0">
                <a:solidFill>
                  <a:schemeClr val="accent2"/>
                </a:solidFill>
                <a:latin typeface="+mn-lt"/>
              </a:rPr>
              <a:t>:  </a:t>
            </a:r>
            <a:r>
              <a:rPr lang="en-US" b="1" i="1" kern="0" dirty="0" err="1" smtClean="0">
                <a:solidFill>
                  <a:srgbClr val="FF0000"/>
                </a:solidFill>
                <a:latin typeface="+mn-lt"/>
              </a:rPr>
              <a:t>Upper_Left_Cell:Lower_Right_Cell</a:t>
            </a:r>
            <a:endParaRPr lang="en-US" b="1" i="1" kern="0" dirty="0" smtClean="0">
              <a:solidFill>
                <a:srgbClr val="FF0000"/>
              </a:solidFill>
              <a:latin typeface="+mn-lt"/>
            </a:endParaRPr>
          </a:p>
          <a:p>
            <a:pPr marL="227013" marR="0" lvl="0" indent="-227013"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kern="0" dirty="0" smtClean="0">
                <a:solidFill>
                  <a:schemeClr val="accent2"/>
                </a:solidFill>
                <a:latin typeface="+mn-lt"/>
              </a:rPr>
              <a:t>Right-click on a range to select </a:t>
            </a:r>
            <a:r>
              <a:rPr lang="en-US" b="1" i="1" kern="0" dirty="0" smtClean="0">
                <a:solidFill>
                  <a:schemeClr val="accent2"/>
                </a:solidFill>
                <a:latin typeface="+mn-lt"/>
              </a:rPr>
              <a:t>Assign Name </a:t>
            </a:r>
            <a:r>
              <a:rPr lang="en-US" kern="0" dirty="0" smtClean="0">
                <a:solidFill>
                  <a:schemeClr val="accent2"/>
                </a:solidFill>
                <a:latin typeface="+mn-lt"/>
              </a:rPr>
              <a:t>to give it a name</a:t>
            </a:r>
          </a:p>
          <a:p>
            <a:pPr marL="227013" marR="0" lvl="0" indent="-227013"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kern="0" dirty="0" smtClean="0">
                <a:solidFill>
                  <a:schemeClr val="accent2"/>
                </a:solidFill>
                <a:latin typeface="+mn-lt"/>
              </a:rPr>
              <a:t>If A2:A7 is named </a:t>
            </a:r>
            <a:r>
              <a:rPr lang="en-US" b="1" i="1" kern="0" dirty="0" smtClean="0">
                <a:solidFill>
                  <a:schemeClr val="accent2"/>
                </a:solidFill>
                <a:latin typeface="+mn-lt"/>
              </a:rPr>
              <a:t>Values</a:t>
            </a:r>
            <a:r>
              <a:rPr lang="en-US" kern="0" dirty="0" smtClean="0">
                <a:solidFill>
                  <a:schemeClr val="accent2"/>
                </a:solidFill>
                <a:latin typeface="+mn-lt"/>
              </a:rPr>
              <a:t>, then </a:t>
            </a:r>
            <a:r>
              <a:rPr lang="en-US" b="1" i="1" kern="0" dirty="0" smtClean="0">
                <a:solidFill>
                  <a:srgbClr val="FF0000"/>
                </a:solidFill>
                <a:latin typeface="+mn-lt"/>
              </a:rPr>
              <a:t>=Sum(A2:A7)</a:t>
            </a:r>
            <a:r>
              <a:rPr lang="en-US" kern="0" dirty="0" smtClean="0">
                <a:solidFill>
                  <a:schemeClr val="accent2"/>
                </a:solidFill>
                <a:latin typeface="+mn-lt"/>
              </a:rPr>
              <a:t> or </a:t>
            </a:r>
            <a:r>
              <a:rPr lang="en-US" b="1" i="1" kern="0" dirty="0" smtClean="0">
                <a:solidFill>
                  <a:srgbClr val="FF0000"/>
                </a:solidFill>
                <a:latin typeface="+mn-lt"/>
              </a:rPr>
              <a:t>=Sum(Values) </a:t>
            </a:r>
            <a:r>
              <a:rPr lang="en-US" kern="0" dirty="0" smtClean="0">
                <a:solidFill>
                  <a:schemeClr val="accent2"/>
                </a:solidFill>
                <a:latin typeface="+mn-lt"/>
              </a:rPr>
              <a:t>can be used</a:t>
            </a:r>
          </a:p>
        </p:txBody>
      </p:sp>
      <p:pic>
        <p:nvPicPr>
          <p:cNvPr id="3" name="Picture 2"/>
          <p:cNvPicPr>
            <a:picLocks noChangeAspect="1"/>
          </p:cNvPicPr>
          <p:nvPr/>
        </p:nvPicPr>
        <p:blipFill>
          <a:blip r:embed="rId2"/>
          <a:stretch>
            <a:fillRect/>
          </a:stretch>
        </p:blipFill>
        <p:spPr>
          <a:xfrm>
            <a:off x="1038225" y="3905250"/>
            <a:ext cx="6810375" cy="2952750"/>
          </a:xfrm>
          <a:prstGeom prst="rect">
            <a:avLst/>
          </a:prstGeom>
        </p:spPr>
      </p:pic>
      <p:sp>
        <p:nvSpPr>
          <p:cNvPr id="9" name="TextBox 8"/>
          <p:cNvSpPr txBox="1"/>
          <p:nvPr/>
        </p:nvSpPr>
        <p:spPr>
          <a:xfrm>
            <a:off x="39468" y="4822121"/>
            <a:ext cx="1028892" cy="430887"/>
          </a:xfrm>
          <a:prstGeom prst="rect">
            <a:avLst/>
          </a:prstGeom>
          <a:solidFill>
            <a:schemeClr val="bg1"/>
          </a:solidFill>
          <a:ln w="38100">
            <a:solidFill>
              <a:srgbClr val="FF0000"/>
            </a:solidFill>
          </a:ln>
        </p:spPr>
        <p:txBody>
          <a:bodyPr wrap="square" rtlCol="0">
            <a:spAutoFit/>
          </a:bodyPr>
          <a:lstStyle>
            <a:defPPr>
              <a:defRPr lang="en-US"/>
            </a:defPPr>
            <a:lvl1pPr>
              <a:defRPr sz="2200">
                <a:solidFill>
                  <a:srgbClr val="FF0000"/>
                </a:solidFill>
              </a:defRPr>
            </a:lvl1pPr>
          </a:lstStyle>
          <a:p>
            <a:r>
              <a:rPr lang="en-US" dirty="0" smtClean="0"/>
              <a:t>A2:A7</a:t>
            </a:r>
            <a:endParaRPr lang="en-US" dirty="0"/>
          </a:p>
        </p:txBody>
      </p:sp>
      <p:cxnSp>
        <p:nvCxnSpPr>
          <p:cNvPr id="10" name="Straight Arrow Connector 9"/>
          <p:cNvCxnSpPr>
            <a:stCxn id="9" idx="3"/>
            <a:endCxn id="11" idx="1"/>
          </p:cNvCxnSpPr>
          <p:nvPr/>
        </p:nvCxnSpPr>
        <p:spPr bwMode="auto">
          <a:xfrm>
            <a:off x="1068360" y="5037565"/>
            <a:ext cx="363582" cy="365429"/>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1" name="Rounded Rectangle 10"/>
          <p:cNvSpPr/>
          <p:nvPr/>
        </p:nvSpPr>
        <p:spPr bwMode="auto">
          <a:xfrm>
            <a:off x="1431942" y="4537163"/>
            <a:ext cx="896479" cy="1731662"/>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Rounded Rectangle 13"/>
          <p:cNvSpPr/>
          <p:nvPr/>
        </p:nvSpPr>
        <p:spPr bwMode="auto">
          <a:xfrm>
            <a:off x="3213171" y="4537163"/>
            <a:ext cx="3696676" cy="317641"/>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 name="Rounded Rectangle 14"/>
          <p:cNvSpPr/>
          <p:nvPr/>
        </p:nvSpPr>
        <p:spPr bwMode="auto">
          <a:xfrm>
            <a:off x="3279377" y="5126338"/>
            <a:ext cx="2725497" cy="1434718"/>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 name="TextBox 15"/>
          <p:cNvSpPr txBox="1"/>
          <p:nvPr/>
        </p:nvSpPr>
        <p:spPr>
          <a:xfrm>
            <a:off x="7848600" y="4092532"/>
            <a:ext cx="1028892" cy="430887"/>
          </a:xfrm>
          <a:prstGeom prst="rect">
            <a:avLst/>
          </a:prstGeom>
          <a:solidFill>
            <a:schemeClr val="bg1"/>
          </a:solidFill>
          <a:ln w="38100">
            <a:solidFill>
              <a:srgbClr val="FF0000"/>
            </a:solidFill>
          </a:ln>
        </p:spPr>
        <p:txBody>
          <a:bodyPr wrap="square" rtlCol="0">
            <a:spAutoFit/>
          </a:bodyPr>
          <a:lstStyle>
            <a:defPPr>
              <a:defRPr lang="en-US"/>
            </a:defPPr>
            <a:lvl1pPr>
              <a:defRPr sz="2200">
                <a:solidFill>
                  <a:srgbClr val="FF0000"/>
                </a:solidFill>
              </a:defRPr>
            </a:lvl1pPr>
          </a:lstStyle>
          <a:p>
            <a:r>
              <a:rPr lang="en-US" dirty="0" smtClean="0"/>
              <a:t>C2:F2</a:t>
            </a:r>
            <a:endParaRPr lang="en-US" dirty="0"/>
          </a:p>
        </p:txBody>
      </p:sp>
      <p:cxnSp>
        <p:nvCxnSpPr>
          <p:cNvPr id="17" name="Straight Arrow Connector 16"/>
          <p:cNvCxnSpPr>
            <a:stCxn id="16" idx="1"/>
            <a:endCxn id="14" idx="3"/>
          </p:cNvCxnSpPr>
          <p:nvPr/>
        </p:nvCxnSpPr>
        <p:spPr bwMode="auto">
          <a:xfrm flipH="1">
            <a:off x="6909847" y="4307976"/>
            <a:ext cx="938753" cy="38800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9" name="TextBox 18"/>
          <p:cNvSpPr txBox="1"/>
          <p:nvPr/>
        </p:nvSpPr>
        <p:spPr>
          <a:xfrm>
            <a:off x="7334154" y="5037565"/>
            <a:ext cx="1028892" cy="430887"/>
          </a:xfrm>
          <a:prstGeom prst="rect">
            <a:avLst/>
          </a:prstGeom>
          <a:solidFill>
            <a:schemeClr val="bg1"/>
          </a:solidFill>
          <a:ln w="38100">
            <a:solidFill>
              <a:srgbClr val="FF0000"/>
            </a:solidFill>
          </a:ln>
        </p:spPr>
        <p:txBody>
          <a:bodyPr wrap="square" rtlCol="0">
            <a:spAutoFit/>
          </a:bodyPr>
          <a:lstStyle>
            <a:defPPr>
              <a:defRPr lang="en-US"/>
            </a:defPPr>
            <a:lvl1pPr>
              <a:defRPr sz="2200">
                <a:solidFill>
                  <a:srgbClr val="FF0000"/>
                </a:solidFill>
              </a:defRPr>
            </a:lvl1pPr>
          </a:lstStyle>
          <a:p>
            <a:r>
              <a:rPr lang="en-US" dirty="0" smtClean="0"/>
              <a:t>C4:E8</a:t>
            </a:r>
            <a:endParaRPr lang="en-US" dirty="0"/>
          </a:p>
        </p:txBody>
      </p:sp>
      <p:cxnSp>
        <p:nvCxnSpPr>
          <p:cNvPr id="20" name="Straight Arrow Connector 19"/>
          <p:cNvCxnSpPr>
            <a:stCxn id="19" idx="1"/>
            <a:endCxn id="15" idx="3"/>
          </p:cNvCxnSpPr>
          <p:nvPr/>
        </p:nvCxnSpPr>
        <p:spPr bwMode="auto">
          <a:xfrm flipH="1">
            <a:off x="6004874" y="5253009"/>
            <a:ext cx="1329280" cy="59068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2" name="Slide Number Placeholder 1"/>
          <p:cNvSpPr>
            <a:spLocks noGrp="1"/>
          </p:cNvSpPr>
          <p:nvPr>
            <p:ph type="sldNum" sz="quarter" idx="12"/>
          </p:nvPr>
        </p:nvSpPr>
        <p:spPr/>
        <p:txBody>
          <a:bodyPr/>
          <a:lstStyle/>
          <a:p>
            <a:pPr>
              <a:defRPr/>
            </a:pPr>
            <a:fld id="{FD58C7B3-39AE-42FA-97BD-2BABAA924D65}"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8" name="Rectangle 9"/>
          <p:cNvSpPr txBox="1">
            <a:spLocks noChangeArrowheads="1"/>
          </p:cNvSpPr>
          <p:nvPr/>
        </p:nvSpPr>
        <p:spPr bwMode="auto">
          <a:xfrm>
            <a:off x="609600" y="638176"/>
            <a:ext cx="8534400" cy="22558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b="1" u="sng" kern="0" dirty="0" smtClean="0">
                <a:solidFill>
                  <a:schemeClr val="accent2"/>
                </a:solidFill>
                <a:latin typeface="+mn-lt"/>
              </a:rPr>
              <a:t>Formulas in Excel</a:t>
            </a:r>
            <a:r>
              <a:rPr lang="en-US" kern="0" dirty="0" smtClean="0">
                <a:solidFill>
                  <a:schemeClr val="accent2"/>
                </a:solidFill>
                <a:latin typeface="+mn-lt"/>
              </a:rPr>
              <a:t> </a:t>
            </a:r>
            <a:r>
              <a:rPr lang="en-US" sz="2000" b="1" i="1" kern="0" dirty="0" smtClean="0">
                <a:solidFill>
                  <a:schemeClr val="accent2"/>
                </a:solidFill>
                <a:latin typeface="+mn-lt"/>
              </a:rPr>
              <a:t>– Table 14.1 from the textbook</a:t>
            </a:r>
            <a:endParaRPr lang="en-US" b="1" i="1" kern="0" dirty="0">
              <a:solidFill>
                <a:schemeClr val="accent2"/>
              </a:solidFill>
              <a:latin typeface="+mn-lt"/>
            </a:endParaRPr>
          </a:p>
          <a:p>
            <a:pPr marL="227013" marR="0" lvl="0" indent="-227013"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US" kern="0" dirty="0" smtClean="0">
                <a:solidFill>
                  <a:schemeClr val="accent2"/>
                </a:solidFill>
                <a:latin typeface="+mn-lt"/>
              </a:rPr>
              <a:t>Entering formulas:  always begin with =   (+ and – will also work)</a:t>
            </a:r>
          </a:p>
          <a:p>
            <a:pPr marL="228600" marR="0" lvl="0" indent="-228600" algn="l" defTabSz="914400" rtl="0" eaLnBrk="0" fontAlgn="base" latinLnBrk="0" hangingPunct="0">
              <a:lnSpc>
                <a:spcPct val="100000"/>
              </a:lnSpc>
              <a:spcBef>
                <a:spcPct val="20000"/>
              </a:spcBef>
              <a:spcAft>
                <a:spcPct val="0"/>
              </a:spcAft>
              <a:buClrTx/>
              <a:buSzTx/>
              <a:buFont typeface="Arial" pitchFamily="34" charset="0"/>
              <a:buChar char="•"/>
              <a:tabLst>
                <a:tab pos="228600" algn="l"/>
              </a:tabLst>
              <a:defRPr/>
            </a:pPr>
            <a:r>
              <a:rPr lang="en-US" kern="0" dirty="0" smtClean="0">
                <a:solidFill>
                  <a:schemeClr val="accent2"/>
                </a:solidFill>
                <a:latin typeface="+mn-lt"/>
              </a:rPr>
              <a:t>Cell addresses and function names are not case-sensitive</a:t>
            </a:r>
          </a:p>
          <a:p>
            <a:pPr marL="228600" marR="0" lvl="0" indent="-228600" algn="l" defTabSz="914400" rtl="0" eaLnBrk="0" fontAlgn="base" latinLnBrk="0" hangingPunct="0">
              <a:lnSpc>
                <a:spcPct val="100000"/>
              </a:lnSpc>
              <a:spcBef>
                <a:spcPct val="20000"/>
              </a:spcBef>
              <a:spcAft>
                <a:spcPct val="0"/>
              </a:spcAft>
              <a:buClrTx/>
              <a:buSzTx/>
              <a:buFont typeface="Arial" pitchFamily="34" charset="0"/>
              <a:buChar char="•"/>
              <a:tabLst>
                <a:tab pos="228600" algn="l"/>
              </a:tabLst>
              <a:defRPr/>
            </a:pPr>
            <a:r>
              <a:rPr lang="en-US" kern="0" dirty="0" smtClean="0">
                <a:solidFill>
                  <a:schemeClr val="accent2"/>
                </a:solidFill>
                <a:latin typeface="+mn-lt"/>
              </a:rPr>
              <a:t>Exponentiation uses the caret symbol (^).  </a:t>
            </a:r>
            <a:r>
              <a:rPr lang="en-US" u="sng" kern="0" dirty="0" smtClean="0">
                <a:solidFill>
                  <a:schemeClr val="accent2"/>
                </a:solidFill>
                <a:latin typeface="+mn-lt"/>
              </a:rPr>
              <a:t>Ex</a:t>
            </a:r>
            <a:r>
              <a:rPr lang="en-US" kern="0" dirty="0" smtClean="0">
                <a:solidFill>
                  <a:schemeClr val="accent2"/>
                </a:solidFill>
                <a:latin typeface="+mn-lt"/>
              </a:rPr>
              <a:t>:  Use </a:t>
            </a:r>
            <a:r>
              <a:rPr lang="en-US" b="1" i="1" kern="0" dirty="0" smtClean="0">
                <a:solidFill>
                  <a:srgbClr val="FF0000"/>
                </a:solidFill>
                <a:latin typeface="+mn-lt"/>
              </a:rPr>
              <a:t>=10^2 </a:t>
            </a:r>
            <a:r>
              <a:rPr lang="en-US" kern="0" dirty="0" smtClean="0">
                <a:solidFill>
                  <a:schemeClr val="accent6"/>
                </a:solidFill>
                <a:latin typeface="+mn-lt"/>
              </a:rPr>
              <a:t>for 10</a:t>
            </a:r>
            <a:r>
              <a:rPr lang="en-US" kern="0" baseline="30000" dirty="0" smtClean="0">
                <a:solidFill>
                  <a:schemeClr val="accent6"/>
                </a:solidFill>
                <a:latin typeface="+mn-lt"/>
              </a:rPr>
              <a:t>2</a:t>
            </a:r>
          </a:p>
        </p:txBody>
      </p:sp>
      <p:pic>
        <p:nvPicPr>
          <p:cNvPr id="2" name="Picture 1"/>
          <p:cNvPicPr>
            <a:picLocks noChangeAspect="1"/>
          </p:cNvPicPr>
          <p:nvPr/>
        </p:nvPicPr>
        <p:blipFill>
          <a:blip r:embed="rId2"/>
          <a:stretch>
            <a:fillRect/>
          </a:stretch>
        </p:blipFill>
        <p:spPr>
          <a:xfrm>
            <a:off x="0" y="2620913"/>
            <a:ext cx="9144793" cy="4237087"/>
          </a:xfrm>
          <a:prstGeom prst="rect">
            <a:avLst/>
          </a:prstGeom>
          <a:ln w="38100">
            <a:solidFill>
              <a:schemeClr val="accent6"/>
            </a:solidFill>
          </a:ln>
        </p:spPr>
      </p:pic>
      <p:sp>
        <p:nvSpPr>
          <p:cNvPr id="3" name="Slide Number Placeholder 2"/>
          <p:cNvSpPr>
            <a:spLocks noGrp="1"/>
          </p:cNvSpPr>
          <p:nvPr>
            <p:ph type="sldNum" sz="quarter" idx="12"/>
          </p:nvPr>
        </p:nvSpPr>
        <p:spPr>
          <a:xfrm>
            <a:off x="7239000" y="0"/>
            <a:ext cx="1905000" cy="457200"/>
          </a:xfrm>
        </p:spPr>
        <p:txBody>
          <a:bodyPr/>
          <a:lstStyle/>
          <a:p>
            <a:pPr>
              <a:defRPr/>
            </a:pPr>
            <a:fld id="{FD58C7B3-39AE-42FA-97BD-2BABAA924D65}" type="slidenum">
              <a:rPr lang="en-US" smtClean="0"/>
              <a:pPr>
                <a:defRPr/>
              </a:pPr>
              <a:t>24</a:t>
            </a:fld>
            <a:endParaRPr lang="en-US"/>
          </a:p>
        </p:txBody>
      </p:sp>
    </p:spTree>
    <p:extLst>
      <p:ext uri="{BB962C8B-B14F-4D97-AF65-F5344CB8AC3E}">
        <p14:creationId xmlns:p14="http://schemas.microsoft.com/office/powerpoint/2010/main" val="164800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8" name="Rectangle 9"/>
          <p:cNvSpPr txBox="1">
            <a:spLocks noChangeArrowheads="1"/>
          </p:cNvSpPr>
          <p:nvPr/>
        </p:nvSpPr>
        <p:spPr bwMode="auto">
          <a:xfrm>
            <a:off x="609600" y="533400"/>
            <a:ext cx="8534400" cy="60674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b="1" u="sng" kern="0" dirty="0" smtClean="0">
                <a:solidFill>
                  <a:schemeClr val="accent2"/>
                </a:solidFill>
                <a:latin typeface="+mn-lt"/>
              </a:rPr>
              <a:t>Functions in Excel</a:t>
            </a:r>
            <a:r>
              <a:rPr lang="en-US" kern="0" dirty="0" smtClean="0">
                <a:solidFill>
                  <a:schemeClr val="accent2"/>
                </a:solidFill>
                <a:latin typeface="+mn-lt"/>
              </a:rPr>
              <a:t> </a:t>
            </a:r>
          </a:p>
          <a:p>
            <a:pPr marL="228600" marR="0" lvl="0" indent="-228600" algn="l" defTabSz="914400" rtl="0" eaLnBrk="0" fontAlgn="base" latinLnBrk="0" hangingPunct="0">
              <a:lnSpc>
                <a:spcPct val="100000"/>
              </a:lnSpc>
              <a:spcBef>
                <a:spcPct val="20000"/>
              </a:spcBef>
              <a:spcAft>
                <a:spcPct val="0"/>
              </a:spcAft>
              <a:buClrTx/>
              <a:buSzTx/>
              <a:buFont typeface="Arial" pitchFamily="34" charset="0"/>
              <a:buChar char="•"/>
              <a:tabLst>
                <a:tab pos="228600" algn="l"/>
              </a:tabLst>
              <a:defRPr/>
            </a:pPr>
            <a:r>
              <a:rPr lang="en-US" kern="0" dirty="0" smtClean="0">
                <a:solidFill>
                  <a:schemeClr val="accent2"/>
                </a:solidFill>
                <a:latin typeface="+mn-lt"/>
              </a:rPr>
              <a:t>Using functions – 3 methods:</a:t>
            </a:r>
          </a:p>
          <a:p>
            <a:pPr marL="685800" lvl="1" indent="-228600">
              <a:spcBef>
                <a:spcPct val="20000"/>
              </a:spcBef>
              <a:buFont typeface="Arial" pitchFamily="34" charset="0"/>
              <a:buChar char="•"/>
              <a:tabLst>
                <a:tab pos="228600" algn="l"/>
              </a:tabLst>
            </a:pPr>
            <a:r>
              <a:rPr lang="en-US" kern="0" dirty="0" smtClean="0">
                <a:solidFill>
                  <a:schemeClr val="accent2"/>
                </a:solidFill>
                <a:latin typeface="+mn-lt"/>
              </a:rPr>
              <a:t>Type in the name</a:t>
            </a:r>
          </a:p>
          <a:p>
            <a:pPr marL="685800" lvl="1" indent="-228600">
              <a:spcBef>
                <a:spcPct val="20000"/>
              </a:spcBef>
              <a:buFont typeface="Arial" pitchFamily="34" charset="0"/>
              <a:buChar char="•"/>
              <a:tabLst>
                <a:tab pos="228600" algn="l"/>
              </a:tabLst>
            </a:pPr>
            <a:r>
              <a:rPr lang="en-US" kern="0" dirty="0" smtClean="0">
                <a:solidFill>
                  <a:schemeClr val="accent2"/>
                </a:solidFill>
                <a:latin typeface="+mn-lt"/>
              </a:rPr>
              <a:t>Select </a:t>
            </a:r>
            <a:r>
              <a:rPr lang="en-US" u="sng" kern="0" dirty="0" smtClean="0">
                <a:solidFill>
                  <a:srgbClr val="FF0000"/>
                </a:solidFill>
                <a:latin typeface="+mn-lt"/>
              </a:rPr>
              <a:t>Formulas – Insert Function</a:t>
            </a:r>
          </a:p>
          <a:p>
            <a:pPr marL="685800" lvl="1" indent="-228600">
              <a:spcBef>
                <a:spcPct val="20000"/>
              </a:spcBef>
              <a:buFont typeface="Arial" pitchFamily="34" charset="0"/>
              <a:buChar char="•"/>
              <a:tabLst>
                <a:tab pos="228600" algn="l"/>
              </a:tabLst>
            </a:pPr>
            <a:r>
              <a:rPr lang="en-US" kern="0" dirty="0" err="1" smtClean="0">
                <a:solidFill>
                  <a:schemeClr val="accent2"/>
                </a:solidFill>
                <a:latin typeface="+mn-lt"/>
              </a:rPr>
              <a:t>f</a:t>
            </a:r>
            <a:r>
              <a:rPr lang="en-US" kern="0" baseline="-25000" dirty="0" err="1" smtClean="0">
                <a:solidFill>
                  <a:schemeClr val="accent2"/>
                </a:solidFill>
                <a:latin typeface="+mn-lt"/>
              </a:rPr>
              <a:t>x</a:t>
            </a:r>
            <a:r>
              <a:rPr lang="en-US" kern="0" baseline="-25000" dirty="0" smtClean="0">
                <a:solidFill>
                  <a:schemeClr val="accent2"/>
                </a:solidFill>
                <a:latin typeface="+mn-lt"/>
              </a:rPr>
              <a:t> </a:t>
            </a:r>
            <a:r>
              <a:rPr lang="en-US" kern="0" dirty="0" smtClean="0">
                <a:solidFill>
                  <a:schemeClr val="accent2"/>
                </a:solidFill>
                <a:latin typeface="+mn-lt"/>
              </a:rPr>
              <a:t>(next to the Formula Box on the Home ribbon)</a:t>
            </a:r>
            <a:endParaRPr lang="en-US" kern="0" baseline="-25000" dirty="0" smtClean="0">
              <a:solidFill>
                <a:schemeClr val="accent2"/>
              </a:solidFill>
              <a:latin typeface="+mn-lt"/>
            </a:endParaRPr>
          </a:p>
        </p:txBody>
      </p:sp>
      <p:pic>
        <p:nvPicPr>
          <p:cNvPr id="2" name="Picture 1"/>
          <p:cNvPicPr>
            <a:picLocks noChangeAspect="1"/>
          </p:cNvPicPr>
          <p:nvPr/>
        </p:nvPicPr>
        <p:blipFill>
          <a:blip r:embed="rId2"/>
          <a:stretch>
            <a:fillRect/>
          </a:stretch>
        </p:blipFill>
        <p:spPr>
          <a:xfrm>
            <a:off x="4458878" y="2800446"/>
            <a:ext cx="4685122" cy="4057553"/>
          </a:xfrm>
          <a:prstGeom prst="rect">
            <a:avLst/>
          </a:prstGeom>
          <a:ln w="38100">
            <a:solidFill>
              <a:schemeClr val="accent6"/>
            </a:solidFill>
          </a:ln>
        </p:spPr>
      </p:pic>
      <p:pic>
        <p:nvPicPr>
          <p:cNvPr id="3" name="Picture 2"/>
          <p:cNvPicPr>
            <a:picLocks noChangeAspect="1"/>
          </p:cNvPicPr>
          <p:nvPr/>
        </p:nvPicPr>
        <p:blipFill rotWithShape="1">
          <a:blip r:embed="rId3"/>
          <a:srcRect r="43312" b="23552"/>
          <a:stretch/>
        </p:blipFill>
        <p:spPr>
          <a:xfrm>
            <a:off x="0" y="2790334"/>
            <a:ext cx="3987537" cy="4048510"/>
          </a:xfrm>
          <a:prstGeom prst="rect">
            <a:avLst/>
          </a:prstGeom>
          <a:ln w="38100">
            <a:solidFill>
              <a:schemeClr val="accent6"/>
            </a:solidFill>
          </a:ln>
        </p:spPr>
      </p:pic>
      <p:sp>
        <p:nvSpPr>
          <p:cNvPr id="9" name="Rounded Rectangle 8"/>
          <p:cNvSpPr/>
          <p:nvPr/>
        </p:nvSpPr>
        <p:spPr bwMode="auto">
          <a:xfrm>
            <a:off x="2562722" y="3095134"/>
            <a:ext cx="802647" cy="317641"/>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Rounded Rectangle 10"/>
          <p:cNvSpPr/>
          <p:nvPr/>
        </p:nvSpPr>
        <p:spPr bwMode="auto">
          <a:xfrm>
            <a:off x="1" y="3446392"/>
            <a:ext cx="685800" cy="871084"/>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 name="Rounded Rectangle 11"/>
          <p:cNvSpPr/>
          <p:nvPr/>
        </p:nvSpPr>
        <p:spPr bwMode="auto">
          <a:xfrm>
            <a:off x="2386553" y="4571257"/>
            <a:ext cx="460342" cy="340108"/>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Rounded Rectangle 12"/>
          <p:cNvSpPr/>
          <p:nvPr/>
        </p:nvSpPr>
        <p:spPr bwMode="auto">
          <a:xfrm>
            <a:off x="2958837" y="4571257"/>
            <a:ext cx="877871" cy="340108"/>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 name="Arc 3"/>
          <p:cNvSpPr/>
          <p:nvPr/>
        </p:nvSpPr>
        <p:spPr bwMode="auto">
          <a:xfrm rot="16200000" flipH="1" flipV="1">
            <a:off x="500798" y="3273905"/>
            <a:ext cx="2679569" cy="3266385"/>
          </a:xfrm>
          <a:prstGeom prst="arc">
            <a:avLst/>
          </a:prstGeom>
          <a:noFill/>
          <a:ln w="38100" cap="flat" cmpd="sng" algn="ctr">
            <a:solidFill>
              <a:srgbClr val="FF0000"/>
            </a:solidFill>
            <a:prstDash val="solid"/>
            <a:round/>
            <a:headEnd type="none" w="lg"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 name="Slide Number Placeholder 4"/>
          <p:cNvSpPr>
            <a:spLocks noGrp="1"/>
          </p:cNvSpPr>
          <p:nvPr>
            <p:ph type="sldNum" sz="quarter" idx="12"/>
          </p:nvPr>
        </p:nvSpPr>
        <p:spPr>
          <a:xfrm>
            <a:off x="7239000" y="0"/>
            <a:ext cx="1905000" cy="457200"/>
          </a:xfrm>
        </p:spPr>
        <p:txBody>
          <a:bodyPr/>
          <a:lstStyle/>
          <a:p>
            <a:pPr>
              <a:defRPr/>
            </a:pPr>
            <a:fld id="{FD58C7B3-39AE-42FA-97BD-2BABAA924D65}" type="slidenum">
              <a:rPr lang="en-US" smtClean="0"/>
              <a:pPr>
                <a:defRPr/>
              </a:pPr>
              <a:t>25</a:t>
            </a:fld>
            <a:endParaRPr lang="en-US"/>
          </a:p>
        </p:txBody>
      </p:sp>
      <p:sp>
        <p:nvSpPr>
          <p:cNvPr id="14" name="TextBox 13"/>
          <p:cNvSpPr txBox="1"/>
          <p:nvPr/>
        </p:nvSpPr>
        <p:spPr>
          <a:xfrm>
            <a:off x="2651445" y="5983081"/>
            <a:ext cx="1254970" cy="769441"/>
          </a:xfrm>
          <a:prstGeom prst="rect">
            <a:avLst/>
          </a:prstGeom>
          <a:noFill/>
          <a:ln w="38100">
            <a:noFill/>
          </a:ln>
        </p:spPr>
        <p:txBody>
          <a:bodyPr wrap="square" rtlCol="0">
            <a:spAutoFit/>
          </a:bodyPr>
          <a:lstStyle>
            <a:defPPr>
              <a:defRPr lang="en-US"/>
            </a:defPPr>
            <a:lvl1pPr>
              <a:defRPr sz="2200">
                <a:solidFill>
                  <a:srgbClr val="FF0000"/>
                </a:solidFill>
              </a:defRPr>
            </a:lvl1pPr>
          </a:lstStyle>
          <a:p>
            <a:r>
              <a:rPr lang="en-US" b="1" i="1" dirty="0" smtClean="0"/>
              <a:t>Result</a:t>
            </a:r>
            <a:r>
              <a:rPr lang="en-US" dirty="0" smtClean="0"/>
              <a:t> is displayed</a:t>
            </a:r>
            <a:endParaRPr lang="en-US" dirty="0"/>
          </a:p>
        </p:txBody>
      </p:sp>
    </p:spTree>
    <p:extLst>
      <p:ext uri="{BB962C8B-B14F-4D97-AF65-F5344CB8AC3E}">
        <p14:creationId xmlns:p14="http://schemas.microsoft.com/office/powerpoint/2010/main" val="11408905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8" name="Rectangle 9"/>
          <p:cNvSpPr txBox="1">
            <a:spLocks noChangeArrowheads="1"/>
          </p:cNvSpPr>
          <p:nvPr/>
        </p:nvSpPr>
        <p:spPr bwMode="auto">
          <a:xfrm>
            <a:off x="609600" y="638176"/>
            <a:ext cx="8534400" cy="42920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b="1" u="sng" kern="0" dirty="0" smtClean="0">
                <a:solidFill>
                  <a:schemeClr val="accent2"/>
                </a:solidFill>
                <a:latin typeface="+mn-lt"/>
              </a:rPr>
              <a:t>Trigonometric Functions in Excel</a:t>
            </a:r>
            <a:r>
              <a:rPr lang="en-US" kern="0" dirty="0" smtClean="0">
                <a:solidFill>
                  <a:schemeClr val="accent2"/>
                </a:solidFill>
                <a:latin typeface="+mn-lt"/>
              </a:rPr>
              <a:t> </a:t>
            </a:r>
          </a:p>
          <a:p>
            <a:pPr marL="228600" indent="-228600">
              <a:spcBef>
                <a:spcPct val="20000"/>
              </a:spcBef>
              <a:buFont typeface="Arial" pitchFamily="34" charset="0"/>
              <a:buChar char="•"/>
              <a:tabLst>
                <a:tab pos="228600" algn="l"/>
              </a:tabLst>
              <a:defRPr/>
            </a:pPr>
            <a:r>
              <a:rPr lang="en-US" kern="0" dirty="0" smtClean="0">
                <a:solidFill>
                  <a:schemeClr val="accent2"/>
                </a:solidFill>
                <a:latin typeface="+mn-lt"/>
              </a:rPr>
              <a:t>Work with radians, not degrees (also generally true of MatLab, C++, MathCAD, etc)</a:t>
            </a:r>
          </a:p>
          <a:p>
            <a:pPr marL="228600" indent="-228600">
              <a:spcBef>
                <a:spcPct val="20000"/>
              </a:spcBef>
              <a:buFont typeface="Arial" pitchFamily="34" charset="0"/>
              <a:buChar char="•"/>
              <a:tabLst>
                <a:tab pos="228600" algn="l"/>
              </a:tabLst>
              <a:defRPr/>
            </a:pPr>
            <a:r>
              <a:rPr lang="en-US" kern="0" dirty="0" smtClean="0">
                <a:solidFill>
                  <a:schemeClr val="accent2"/>
                </a:solidFill>
                <a:latin typeface="+mn-lt"/>
              </a:rPr>
              <a:t>Two convenient functions in Excel:</a:t>
            </a:r>
          </a:p>
          <a:p>
            <a:pPr marL="685800" lvl="1" indent="-228600">
              <a:spcBef>
                <a:spcPct val="20000"/>
              </a:spcBef>
              <a:buFont typeface="Arial" pitchFamily="34" charset="0"/>
              <a:buChar char="•"/>
              <a:tabLst>
                <a:tab pos="228600" algn="l"/>
              </a:tabLst>
              <a:defRPr/>
            </a:pPr>
            <a:r>
              <a:rPr lang="en-US" b="1" i="1" kern="0" dirty="0">
                <a:solidFill>
                  <a:srgbClr val="FF0000"/>
                </a:solidFill>
                <a:latin typeface="+mn-lt"/>
              </a:rPr>
              <a:t>r</a:t>
            </a:r>
            <a:r>
              <a:rPr lang="en-US" b="1" i="1" kern="0" dirty="0" smtClean="0">
                <a:solidFill>
                  <a:srgbClr val="FF0000"/>
                </a:solidFill>
                <a:latin typeface="+mn-lt"/>
              </a:rPr>
              <a:t>adians(x)</a:t>
            </a:r>
            <a:r>
              <a:rPr lang="en-US" kern="0" dirty="0" smtClean="0">
                <a:solidFill>
                  <a:schemeClr val="accent2"/>
                </a:solidFill>
                <a:latin typeface="+mn-lt"/>
              </a:rPr>
              <a:t> – converts x from degrees to radians</a:t>
            </a:r>
          </a:p>
          <a:p>
            <a:pPr marL="685800" lvl="1" indent="-228600">
              <a:spcBef>
                <a:spcPct val="20000"/>
              </a:spcBef>
              <a:buFont typeface="Arial" pitchFamily="34" charset="0"/>
              <a:buChar char="•"/>
              <a:tabLst>
                <a:tab pos="228600" algn="l"/>
              </a:tabLst>
              <a:defRPr/>
            </a:pPr>
            <a:r>
              <a:rPr lang="en-US" b="1" i="1" kern="0" dirty="0" smtClean="0">
                <a:solidFill>
                  <a:srgbClr val="FF0000"/>
                </a:solidFill>
                <a:latin typeface="+mn-lt"/>
              </a:rPr>
              <a:t>degrees(x) </a:t>
            </a:r>
            <a:r>
              <a:rPr lang="en-US" kern="0" dirty="0" smtClean="0">
                <a:solidFill>
                  <a:schemeClr val="accent2"/>
                </a:solidFill>
                <a:latin typeface="+mn-lt"/>
              </a:rPr>
              <a:t>– converts x from radians to degrees</a:t>
            </a:r>
          </a:p>
          <a:p>
            <a:pPr marL="228600" indent="-228600">
              <a:spcBef>
                <a:spcPct val="20000"/>
              </a:spcBef>
              <a:buFont typeface="Arial" pitchFamily="34" charset="0"/>
              <a:buChar char="•"/>
              <a:tabLst>
                <a:tab pos="228600" algn="l"/>
              </a:tabLst>
              <a:defRPr/>
            </a:pPr>
            <a:r>
              <a:rPr lang="en-US" b="1" i="1" u="sng" kern="0" dirty="0" smtClean="0">
                <a:solidFill>
                  <a:schemeClr val="accent2"/>
                </a:solidFill>
                <a:latin typeface="+mn-lt"/>
              </a:rPr>
              <a:t>Example</a:t>
            </a:r>
            <a:r>
              <a:rPr lang="en-US" kern="0" dirty="0" smtClean="0">
                <a:solidFill>
                  <a:schemeClr val="accent2"/>
                </a:solidFill>
                <a:latin typeface="+mn-lt"/>
              </a:rPr>
              <a:t>:  </a:t>
            </a:r>
            <a:r>
              <a:rPr lang="en-US" b="1" i="1" kern="0" dirty="0" smtClean="0">
                <a:solidFill>
                  <a:srgbClr val="FF0000"/>
                </a:solidFill>
                <a:latin typeface="+mn-lt"/>
              </a:rPr>
              <a:t>=sin(radians(30)) </a:t>
            </a:r>
            <a:r>
              <a:rPr lang="en-US" kern="0" dirty="0" smtClean="0">
                <a:solidFill>
                  <a:schemeClr val="accent2"/>
                </a:solidFill>
                <a:latin typeface="+mn-lt"/>
              </a:rPr>
              <a:t>is used to calculate the sin(30</a:t>
            </a:r>
            <a:r>
              <a:rPr lang="en-US" kern="0" dirty="0" smtClean="0">
                <a:solidFill>
                  <a:schemeClr val="accent2"/>
                </a:solidFill>
                <a:latin typeface="+mn-lt"/>
                <a:sym typeface="Symbol"/>
              </a:rPr>
              <a:t>)</a:t>
            </a:r>
          </a:p>
          <a:p>
            <a:pPr marL="228600" indent="-228600">
              <a:spcBef>
                <a:spcPct val="20000"/>
              </a:spcBef>
              <a:buFont typeface="Arial" pitchFamily="34" charset="0"/>
              <a:buChar char="•"/>
              <a:tabLst>
                <a:tab pos="228600" algn="l"/>
              </a:tabLst>
              <a:defRPr/>
            </a:pPr>
            <a:r>
              <a:rPr lang="en-US" b="1" i="1" u="sng" kern="0" dirty="0" smtClean="0">
                <a:solidFill>
                  <a:schemeClr val="accent2"/>
                </a:solidFill>
                <a:latin typeface="+mn-lt"/>
              </a:rPr>
              <a:t>Example</a:t>
            </a:r>
            <a:r>
              <a:rPr lang="en-US" kern="0" dirty="0" smtClean="0">
                <a:solidFill>
                  <a:schemeClr val="accent2"/>
                </a:solidFill>
                <a:latin typeface="+mn-lt"/>
              </a:rPr>
              <a:t>: </a:t>
            </a:r>
            <a:r>
              <a:rPr lang="en-US" b="1" i="1" kern="0" dirty="0" smtClean="0">
                <a:solidFill>
                  <a:srgbClr val="FF0000"/>
                </a:solidFill>
              </a:rPr>
              <a:t>=degrees(</a:t>
            </a:r>
            <a:r>
              <a:rPr lang="en-US" b="1" i="1" kern="0" dirty="0" err="1" smtClean="0">
                <a:solidFill>
                  <a:srgbClr val="FF0000"/>
                </a:solidFill>
              </a:rPr>
              <a:t>asin</a:t>
            </a:r>
            <a:r>
              <a:rPr lang="en-US" b="1" i="1" kern="0" dirty="0" smtClean="0">
                <a:solidFill>
                  <a:srgbClr val="FF0000"/>
                </a:solidFill>
              </a:rPr>
              <a:t>(0.5)) </a:t>
            </a:r>
            <a:r>
              <a:rPr lang="en-US" kern="0" dirty="0" smtClean="0">
                <a:solidFill>
                  <a:schemeClr val="accent2"/>
                </a:solidFill>
              </a:rPr>
              <a:t>is used to calculate the sin</a:t>
            </a:r>
            <a:r>
              <a:rPr lang="en-US" kern="0" baseline="30000" dirty="0" smtClean="0">
                <a:solidFill>
                  <a:schemeClr val="accent2"/>
                </a:solidFill>
              </a:rPr>
              <a:t>-1</a:t>
            </a:r>
            <a:r>
              <a:rPr lang="en-US" kern="0" dirty="0" smtClean="0">
                <a:solidFill>
                  <a:schemeClr val="accent2"/>
                </a:solidFill>
              </a:rPr>
              <a:t>(0.5</a:t>
            </a:r>
            <a:r>
              <a:rPr lang="en-US" kern="0" dirty="0" smtClean="0">
                <a:solidFill>
                  <a:schemeClr val="accent2"/>
                </a:solidFill>
                <a:sym typeface="Symbol"/>
              </a:rPr>
              <a:t>)   (result is 30)</a:t>
            </a:r>
          </a:p>
          <a:p>
            <a:pPr marL="228600" indent="-228600">
              <a:spcBef>
                <a:spcPct val="20000"/>
              </a:spcBef>
              <a:buFont typeface="Arial" pitchFamily="34" charset="0"/>
              <a:buChar char="•"/>
              <a:tabLst>
                <a:tab pos="228600" algn="l"/>
              </a:tabLst>
              <a:defRPr/>
            </a:pPr>
            <a:r>
              <a:rPr lang="en-US" kern="0" dirty="0" smtClean="0">
                <a:solidFill>
                  <a:schemeClr val="accent2"/>
                </a:solidFill>
              </a:rPr>
              <a:t>Function for </a:t>
            </a:r>
            <a:r>
              <a:rPr lang="en-US" kern="0" dirty="0" smtClean="0">
                <a:solidFill>
                  <a:schemeClr val="accent2"/>
                </a:solidFill>
                <a:sym typeface="Symbol"/>
              </a:rPr>
              <a:t>:   </a:t>
            </a:r>
            <a:r>
              <a:rPr lang="en-US" b="1" i="1" kern="0" dirty="0" smtClean="0">
                <a:solidFill>
                  <a:srgbClr val="FF0000"/>
                </a:solidFill>
                <a:sym typeface="Symbol"/>
              </a:rPr>
              <a:t>pi()       </a:t>
            </a:r>
            <a:r>
              <a:rPr lang="en-US" kern="0" dirty="0" smtClean="0">
                <a:solidFill>
                  <a:schemeClr val="accent6"/>
                </a:solidFill>
                <a:sym typeface="Symbol"/>
              </a:rPr>
              <a:t>(accurate to 15 digits)</a:t>
            </a:r>
            <a:endParaRPr lang="en-US" b="1" i="1" kern="0" dirty="0" smtClean="0">
              <a:solidFill>
                <a:srgbClr val="FF0000"/>
              </a:solidFill>
            </a:endParaRPr>
          </a:p>
        </p:txBody>
      </p:sp>
      <p:pic>
        <p:nvPicPr>
          <p:cNvPr id="2" name="Picture 1"/>
          <p:cNvPicPr>
            <a:picLocks noChangeAspect="1"/>
          </p:cNvPicPr>
          <p:nvPr/>
        </p:nvPicPr>
        <p:blipFill>
          <a:blip r:embed="rId2"/>
          <a:stretch>
            <a:fillRect/>
          </a:stretch>
        </p:blipFill>
        <p:spPr>
          <a:xfrm>
            <a:off x="831080" y="4999608"/>
            <a:ext cx="3316714" cy="1858392"/>
          </a:xfrm>
          <a:prstGeom prst="rect">
            <a:avLst/>
          </a:prstGeom>
          <a:ln w="38100">
            <a:solidFill>
              <a:schemeClr val="accent6"/>
            </a:solidFill>
          </a:ln>
        </p:spPr>
      </p:pic>
      <p:pic>
        <p:nvPicPr>
          <p:cNvPr id="3" name="Picture 2"/>
          <p:cNvPicPr>
            <a:picLocks noChangeAspect="1"/>
          </p:cNvPicPr>
          <p:nvPr/>
        </p:nvPicPr>
        <p:blipFill rotWithShape="1">
          <a:blip r:embed="rId3"/>
          <a:srcRect b="7860"/>
          <a:stretch/>
        </p:blipFill>
        <p:spPr>
          <a:xfrm>
            <a:off x="4628511" y="4930220"/>
            <a:ext cx="3952008" cy="1927780"/>
          </a:xfrm>
          <a:prstGeom prst="rect">
            <a:avLst/>
          </a:prstGeom>
          <a:ln w="38100">
            <a:solidFill>
              <a:schemeClr val="accent6"/>
            </a:solidFill>
          </a:ln>
        </p:spPr>
      </p:pic>
      <p:sp>
        <p:nvSpPr>
          <p:cNvPr id="4" name="Slide Number Placeholder 3"/>
          <p:cNvSpPr>
            <a:spLocks noGrp="1"/>
          </p:cNvSpPr>
          <p:nvPr>
            <p:ph type="sldNum" sz="quarter" idx="12"/>
          </p:nvPr>
        </p:nvSpPr>
        <p:spPr>
          <a:xfrm>
            <a:off x="7239000" y="-1"/>
            <a:ext cx="1905000" cy="457200"/>
          </a:xfrm>
        </p:spPr>
        <p:txBody>
          <a:bodyPr/>
          <a:lstStyle/>
          <a:p>
            <a:pPr>
              <a:defRPr/>
            </a:pPr>
            <a:fld id="{FD58C7B3-39AE-42FA-97BD-2BABAA924D65}" type="slidenum">
              <a:rPr lang="en-US" smtClean="0"/>
              <a:pPr>
                <a:defRPr/>
              </a:pPr>
              <a:t>26</a:t>
            </a:fld>
            <a:endParaRPr lang="en-US"/>
          </a:p>
        </p:txBody>
      </p:sp>
    </p:spTree>
    <p:extLst>
      <p:ext uri="{BB962C8B-B14F-4D97-AF65-F5344CB8AC3E}">
        <p14:creationId xmlns:p14="http://schemas.microsoft.com/office/powerpoint/2010/main" val="5615204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pic>
        <p:nvPicPr>
          <p:cNvPr id="3" name="Picture 2"/>
          <p:cNvPicPr>
            <a:picLocks noChangeAspect="1"/>
          </p:cNvPicPr>
          <p:nvPr/>
        </p:nvPicPr>
        <p:blipFill rotWithShape="1">
          <a:blip r:embed="rId2"/>
          <a:srcRect b="38567"/>
          <a:stretch/>
        </p:blipFill>
        <p:spPr>
          <a:xfrm>
            <a:off x="0" y="2187902"/>
            <a:ext cx="9159572" cy="4670098"/>
          </a:xfrm>
          <a:prstGeom prst="rect">
            <a:avLst/>
          </a:prstGeom>
          <a:ln w="38100">
            <a:solidFill>
              <a:schemeClr val="accent6"/>
            </a:solidFill>
          </a:ln>
        </p:spPr>
      </p:pic>
      <p:sp>
        <p:nvSpPr>
          <p:cNvPr id="10" name="Rectangle 9"/>
          <p:cNvSpPr/>
          <p:nvPr/>
        </p:nvSpPr>
        <p:spPr>
          <a:xfrm>
            <a:off x="637742" y="630053"/>
            <a:ext cx="5939446" cy="461665"/>
          </a:xfrm>
          <a:prstGeom prst="rect">
            <a:avLst/>
          </a:prstGeom>
        </p:spPr>
        <p:txBody>
          <a:bodyPr wrap="none">
            <a:spAutoFit/>
          </a:bodyPr>
          <a:lstStyle/>
          <a:p>
            <a:pPr lvl="0">
              <a:spcBef>
                <a:spcPct val="20000"/>
              </a:spcBef>
              <a:defRPr/>
            </a:pPr>
            <a:r>
              <a:rPr lang="en-US" b="1" u="sng" kern="0" dirty="0">
                <a:solidFill>
                  <a:schemeClr val="accent2"/>
                </a:solidFill>
              </a:rPr>
              <a:t>Functions in </a:t>
            </a:r>
            <a:r>
              <a:rPr lang="en-US" b="1" u="sng" kern="0" dirty="0" smtClean="0">
                <a:solidFill>
                  <a:schemeClr val="accent2"/>
                </a:solidFill>
              </a:rPr>
              <a:t>Excel</a:t>
            </a:r>
            <a:r>
              <a:rPr lang="en-US" kern="0" dirty="0" smtClean="0">
                <a:solidFill>
                  <a:schemeClr val="accent2"/>
                </a:solidFill>
              </a:rPr>
              <a:t> </a:t>
            </a:r>
            <a:r>
              <a:rPr lang="en-US" sz="2000" b="1" i="1" kern="0" dirty="0" smtClean="0">
                <a:solidFill>
                  <a:schemeClr val="accent2"/>
                </a:solidFill>
              </a:rPr>
              <a:t>– Table 14.3 from the </a:t>
            </a:r>
            <a:r>
              <a:rPr lang="en-US" sz="2000" b="1" i="1" kern="0" dirty="0">
                <a:solidFill>
                  <a:schemeClr val="accent2"/>
                </a:solidFill>
              </a:rPr>
              <a:t>textbook</a:t>
            </a:r>
            <a:r>
              <a:rPr lang="en-US" sz="2000" b="1" i="1" kern="0" dirty="0" smtClean="0">
                <a:solidFill>
                  <a:schemeClr val="accent2"/>
                </a:solidFill>
              </a:rPr>
              <a:t> </a:t>
            </a:r>
            <a:endParaRPr lang="en-US" b="1" i="1" kern="0" dirty="0">
              <a:solidFill>
                <a:schemeClr val="accent2"/>
              </a:solidFill>
            </a:endParaRPr>
          </a:p>
        </p:txBody>
      </p:sp>
      <p:grpSp>
        <p:nvGrpSpPr>
          <p:cNvPr id="17" name="Group 16"/>
          <p:cNvGrpSpPr/>
          <p:nvPr/>
        </p:nvGrpSpPr>
        <p:grpSpPr>
          <a:xfrm>
            <a:off x="3296240" y="0"/>
            <a:ext cx="5835191" cy="3695308"/>
            <a:chOff x="3296240" y="0"/>
            <a:chExt cx="5835191" cy="3695308"/>
          </a:xfrm>
        </p:grpSpPr>
        <p:pic>
          <p:nvPicPr>
            <p:cNvPr id="12" name="Picture 7" descr="Figure 14-6"/>
            <p:cNvPicPr>
              <a:picLocks noChangeAspect="1" noChangeArrowheads="1"/>
            </p:cNvPicPr>
            <p:nvPr/>
          </p:nvPicPr>
          <p:blipFill rotWithShape="1">
            <a:blip r:embed="rId3">
              <a:extLst>
                <a:ext uri="{28A0092B-C50C-407E-A947-70E740481C1C}">
                  <a14:useLocalDpi xmlns:a14="http://schemas.microsoft.com/office/drawing/2010/main" val="0"/>
                </a:ext>
              </a:extLst>
            </a:blip>
            <a:srcRect r="68359" b="35402"/>
            <a:stretch/>
          </p:blipFill>
          <p:spPr bwMode="auto">
            <a:xfrm>
              <a:off x="6627043" y="0"/>
              <a:ext cx="2504388" cy="2665313"/>
            </a:xfrm>
            <a:prstGeom prst="rect">
              <a:avLst/>
            </a:prstGeom>
            <a:ln w="38100">
              <a:solidFill>
                <a:schemeClr val="accent6"/>
              </a:solidFill>
            </a:ln>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6974264" y="533399"/>
              <a:ext cx="1483936" cy="2131913"/>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 name="Rectangle 4"/>
            <p:cNvSpPr/>
            <p:nvPr/>
          </p:nvSpPr>
          <p:spPr>
            <a:xfrm>
              <a:off x="3296240" y="1066799"/>
              <a:ext cx="2862088" cy="830997"/>
            </a:xfrm>
            <a:prstGeom prst="rect">
              <a:avLst/>
            </a:prstGeom>
            <a:ln w="38100">
              <a:solidFill>
                <a:srgbClr val="FF0000"/>
              </a:solidFill>
            </a:ln>
          </p:spPr>
          <p:txBody>
            <a:bodyPr wrap="square">
              <a:spAutoFit/>
            </a:bodyPr>
            <a:lstStyle/>
            <a:p>
              <a:r>
                <a:rPr lang="en-US" kern="0" dirty="0" smtClean="0">
                  <a:solidFill>
                    <a:schemeClr val="accent2"/>
                  </a:solidFill>
                </a:rPr>
                <a:t>Range </a:t>
              </a:r>
              <a:r>
                <a:rPr lang="en-US" b="1" i="1" kern="0" dirty="0" smtClean="0">
                  <a:solidFill>
                    <a:schemeClr val="accent2"/>
                  </a:solidFill>
                </a:rPr>
                <a:t>(A1:B10) </a:t>
              </a:r>
            </a:p>
            <a:p>
              <a:r>
                <a:rPr lang="en-US" kern="0" dirty="0" smtClean="0">
                  <a:solidFill>
                    <a:schemeClr val="accent2"/>
                  </a:solidFill>
                </a:rPr>
                <a:t>also named </a:t>
              </a:r>
              <a:r>
                <a:rPr lang="en-US" b="1" i="1" kern="0" dirty="0" smtClean="0">
                  <a:solidFill>
                    <a:srgbClr val="FF0000"/>
                  </a:solidFill>
                </a:rPr>
                <a:t>values</a:t>
              </a:r>
              <a:endParaRPr lang="en-US" b="1" i="1" dirty="0">
                <a:solidFill>
                  <a:srgbClr val="FF0000"/>
                </a:solidFill>
              </a:endParaRPr>
            </a:p>
          </p:txBody>
        </p:sp>
        <p:cxnSp>
          <p:nvCxnSpPr>
            <p:cNvPr id="16" name="Straight Arrow Connector 15"/>
            <p:cNvCxnSpPr>
              <a:stCxn id="5" idx="3"/>
              <a:endCxn id="4" idx="1"/>
            </p:cNvCxnSpPr>
            <p:nvPr/>
          </p:nvCxnSpPr>
          <p:spPr bwMode="auto">
            <a:xfrm>
              <a:off x="6158328" y="1482298"/>
              <a:ext cx="815936" cy="11705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21" name="Rectangle 20"/>
            <p:cNvSpPr/>
            <p:nvPr/>
          </p:nvSpPr>
          <p:spPr bwMode="auto">
            <a:xfrm>
              <a:off x="5260157" y="3476098"/>
              <a:ext cx="1140643" cy="21921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22" name="Straight Arrow Connector 21"/>
            <p:cNvCxnSpPr>
              <a:stCxn id="21" idx="3"/>
            </p:cNvCxnSpPr>
            <p:nvPr/>
          </p:nvCxnSpPr>
          <p:spPr bwMode="auto">
            <a:xfrm flipV="1">
              <a:off x="6400800" y="2628419"/>
              <a:ext cx="573464" cy="957284"/>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609600" y="228600"/>
            <a:ext cx="0" cy="3582211"/>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a:t>
            </a:r>
            <a:r>
              <a:rPr lang="en-US" sz="2000" dirty="0" smtClean="0">
                <a:solidFill>
                  <a:schemeClr val="accent2"/>
                </a:solidFill>
                <a:cs typeface="Times New Roman" pitchFamily="18" charset="0"/>
              </a:rPr>
              <a:t>Intro </a:t>
            </a:r>
            <a:r>
              <a:rPr lang="en-US" sz="2000" dirty="0">
                <a:solidFill>
                  <a:schemeClr val="accent2"/>
                </a:solidFill>
                <a:cs typeface="Times New Roman" pitchFamily="18" charset="0"/>
              </a:rPr>
              <a:t>to Engineering</a:t>
            </a:r>
            <a:endParaRPr lang="en-US" sz="3200" dirty="0"/>
          </a:p>
        </p:txBody>
      </p:sp>
      <p:sp>
        <p:nvSpPr>
          <p:cNvPr id="10" name="Rectangle 9"/>
          <p:cNvSpPr/>
          <p:nvPr/>
        </p:nvSpPr>
        <p:spPr>
          <a:xfrm>
            <a:off x="637742" y="630053"/>
            <a:ext cx="8475944" cy="461665"/>
          </a:xfrm>
          <a:prstGeom prst="rect">
            <a:avLst/>
          </a:prstGeom>
        </p:spPr>
        <p:txBody>
          <a:bodyPr wrap="square">
            <a:spAutoFit/>
          </a:bodyPr>
          <a:lstStyle/>
          <a:p>
            <a:pPr lvl="0">
              <a:spcBef>
                <a:spcPct val="20000"/>
              </a:spcBef>
              <a:defRPr/>
            </a:pPr>
            <a:r>
              <a:rPr lang="en-US" b="1" u="sng" kern="0" dirty="0" smtClean="0">
                <a:solidFill>
                  <a:schemeClr val="accent2"/>
                </a:solidFill>
              </a:rPr>
              <a:t>More Functions </a:t>
            </a:r>
            <a:r>
              <a:rPr lang="en-US" b="1" u="sng" kern="0" dirty="0">
                <a:solidFill>
                  <a:schemeClr val="accent2"/>
                </a:solidFill>
              </a:rPr>
              <a:t>in Excel</a:t>
            </a:r>
            <a:r>
              <a:rPr lang="en-US" kern="0" dirty="0">
                <a:solidFill>
                  <a:schemeClr val="accent2"/>
                </a:solidFill>
              </a:rPr>
              <a:t> </a:t>
            </a:r>
            <a:r>
              <a:rPr lang="en-US" kern="0" dirty="0" smtClean="0">
                <a:solidFill>
                  <a:schemeClr val="accent2"/>
                </a:solidFill>
              </a:rPr>
              <a:t>- </a:t>
            </a:r>
            <a:r>
              <a:rPr lang="en-US" sz="2000" b="1" i="1" kern="0" dirty="0" smtClean="0">
                <a:solidFill>
                  <a:schemeClr val="accent2"/>
                </a:solidFill>
              </a:rPr>
              <a:t>Tables 14.3 &amp; 14.4 </a:t>
            </a:r>
            <a:r>
              <a:rPr lang="en-US" sz="2000" b="1" i="1" kern="0" dirty="0">
                <a:solidFill>
                  <a:schemeClr val="accent2"/>
                </a:solidFill>
              </a:rPr>
              <a:t>from the </a:t>
            </a:r>
            <a:r>
              <a:rPr lang="en-US" sz="2000" b="1" i="1" kern="0" dirty="0" smtClean="0">
                <a:solidFill>
                  <a:schemeClr val="accent2"/>
                </a:solidFill>
              </a:rPr>
              <a:t>textbook</a:t>
            </a:r>
            <a:endParaRPr lang="en-US" kern="0" dirty="0">
              <a:solidFill>
                <a:schemeClr val="accent2"/>
              </a:solidFill>
            </a:endParaRPr>
          </a:p>
        </p:txBody>
      </p:sp>
      <p:grpSp>
        <p:nvGrpSpPr>
          <p:cNvPr id="7" name="Group 6"/>
          <p:cNvGrpSpPr/>
          <p:nvPr/>
        </p:nvGrpSpPr>
        <p:grpSpPr>
          <a:xfrm>
            <a:off x="-15572" y="1160910"/>
            <a:ext cx="9159572" cy="4351035"/>
            <a:chOff x="0" y="1201511"/>
            <a:chExt cx="9159572" cy="4351035"/>
          </a:xfrm>
        </p:grpSpPr>
        <p:grpSp>
          <p:nvGrpSpPr>
            <p:cNvPr id="2" name="Group 1"/>
            <p:cNvGrpSpPr/>
            <p:nvPr/>
          </p:nvGrpSpPr>
          <p:grpSpPr>
            <a:xfrm>
              <a:off x="0" y="1201511"/>
              <a:ext cx="9159572" cy="4351035"/>
              <a:chOff x="0" y="3072229"/>
              <a:chExt cx="9159572" cy="4351035"/>
            </a:xfrm>
          </p:grpSpPr>
          <p:pic>
            <p:nvPicPr>
              <p:cNvPr id="3" name="Picture 2"/>
              <p:cNvPicPr>
                <a:picLocks noChangeAspect="1"/>
              </p:cNvPicPr>
              <p:nvPr/>
            </p:nvPicPr>
            <p:blipFill rotWithShape="1">
              <a:blip r:embed="rId2"/>
              <a:srcRect l="103" t="61992" r="-103" b="-7875"/>
              <a:stretch/>
            </p:blipFill>
            <p:spPr>
              <a:xfrm>
                <a:off x="0" y="3935347"/>
                <a:ext cx="9159572" cy="3487917"/>
              </a:xfrm>
              <a:prstGeom prst="rect">
                <a:avLst/>
              </a:prstGeom>
              <a:ln w="38100">
                <a:noFill/>
              </a:ln>
            </p:spPr>
          </p:pic>
          <p:pic>
            <p:nvPicPr>
              <p:cNvPr id="11" name="Picture 10"/>
              <p:cNvPicPr>
                <a:picLocks noChangeAspect="1"/>
              </p:cNvPicPr>
              <p:nvPr/>
            </p:nvPicPr>
            <p:blipFill rotWithShape="1">
              <a:blip r:embed="rId2"/>
              <a:srcRect b="88603"/>
              <a:stretch/>
            </p:blipFill>
            <p:spPr>
              <a:xfrm>
                <a:off x="0" y="3072229"/>
                <a:ext cx="9159572" cy="866383"/>
              </a:xfrm>
              <a:prstGeom prst="rect">
                <a:avLst/>
              </a:prstGeom>
              <a:ln w="38100">
                <a:noFill/>
              </a:ln>
            </p:spPr>
          </p:pic>
        </p:grpSp>
        <p:sp>
          <p:nvSpPr>
            <p:cNvPr id="13" name="Rectangle 12"/>
            <p:cNvSpPr/>
            <p:nvPr/>
          </p:nvSpPr>
          <p:spPr bwMode="auto">
            <a:xfrm>
              <a:off x="25000" y="1204939"/>
              <a:ext cx="9134572" cy="3785771"/>
            </a:xfrm>
            <a:prstGeom prst="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pic>
        <p:nvPicPr>
          <p:cNvPr id="6" name="Picture 5"/>
          <p:cNvPicPr>
            <a:picLocks noChangeAspect="1"/>
          </p:cNvPicPr>
          <p:nvPr/>
        </p:nvPicPr>
        <p:blipFill rotWithShape="1">
          <a:blip r:embed="rId3"/>
          <a:srcRect b="75302"/>
          <a:stretch/>
        </p:blipFill>
        <p:spPr>
          <a:xfrm>
            <a:off x="25000" y="5029828"/>
            <a:ext cx="7581413" cy="1828172"/>
          </a:xfrm>
          <a:prstGeom prst="rect">
            <a:avLst/>
          </a:prstGeom>
          <a:ln w="38100">
            <a:solidFill>
              <a:schemeClr val="accent6"/>
            </a:solidFill>
          </a:ln>
        </p:spPr>
      </p:pic>
      <p:grpSp>
        <p:nvGrpSpPr>
          <p:cNvPr id="15" name="Group 14"/>
          <p:cNvGrpSpPr/>
          <p:nvPr/>
        </p:nvGrpSpPr>
        <p:grpSpPr>
          <a:xfrm>
            <a:off x="5203597" y="4585173"/>
            <a:ext cx="3910089" cy="1497389"/>
            <a:chOff x="5203597" y="4585173"/>
            <a:chExt cx="3910089" cy="1497389"/>
          </a:xfrm>
        </p:grpSpPr>
        <p:pic>
          <p:nvPicPr>
            <p:cNvPr id="12" name="Picture 7" descr="Figure 14-6"/>
            <p:cNvPicPr>
              <a:picLocks noChangeAspect="1" noChangeArrowheads="1"/>
            </p:cNvPicPr>
            <p:nvPr/>
          </p:nvPicPr>
          <p:blipFill rotWithShape="1">
            <a:blip r:embed="rId4">
              <a:extLst>
                <a:ext uri="{28A0092B-C50C-407E-A947-70E740481C1C}">
                  <a14:useLocalDpi xmlns:a14="http://schemas.microsoft.com/office/drawing/2010/main" val="0"/>
                </a:ext>
              </a:extLst>
            </a:blip>
            <a:srcRect l="-1" r="58673" b="77730"/>
            <a:stretch/>
          </p:blipFill>
          <p:spPr bwMode="auto">
            <a:xfrm>
              <a:off x="5842585" y="5163710"/>
              <a:ext cx="3271101" cy="918852"/>
            </a:xfrm>
            <a:prstGeom prst="rect">
              <a:avLst/>
            </a:prstGeom>
            <a:ln w="38100">
              <a:solidFill>
                <a:schemeClr val="accent6"/>
              </a:solidFill>
            </a:ln>
            <a:extLst>
              <a:ext uri="{909E8E84-426E-40DD-AFC4-6F175D3DCCD1}">
                <a14:hiddenFill xmlns:a14="http://schemas.microsoft.com/office/drawing/2010/main">
                  <a:solidFill>
                    <a:srgbClr val="FFFFFF"/>
                  </a:solidFill>
                </a14:hiddenFill>
              </a:ext>
            </a:extLst>
          </p:spPr>
        </p:pic>
        <p:sp>
          <p:nvSpPr>
            <p:cNvPr id="17" name="Rectangle 16"/>
            <p:cNvSpPr/>
            <p:nvPr/>
          </p:nvSpPr>
          <p:spPr bwMode="auto">
            <a:xfrm>
              <a:off x="5203597" y="4585173"/>
              <a:ext cx="1743958" cy="231923"/>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18" name="Straight Arrow Connector 17"/>
            <p:cNvCxnSpPr>
              <a:stCxn id="17" idx="3"/>
              <a:endCxn id="20" idx="1"/>
            </p:cNvCxnSpPr>
            <p:nvPr/>
          </p:nvCxnSpPr>
          <p:spPr bwMode="auto">
            <a:xfrm>
              <a:off x="6947555" y="4701135"/>
              <a:ext cx="1385739" cy="1096119"/>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20" name="Rectangle 19"/>
            <p:cNvSpPr/>
            <p:nvPr/>
          </p:nvSpPr>
          <p:spPr bwMode="auto">
            <a:xfrm>
              <a:off x="8333294" y="5681292"/>
              <a:ext cx="780391" cy="231923"/>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4" name="Slide Number Placeholder 3"/>
          <p:cNvSpPr>
            <a:spLocks noGrp="1"/>
          </p:cNvSpPr>
          <p:nvPr>
            <p:ph type="sldNum" sz="quarter" idx="12"/>
          </p:nvPr>
        </p:nvSpPr>
        <p:spPr>
          <a:xfrm>
            <a:off x="7208685" y="8475"/>
            <a:ext cx="1905000" cy="457200"/>
          </a:xfrm>
        </p:spPr>
        <p:txBody>
          <a:bodyPr/>
          <a:lstStyle/>
          <a:p>
            <a:pPr>
              <a:defRPr/>
            </a:pPr>
            <a:fld id="{FD58C7B3-39AE-42FA-97BD-2BABAA924D65}" type="slidenum">
              <a:rPr lang="en-US" smtClean="0"/>
              <a:pPr>
                <a:defRPr/>
              </a:pPr>
              <a:t>28</a:t>
            </a:fld>
            <a:endParaRPr lang="en-US" dirty="0"/>
          </a:p>
        </p:txBody>
      </p:sp>
    </p:spTree>
    <p:extLst>
      <p:ext uri="{BB962C8B-B14F-4D97-AF65-F5344CB8AC3E}">
        <p14:creationId xmlns:p14="http://schemas.microsoft.com/office/powerpoint/2010/main" val="42023131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317368" y="228600"/>
            <a:ext cx="26295" cy="66294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flipV="1">
            <a:off x="317368" y="609600"/>
            <a:ext cx="8140832" cy="20452"/>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a:t>
            </a:r>
            <a:r>
              <a:rPr lang="en-US" sz="2000" dirty="0" smtClean="0">
                <a:solidFill>
                  <a:schemeClr val="accent2"/>
                </a:solidFill>
                <a:cs typeface="Times New Roman" pitchFamily="18" charset="0"/>
              </a:rPr>
              <a:t>Intro </a:t>
            </a:r>
            <a:r>
              <a:rPr lang="en-US" sz="2000" dirty="0">
                <a:solidFill>
                  <a:schemeClr val="accent2"/>
                </a:solidFill>
                <a:cs typeface="Times New Roman" pitchFamily="18" charset="0"/>
              </a:rPr>
              <a:t>to Engineering</a:t>
            </a:r>
            <a:endParaRPr lang="en-US" sz="3200" dirty="0"/>
          </a:p>
        </p:txBody>
      </p:sp>
      <p:sp>
        <p:nvSpPr>
          <p:cNvPr id="10" name="Rectangle 9"/>
          <p:cNvSpPr/>
          <p:nvPr/>
        </p:nvSpPr>
        <p:spPr>
          <a:xfrm>
            <a:off x="343664" y="630053"/>
            <a:ext cx="1758514" cy="2185214"/>
          </a:xfrm>
          <a:prstGeom prst="rect">
            <a:avLst/>
          </a:prstGeom>
        </p:spPr>
        <p:txBody>
          <a:bodyPr wrap="square">
            <a:spAutoFit/>
          </a:bodyPr>
          <a:lstStyle/>
          <a:p>
            <a:pPr lvl="0">
              <a:spcBef>
                <a:spcPct val="20000"/>
              </a:spcBef>
              <a:defRPr/>
            </a:pPr>
            <a:r>
              <a:rPr lang="en-US" b="1" u="sng" kern="0" dirty="0" smtClean="0">
                <a:solidFill>
                  <a:schemeClr val="accent2"/>
                </a:solidFill>
              </a:rPr>
              <a:t>More Functions </a:t>
            </a:r>
            <a:r>
              <a:rPr lang="en-US" b="1" u="sng" kern="0" dirty="0">
                <a:solidFill>
                  <a:schemeClr val="accent2"/>
                </a:solidFill>
              </a:rPr>
              <a:t>in Excel</a:t>
            </a:r>
            <a:r>
              <a:rPr lang="en-US" kern="0" dirty="0">
                <a:solidFill>
                  <a:schemeClr val="accent2"/>
                </a:solidFill>
              </a:rPr>
              <a:t> </a:t>
            </a:r>
            <a:r>
              <a:rPr lang="en-US" kern="0" dirty="0" smtClean="0">
                <a:solidFill>
                  <a:schemeClr val="accent2"/>
                </a:solidFill>
              </a:rPr>
              <a:t> </a:t>
            </a:r>
            <a:r>
              <a:rPr lang="en-US" sz="2000" b="1" i="1" kern="0" dirty="0" smtClean="0">
                <a:solidFill>
                  <a:schemeClr val="accent2"/>
                </a:solidFill>
              </a:rPr>
              <a:t>Table 14.4 </a:t>
            </a:r>
            <a:r>
              <a:rPr lang="en-US" sz="2000" b="1" i="1" kern="0" dirty="0">
                <a:solidFill>
                  <a:schemeClr val="accent2"/>
                </a:solidFill>
              </a:rPr>
              <a:t>from the </a:t>
            </a:r>
            <a:r>
              <a:rPr lang="en-US" sz="2000" b="1" i="1" kern="0" dirty="0" smtClean="0">
                <a:solidFill>
                  <a:schemeClr val="accent2"/>
                </a:solidFill>
              </a:rPr>
              <a:t>textbook</a:t>
            </a:r>
            <a:endParaRPr lang="en-US" kern="0" dirty="0">
              <a:solidFill>
                <a:schemeClr val="accent2"/>
              </a:solidFill>
            </a:endParaRPr>
          </a:p>
        </p:txBody>
      </p:sp>
      <p:grpSp>
        <p:nvGrpSpPr>
          <p:cNvPr id="5" name="Group 4"/>
          <p:cNvGrpSpPr/>
          <p:nvPr/>
        </p:nvGrpSpPr>
        <p:grpSpPr>
          <a:xfrm>
            <a:off x="2102176" y="685801"/>
            <a:ext cx="6949404" cy="5983662"/>
            <a:chOff x="2102176" y="685801"/>
            <a:chExt cx="6949404" cy="5983662"/>
          </a:xfrm>
        </p:grpSpPr>
        <p:pic>
          <p:nvPicPr>
            <p:cNvPr id="4" name="Picture 3"/>
            <p:cNvPicPr>
              <a:picLocks noChangeAspect="1"/>
            </p:cNvPicPr>
            <p:nvPr/>
          </p:nvPicPr>
          <p:blipFill rotWithShape="1">
            <a:blip r:embed="rId2"/>
            <a:srcRect t="24460"/>
            <a:stretch/>
          </p:blipFill>
          <p:spPr>
            <a:xfrm>
              <a:off x="2130318" y="1564849"/>
              <a:ext cx="6921262" cy="5104614"/>
            </a:xfrm>
            <a:prstGeom prst="rect">
              <a:avLst/>
            </a:prstGeom>
          </p:spPr>
        </p:pic>
        <p:pic>
          <p:nvPicPr>
            <p:cNvPr id="14" name="Picture 7" descr="Table 14-4"/>
            <p:cNvPicPr>
              <a:picLocks noChangeAspect="1" noChangeArrowheads="1"/>
            </p:cNvPicPr>
            <p:nvPr/>
          </p:nvPicPr>
          <p:blipFill rotWithShape="1">
            <a:blip r:embed="rId3">
              <a:extLst>
                <a:ext uri="{28A0092B-C50C-407E-A947-70E740481C1C}">
                  <a14:useLocalDpi xmlns:a14="http://schemas.microsoft.com/office/drawing/2010/main" val="0"/>
                </a:ext>
              </a:extLst>
            </a:blip>
            <a:srcRect l="-1" r="507" b="87069"/>
            <a:stretch/>
          </p:blipFill>
          <p:spPr bwMode="auto">
            <a:xfrm>
              <a:off x="2130319" y="685801"/>
              <a:ext cx="6919414" cy="87904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bwMode="auto">
            <a:xfrm>
              <a:off x="2102176" y="685801"/>
              <a:ext cx="6947557" cy="5983661"/>
            </a:xfrm>
            <a:prstGeom prst="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2" name="Slide Number Placeholder 1"/>
          <p:cNvSpPr>
            <a:spLocks noGrp="1"/>
          </p:cNvSpPr>
          <p:nvPr>
            <p:ph type="sldNum" sz="quarter" idx="12"/>
          </p:nvPr>
        </p:nvSpPr>
        <p:spPr>
          <a:xfrm>
            <a:off x="7239000" y="0"/>
            <a:ext cx="1905000" cy="457200"/>
          </a:xfrm>
        </p:spPr>
        <p:txBody>
          <a:bodyPr/>
          <a:lstStyle/>
          <a:p>
            <a:pPr>
              <a:defRPr/>
            </a:pPr>
            <a:fld id="{FD58C7B3-39AE-42FA-97BD-2BABAA924D65}" type="slidenum">
              <a:rPr lang="en-US" smtClean="0"/>
              <a:pPr>
                <a:defRPr/>
              </a:pPr>
              <a:t>29</a:t>
            </a:fld>
            <a:endParaRPr lang="en-US"/>
          </a:p>
        </p:txBody>
      </p:sp>
    </p:spTree>
    <p:extLst>
      <p:ext uri="{BB962C8B-B14F-4D97-AF65-F5344CB8AC3E}">
        <p14:creationId xmlns:p14="http://schemas.microsoft.com/office/powerpoint/2010/main" val="3762971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xfrm>
            <a:off x="7239000" y="-1"/>
            <a:ext cx="1905000" cy="457200"/>
          </a:xfrm>
          <a:noFill/>
        </p:spPr>
        <p:txBody>
          <a:bodyPr/>
          <a:lstStyle/>
          <a:p>
            <a:fld id="{93732295-3C2F-4A0C-98A0-328A05E95FE2}" type="slidenum">
              <a:rPr lang="en-US"/>
              <a:pPr/>
              <a:t>3</a:t>
            </a:fld>
            <a:endParaRPr lang="en-US"/>
          </a:p>
        </p:txBody>
      </p:sp>
      <p:sp>
        <p:nvSpPr>
          <p:cNvPr id="4099" name="Rectangle 3"/>
          <p:cNvSpPr>
            <a:spLocks noChangeArrowheads="1"/>
          </p:cNvSpPr>
          <p:nvPr/>
        </p:nvSpPr>
        <p:spPr bwMode="auto">
          <a:xfrm>
            <a:off x="457200" y="1981200"/>
            <a:ext cx="7848600" cy="1143000"/>
          </a:xfrm>
          <a:prstGeom prst="rect">
            <a:avLst/>
          </a:prstGeom>
          <a:noFill/>
          <a:ln w="9525">
            <a:noFill/>
            <a:miter lim="800000"/>
            <a:headEnd/>
            <a:tailEnd/>
          </a:ln>
        </p:spPr>
        <p:txBody>
          <a:bodyPr anchor="ctr"/>
          <a:lstStyle/>
          <a:p>
            <a:endParaRPr lang="en-US" sz="1800">
              <a:solidFill>
                <a:srgbClr val="CC0066"/>
              </a:solidFill>
            </a:endParaRPr>
          </a:p>
        </p:txBody>
      </p:sp>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4103" name="Rectangle 9"/>
          <p:cNvSpPr>
            <a:spLocks noGrp="1" noChangeArrowheads="1"/>
          </p:cNvSpPr>
          <p:nvPr>
            <p:ph type="subTitle" idx="1"/>
          </p:nvPr>
        </p:nvSpPr>
        <p:spPr>
          <a:xfrm>
            <a:off x="609600" y="609599"/>
            <a:ext cx="8534400" cy="2213779"/>
          </a:xfrm>
          <a:noFill/>
        </p:spPr>
        <p:txBody>
          <a:bodyPr/>
          <a:lstStyle/>
          <a:p>
            <a:pPr algn="l"/>
            <a:r>
              <a:rPr lang="en-US" sz="2400" b="1" u="sng" dirty="0" smtClean="0">
                <a:solidFill>
                  <a:schemeClr val="accent2"/>
                </a:solidFill>
              </a:rPr>
              <a:t>Cell Addresses</a:t>
            </a:r>
            <a:endParaRPr lang="en-US" sz="2400" b="1" dirty="0" smtClean="0">
              <a:solidFill>
                <a:schemeClr val="accent2"/>
              </a:solidFill>
            </a:endParaRPr>
          </a:p>
          <a:p>
            <a:pPr marL="228600" indent="-228600" algn="l">
              <a:buFont typeface="Arial" pitchFamily="34" charset="0"/>
              <a:buChar char="•"/>
            </a:pPr>
            <a:r>
              <a:rPr lang="en-US" sz="2000" dirty="0" smtClean="0">
                <a:solidFill>
                  <a:schemeClr val="accent2"/>
                </a:solidFill>
              </a:rPr>
              <a:t>Spreadsheets contain </a:t>
            </a:r>
            <a:r>
              <a:rPr lang="en-US" sz="2000" u="sng" dirty="0" smtClean="0">
                <a:solidFill>
                  <a:srgbClr val="FF0000"/>
                </a:solidFill>
              </a:rPr>
              <a:t>cells</a:t>
            </a:r>
            <a:r>
              <a:rPr lang="en-US" sz="2000" dirty="0" smtClean="0">
                <a:solidFill>
                  <a:schemeClr val="accent2"/>
                </a:solidFill>
              </a:rPr>
              <a:t> that are organized into rows and columns</a:t>
            </a:r>
          </a:p>
          <a:p>
            <a:pPr marL="228600" indent="-228600" algn="l">
              <a:buFont typeface="Arial" pitchFamily="34" charset="0"/>
              <a:buChar char="•"/>
            </a:pPr>
            <a:r>
              <a:rPr lang="en-US" sz="2000" u="sng" dirty="0" smtClean="0">
                <a:solidFill>
                  <a:srgbClr val="FF0000"/>
                </a:solidFill>
              </a:rPr>
              <a:t>Rows</a:t>
            </a:r>
            <a:r>
              <a:rPr lang="en-US" sz="2000" dirty="0" smtClean="0">
                <a:solidFill>
                  <a:schemeClr val="accent2"/>
                </a:solidFill>
              </a:rPr>
              <a:t> are numbered (1,2,3,….)</a:t>
            </a:r>
          </a:p>
          <a:p>
            <a:pPr marL="228600" indent="-228600" algn="l">
              <a:buFont typeface="Arial" pitchFamily="34" charset="0"/>
              <a:buChar char="•"/>
            </a:pPr>
            <a:r>
              <a:rPr lang="en-US" sz="2000" u="sng" dirty="0" smtClean="0">
                <a:solidFill>
                  <a:srgbClr val="FF0000"/>
                </a:solidFill>
              </a:rPr>
              <a:t>Columns</a:t>
            </a:r>
            <a:r>
              <a:rPr lang="en-US" sz="2000" dirty="0" smtClean="0">
                <a:solidFill>
                  <a:schemeClr val="accent2"/>
                </a:solidFill>
              </a:rPr>
              <a:t> are lettered (A, B, … Z, AA, AB, … AZ, BA, … ZZ , AAA, AAB,…</a:t>
            </a:r>
          </a:p>
          <a:p>
            <a:pPr marL="228600" indent="-228600" algn="l">
              <a:buFont typeface="Arial" pitchFamily="34" charset="0"/>
              <a:buChar char="•"/>
            </a:pPr>
            <a:r>
              <a:rPr lang="en-US" sz="2000" dirty="0" smtClean="0">
                <a:solidFill>
                  <a:schemeClr val="accent2"/>
                </a:solidFill>
              </a:rPr>
              <a:t>Each cell is identified by its row and column number, such as cells A1, Z4, and AA163.  This is referred to as the </a:t>
            </a:r>
            <a:r>
              <a:rPr lang="en-US" sz="2000" u="sng" dirty="0" smtClean="0">
                <a:solidFill>
                  <a:srgbClr val="FF0000"/>
                </a:solidFill>
              </a:rPr>
              <a:t>address</a:t>
            </a:r>
            <a:r>
              <a:rPr lang="en-US" sz="2000" dirty="0" smtClean="0">
                <a:solidFill>
                  <a:schemeClr val="accent2"/>
                </a:solidFill>
              </a:rPr>
              <a:t> of the cell.</a:t>
            </a:r>
          </a:p>
        </p:txBody>
      </p:sp>
      <p:grpSp>
        <p:nvGrpSpPr>
          <p:cNvPr id="13" name="Group 12"/>
          <p:cNvGrpSpPr/>
          <p:nvPr/>
        </p:nvGrpSpPr>
        <p:grpSpPr>
          <a:xfrm>
            <a:off x="609600" y="2529559"/>
            <a:ext cx="7771926" cy="4350930"/>
            <a:chOff x="609600" y="2529559"/>
            <a:chExt cx="7771926" cy="4350930"/>
          </a:xfrm>
        </p:grpSpPr>
        <p:pic>
          <p:nvPicPr>
            <p:cNvPr id="27" name="Picture 26"/>
            <p:cNvPicPr/>
            <p:nvPr/>
          </p:nvPicPr>
          <p:blipFill rotWithShape="1">
            <a:blip r:embed="rId2"/>
            <a:srcRect r="64868" b="60807"/>
            <a:stretch/>
          </p:blipFill>
          <p:spPr bwMode="auto">
            <a:xfrm>
              <a:off x="2041694" y="2975778"/>
              <a:ext cx="6031875" cy="3904711"/>
            </a:xfrm>
            <a:prstGeom prst="rect">
              <a:avLst/>
            </a:prstGeom>
            <a:ln w="38100">
              <a:solidFill>
                <a:schemeClr val="accent6"/>
              </a:solidFill>
            </a:ln>
            <a:extLst>
              <a:ext uri="{53640926-AAD7-44D8-BBD7-CCE9431645EC}">
                <a14:shadowObscured xmlns:a14="http://schemas.microsoft.com/office/drawing/2010/main"/>
              </a:ext>
            </a:extLst>
          </p:spPr>
        </p:pic>
        <p:sp>
          <p:nvSpPr>
            <p:cNvPr id="16" name="Rounded Rectangle 15"/>
            <p:cNvSpPr/>
            <p:nvPr/>
          </p:nvSpPr>
          <p:spPr bwMode="auto">
            <a:xfrm>
              <a:off x="2083636" y="4337792"/>
              <a:ext cx="932166" cy="320109"/>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18" name="Straight Arrow Connector 17"/>
            <p:cNvCxnSpPr/>
            <p:nvPr/>
          </p:nvCxnSpPr>
          <p:spPr bwMode="auto">
            <a:xfrm flipH="1">
              <a:off x="6136851" y="2869487"/>
              <a:ext cx="1357458" cy="1839098"/>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19" name="TextBox 18"/>
            <p:cNvSpPr txBox="1"/>
            <p:nvPr/>
          </p:nvSpPr>
          <p:spPr>
            <a:xfrm>
              <a:off x="7121245" y="2529559"/>
              <a:ext cx="1260281" cy="400110"/>
            </a:xfrm>
            <a:prstGeom prst="rect">
              <a:avLst/>
            </a:prstGeom>
            <a:noFill/>
          </p:spPr>
          <p:txBody>
            <a:bodyPr wrap="none" rtlCol="0">
              <a:spAutoFit/>
            </a:bodyPr>
            <a:lstStyle/>
            <a:p>
              <a:r>
                <a:rPr lang="en-US" sz="2000" dirty="0" smtClean="0">
                  <a:solidFill>
                    <a:srgbClr val="FF0000"/>
                  </a:solidFill>
                </a:rPr>
                <a:t>Column D</a:t>
              </a:r>
              <a:endParaRPr lang="en-US" sz="2000" dirty="0">
                <a:solidFill>
                  <a:srgbClr val="FF0000"/>
                </a:solidFill>
              </a:endParaRPr>
            </a:p>
          </p:txBody>
        </p:sp>
        <p:cxnSp>
          <p:nvCxnSpPr>
            <p:cNvPr id="20" name="Straight Arrow Connector 19"/>
            <p:cNvCxnSpPr/>
            <p:nvPr/>
          </p:nvCxnSpPr>
          <p:spPr bwMode="auto">
            <a:xfrm>
              <a:off x="1551896" y="6400743"/>
              <a:ext cx="485776" cy="9522"/>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22" name="TextBox 21"/>
            <p:cNvSpPr txBox="1"/>
            <p:nvPr/>
          </p:nvSpPr>
          <p:spPr>
            <a:xfrm>
              <a:off x="627971" y="6229290"/>
              <a:ext cx="862737" cy="400110"/>
            </a:xfrm>
            <a:prstGeom prst="rect">
              <a:avLst/>
            </a:prstGeom>
            <a:noFill/>
          </p:spPr>
          <p:txBody>
            <a:bodyPr wrap="none" rtlCol="0">
              <a:spAutoFit/>
            </a:bodyPr>
            <a:lstStyle/>
            <a:p>
              <a:r>
                <a:rPr lang="en-US" sz="2000" dirty="0" smtClean="0">
                  <a:solidFill>
                    <a:srgbClr val="FF0000"/>
                  </a:solidFill>
                </a:rPr>
                <a:t>Row 5</a:t>
              </a:r>
              <a:endParaRPr lang="en-US" sz="2000" dirty="0">
                <a:solidFill>
                  <a:srgbClr val="FF0000"/>
                </a:solidFill>
              </a:endParaRPr>
            </a:p>
          </p:txBody>
        </p:sp>
        <p:sp>
          <p:nvSpPr>
            <p:cNvPr id="23" name="TextBox 22"/>
            <p:cNvSpPr txBox="1"/>
            <p:nvPr/>
          </p:nvSpPr>
          <p:spPr>
            <a:xfrm>
              <a:off x="3455385" y="5191350"/>
              <a:ext cx="989373" cy="400110"/>
            </a:xfrm>
            <a:prstGeom prst="rect">
              <a:avLst/>
            </a:prstGeom>
            <a:noFill/>
          </p:spPr>
          <p:txBody>
            <a:bodyPr wrap="none" rtlCol="0">
              <a:spAutoFit/>
            </a:bodyPr>
            <a:lstStyle/>
            <a:p>
              <a:r>
                <a:rPr lang="en-US" sz="2000" dirty="0" smtClean="0">
                  <a:solidFill>
                    <a:srgbClr val="FF0000"/>
                  </a:solidFill>
                </a:rPr>
                <a:t>Cell D5</a:t>
              </a:r>
              <a:endParaRPr lang="en-US" sz="2000" dirty="0">
                <a:solidFill>
                  <a:srgbClr val="FF0000"/>
                </a:solidFill>
              </a:endParaRPr>
            </a:p>
          </p:txBody>
        </p:sp>
        <p:cxnSp>
          <p:nvCxnSpPr>
            <p:cNvPr id="24" name="Straight Arrow Connector 23"/>
            <p:cNvCxnSpPr/>
            <p:nvPr/>
          </p:nvCxnSpPr>
          <p:spPr bwMode="auto">
            <a:xfrm>
              <a:off x="4260915" y="5591460"/>
              <a:ext cx="1121790" cy="705645"/>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26" name="Straight Arrow Connector 25"/>
            <p:cNvCxnSpPr>
              <a:endCxn id="16" idx="1"/>
            </p:cNvCxnSpPr>
            <p:nvPr/>
          </p:nvCxnSpPr>
          <p:spPr bwMode="auto">
            <a:xfrm>
              <a:off x="1880102" y="4311332"/>
              <a:ext cx="203534" cy="186515"/>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29" name="TextBox 28"/>
            <p:cNvSpPr txBox="1"/>
            <p:nvPr/>
          </p:nvSpPr>
          <p:spPr>
            <a:xfrm>
              <a:off x="609600" y="3019685"/>
              <a:ext cx="1513391" cy="1318107"/>
            </a:xfrm>
            <a:prstGeom prst="rect">
              <a:avLst/>
            </a:prstGeom>
            <a:noFill/>
          </p:spPr>
          <p:txBody>
            <a:bodyPr wrap="square" rtlCol="0">
              <a:spAutoFit/>
            </a:bodyPr>
            <a:lstStyle/>
            <a:p>
              <a:r>
                <a:rPr lang="en-US" sz="2000" dirty="0" smtClean="0">
                  <a:solidFill>
                    <a:srgbClr val="FF0000"/>
                  </a:solidFill>
                </a:rPr>
                <a:t>The </a:t>
              </a:r>
              <a:r>
                <a:rPr lang="en-US" sz="2000" u="sng" dirty="0" smtClean="0">
                  <a:solidFill>
                    <a:srgbClr val="FF0000"/>
                  </a:solidFill>
                </a:rPr>
                <a:t>address</a:t>
              </a:r>
              <a:r>
                <a:rPr lang="en-US" sz="2000" dirty="0" smtClean="0">
                  <a:solidFill>
                    <a:srgbClr val="FF0000"/>
                  </a:solidFill>
                </a:rPr>
                <a:t> also appears here in the Name Box.</a:t>
              </a:r>
              <a:endParaRPr lang="en-US" sz="2000" dirty="0">
                <a:solidFill>
                  <a:srgbClr val="FF0000"/>
                </a:solidFill>
              </a:endParaRPr>
            </a:p>
          </p:txBody>
        </p:sp>
      </p:grpSp>
      <p:sp>
        <p:nvSpPr>
          <p:cNvPr id="21" name="TextBox 20"/>
          <p:cNvSpPr txBox="1"/>
          <p:nvPr/>
        </p:nvSpPr>
        <p:spPr>
          <a:xfrm>
            <a:off x="7032397" y="5128674"/>
            <a:ext cx="2095528" cy="1785104"/>
          </a:xfrm>
          <a:prstGeom prst="rect">
            <a:avLst/>
          </a:prstGeom>
          <a:solidFill>
            <a:srgbClr val="FFFFCC"/>
          </a:solidFill>
          <a:ln w="38100">
            <a:solidFill>
              <a:srgbClr val="FF0000"/>
            </a:solidFill>
          </a:ln>
        </p:spPr>
        <p:txBody>
          <a:bodyPr wrap="square" rtlCol="0">
            <a:spAutoFit/>
          </a:bodyPr>
          <a:lstStyle/>
          <a:p>
            <a:r>
              <a:rPr lang="en-US" sz="2200" b="1" i="1" u="sng" dirty="0" smtClean="0">
                <a:solidFill>
                  <a:srgbClr val="FF0000"/>
                </a:solidFill>
              </a:rPr>
              <a:t>Try It</a:t>
            </a:r>
            <a:r>
              <a:rPr lang="en-US" sz="2200" b="1" i="1" dirty="0" smtClean="0">
                <a:solidFill>
                  <a:srgbClr val="FF0000"/>
                </a:solidFill>
              </a:rPr>
              <a:t>!  Scroll around a spreadsheet to see the column ordering.</a:t>
            </a:r>
            <a:endParaRPr lang="en-US" sz="2200" b="1" i="1"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8" name="Rectangle 9"/>
          <p:cNvSpPr txBox="1">
            <a:spLocks noChangeArrowheads="1"/>
          </p:cNvSpPr>
          <p:nvPr/>
        </p:nvSpPr>
        <p:spPr bwMode="auto">
          <a:xfrm>
            <a:off x="533401" y="561976"/>
            <a:ext cx="8534400" cy="60674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b="1" u="sng" kern="0" dirty="0" smtClean="0">
                <a:solidFill>
                  <a:schemeClr val="accent2"/>
                </a:solidFill>
                <a:latin typeface="+mn-lt"/>
              </a:rPr>
              <a:t>Example:</a:t>
            </a:r>
            <a:r>
              <a:rPr lang="en-US" kern="0" dirty="0" smtClean="0">
                <a:solidFill>
                  <a:schemeClr val="accent2"/>
                </a:solidFill>
                <a:latin typeface="+mn-lt"/>
              </a:rPr>
              <a:t>  If x is the value stored in cell B2, complete the Excel formulas for each equation below.</a:t>
            </a:r>
          </a:p>
        </p:txBody>
      </p:sp>
      <p:graphicFrame>
        <p:nvGraphicFramePr>
          <p:cNvPr id="8197" name="Object 5"/>
          <p:cNvGraphicFramePr>
            <a:graphicFrameLocks noChangeAspect="1"/>
          </p:cNvGraphicFramePr>
          <p:nvPr>
            <p:extLst>
              <p:ext uri="{D42A27DB-BD31-4B8C-83A1-F6EECF244321}">
                <p14:modId xmlns:p14="http://schemas.microsoft.com/office/powerpoint/2010/main" val="3688747739"/>
              </p:ext>
            </p:extLst>
          </p:nvPr>
        </p:nvGraphicFramePr>
        <p:xfrm>
          <a:off x="922354" y="2789141"/>
          <a:ext cx="576751" cy="444253"/>
        </p:xfrm>
        <a:graphic>
          <a:graphicData uri="http://schemas.openxmlformats.org/presentationml/2006/ole">
            <mc:AlternateContent xmlns:mc="http://schemas.openxmlformats.org/markup-compatibility/2006">
              <mc:Choice xmlns:v="urn:schemas-microsoft-com:vml" Requires="v">
                <p:oleObj spid="_x0000_s9267" name="Equation" r:id="rId3" imgW="304560" imgH="228600" progId="Equation.DSMT4">
                  <p:embed/>
                </p:oleObj>
              </mc:Choice>
              <mc:Fallback>
                <p:oleObj name="Equation" r:id="rId3" imgW="30456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354" y="2789141"/>
                        <a:ext cx="576751" cy="444253"/>
                      </a:xfrm>
                      <a:prstGeom prst="rect">
                        <a:avLst/>
                      </a:prstGeom>
                      <a:noFill/>
                      <a:extLst/>
                    </p:spPr>
                  </p:pic>
                </p:oleObj>
              </mc:Fallback>
            </mc:AlternateContent>
          </a:graphicData>
        </a:graphic>
      </p:graphicFrame>
      <p:graphicFrame>
        <p:nvGraphicFramePr>
          <p:cNvPr id="8198" name="Object 6"/>
          <p:cNvGraphicFramePr>
            <a:graphicFrameLocks noChangeAspect="1"/>
          </p:cNvGraphicFramePr>
          <p:nvPr>
            <p:extLst>
              <p:ext uri="{D42A27DB-BD31-4B8C-83A1-F6EECF244321}">
                <p14:modId xmlns:p14="http://schemas.microsoft.com/office/powerpoint/2010/main" val="3995795222"/>
              </p:ext>
            </p:extLst>
          </p:nvPr>
        </p:nvGraphicFramePr>
        <p:xfrm>
          <a:off x="922354" y="3246974"/>
          <a:ext cx="576751" cy="461401"/>
        </p:xfrm>
        <a:graphic>
          <a:graphicData uri="http://schemas.openxmlformats.org/presentationml/2006/ole">
            <mc:AlternateContent xmlns:mc="http://schemas.openxmlformats.org/markup-compatibility/2006">
              <mc:Choice xmlns:v="urn:schemas-microsoft-com:vml" Requires="v">
                <p:oleObj spid="_x0000_s9268" name="Equation" r:id="rId5" imgW="380880" imgH="228600" progId="Equation.DSMT4">
                  <p:embed/>
                </p:oleObj>
              </mc:Choice>
              <mc:Fallback>
                <p:oleObj name="Equation" r:id="rId5" imgW="38088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354" y="3246974"/>
                        <a:ext cx="576751" cy="461401"/>
                      </a:xfrm>
                      <a:prstGeom prst="rect">
                        <a:avLst/>
                      </a:prstGeom>
                      <a:noFill/>
                      <a:extLst/>
                    </p:spPr>
                  </p:pic>
                </p:oleObj>
              </mc:Fallback>
            </mc:AlternateContent>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716033142"/>
              </p:ext>
            </p:extLst>
          </p:nvPr>
        </p:nvGraphicFramePr>
        <p:xfrm>
          <a:off x="857838" y="1397000"/>
          <a:ext cx="8088198" cy="5486400"/>
        </p:xfrm>
        <a:graphic>
          <a:graphicData uri="http://schemas.openxmlformats.org/drawingml/2006/table">
            <a:tbl>
              <a:tblPr firstRow="1" bandRow="1">
                <a:tableStyleId>{5940675A-B579-460E-94D1-54222C63F5DA}</a:tableStyleId>
              </a:tblPr>
              <a:tblGrid>
                <a:gridCol w="3544480"/>
                <a:gridCol w="4543718"/>
              </a:tblGrid>
              <a:tr h="370840">
                <a:tc>
                  <a:txBody>
                    <a:bodyPr/>
                    <a:lstStyle/>
                    <a:p>
                      <a:r>
                        <a:rPr lang="en-US" sz="2400" dirty="0" smtClean="0"/>
                        <a:t>Mathematical Equation</a:t>
                      </a:r>
                      <a:endParaRPr lang="en-US" sz="2400" dirty="0"/>
                    </a:p>
                  </a:txBody>
                  <a:tcPr/>
                </a:tc>
                <a:tc>
                  <a:txBody>
                    <a:bodyPr/>
                    <a:lstStyle/>
                    <a:p>
                      <a:r>
                        <a:rPr lang="en-US" sz="2400" dirty="0" smtClean="0"/>
                        <a:t>Formula in Excel</a:t>
                      </a:r>
                      <a:endParaRPr lang="en-US" sz="2400" dirty="0"/>
                    </a:p>
                  </a:txBody>
                  <a:tcPr/>
                </a:tc>
              </a:tr>
              <a:tr h="370840">
                <a:tc>
                  <a:txBody>
                    <a:bodyPr/>
                    <a:lstStyle/>
                    <a:p>
                      <a:r>
                        <a:rPr lang="en-US" sz="2400" dirty="0" smtClean="0"/>
                        <a:t>3x</a:t>
                      </a:r>
                      <a:r>
                        <a:rPr lang="en-US" sz="2400" baseline="30000" dirty="0" smtClean="0"/>
                        <a:t>3</a:t>
                      </a:r>
                      <a:endParaRPr lang="en-US" sz="2400" baseline="30000" dirty="0"/>
                    </a:p>
                  </a:txBody>
                  <a:tcPr/>
                </a:tc>
                <a:tc>
                  <a:txBody>
                    <a:bodyPr/>
                    <a:lstStyle/>
                    <a:p>
                      <a:endParaRPr lang="en-US" sz="2400"/>
                    </a:p>
                  </a:txBody>
                  <a:tcPr/>
                </a:tc>
              </a:tr>
              <a:tr h="370840">
                <a:tc>
                  <a:txBody>
                    <a:bodyPr/>
                    <a:lstStyle/>
                    <a:p>
                      <a:r>
                        <a:rPr lang="en-US" sz="2400" dirty="0" smtClean="0"/>
                        <a:t>5e</a:t>
                      </a:r>
                      <a:r>
                        <a:rPr lang="en-US" sz="2400" baseline="30000" dirty="0" smtClean="0"/>
                        <a:t>-2x</a:t>
                      </a:r>
                      <a:endParaRPr lang="en-US" sz="2400" baseline="30000" dirty="0"/>
                    </a:p>
                  </a:txBody>
                  <a:tcPr/>
                </a:tc>
                <a:tc>
                  <a:txBody>
                    <a:bodyPr/>
                    <a:lstStyle/>
                    <a:p>
                      <a:endParaRPr lang="en-US" sz="2400" dirty="0"/>
                    </a:p>
                  </a:txBody>
                  <a:tcPr/>
                </a:tc>
              </a:tr>
              <a:tr h="370840">
                <a:tc>
                  <a:txBody>
                    <a:bodyPr/>
                    <a:lstStyle/>
                    <a:p>
                      <a:endParaRPr lang="en-US" sz="2400" dirty="0"/>
                    </a:p>
                  </a:txBody>
                  <a:tcPr/>
                </a:tc>
                <a:tc>
                  <a:txBody>
                    <a:bodyPr/>
                    <a:lstStyle/>
                    <a:p>
                      <a:endParaRPr lang="en-US" sz="2400" dirty="0"/>
                    </a:p>
                  </a:txBody>
                  <a:tcPr/>
                </a:tc>
              </a:tr>
              <a:tr h="370840">
                <a:tc>
                  <a:txBody>
                    <a:bodyPr/>
                    <a:lstStyle/>
                    <a:p>
                      <a:endParaRPr lang="en-US" sz="2400" dirty="0"/>
                    </a:p>
                  </a:txBody>
                  <a:tcPr/>
                </a:tc>
                <a:tc>
                  <a:txBody>
                    <a:bodyPr/>
                    <a:lstStyle/>
                    <a:p>
                      <a:endParaRPr lang="en-US" sz="2400" dirty="0"/>
                    </a:p>
                  </a:txBody>
                  <a:tcPr/>
                </a:tc>
              </a:tr>
              <a:tr h="370840">
                <a:tc>
                  <a:txBody>
                    <a:bodyPr/>
                    <a:lstStyle/>
                    <a:p>
                      <a:r>
                        <a:rPr lang="en-US" sz="2400" dirty="0" smtClean="0"/>
                        <a:t>4cos(30</a:t>
                      </a:r>
                      <a:r>
                        <a:rPr lang="en-US" sz="2400" dirty="0" smtClean="0">
                          <a:sym typeface="Symbol" panose="05050102010706020507" pitchFamily="18" charset="2"/>
                        </a:rPr>
                        <a:t></a:t>
                      </a:r>
                      <a:r>
                        <a:rPr lang="en-US" sz="2400" dirty="0" smtClean="0"/>
                        <a:t>)</a:t>
                      </a:r>
                      <a:endParaRPr lang="en-US" sz="2400" dirty="0"/>
                    </a:p>
                  </a:txBody>
                  <a:tcPr/>
                </a:tc>
                <a:tc>
                  <a:txBody>
                    <a:bodyPr/>
                    <a:lstStyle/>
                    <a:p>
                      <a:endParaRPr lang="en-US" sz="2400" dirty="0"/>
                    </a:p>
                  </a:txBody>
                  <a:tcPr/>
                </a:tc>
              </a:tr>
              <a:tr h="370840">
                <a:tc>
                  <a:txBody>
                    <a:bodyPr/>
                    <a:lstStyle/>
                    <a:p>
                      <a:r>
                        <a:rPr lang="en-US" sz="2400" dirty="0" smtClean="0"/>
                        <a:t>3</a:t>
                      </a:r>
                      <a:r>
                        <a:rPr lang="en-US" sz="2400" dirty="0" smtClean="0">
                          <a:sym typeface="Symbol" panose="05050102010706020507" pitchFamily="18" charset="2"/>
                        </a:rPr>
                        <a:t>ln(4)</a:t>
                      </a:r>
                      <a:endParaRPr lang="en-US" sz="2400" dirty="0"/>
                    </a:p>
                  </a:txBody>
                  <a:tcPr/>
                </a:tc>
                <a:tc>
                  <a:txBody>
                    <a:bodyPr/>
                    <a:lstStyle/>
                    <a:p>
                      <a:endParaRPr lang="en-US" sz="2400" dirty="0"/>
                    </a:p>
                  </a:txBody>
                  <a:tcPr/>
                </a:tc>
              </a:tr>
              <a:tr h="370840">
                <a:tc>
                  <a:txBody>
                    <a:bodyPr/>
                    <a:lstStyle/>
                    <a:p>
                      <a:r>
                        <a:rPr lang="en-US" sz="2400" dirty="0" smtClean="0"/>
                        <a:t>4sin</a:t>
                      </a:r>
                      <a:r>
                        <a:rPr lang="en-US" sz="2400" baseline="30000" dirty="0" smtClean="0"/>
                        <a:t>-1</a:t>
                      </a:r>
                      <a:r>
                        <a:rPr lang="en-US" sz="2400" dirty="0" smtClean="0"/>
                        <a:t>(x) – result in degrees</a:t>
                      </a:r>
                      <a:endParaRPr lang="en-US" sz="2400" dirty="0"/>
                    </a:p>
                  </a:txBody>
                  <a:tcPr/>
                </a:tc>
                <a:tc>
                  <a:txBody>
                    <a:bodyPr/>
                    <a:lstStyle/>
                    <a:p>
                      <a:endParaRPr lang="en-US"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5</a:t>
                      </a:r>
                      <a:r>
                        <a:rPr lang="en-US" sz="2400" dirty="0" smtClean="0">
                          <a:sym typeface="Symbol" panose="05050102010706020507" pitchFamily="18" charset="2"/>
                        </a:rPr>
                        <a:t>log(x)sin</a:t>
                      </a:r>
                      <a:r>
                        <a:rPr lang="en-US" sz="2400" baseline="30000" dirty="0" smtClean="0">
                          <a:sym typeface="Symbol" panose="05050102010706020507" pitchFamily="18" charset="2"/>
                        </a:rPr>
                        <a:t>2</a:t>
                      </a:r>
                      <a:r>
                        <a:rPr lang="en-US" sz="2400" dirty="0" smtClean="0">
                          <a:sym typeface="Symbol" panose="05050102010706020507" pitchFamily="18" charset="2"/>
                        </a:rPr>
                        <a:t>(x)</a:t>
                      </a:r>
                      <a:endParaRPr lang="en-US" sz="2400" dirty="0" smtClean="0"/>
                    </a:p>
                  </a:txBody>
                  <a:tcPr/>
                </a:tc>
                <a:tc>
                  <a:txBody>
                    <a:bodyPr/>
                    <a:lstStyle/>
                    <a:p>
                      <a:endParaRPr lang="en-US"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6</a:t>
                      </a:r>
                      <a:r>
                        <a:rPr lang="en-US" sz="2400" dirty="0" smtClean="0">
                          <a:sym typeface="Symbol" panose="05050102010706020507" pitchFamily="18" charset="2"/>
                        </a:rPr>
                        <a:t>log</a:t>
                      </a:r>
                      <a:r>
                        <a:rPr lang="en-US" sz="2400" baseline="-25000" dirty="0" smtClean="0">
                          <a:sym typeface="Symbol" panose="05050102010706020507" pitchFamily="18" charset="2"/>
                        </a:rPr>
                        <a:t>3</a:t>
                      </a:r>
                      <a:r>
                        <a:rPr lang="en-US" sz="2400" dirty="0" smtClean="0">
                          <a:sym typeface="Symbol" panose="05050102010706020507" pitchFamily="18" charset="2"/>
                        </a:rPr>
                        <a:t>(x)</a:t>
                      </a:r>
                      <a:endParaRPr lang="en-US" sz="2400" dirty="0" smtClean="0"/>
                    </a:p>
                  </a:txBody>
                  <a:tcPr/>
                </a:tc>
                <a:tc>
                  <a:txBody>
                    <a:bodyPr/>
                    <a:lstStyle/>
                    <a:p>
                      <a:endParaRPr lang="en-US" sz="2400" dirty="0"/>
                    </a:p>
                  </a:txBody>
                  <a:tcPr/>
                </a:tc>
              </a:tr>
              <a:tr h="370840">
                <a:tc>
                  <a:txBody>
                    <a:bodyPr/>
                    <a:lstStyle/>
                    <a:p>
                      <a:r>
                        <a:rPr lang="en-US" sz="2400" dirty="0" smtClean="0"/>
                        <a:t>(2</a:t>
                      </a:r>
                      <a:r>
                        <a:rPr lang="en-US" sz="2400" dirty="0" smtClean="0">
                          <a:sym typeface="Symbol" panose="05050102010706020507" pitchFamily="18" charset="2"/>
                        </a:rPr>
                        <a:t>10</a:t>
                      </a:r>
                      <a:r>
                        <a:rPr lang="en-US" sz="2400" baseline="30000" dirty="0" smtClean="0">
                          <a:sym typeface="Symbol" panose="05050102010706020507" pitchFamily="18" charset="2"/>
                        </a:rPr>
                        <a:t>3</a:t>
                      </a:r>
                      <a:r>
                        <a:rPr lang="en-US" sz="2400" dirty="0" smtClean="0">
                          <a:sym typeface="Symbol" panose="05050102010706020507" pitchFamily="18" charset="2"/>
                        </a:rPr>
                        <a:t>)</a:t>
                      </a:r>
                      <a:r>
                        <a:rPr lang="en-US" sz="2400" dirty="0" smtClean="0"/>
                        <a:t>/x!</a:t>
                      </a:r>
                      <a:endParaRPr lang="en-US" sz="2400" dirty="0"/>
                    </a:p>
                  </a:txBody>
                  <a:tcPr/>
                </a:tc>
                <a:tc>
                  <a:txBody>
                    <a:bodyPr/>
                    <a:lstStyle/>
                    <a:p>
                      <a:endParaRPr lang="en-US" sz="2400" dirty="0"/>
                    </a:p>
                  </a:txBody>
                  <a:tcPr/>
                </a:tc>
              </a:tr>
              <a:tr h="370840">
                <a:tc>
                  <a:txBody>
                    <a:bodyPr/>
                    <a:lstStyle/>
                    <a:p>
                      <a:r>
                        <a:rPr lang="en-US" sz="2400" dirty="0" smtClean="0"/>
                        <a:t>|x-2|</a:t>
                      </a:r>
                      <a:endParaRPr lang="en-US" sz="2400" dirty="0"/>
                    </a:p>
                  </a:txBody>
                  <a:tcPr/>
                </a:tc>
                <a:tc>
                  <a:txBody>
                    <a:bodyPr/>
                    <a:lstStyle/>
                    <a:p>
                      <a:endParaRPr lang="en-US" sz="2400" dirty="0"/>
                    </a:p>
                  </a:txBody>
                  <a:tcPr/>
                </a:tc>
              </a:tr>
            </a:tbl>
          </a:graphicData>
        </a:graphic>
      </p:graphicFrame>
      <p:sp>
        <p:nvSpPr>
          <p:cNvPr id="3" name="Slide Number Placeholder 2"/>
          <p:cNvSpPr>
            <a:spLocks noGrp="1"/>
          </p:cNvSpPr>
          <p:nvPr>
            <p:ph type="sldNum" sz="quarter" idx="12"/>
          </p:nvPr>
        </p:nvSpPr>
        <p:spPr>
          <a:xfrm>
            <a:off x="7239000" y="0"/>
            <a:ext cx="1905000" cy="457200"/>
          </a:xfrm>
        </p:spPr>
        <p:txBody>
          <a:bodyPr/>
          <a:lstStyle/>
          <a:p>
            <a:pPr>
              <a:defRPr/>
            </a:pPr>
            <a:fld id="{FD58C7B3-39AE-42FA-97BD-2BABAA924D65}" type="slidenum">
              <a:rPr lang="en-US" smtClean="0"/>
              <a:pPr>
                <a:defRPr/>
              </a:pPr>
              <a:t>30</a:t>
            </a:fld>
            <a:endParaRPr lang="en-US"/>
          </a:p>
        </p:txBody>
      </p:sp>
    </p:spTree>
    <p:extLst>
      <p:ext uri="{BB962C8B-B14F-4D97-AF65-F5344CB8AC3E}">
        <p14:creationId xmlns:p14="http://schemas.microsoft.com/office/powerpoint/2010/main" val="24429066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6" name="Rectangle 8"/>
          <p:cNvSpPr>
            <a:spLocks noChangeArrowheads="1"/>
          </p:cNvSpPr>
          <p:nvPr/>
        </p:nvSpPr>
        <p:spPr bwMode="auto">
          <a:xfrm>
            <a:off x="609600" y="609600"/>
            <a:ext cx="8534400" cy="2718062"/>
          </a:xfrm>
          <a:prstGeom prst="rect">
            <a:avLst/>
          </a:prstGeom>
          <a:noFill/>
          <a:ln w="9525">
            <a:noFill/>
            <a:miter lim="800000"/>
            <a:headEnd/>
            <a:tailEnd/>
          </a:ln>
          <a:effectLst/>
        </p:spPr>
        <p:txBody>
          <a:bodyPr/>
          <a:lstStyle/>
          <a:p>
            <a:pPr>
              <a:spcBef>
                <a:spcPct val="20000"/>
              </a:spcBef>
            </a:pPr>
            <a:r>
              <a:rPr lang="en-US" sz="2200" b="1" u="sng" dirty="0">
                <a:solidFill>
                  <a:schemeClr val="accent2"/>
                </a:solidFill>
              </a:rPr>
              <a:t>Excel - copying formulas</a:t>
            </a:r>
          </a:p>
          <a:p>
            <a:pPr marL="228600" indent="-228600">
              <a:spcBef>
                <a:spcPct val="20000"/>
              </a:spcBef>
              <a:buFont typeface="Arial" pitchFamily="34" charset="0"/>
              <a:buChar char="•"/>
              <a:tabLst>
                <a:tab pos="228600" algn="l"/>
              </a:tabLst>
            </a:pPr>
            <a:r>
              <a:rPr lang="en-US" sz="2200" dirty="0" smtClean="0">
                <a:solidFill>
                  <a:schemeClr val="accent2"/>
                </a:solidFill>
              </a:rPr>
              <a:t>Excel </a:t>
            </a:r>
            <a:r>
              <a:rPr lang="en-US" sz="2200" dirty="0">
                <a:solidFill>
                  <a:schemeClr val="accent2"/>
                </a:solidFill>
              </a:rPr>
              <a:t>automatically updates cell addresses as they are copied</a:t>
            </a:r>
            <a:r>
              <a:rPr lang="en-US" sz="2200" dirty="0" smtClean="0">
                <a:solidFill>
                  <a:schemeClr val="accent2"/>
                </a:solidFill>
              </a:rPr>
              <a:t>.</a:t>
            </a:r>
          </a:p>
          <a:p>
            <a:pPr marL="228600" indent="-228600">
              <a:spcBef>
                <a:spcPct val="20000"/>
              </a:spcBef>
              <a:buFont typeface="Arial" pitchFamily="34" charset="0"/>
              <a:buChar char="•"/>
              <a:tabLst>
                <a:tab pos="228600" algn="l"/>
              </a:tabLst>
            </a:pPr>
            <a:r>
              <a:rPr lang="en-US" sz="2200" dirty="0" smtClean="0">
                <a:solidFill>
                  <a:schemeClr val="accent2"/>
                </a:solidFill>
              </a:rPr>
              <a:t>You simply </a:t>
            </a:r>
            <a:r>
              <a:rPr lang="en-US" sz="2200" dirty="0">
                <a:solidFill>
                  <a:schemeClr val="accent2"/>
                </a:solidFill>
              </a:rPr>
              <a:t>need to </a:t>
            </a:r>
            <a:r>
              <a:rPr lang="en-US" sz="2200" b="1" i="1" u="sng" dirty="0">
                <a:solidFill>
                  <a:schemeClr val="accent2"/>
                </a:solidFill>
              </a:rPr>
              <a:t>enter a formula </a:t>
            </a:r>
            <a:r>
              <a:rPr lang="en-US" sz="2200" b="1" i="1" u="sng" dirty="0" smtClean="0">
                <a:solidFill>
                  <a:schemeClr val="accent2"/>
                </a:solidFill>
              </a:rPr>
              <a:t>once</a:t>
            </a:r>
            <a:r>
              <a:rPr lang="en-US" sz="2200" b="1" i="1" dirty="0" smtClean="0">
                <a:solidFill>
                  <a:schemeClr val="accent2"/>
                </a:solidFill>
              </a:rPr>
              <a:t> </a:t>
            </a:r>
            <a:r>
              <a:rPr lang="en-US" sz="2200" dirty="0" smtClean="0">
                <a:solidFill>
                  <a:schemeClr val="accent2"/>
                </a:solidFill>
              </a:rPr>
              <a:t>in </a:t>
            </a:r>
            <a:r>
              <a:rPr lang="en-US" sz="2200" dirty="0">
                <a:solidFill>
                  <a:schemeClr val="accent2"/>
                </a:solidFill>
              </a:rPr>
              <a:t>a </a:t>
            </a:r>
            <a:r>
              <a:rPr lang="en-US" sz="2200" dirty="0" smtClean="0">
                <a:solidFill>
                  <a:schemeClr val="accent2"/>
                </a:solidFill>
              </a:rPr>
              <a:t>table </a:t>
            </a:r>
            <a:r>
              <a:rPr lang="en-US" sz="2200" dirty="0">
                <a:solidFill>
                  <a:schemeClr val="accent2"/>
                </a:solidFill>
              </a:rPr>
              <a:t>- and then copy it to the other </a:t>
            </a:r>
            <a:r>
              <a:rPr lang="en-US" sz="2200" dirty="0" smtClean="0">
                <a:solidFill>
                  <a:schemeClr val="accent2"/>
                </a:solidFill>
              </a:rPr>
              <a:t>locations (or use AutoFill).</a:t>
            </a:r>
          </a:p>
          <a:p>
            <a:pPr>
              <a:spcBef>
                <a:spcPct val="20000"/>
              </a:spcBef>
              <a:tabLst>
                <a:tab pos="228600" algn="l"/>
              </a:tabLst>
            </a:pPr>
            <a:r>
              <a:rPr lang="en-US" sz="2200" u="sng" dirty="0" smtClean="0">
                <a:solidFill>
                  <a:schemeClr val="accent2"/>
                </a:solidFill>
              </a:rPr>
              <a:t>Example</a:t>
            </a:r>
            <a:r>
              <a:rPr lang="en-US" sz="2200" dirty="0" smtClean="0">
                <a:solidFill>
                  <a:schemeClr val="accent2"/>
                </a:solidFill>
              </a:rPr>
              <a:t>:  Note that the formula  </a:t>
            </a:r>
            <a:r>
              <a:rPr lang="en-US" sz="2200" b="1" i="1" dirty="0" smtClean="0">
                <a:solidFill>
                  <a:srgbClr val="FF0000"/>
                </a:solidFill>
              </a:rPr>
              <a:t>=J3^2 </a:t>
            </a:r>
            <a:r>
              <a:rPr lang="en-US" sz="2200" dirty="0" smtClean="0">
                <a:solidFill>
                  <a:schemeClr val="accent2"/>
                </a:solidFill>
              </a:rPr>
              <a:t>in K3 was automatically changed to </a:t>
            </a:r>
            <a:r>
              <a:rPr lang="en-US" sz="2200" b="1" i="1" dirty="0" smtClean="0">
                <a:solidFill>
                  <a:srgbClr val="FF0000"/>
                </a:solidFill>
              </a:rPr>
              <a:t>=J7^2 </a:t>
            </a:r>
            <a:r>
              <a:rPr lang="en-US" sz="2200" dirty="0" smtClean="0">
                <a:solidFill>
                  <a:schemeClr val="accent2"/>
                </a:solidFill>
              </a:rPr>
              <a:t>when it was copied into K7.</a:t>
            </a:r>
            <a:endParaRPr lang="en-US" sz="2200" u="sng" dirty="0">
              <a:solidFill>
                <a:schemeClr val="accent2"/>
              </a:solidFill>
            </a:endParaRPr>
          </a:p>
        </p:txBody>
      </p:sp>
      <p:grpSp>
        <p:nvGrpSpPr>
          <p:cNvPr id="13" name="Group 12"/>
          <p:cNvGrpSpPr/>
          <p:nvPr/>
        </p:nvGrpSpPr>
        <p:grpSpPr>
          <a:xfrm>
            <a:off x="763570" y="3023814"/>
            <a:ext cx="8380429" cy="3828097"/>
            <a:chOff x="763570" y="3023814"/>
            <a:chExt cx="8380429" cy="3828097"/>
          </a:xfrm>
        </p:grpSpPr>
        <p:pic>
          <p:nvPicPr>
            <p:cNvPr id="2" name="Picture 1"/>
            <p:cNvPicPr>
              <a:picLocks noChangeAspect="1"/>
            </p:cNvPicPr>
            <p:nvPr/>
          </p:nvPicPr>
          <p:blipFill>
            <a:blip r:embed="rId2"/>
            <a:stretch>
              <a:fillRect/>
            </a:stretch>
          </p:blipFill>
          <p:spPr>
            <a:xfrm>
              <a:off x="763570" y="3023814"/>
              <a:ext cx="8380429" cy="3828097"/>
            </a:xfrm>
            <a:prstGeom prst="rect">
              <a:avLst/>
            </a:prstGeom>
            <a:ln w="38100">
              <a:solidFill>
                <a:schemeClr val="accent6"/>
              </a:solidFill>
            </a:ln>
          </p:spPr>
        </p:pic>
        <p:sp>
          <p:nvSpPr>
            <p:cNvPr id="9" name="Rectangle 8"/>
            <p:cNvSpPr/>
            <p:nvPr/>
          </p:nvSpPr>
          <p:spPr bwMode="auto">
            <a:xfrm>
              <a:off x="3610811" y="3131440"/>
              <a:ext cx="697582" cy="26963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10" name="Straight Arrow Connector 9"/>
            <p:cNvCxnSpPr/>
            <p:nvPr/>
          </p:nvCxnSpPr>
          <p:spPr bwMode="auto">
            <a:xfrm flipH="1">
              <a:off x="3318236" y="3401072"/>
              <a:ext cx="292574" cy="266402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2" name="Rectangle 11"/>
            <p:cNvSpPr/>
            <p:nvPr/>
          </p:nvSpPr>
          <p:spPr bwMode="auto">
            <a:xfrm>
              <a:off x="2434031" y="6093028"/>
              <a:ext cx="1176779" cy="38318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8" name="TextBox 7"/>
          <p:cNvSpPr txBox="1"/>
          <p:nvPr/>
        </p:nvSpPr>
        <p:spPr>
          <a:xfrm>
            <a:off x="4876800" y="5575947"/>
            <a:ext cx="4157613" cy="1200329"/>
          </a:xfrm>
          <a:prstGeom prst="rect">
            <a:avLst/>
          </a:prstGeom>
          <a:solidFill>
            <a:srgbClr val="FFFFCC"/>
          </a:solidFill>
          <a:ln w="38100">
            <a:solidFill>
              <a:srgbClr val="FF0000"/>
            </a:solidFill>
          </a:ln>
        </p:spPr>
        <p:txBody>
          <a:bodyPr wrap="square" rtlCol="0">
            <a:spAutoFit/>
          </a:bodyPr>
          <a:lstStyle/>
          <a:p>
            <a:r>
              <a:rPr lang="en-US" b="1" i="1" u="sng" dirty="0" smtClean="0">
                <a:solidFill>
                  <a:srgbClr val="FF0000"/>
                </a:solidFill>
              </a:rPr>
              <a:t>Try It</a:t>
            </a:r>
            <a:r>
              <a:rPr lang="en-US" b="1" i="1" dirty="0" smtClean="0">
                <a:solidFill>
                  <a:srgbClr val="FF0000"/>
                </a:solidFill>
              </a:rPr>
              <a:t>!  Enter a formula once, copy it using AutoFill, and examine the cell addresses.</a:t>
            </a:r>
            <a:endParaRPr lang="en-US" b="1" i="1" dirty="0">
              <a:solidFill>
                <a:srgbClr val="FF0000"/>
              </a:solidFill>
            </a:endParaRPr>
          </a:p>
        </p:txBody>
      </p:sp>
      <p:sp>
        <p:nvSpPr>
          <p:cNvPr id="3" name="Slide Number Placeholder 2"/>
          <p:cNvSpPr>
            <a:spLocks noGrp="1"/>
          </p:cNvSpPr>
          <p:nvPr>
            <p:ph type="sldNum" sz="quarter" idx="12"/>
          </p:nvPr>
        </p:nvSpPr>
        <p:spPr>
          <a:xfrm>
            <a:off x="7238999" y="0"/>
            <a:ext cx="1905000" cy="457200"/>
          </a:xfrm>
        </p:spPr>
        <p:txBody>
          <a:bodyPr/>
          <a:lstStyle/>
          <a:p>
            <a:pPr>
              <a:defRPr/>
            </a:pPr>
            <a:fld id="{FD58C7B3-39AE-42FA-97BD-2BABAA924D65}" type="slidenum">
              <a:rPr lang="en-US" smtClean="0"/>
              <a:pPr>
                <a:defRPr/>
              </a:pPr>
              <a:t>31</a:t>
            </a:fld>
            <a:endParaRPr lang="en-US"/>
          </a:p>
        </p:txBody>
      </p:sp>
    </p:spTree>
    <p:extLst>
      <p:ext uri="{BB962C8B-B14F-4D97-AF65-F5344CB8AC3E}">
        <p14:creationId xmlns:p14="http://schemas.microsoft.com/office/powerpoint/2010/main" val="40106451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5162550" y="2647950"/>
            <a:ext cx="3981450" cy="4210050"/>
          </a:xfrm>
          <a:prstGeom prst="rect">
            <a:avLst/>
          </a:prstGeom>
          <a:ln w="38100">
            <a:solidFill>
              <a:schemeClr val="accent6"/>
            </a:solidFill>
          </a:ln>
        </p:spPr>
      </p:pic>
      <p:pic>
        <p:nvPicPr>
          <p:cNvPr id="16" name="Picture 15"/>
          <p:cNvPicPr>
            <a:picLocks noChangeAspect="1"/>
          </p:cNvPicPr>
          <p:nvPr/>
        </p:nvPicPr>
        <p:blipFill>
          <a:blip r:embed="rId3"/>
          <a:stretch>
            <a:fillRect/>
          </a:stretch>
        </p:blipFill>
        <p:spPr>
          <a:xfrm>
            <a:off x="763866" y="716055"/>
            <a:ext cx="3790950" cy="3590925"/>
          </a:xfrm>
          <a:prstGeom prst="rect">
            <a:avLst/>
          </a:prstGeom>
          <a:ln w="38100">
            <a:solidFill>
              <a:schemeClr val="accent6"/>
            </a:solidFill>
          </a:ln>
        </p:spPr>
      </p:pic>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6" name="Rectangle 8"/>
          <p:cNvSpPr>
            <a:spLocks noChangeArrowheads="1"/>
          </p:cNvSpPr>
          <p:nvPr/>
        </p:nvSpPr>
        <p:spPr bwMode="auto">
          <a:xfrm>
            <a:off x="645245" y="5269949"/>
            <a:ext cx="4434919" cy="1480598"/>
          </a:xfrm>
          <a:prstGeom prst="rect">
            <a:avLst/>
          </a:prstGeom>
          <a:noFill/>
          <a:ln w="9525">
            <a:noFill/>
            <a:miter lim="800000"/>
            <a:headEnd/>
            <a:tailEnd/>
          </a:ln>
          <a:effectLst/>
        </p:spPr>
        <p:txBody>
          <a:bodyPr/>
          <a:lstStyle/>
          <a:p>
            <a:pPr>
              <a:spcBef>
                <a:spcPct val="20000"/>
              </a:spcBef>
            </a:pPr>
            <a:r>
              <a:rPr lang="en-US" sz="2200" b="1" u="sng" dirty="0">
                <a:solidFill>
                  <a:schemeClr val="accent2"/>
                </a:solidFill>
              </a:rPr>
              <a:t>Excel </a:t>
            </a:r>
            <a:r>
              <a:rPr lang="en-US" sz="2200" b="1" u="sng" dirty="0" smtClean="0">
                <a:solidFill>
                  <a:schemeClr val="accent2"/>
                </a:solidFill>
              </a:rPr>
              <a:t>– moving and copying tables</a:t>
            </a:r>
            <a:endParaRPr lang="en-US" sz="2200" b="1" u="sng" dirty="0">
              <a:solidFill>
                <a:schemeClr val="accent2"/>
              </a:solidFill>
            </a:endParaRPr>
          </a:p>
          <a:p>
            <a:pPr>
              <a:spcBef>
                <a:spcPct val="20000"/>
              </a:spcBef>
              <a:tabLst>
                <a:tab pos="228600" algn="l"/>
              </a:tabLst>
            </a:pPr>
            <a:r>
              <a:rPr lang="en-US" sz="2200" dirty="0" smtClean="0">
                <a:solidFill>
                  <a:schemeClr val="accent2"/>
                </a:solidFill>
              </a:rPr>
              <a:t>Excel </a:t>
            </a:r>
            <a:r>
              <a:rPr lang="en-US" sz="2200" dirty="0">
                <a:solidFill>
                  <a:schemeClr val="accent2"/>
                </a:solidFill>
              </a:rPr>
              <a:t>automatically </a:t>
            </a:r>
            <a:r>
              <a:rPr lang="en-US" sz="2200" dirty="0" smtClean="0">
                <a:solidFill>
                  <a:schemeClr val="accent2"/>
                </a:solidFill>
              </a:rPr>
              <a:t>updates the cell addresses in all formulas when a table is moved or copied.</a:t>
            </a:r>
          </a:p>
        </p:txBody>
      </p:sp>
      <p:sp>
        <p:nvSpPr>
          <p:cNvPr id="8" name="TextBox 7"/>
          <p:cNvSpPr txBox="1"/>
          <p:nvPr/>
        </p:nvSpPr>
        <p:spPr>
          <a:xfrm>
            <a:off x="6825006" y="670208"/>
            <a:ext cx="2318994" cy="1569660"/>
          </a:xfrm>
          <a:prstGeom prst="rect">
            <a:avLst/>
          </a:prstGeom>
          <a:solidFill>
            <a:srgbClr val="FFFFCC"/>
          </a:solidFill>
          <a:ln w="38100">
            <a:solidFill>
              <a:srgbClr val="FF0000"/>
            </a:solidFill>
          </a:ln>
        </p:spPr>
        <p:txBody>
          <a:bodyPr wrap="square" rtlCol="0">
            <a:spAutoFit/>
          </a:bodyPr>
          <a:lstStyle/>
          <a:p>
            <a:r>
              <a:rPr lang="en-US" b="1" i="1" u="sng" dirty="0" smtClean="0">
                <a:solidFill>
                  <a:srgbClr val="FF0000"/>
                </a:solidFill>
              </a:rPr>
              <a:t>Try It</a:t>
            </a:r>
            <a:r>
              <a:rPr lang="en-US" b="1" i="1" dirty="0" smtClean="0">
                <a:solidFill>
                  <a:srgbClr val="FF0000"/>
                </a:solidFill>
              </a:rPr>
              <a:t>!  Drag the table from the last example to a new location.</a:t>
            </a:r>
            <a:endParaRPr lang="en-US" b="1" i="1" dirty="0">
              <a:solidFill>
                <a:srgbClr val="FF0000"/>
              </a:solidFill>
            </a:endParaRPr>
          </a:p>
        </p:txBody>
      </p:sp>
      <p:sp>
        <p:nvSpPr>
          <p:cNvPr id="10" name="Rectangle 9"/>
          <p:cNvSpPr/>
          <p:nvPr/>
        </p:nvSpPr>
        <p:spPr bwMode="auto">
          <a:xfrm>
            <a:off x="3458855" y="849492"/>
            <a:ext cx="697582" cy="26963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11" name="Straight Arrow Connector 10"/>
          <p:cNvCxnSpPr/>
          <p:nvPr/>
        </p:nvCxnSpPr>
        <p:spPr bwMode="auto">
          <a:xfrm>
            <a:off x="3458855" y="2742232"/>
            <a:ext cx="3121054" cy="220684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2" name="Rectangle 11"/>
          <p:cNvSpPr/>
          <p:nvPr/>
        </p:nvSpPr>
        <p:spPr bwMode="auto">
          <a:xfrm>
            <a:off x="2306523" y="3557370"/>
            <a:ext cx="1112364" cy="35186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 name="TextBox 23"/>
          <p:cNvSpPr txBox="1"/>
          <p:nvPr/>
        </p:nvSpPr>
        <p:spPr>
          <a:xfrm>
            <a:off x="3189402" y="3986692"/>
            <a:ext cx="1999760" cy="1107996"/>
          </a:xfrm>
          <a:prstGeom prst="rect">
            <a:avLst/>
          </a:prstGeom>
          <a:solidFill>
            <a:schemeClr val="bg1"/>
          </a:solidFill>
          <a:ln w="38100">
            <a:solidFill>
              <a:srgbClr val="FF0000"/>
            </a:solidFill>
          </a:ln>
        </p:spPr>
        <p:txBody>
          <a:bodyPr wrap="square" rtlCol="0">
            <a:spAutoFit/>
          </a:bodyPr>
          <a:lstStyle>
            <a:defPPr>
              <a:defRPr lang="en-US"/>
            </a:defPPr>
            <a:lvl1pPr>
              <a:defRPr sz="2200">
                <a:solidFill>
                  <a:srgbClr val="FF0000"/>
                </a:solidFill>
              </a:defRPr>
            </a:lvl1pPr>
          </a:lstStyle>
          <a:p>
            <a:r>
              <a:rPr lang="en-US" dirty="0" smtClean="0"/>
              <a:t>Entire table dragged from J2:K7 to N4:O9</a:t>
            </a:r>
            <a:endParaRPr lang="en-US" dirty="0"/>
          </a:p>
        </p:txBody>
      </p:sp>
      <p:sp>
        <p:nvSpPr>
          <p:cNvPr id="25" name="Rectangle 24"/>
          <p:cNvSpPr/>
          <p:nvPr/>
        </p:nvSpPr>
        <p:spPr bwMode="auto">
          <a:xfrm>
            <a:off x="7848600" y="2742232"/>
            <a:ext cx="697582" cy="26963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6" name="Rectangle 25"/>
          <p:cNvSpPr/>
          <p:nvPr/>
        </p:nvSpPr>
        <p:spPr bwMode="auto">
          <a:xfrm>
            <a:off x="7756787" y="6146112"/>
            <a:ext cx="1112364" cy="35186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28" name="Straight Arrow Connector 27"/>
          <p:cNvCxnSpPr>
            <a:endCxn id="25" idx="1"/>
          </p:cNvCxnSpPr>
          <p:nvPr/>
        </p:nvCxnSpPr>
        <p:spPr bwMode="auto">
          <a:xfrm>
            <a:off x="4178731" y="984308"/>
            <a:ext cx="3669869" cy="189274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31" name="TextBox 30"/>
          <p:cNvSpPr txBox="1"/>
          <p:nvPr/>
        </p:nvSpPr>
        <p:spPr>
          <a:xfrm>
            <a:off x="4308393" y="1691155"/>
            <a:ext cx="1190428" cy="769441"/>
          </a:xfrm>
          <a:prstGeom prst="rect">
            <a:avLst/>
          </a:prstGeom>
          <a:solidFill>
            <a:schemeClr val="bg1"/>
          </a:solidFill>
          <a:ln w="38100">
            <a:solidFill>
              <a:srgbClr val="FF0000"/>
            </a:solidFill>
          </a:ln>
        </p:spPr>
        <p:txBody>
          <a:bodyPr wrap="square" rtlCol="0">
            <a:spAutoFit/>
          </a:bodyPr>
          <a:lstStyle>
            <a:defPPr>
              <a:defRPr lang="en-US"/>
            </a:defPPr>
            <a:lvl1pPr>
              <a:defRPr sz="2200">
                <a:solidFill>
                  <a:srgbClr val="FF0000"/>
                </a:solidFill>
              </a:defRPr>
            </a:lvl1pPr>
          </a:lstStyle>
          <a:p>
            <a:r>
              <a:rPr lang="en-US" dirty="0" smtClean="0"/>
              <a:t>Formula updated</a:t>
            </a:r>
            <a:endParaRPr lang="en-US" dirty="0"/>
          </a:p>
        </p:txBody>
      </p:sp>
      <p:sp>
        <p:nvSpPr>
          <p:cNvPr id="2" name="Slide Number Placeholder 1"/>
          <p:cNvSpPr>
            <a:spLocks noGrp="1"/>
          </p:cNvSpPr>
          <p:nvPr>
            <p:ph type="sldNum" sz="quarter" idx="12"/>
          </p:nvPr>
        </p:nvSpPr>
        <p:spPr>
          <a:xfrm>
            <a:off x="7244891" y="6293"/>
            <a:ext cx="1905000" cy="457200"/>
          </a:xfrm>
        </p:spPr>
        <p:txBody>
          <a:bodyPr/>
          <a:lstStyle/>
          <a:p>
            <a:pPr>
              <a:defRPr/>
            </a:pPr>
            <a:fld id="{FD58C7B3-39AE-42FA-97BD-2BABAA924D65}"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8" name="Rectangle 9"/>
          <p:cNvSpPr>
            <a:spLocks noChangeArrowheads="1"/>
          </p:cNvSpPr>
          <p:nvPr/>
        </p:nvSpPr>
        <p:spPr bwMode="auto">
          <a:xfrm>
            <a:off x="777049" y="789496"/>
            <a:ext cx="8199503" cy="2308324"/>
          </a:xfrm>
          <a:prstGeom prst="rect">
            <a:avLst/>
          </a:prstGeom>
          <a:solidFill>
            <a:srgbClr val="FFFFCC"/>
          </a:solidFill>
          <a:ln w="38100">
            <a:solidFill>
              <a:srgbClr val="FF0000"/>
            </a:solidFill>
          </a:ln>
        </p:spPr>
        <p:txBody>
          <a:bodyPr wrap="square" rtlCol="0">
            <a:spAutoFit/>
          </a:bodyPr>
          <a:lstStyle/>
          <a:p>
            <a:r>
              <a:rPr lang="en-US" b="1" i="1" dirty="0">
                <a:solidFill>
                  <a:srgbClr val="FF0000"/>
                </a:solidFill>
              </a:rPr>
              <a:t>Try it!  </a:t>
            </a:r>
            <a:r>
              <a:rPr lang="en-US" b="1" i="1" dirty="0" smtClean="0">
                <a:solidFill>
                  <a:srgbClr val="FF0000"/>
                </a:solidFill>
              </a:rPr>
              <a:t>Create </a:t>
            </a:r>
            <a:r>
              <a:rPr lang="en-US" b="1" i="1" dirty="0">
                <a:solidFill>
                  <a:srgbClr val="FF0000"/>
                </a:solidFill>
              </a:rPr>
              <a:t>the spreadsheet shown below.</a:t>
            </a:r>
          </a:p>
          <a:p>
            <a:pPr marL="342900" indent="-342900">
              <a:buFont typeface="Arial" panose="020B0604020202020204" pitchFamily="34" charset="0"/>
              <a:buChar char="•"/>
            </a:pPr>
            <a:r>
              <a:rPr lang="en-US" b="1" i="1" dirty="0">
                <a:solidFill>
                  <a:srgbClr val="FF0000"/>
                </a:solidFill>
              </a:rPr>
              <a:t>Simply type the values into columns A and D as given values</a:t>
            </a:r>
            <a:r>
              <a:rPr lang="en-US" b="1" i="1" dirty="0" smtClean="0">
                <a:solidFill>
                  <a:srgbClr val="FF0000"/>
                </a:solidFill>
              </a:rPr>
              <a:t>.</a:t>
            </a:r>
          </a:p>
          <a:p>
            <a:pPr marL="342900" indent="-342900">
              <a:buFont typeface="Arial" panose="020B0604020202020204" pitchFamily="34" charset="0"/>
              <a:buChar char="•"/>
            </a:pPr>
            <a:r>
              <a:rPr lang="en-US" b="1" i="1" dirty="0" smtClean="0">
                <a:solidFill>
                  <a:srgbClr val="FF0000"/>
                </a:solidFill>
              </a:rPr>
              <a:t>Use </a:t>
            </a:r>
            <a:r>
              <a:rPr lang="en-US" b="1" i="1" dirty="0">
                <a:solidFill>
                  <a:srgbClr val="FF0000"/>
                </a:solidFill>
              </a:rPr>
              <a:t>Excel formulas to perform the calculations required in columns B, E, F, and G by entering each formula </a:t>
            </a:r>
            <a:r>
              <a:rPr lang="en-US" b="1" i="1" u="sng" dirty="0">
                <a:solidFill>
                  <a:srgbClr val="FF0000"/>
                </a:solidFill>
              </a:rPr>
              <a:t>only once</a:t>
            </a:r>
            <a:r>
              <a:rPr lang="en-US" b="1" i="1" dirty="0">
                <a:solidFill>
                  <a:srgbClr val="FF0000"/>
                </a:solidFill>
              </a:rPr>
              <a:t> and then copy it (use AutoFill) into the remaining table locations</a:t>
            </a:r>
            <a:r>
              <a:rPr lang="en-US" b="1" i="1" dirty="0" smtClean="0">
                <a:solidFill>
                  <a:srgbClr val="FF0000"/>
                </a:solidFill>
              </a:rPr>
              <a:t>.</a:t>
            </a:r>
            <a:endParaRPr lang="en-US" b="1" i="1" dirty="0">
              <a:solidFill>
                <a:srgbClr val="FF0000"/>
              </a:solidFill>
            </a:endParaRPr>
          </a:p>
        </p:txBody>
      </p:sp>
      <p:pic>
        <p:nvPicPr>
          <p:cNvPr id="2" name="Picture 1"/>
          <p:cNvPicPr>
            <a:picLocks noChangeAspect="1"/>
          </p:cNvPicPr>
          <p:nvPr/>
        </p:nvPicPr>
        <p:blipFill>
          <a:blip r:embed="rId2"/>
          <a:stretch>
            <a:fillRect/>
          </a:stretch>
        </p:blipFill>
        <p:spPr>
          <a:xfrm>
            <a:off x="0" y="3806890"/>
            <a:ext cx="9144000" cy="3051110"/>
          </a:xfrm>
          <a:prstGeom prst="rect">
            <a:avLst/>
          </a:prstGeom>
          <a:ln w="38100">
            <a:solidFill>
              <a:schemeClr val="accent6"/>
            </a:solidFill>
          </a:ln>
        </p:spPr>
      </p:pic>
      <p:sp>
        <p:nvSpPr>
          <p:cNvPr id="3" name="Slide Number Placeholder 2"/>
          <p:cNvSpPr>
            <a:spLocks noGrp="1"/>
          </p:cNvSpPr>
          <p:nvPr>
            <p:ph type="sldNum" sz="quarter" idx="12"/>
          </p:nvPr>
        </p:nvSpPr>
        <p:spPr>
          <a:xfrm>
            <a:off x="7239000" y="0"/>
            <a:ext cx="1905000" cy="457200"/>
          </a:xfrm>
        </p:spPr>
        <p:txBody>
          <a:bodyPr/>
          <a:lstStyle/>
          <a:p>
            <a:pPr>
              <a:defRPr/>
            </a:pPr>
            <a:fld id="{FD58C7B3-39AE-42FA-97BD-2BABAA924D65}"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7" name="Rectangle 8"/>
          <p:cNvSpPr>
            <a:spLocks noChangeArrowheads="1"/>
          </p:cNvSpPr>
          <p:nvPr/>
        </p:nvSpPr>
        <p:spPr bwMode="auto">
          <a:xfrm>
            <a:off x="609600" y="609600"/>
            <a:ext cx="8534400" cy="1155405"/>
          </a:xfrm>
          <a:prstGeom prst="rect">
            <a:avLst/>
          </a:prstGeom>
          <a:noFill/>
          <a:ln w="9525">
            <a:noFill/>
            <a:miter lim="800000"/>
            <a:headEnd/>
            <a:tailEnd/>
          </a:ln>
          <a:effectLst/>
        </p:spPr>
        <p:txBody>
          <a:bodyPr/>
          <a:lstStyle/>
          <a:p>
            <a:pPr>
              <a:spcBef>
                <a:spcPct val="20000"/>
              </a:spcBef>
            </a:pPr>
            <a:r>
              <a:rPr lang="en-US" b="1" u="sng" dirty="0">
                <a:solidFill>
                  <a:schemeClr val="accent2"/>
                </a:solidFill>
              </a:rPr>
              <a:t>Excel </a:t>
            </a:r>
            <a:r>
              <a:rPr lang="en-US" b="1" u="sng" dirty="0" smtClean="0">
                <a:solidFill>
                  <a:schemeClr val="accent2"/>
                </a:solidFill>
              </a:rPr>
              <a:t>– Show Formulas tool</a:t>
            </a:r>
            <a:endParaRPr lang="en-US" b="1" u="sng" dirty="0">
              <a:solidFill>
                <a:schemeClr val="accent2"/>
              </a:solidFill>
            </a:endParaRPr>
          </a:p>
          <a:p>
            <a:pPr marL="228600" indent="-228600">
              <a:spcBef>
                <a:spcPct val="20000"/>
              </a:spcBef>
              <a:buFont typeface="Arial" pitchFamily="34" charset="0"/>
              <a:buChar char="•"/>
              <a:tabLst>
                <a:tab pos="228600" algn="l"/>
              </a:tabLst>
            </a:pPr>
            <a:r>
              <a:rPr lang="en-US" dirty="0" smtClean="0">
                <a:solidFill>
                  <a:schemeClr val="accent2"/>
                </a:solidFill>
              </a:rPr>
              <a:t>The  </a:t>
            </a:r>
            <a:r>
              <a:rPr lang="en-US" b="1" i="1" u="sng" dirty="0" smtClean="0">
                <a:solidFill>
                  <a:schemeClr val="accent2"/>
                </a:solidFill>
              </a:rPr>
              <a:t>Show Formulas</a:t>
            </a:r>
            <a:r>
              <a:rPr lang="en-US" dirty="0" smtClean="0">
                <a:solidFill>
                  <a:schemeClr val="accent2"/>
                </a:solidFill>
              </a:rPr>
              <a:t> tool on the Formula menu can be used to display all formulas in the spreadsheet.</a:t>
            </a:r>
          </a:p>
        </p:txBody>
      </p:sp>
      <p:sp>
        <p:nvSpPr>
          <p:cNvPr id="14" name="Slide Number Placeholder 13"/>
          <p:cNvSpPr>
            <a:spLocks noGrp="1"/>
          </p:cNvSpPr>
          <p:nvPr>
            <p:ph type="sldNum" sz="quarter" idx="12"/>
          </p:nvPr>
        </p:nvSpPr>
        <p:spPr>
          <a:xfrm>
            <a:off x="7197144" y="4768"/>
            <a:ext cx="1905000" cy="457200"/>
          </a:xfrm>
        </p:spPr>
        <p:txBody>
          <a:bodyPr/>
          <a:lstStyle/>
          <a:p>
            <a:pPr>
              <a:defRPr/>
            </a:pPr>
            <a:fld id="{FD58C7B3-39AE-42FA-97BD-2BABAA924D65}" type="slidenum">
              <a:rPr lang="en-US" smtClean="0"/>
              <a:pPr>
                <a:defRPr/>
              </a:pPr>
              <a:t>34</a:t>
            </a:fld>
            <a:endParaRPr lang="en-US"/>
          </a:p>
        </p:txBody>
      </p:sp>
      <p:pic>
        <p:nvPicPr>
          <p:cNvPr id="2" name="Picture 1"/>
          <p:cNvPicPr>
            <a:picLocks noChangeAspect="1"/>
          </p:cNvPicPr>
          <p:nvPr/>
        </p:nvPicPr>
        <p:blipFill>
          <a:blip r:embed="rId2"/>
          <a:stretch>
            <a:fillRect/>
          </a:stretch>
        </p:blipFill>
        <p:spPr>
          <a:xfrm>
            <a:off x="896123" y="1968235"/>
            <a:ext cx="2580723" cy="4725092"/>
          </a:xfrm>
          <a:prstGeom prst="rect">
            <a:avLst/>
          </a:prstGeom>
          <a:ln w="38100">
            <a:solidFill>
              <a:schemeClr val="accent6"/>
            </a:solidFill>
          </a:ln>
        </p:spPr>
      </p:pic>
      <p:pic>
        <p:nvPicPr>
          <p:cNvPr id="4" name="Picture 3"/>
          <p:cNvPicPr>
            <a:picLocks noChangeAspect="1"/>
          </p:cNvPicPr>
          <p:nvPr/>
        </p:nvPicPr>
        <p:blipFill>
          <a:blip r:embed="rId3"/>
          <a:stretch>
            <a:fillRect/>
          </a:stretch>
        </p:blipFill>
        <p:spPr>
          <a:xfrm>
            <a:off x="4117016" y="1968235"/>
            <a:ext cx="3688261" cy="4733268"/>
          </a:xfrm>
          <a:prstGeom prst="rect">
            <a:avLst/>
          </a:prstGeom>
          <a:ln w="38100">
            <a:solidFill>
              <a:schemeClr val="accent6"/>
            </a:solidFill>
          </a:ln>
        </p:spPr>
      </p:pic>
    </p:spTree>
    <p:extLst>
      <p:ext uri="{BB962C8B-B14F-4D97-AF65-F5344CB8AC3E}">
        <p14:creationId xmlns:p14="http://schemas.microsoft.com/office/powerpoint/2010/main" val="37106112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7" name="Rectangle 8"/>
          <p:cNvSpPr>
            <a:spLocks noChangeArrowheads="1"/>
          </p:cNvSpPr>
          <p:nvPr/>
        </p:nvSpPr>
        <p:spPr bwMode="auto">
          <a:xfrm>
            <a:off x="609600" y="609600"/>
            <a:ext cx="8534400" cy="1681113"/>
          </a:xfrm>
          <a:prstGeom prst="rect">
            <a:avLst/>
          </a:prstGeom>
          <a:noFill/>
          <a:ln w="9525">
            <a:noFill/>
            <a:miter lim="800000"/>
            <a:headEnd/>
            <a:tailEnd/>
          </a:ln>
          <a:effectLst/>
        </p:spPr>
        <p:txBody>
          <a:bodyPr/>
          <a:lstStyle/>
          <a:p>
            <a:pPr>
              <a:spcBef>
                <a:spcPct val="20000"/>
              </a:spcBef>
            </a:pPr>
            <a:r>
              <a:rPr lang="en-US" sz="2200" b="1" u="sng" dirty="0">
                <a:solidFill>
                  <a:schemeClr val="accent2"/>
                </a:solidFill>
              </a:rPr>
              <a:t>Excel - D</a:t>
            </a:r>
            <a:r>
              <a:rPr lang="en-US" sz="2200" b="1" u="sng" dirty="0" smtClean="0">
                <a:solidFill>
                  <a:schemeClr val="accent2"/>
                </a:solidFill>
              </a:rPr>
              <a:t>isplaying sample formulas under a table</a:t>
            </a:r>
            <a:endParaRPr lang="en-US" sz="2200" b="1" u="sng" dirty="0">
              <a:solidFill>
                <a:schemeClr val="accent2"/>
              </a:solidFill>
            </a:endParaRPr>
          </a:p>
          <a:p>
            <a:pPr marL="228600" indent="-228600">
              <a:spcBef>
                <a:spcPct val="20000"/>
              </a:spcBef>
              <a:buFont typeface="Arial" pitchFamily="34" charset="0"/>
              <a:buChar char="•"/>
              <a:tabLst>
                <a:tab pos="228600" algn="l"/>
              </a:tabLst>
            </a:pPr>
            <a:r>
              <a:rPr lang="en-US" sz="2200" dirty="0" smtClean="0">
                <a:solidFill>
                  <a:schemeClr val="accent2"/>
                </a:solidFill>
              </a:rPr>
              <a:t>Displaying sample formulas under a table is highly recommended.</a:t>
            </a:r>
          </a:p>
          <a:p>
            <a:pPr marL="228600" indent="-228600">
              <a:spcBef>
                <a:spcPct val="20000"/>
              </a:spcBef>
              <a:buFont typeface="Arial" pitchFamily="34" charset="0"/>
              <a:buChar char="•"/>
              <a:tabLst>
                <a:tab pos="228600" algn="l"/>
              </a:tabLst>
            </a:pPr>
            <a:r>
              <a:rPr lang="en-US" sz="2200" dirty="0" smtClean="0">
                <a:solidFill>
                  <a:schemeClr val="accent2"/>
                </a:solidFill>
              </a:rPr>
              <a:t>This is helpful others understand your calculations.</a:t>
            </a:r>
          </a:p>
          <a:p>
            <a:pPr marL="228600" indent="-228600">
              <a:spcBef>
                <a:spcPct val="20000"/>
              </a:spcBef>
              <a:buFont typeface="Arial" pitchFamily="34" charset="0"/>
              <a:buChar char="•"/>
              <a:tabLst>
                <a:tab pos="228600" algn="l"/>
              </a:tabLst>
            </a:pPr>
            <a:r>
              <a:rPr lang="en-US" sz="2200" dirty="0" smtClean="0">
                <a:solidFill>
                  <a:schemeClr val="accent2"/>
                </a:solidFill>
              </a:rPr>
              <a:t>This is helpful to instructors if your results are incorrect!</a:t>
            </a:r>
          </a:p>
        </p:txBody>
      </p:sp>
      <p:pic>
        <p:nvPicPr>
          <p:cNvPr id="3" name="Picture 2"/>
          <p:cNvPicPr>
            <a:picLocks noChangeAspect="1"/>
          </p:cNvPicPr>
          <p:nvPr/>
        </p:nvPicPr>
        <p:blipFill rotWithShape="1">
          <a:blip r:embed="rId2"/>
          <a:srcRect b="4839"/>
          <a:stretch/>
        </p:blipFill>
        <p:spPr>
          <a:xfrm>
            <a:off x="685800" y="2290713"/>
            <a:ext cx="6181725" cy="4486717"/>
          </a:xfrm>
          <a:prstGeom prst="rect">
            <a:avLst/>
          </a:prstGeom>
          <a:ln w="38100">
            <a:solidFill>
              <a:schemeClr val="accent6"/>
            </a:solidFill>
          </a:ln>
        </p:spPr>
      </p:pic>
      <p:sp>
        <p:nvSpPr>
          <p:cNvPr id="9" name="Rectangle 8"/>
          <p:cNvSpPr/>
          <p:nvPr/>
        </p:nvSpPr>
        <p:spPr bwMode="auto">
          <a:xfrm>
            <a:off x="2984370" y="3770722"/>
            <a:ext cx="2784834" cy="335919"/>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10" name="Straight Arrow Connector 9"/>
          <p:cNvCxnSpPr>
            <a:stCxn id="15" idx="1"/>
          </p:cNvCxnSpPr>
          <p:nvPr/>
        </p:nvCxnSpPr>
        <p:spPr bwMode="auto">
          <a:xfrm flipH="1">
            <a:off x="5769204" y="3284590"/>
            <a:ext cx="1386084" cy="632242"/>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5" name="TextBox 14"/>
          <p:cNvSpPr txBox="1"/>
          <p:nvPr/>
        </p:nvSpPr>
        <p:spPr>
          <a:xfrm>
            <a:off x="7155288" y="2392038"/>
            <a:ext cx="1988712" cy="1785104"/>
          </a:xfrm>
          <a:prstGeom prst="rect">
            <a:avLst/>
          </a:prstGeom>
          <a:solidFill>
            <a:schemeClr val="bg1"/>
          </a:solidFill>
          <a:ln w="38100">
            <a:solidFill>
              <a:srgbClr val="FF0000"/>
            </a:solidFill>
          </a:ln>
        </p:spPr>
        <p:txBody>
          <a:bodyPr wrap="square" rtlCol="0">
            <a:spAutoFit/>
          </a:bodyPr>
          <a:lstStyle>
            <a:defPPr>
              <a:defRPr lang="en-US"/>
            </a:defPPr>
            <a:lvl1pPr>
              <a:defRPr sz="2200">
                <a:solidFill>
                  <a:srgbClr val="FF0000"/>
                </a:solidFill>
              </a:defRPr>
            </a:lvl1pPr>
          </a:lstStyle>
          <a:p>
            <a:r>
              <a:rPr lang="en-US" dirty="0" smtClean="0">
                <a:solidFill>
                  <a:schemeClr val="accent6"/>
                </a:solidFill>
              </a:rPr>
              <a:t>The reader may wonder: </a:t>
            </a:r>
            <a:r>
              <a:rPr lang="en-US" b="1" i="1" dirty="0" smtClean="0"/>
              <a:t>“How where these values determined?”</a:t>
            </a:r>
            <a:endParaRPr lang="en-US" b="1" i="1" dirty="0"/>
          </a:p>
        </p:txBody>
      </p:sp>
      <p:sp>
        <p:nvSpPr>
          <p:cNvPr id="17" name="Rectangle 16"/>
          <p:cNvSpPr/>
          <p:nvPr/>
        </p:nvSpPr>
        <p:spPr bwMode="auto">
          <a:xfrm>
            <a:off x="2441542" y="6400800"/>
            <a:ext cx="3726502" cy="315883"/>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18" name="Straight Arrow Connector 17"/>
          <p:cNvCxnSpPr>
            <a:stCxn id="19" idx="1"/>
          </p:cNvCxnSpPr>
          <p:nvPr/>
        </p:nvCxnSpPr>
        <p:spPr bwMode="auto">
          <a:xfrm flipH="1">
            <a:off x="6164059" y="6113151"/>
            <a:ext cx="1126212" cy="45590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9" name="TextBox 18"/>
          <p:cNvSpPr txBox="1"/>
          <p:nvPr/>
        </p:nvSpPr>
        <p:spPr>
          <a:xfrm>
            <a:off x="7290271" y="5728430"/>
            <a:ext cx="1718746" cy="769441"/>
          </a:xfrm>
          <a:prstGeom prst="rect">
            <a:avLst/>
          </a:prstGeom>
          <a:solidFill>
            <a:schemeClr val="bg1"/>
          </a:solidFill>
          <a:ln w="38100">
            <a:solidFill>
              <a:srgbClr val="FF0000"/>
            </a:solidFill>
          </a:ln>
        </p:spPr>
        <p:txBody>
          <a:bodyPr wrap="square" rtlCol="0">
            <a:spAutoFit/>
          </a:bodyPr>
          <a:lstStyle>
            <a:defPPr>
              <a:defRPr lang="en-US"/>
            </a:defPPr>
            <a:lvl1pPr>
              <a:defRPr sz="2200">
                <a:solidFill>
                  <a:srgbClr val="FF0000"/>
                </a:solidFill>
              </a:defRPr>
            </a:lvl1pPr>
          </a:lstStyle>
          <a:p>
            <a:r>
              <a:rPr lang="en-US" b="1" i="1" dirty="0" smtClean="0"/>
              <a:t>“Oh, now I understand.”</a:t>
            </a:r>
            <a:endParaRPr lang="en-US" b="1" i="1" dirty="0"/>
          </a:p>
        </p:txBody>
      </p:sp>
      <p:sp>
        <p:nvSpPr>
          <p:cNvPr id="14" name="Slide Number Placeholder 13"/>
          <p:cNvSpPr>
            <a:spLocks noGrp="1"/>
          </p:cNvSpPr>
          <p:nvPr>
            <p:ph type="sldNum" sz="quarter" idx="12"/>
          </p:nvPr>
        </p:nvSpPr>
        <p:spPr>
          <a:xfrm>
            <a:off x="7197144" y="4768"/>
            <a:ext cx="1905000" cy="457200"/>
          </a:xfrm>
        </p:spPr>
        <p:txBody>
          <a:bodyPr/>
          <a:lstStyle/>
          <a:p>
            <a:pPr>
              <a:defRPr/>
            </a:pPr>
            <a:fld id="{FD58C7B3-39AE-42FA-97BD-2BABAA924D65}" type="slidenum">
              <a:rPr lang="en-US" smtClean="0"/>
              <a:pPr>
                <a:defRPr/>
              </a:pPr>
              <a:t>35</a:t>
            </a:fld>
            <a:endParaRPr lang="en-US"/>
          </a:p>
        </p:txBody>
      </p:sp>
    </p:spTree>
    <p:extLst>
      <p:ext uri="{BB962C8B-B14F-4D97-AF65-F5344CB8AC3E}">
        <p14:creationId xmlns:p14="http://schemas.microsoft.com/office/powerpoint/2010/main" val="22254443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7" name="Rectangle 8"/>
          <p:cNvSpPr>
            <a:spLocks noChangeArrowheads="1"/>
          </p:cNvSpPr>
          <p:nvPr/>
        </p:nvSpPr>
        <p:spPr bwMode="auto">
          <a:xfrm>
            <a:off x="609600" y="609601"/>
            <a:ext cx="8534400" cy="409932"/>
          </a:xfrm>
          <a:prstGeom prst="rect">
            <a:avLst/>
          </a:prstGeom>
          <a:noFill/>
          <a:ln w="9525">
            <a:noFill/>
            <a:miter lim="800000"/>
            <a:headEnd/>
            <a:tailEnd/>
          </a:ln>
          <a:effectLst/>
        </p:spPr>
        <p:txBody>
          <a:bodyPr/>
          <a:lstStyle/>
          <a:p>
            <a:pPr>
              <a:spcBef>
                <a:spcPct val="20000"/>
              </a:spcBef>
            </a:pPr>
            <a:r>
              <a:rPr lang="en-US" sz="2200" b="1" u="sng" dirty="0" smtClean="0">
                <a:solidFill>
                  <a:schemeClr val="accent2"/>
                </a:solidFill>
              </a:rPr>
              <a:t>Example</a:t>
            </a:r>
            <a:r>
              <a:rPr lang="en-US" sz="2200" dirty="0" smtClean="0">
                <a:solidFill>
                  <a:schemeClr val="accent2"/>
                </a:solidFill>
              </a:rPr>
              <a:t>:  An instructor grades two students’ papers …...</a:t>
            </a:r>
            <a:endParaRPr lang="en-US" sz="2200" b="1" u="sng" dirty="0">
              <a:solidFill>
                <a:schemeClr val="accent2"/>
              </a:solidFill>
            </a:endParaRPr>
          </a:p>
        </p:txBody>
      </p:sp>
      <p:grpSp>
        <p:nvGrpSpPr>
          <p:cNvPr id="8" name="Group 7"/>
          <p:cNvGrpSpPr/>
          <p:nvPr/>
        </p:nvGrpSpPr>
        <p:grpSpPr>
          <a:xfrm>
            <a:off x="685800" y="1097280"/>
            <a:ext cx="8049441" cy="5686697"/>
            <a:chOff x="685800" y="1097280"/>
            <a:chExt cx="8049441" cy="5686697"/>
          </a:xfrm>
        </p:grpSpPr>
        <p:pic>
          <p:nvPicPr>
            <p:cNvPr id="2" name="Picture 1"/>
            <p:cNvPicPr>
              <a:picLocks noChangeAspect="1"/>
            </p:cNvPicPr>
            <p:nvPr/>
          </p:nvPicPr>
          <p:blipFill>
            <a:blip r:embed="rId2"/>
            <a:stretch>
              <a:fillRect/>
            </a:stretch>
          </p:blipFill>
          <p:spPr>
            <a:xfrm>
              <a:off x="4963886" y="1181373"/>
              <a:ext cx="3694611" cy="4424683"/>
            </a:xfrm>
            <a:prstGeom prst="rect">
              <a:avLst/>
            </a:prstGeom>
          </p:spPr>
        </p:pic>
        <p:pic>
          <p:nvPicPr>
            <p:cNvPr id="4" name="Picture 3"/>
            <p:cNvPicPr>
              <a:picLocks noChangeAspect="1"/>
            </p:cNvPicPr>
            <p:nvPr/>
          </p:nvPicPr>
          <p:blipFill>
            <a:blip r:embed="rId3"/>
            <a:stretch>
              <a:fillRect/>
            </a:stretch>
          </p:blipFill>
          <p:spPr>
            <a:xfrm>
              <a:off x="685800" y="1183550"/>
              <a:ext cx="3651069" cy="3870133"/>
            </a:xfrm>
            <a:prstGeom prst="rect">
              <a:avLst/>
            </a:prstGeom>
          </p:spPr>
        </p:pic>
        <p:sp>
          <p:nvSpPr>
            <p:cNvPr id="5" name="Rectangle 4"/>
            <p:cNvSpPr/>
            <p:nvPr/>
          </p:nvSpPr>
          <p:spPr>
            <a:xfrm rot="20921613">
              <a:off x="796809" y="5287760"/>
              <a:ext cx="3484359" cy="1477328"/>
            </a:xfrm>
            <a:prstGeom prst="rect">
              <a:avLst/>
            </a:prstGeom>
            <a:noFill/>
          </p:spPr>
          <p:txBody>
            <a:bodyPr wrap="square" lIns="91440" tIns="45720" rIns="91440" bIns="45720">
              <a:spAutoFit/>
            </a:bodyPr>
            <a:lstStyle/>
            <a:p>
              <a:pPr algn="ctr"/>
              <a:r>
                <a:rPr lang="en-US" sz="1800" b="1" i="1" dirty="0" smtClean="0">
                  <a:ln w="0"/>
                  <a:solidFill>
                    <a:srgbClr val="FF0000"/>
                  </a:solidFill>
                  <a:effectLst>
                    <a:outerShdw blurRad="38100" dist="19050" dir="2700000" algn="tl" rotWithShape="0">
                      <a:schemeClr val="dk1">
                        <a:alpha val="40000"/>
                      </a:schemeClr>
                    </a:outerShdw>
                  </a:effectLst>
                </a:rPr>
                <a:t>Incorrect results, but I can’t tell what you did.  Show sample formulas under the spreadsheet as required!</a:t>
              </a:r>
            </a:p>
            <a:p>
              <a:pPr algn="ctr"/>
              <a:r>
                <a:rPr lang="en-US" sz="1800" b="1" i="1" dirty="0" smtClean="0">
                  <a:ln w="0"/>
                  <a:solidFill>
                    <a:srgbClr val="FF0000"/>
                  </a:solidFill>
                  <a:effectLst>
                    <a:outerShdw blurRad="38100" dist="19050" dir="2700000" algn="tl" rotWithShape="0">
                      <a:schemeClr val="dk1">
                        <a:alpha val="40000"/>
                      </a:schemeClr>
                    </a:outerShdw>
                  </a:effectLst>
                </a:rPr>
                <a:t>(-15)</a:t>
              </a:r>
              <a:endParaRPr lang="en-US" sz="1800" b="1" i="1" cap="none" spc="0" dirty="0">
                <a:ln w="0"/>
                <a:solidFill>
                  <a:srgbClr val="FF0000"/>
                </a:solidFill>
                <a:effectLst>
                  <a:outerShdw blurRad="38100" dist="19050" dir="2700000" algn="tl" rotWithShape="0">
                    <a:schemeClr val="dk1">
                      <a:alpha val="40000"/>
                    </a:schemeClr>
                  </a:outerShdw>
                </a:effectLst>
              </a:endParaRPr>
            </a:p>
          </p:txBody>
        </p:sp>
        <p:sp>
          <p:nvSpPr>
            <p:cNvPr id="16" name="Rectangle 15"/>
            <p:cNvSpPr/>
            <p:nvPr/>
          </p:nvSpPr>
          <p:spPr>
            <a:xfrm rot="20921613">
              <a:off x="5243773" y="5530691"/>
              <a:ext cx="3484359" cy="1200329"/>
            </a:xfrm>
            <a:prstGeom prst="rect">
              <a:avLst/>
            </a:prstGeom>
            <a:noFill/>
          </p:spPr>
          <p:txBody>
            <a:bodyPr wrap="square" lIns="91440" tIns="45720" rIns="91440" bIns="45720">
              <a:spAutoFit/>
            </a:bodyPr>
            <a:lstStyle/>
            <a:p>
              <a:pPr algn="ctr"/>
              <a:r>
                <a:rPr lang="en-US" sz="1800" b="1" i="1" dirty="0" smtClean="0">
                  <a:ln w="0"/>
                  <a:solidFill>
                    <a:srgbClr val="FF0000"/>
                  </a:solidFill>
                  <a:effectLst>
                    <a:outerShdw blurRad="38100" dist="19050" dir="2700000" algn="tl" rotWithShape="0">
                      <a:schemeClr val="dk1">
                        <a:alpha val="40000"/>
                      </a:schemeClr>
                    </a:outerShdw>
                  </a:effectLst>
                </a:rPr>
                <a:t>Incorrect results, but I see the problem.  Your formula should be =COS(RADIANS(A6)).</a:t>
              </a:r>
            </a:p>
            <a:p>
              <a:pPr algn="ctr"/>
              <a:r>
                <a:rPr lang="en-US" sz="1800" b="1" i="1" dirty="0" smtClean="0">
                  <a:ln w="0"/>
                  <a:solidFill>
                    <a:srgbClr val="FF0000"/>
                  </a:solidFill>
                  <a:effectLst>
                    <a:outerShdw blurRad="38100" dist="19050" dir="2700000" algn="tl" rotWithShape="0">
                      <a:schemeClr val="dk1">
                        <a:alpha val="40000"/>
                      </a:schemeClr>
                    </a:outerShdw>
                  </a:effectLst>
                </a:rPr>
                <a:t>(-5)</a:t>
              </a:r>
              <a:endParaRPr lang="en-US" sz="1800" b="1" i="1" cap="none" spc="0" dirty="0">
                <a:ln w="0"/>
                <a:solidFill>
                  <a:srgbClr val="FF0000"/>
                </a:solidFill>
                <a:effectLst>
                  <a:outerShdw blurRad="38100" dist="19050" dir="2700000" algn="tl" rotWithShape="0">
                    <a:schemeClr val="dk1">
                      <a:alpha val="40000"/>
                    </a:schemeClr>
                  </a:outerShdw>
                </a:effectLst>
              </a:endParaRPr>
            </a:p>
          </p:txBody>
        </p:sp>
        <p:sp>
          <p:nvSpPr>
            <p:cNvPr id="6" name="Rectangle 5"/>
            <p:cNvSpPr/>
            <p:nvPr/>
          </p:nvSpPr>
          <p:spPr bwMode="auto">
            <a:xfrm>
              <a:off x="685800" y="1097280"/>
              <a:ext cx="3848100" cy="5686697"/>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 name="Rectangle 19"/>
            <p:cNvSpPr/>
            <p:nvPr/>
          </p:nvSpPr>
          <p:spPr bwMode="auto">
            <a:xfrm>
              <a:off x="4887141" y="1097280"/>
              <a:ext cx="3848100" cy="5686697"/>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39581199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7" name="Rectangle 8"/>
          <p:cNvSpPr>
            <a:spLocks noChangeArrowheads="1"/>
          </p:cNvSpPr>
          <p:nvPr/>
        </p:nvSpPr>
        <p:spPr bwMode="auto">
          <a:xfrm>
            <a:off x="609600" y="609600"/>
            <a:ext cx="8534400" cy="1681113"/>
          </a:xfrm>
          <a:prstGeom prst="rect">
            <a:avLst/>
          </a:prstGeom>
          <a:noFill/>
          <a:ln w="9525">
            <a:noFill/>
            <a:miter lim="800000"/>
            <a:headEnd/>
            <a:tailEnd/>
          </a:ln>
          <a:effectLst/>
        </p:spPr>
        <p:txBody>
          <a:bodyPr/>
          <a:lstStyle/>
          <a:p>
            <a:pPr>
              <a:spcBef>
                <a:spcPct val="20000"/>
              </a:spcBef>
            </a:pPr>
            <a:r>
              <a:rPr lang="en-US" sz="2200" b="1" u="sng" dirty="0">
                <a:solidFill>
                  <a:schemeClr val="accent2"/>
                </a:solidFill>
              </a:rPr>
              <a:t>Excel </a:t>
            </a:r>
            <a:r>
              <a:rPr lang="en-US" sz="2200" b="1" u="sng" dirty="0" smtClean="0">
                <a:solidFill>
                  <a:schemeClr val="accent2"/>
                </a:solidFill>
              </a:rPr>
              <a:t>– Copying sample formulas under a table</a:t>
            </a:r>
            <a:endParaRPr lang="en-US" sz="2200" b="1" u="sng" dirty="0">
              <a:solidFill>
                <a:schemeClr val="accent2"/>
              </a:solidFill>
            </a:endParaRPr>
          </a:p>
          <a:p>
            <a:pPr marL="228600" indent="-228600">
              <a:spcBef>
                <a:spcPct val="20000"/>
              </a:spcBef>
              <a:buFont typeface="Arial" pitchFamily="34" charset="0"/>
              <a:buChar char="•"/>
              <a:tabLst>
                <a:tab pos="228600" algn="l"/>
              </a:tabLst>
            </a:pPr>
            <a:r>
              <a:rPr lang="en-US" sz="2200" dirty="0" smtClean="0">
                <a:solidFill>
                  <a:schemeClr val="accent2"/>
                </a:solidFill>
              </a:rPr>
              <a:t>Displaying sample formulas under a table is </a:t>
            </a:r>
            <a:r>
              <a:rPr lang="en-US" sz="2200" b="1" i="1" u="sng" dirty="0" smtClean="0">
                <a:solidFill>
                  <a:srgbClr val="FF0000"/>
                </a:solidFill>
              </a:rPr>
              <a:t>required</a:t>
            </a:r>
            <a:r>
              <a:rPr lang="en-US" sz="2200" dirty="0" smtClean="0">
                <a:solidFill>
                  <a:schemeClr val="accent2"/>
                </a:solidFill>
              </a:rPr>
              <a:t> in EGR 120. recommended.</a:t>
            </a:r>
          </a:p>
        </p:txBody>
      </p:sp>
      <p:pic>
        <p:nvPicPr>
          <p:cNvPr id="2" name="Picture 1"/>
          <p:cNvPicPr>
            <a:picLocks noChangeAspect="1"/>
          </p:cNvPicPr>
          <p:nvPr/>
        </p:nvPicPr>
        <p:blipFill>
          <a:blip r:embed="rId2"/>
          <a:stretch>
            <a:fillRect/>
          </a:stretch>
        </p:blipFill>
        <p:spPr>
          <a:xfrm>
            <a:off x="727656" y="1524221"/>
            <a:ext cx="2391328" cy="3683663"/>
          </a:xfrm>
          <a:prstGeom prst="rect">
            <a:avLst/>
          </a:prstGeom>
          <a:ln w="38100">
            <a:solidFill>
              <a:schemeClr val="accent6"/>
            </a:solidFill>
          </a:ln>
        </p:spPr>
      </p:pic>
      <p:pic>
        <p:nvPicPr>
          <p:cNvPr id="4" name="Picture 3"/>
          <p:cNvPicPr>
            <a:picLocks noChangeAspect="1"/>
          </p:cNvPicPr>
          <p:nvPr/>
        </p:nvPicPr>
        <p:blipFill>
          <a:blip r:embed="rId3"/>
          <a:stretch>
            <a:fillRect/>
          </a:stretch>
        </p:blipFill>
        <p:spPr>
          <a:xfrm>
            <a:off x="3342268" y="1524221"/>
            <a:ext cx="2706983" cy="3670141"/>
          </a:xfrm>
          <a:prstGeom prst="rect">
            <a:avLst/>
          </a:prstGeom>
          <a:ln w="38100">
            <a:solidFill>
              <a:schemeClr val="accent6"/>
            </a:solidFill>
          </a:ln>
        </p:spPr>
      </p:pic>
      <p:pic>
        <p:nvPicPr>
          <p:cNvPr id="5" name="Picture 4"/>
          <p:cNvPicPr>
            <a:picLocks noChangeAspect="1"/>
          </p:cNvPicPr>
          <p:nvPr/>
        </p:nvPicPr>
        <p:blipFill>
          <a:blip r:embed="rId4"/>
          <a:stretch>
            <a:fillRect/>
          </a:stretch>
        </p:blipFill>
        <p:spPr>
          <a:xfrm>
            <a:off x="6272535" y="1524221"/>
            <a:ext cx="2871465" cy="3731132"/>
          </a:xfrm>
          <a:prstGeom prst="rect">
            <a:avLst/>
          </a:prstGeom>
          <a:ln w="38100">
            <a:solidFill>
              <a:schemeClr val="accent6"/>
            </a:solidFill>
          </a:ln>
        </p:spPr>
      </p:pic>
      <p:sp>
        <p:nvSpPr>
          <p:cNvPr id="6" name="TextBox 5"/>
          <p:cNvSpPr txBox="1"/>
          <p:nvPr/>
        </p:nvSpPr>
        <p:spPr>
          <a:xfrm>
            <a:off x="879059" y="5454502"/>
            <a:ext cx="2210509" cy="1107996"/>
          </a:xfrm>
          <a:prstGeom prst="rect">
            <a:avLst/>
          </a:prstGeom>
          <a:noFill/>
          <a:ln w="38100">
            <a:solidFill>
              <a:srgbClr val="FF0000"/>
            </a:solidFill>
          </a:ln>
        </p:spPr>
        <p:txBody>
          <a:bodyPr wrap="square" rtlCol="0">
            <a:spAutoFit/>
          </a:bodyPr>
          <a:lstStyle/>
          <a:p>
            <a:r>
              <a:rPr lang="en-US" sz="2200" b="1" i="1" dirty="0" smtClean="0">
                <a:solidFill>
                  <a:srgbClr val="FF0000"/>
                </a:solidFill>
              </a:rPr>
              <a:t>Select the cell with the formula to be copied.</a:t>
            </a:r>
            <a:endParaRPr lang="en-US" sz="2200" b="1" i="1" dirty="0">
              <a:solidFill>
                <a:srgbClr val="FF0000"/>
              </a:solidFill>
            </a:endParaRPr>
          </a:p>
        </p:txBody>
      </p:sp>
      <p:sp>
        <p:nvSpPr>
          <p:cNvPr id="20" name="TextBox 19"/>
          <p:cNvSpPr txBox="1"/>
          <p:nvPr/>
        </p:nvSpPr>
        <p:spPr>
          <a:xfrm>
            <a:off x="3342268" y="5454502"/>
            <a:ext cx="2792718" cy="1107996"/>
          </a:xfrm>
          <a:prstGeom prst="rect">
            <a:avLst/>
          </a:prstGeom>
          <a:noFill/>
          <a:ln w="38100">
            <a:solidFill>
              <a:srgbClr val="FF0000"/>
            </a:solidFill>
          </a:ln>
        </p:spPr>
        <p:txBody>
          <a:bodyPr wrap="square" rtlCol="0">
            <a:spAutoFit/>
          </a:bodyPr>
          <a:lstStyle/>
          <a:p>
            <a:r>
              <a:rPr lang="en-US" sz="2200" b="1" i="1" dirty="0" smtClean="0">
                <a:solidFill>
                  <a:srgbClr val="FF0000"/>
                </a:solidFill>
              </a:rPr>
              <a:t>Highlight the formula in the Formula Bar and copy it.</a:t>
            </a:r>
            <a:endParaRPr lang="en-US" sz="2200" b="1" i="1" dirty="0">
              <a:solidFill>
                <a:srgbClr val="FF0000"/>
              </a:solidFill>
            </a:endParaRPr>
          </a:p>
        </p:txBody>
      </p:sp>
      <p:sp>
        <p:nvSpPr>
          <p:cNvPr id="21" name="TextBox 20"/>
          <p:cNvSpPr txBox="1"/>
          <p:nvPr/>
        </p:nvSpPr>
        <p:spPr>
          <a:xfrm>
            <a:off x="6227522" y="5454502"/>
            <a:ext cx="2916477" cy="1446550"/>
          </a:xfrm>
          <a:prstGeom prst="rect">
            <a:avLst/>
          </a:prstGeom>
          <a:noFill/>
          <a:ln w="38100">
            <a:solidFill>
              <a:srgbClr val="FF0000"/>
            </a:solidFill>
          </a:ln>
        </p:spPr>
        <p:txBody>
          <a:bodyPr wrap="square" rtlCol="0">
            <a:spAutoFit/>
          </a:bodyPr>
          <a:lstStyle/>
          <a:p>
            <a:r>
              <a:rPr lang="en-US" sz="2200" b="1" i="1" dirty="0" smtClean="0">
                <a:solidFill>
                  <a:srgbClr val="FF0000"/>
                </a:solidFill>
              </a:rPr>
              <a:t>Hit Esc to exit the Formula Bar, select the destination cell, type ‘ and then paste.</a:t>
            </a:r>
            <a:endParaRPr lang="en-US" sz="2200" b="1" i="1" dirty="0">
              <a:solidFill>
                <a:srgbClr val="FF0000"/>
              </a:solidFill>
            </a:endParaRPr>
          </a:p>
        </p:txBody>
      </p:sp>
      <p:sp>
        <p:nvSpPr>
          <p:cNvPr id="22" name="TextBox 21"/>
          <p:cNvSpPr txBox="1"/>
          <p:nvPr/>
        </p:nvSpPr>
        <p:spPr>
          <a:xfrm>
            <a:off x="6811191" y="29737"/>
            <a:ext cx="2318994" cy="1015663"/>
          </a:xfrm>
          <a:prstGeom prst="rect">
            <a:avLst/>
          </a:prstGeom>
          <a:solidFill>
            <a:srgbClr val="FFFFCC"/>
          </a:solidFill>
          <a:ln w="38100">
            <a:solidFill>
              <a:srgbClr val="FF0000"/>
            </a:solidFill>
          </a:ln>
        </p:spPr>
        <p:txBody>
          <a:bodyPr wrap="square" rtlCol="0">
            <a:spAutoFit/>
          </a:bodyPr>
          <a:lstStyle/>
          <a:p>
            <a:r>
              <a:rPr lang="en-US" sz="2000" b="1" i="1" u="sng" dirty="0" smtClean="0">
                <a:solidFill>
                  <a:srgbClr val="FF0000"/>
                </a:solidFill>
              </a:rPr>
              <a:t>Try It</a:t>
            </a:r>
            <a:r>
              <a:rPr lang="en-US" sz="2000" b="1" i="1" dirty="0" smtClean="0">
                <a:solidFill>
                  <a:srgbClr val="FF0000"/>
                </a:solidFill>
              </a:rPr>
              <a:t>!  Try any example and display sample formulas.</a:t>
            </a:r>
            <a:endParaRPr lang="en-US" sz="2000" b="1" i="1" dirty="0">
              <a:solidFill>
                <a:srgbClr val="FF0000"/>
              </a:solidFill>
            </a:endParaRPr>
          </a:p>
        </p:txBody>
      </p:sp>
    </p:spTree>
    <p:extLst>
      <p:ext uri="{BB962C8B-B14F-4D97-AF65-F5344CB8AC3E}">
        <p14:creationId xmlns:p14="http://schemas.microsoft.com/office/powerpoint/2010/main" val="11136625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8" name="Rectangle 9"/>
          <p:cNvSpPr txBox="1">
            <a:spLocks noChangeArrowheads="1"/>
          </p:cNvSpPr>
          <p:nvPr/>
        </p:nvSpPr>
        <p:spPr bwMode="auto">
          <a:xfrm>
            <a:off x="609600" y="638176"/>
            <a:ext cx="8534400" cy="7946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b="1" u="sng" kern="0" dirty="0" smtClean="0">
                <a:solidFill>
                  <a:schemeClr val="accent2"/>
                </a:solidFill>
                <a:latin typeface="+mn-lt"/>
              </a:rPr>
              <a:t>AutoSum</a:t>
            </a:r>
            <a:r>
              <a:rPr lang="en-US" kern="0" dirty="0" smtClean="0">
                <a:solidFill>
                  <a:schemeClr val="accent2"/>
                </a:solidFill>
                <a:latin typeface="+mn-lt"/>
              </a:rPr>
              <a:t> – Sums (or totals) are used commonly in Excel.  You can use the </a:t>
            </a:r>
            <a:r>
              <a:rPr lang="en-US" b="1" i="1" kern="0" dirty="0" smtClean="0">
                <a:solidFill>
                  <a:schemeClr val="accent2"/>
                </a:solidFill>
                <a:latin typeface="+mn-lt"/>
              </a:rPr>
              <a:t>AutoSum</a:t>
            </a:r>
            <a:r>
              <a:rPr lang="en-US" kern="0" dirty="0" smtClean="0">
                <a:solidFill>
                  <a:schemeClr val="accent2"/>
                </a:solidFill>
                <a:latin typeface="+mn-lt"/>
              </a:rPr>
              <a:t> tool to perform sums quickly.</a:t>
            </a:r>
          </a:p>
          <a:p>
            <a:pPr marR="0" lvl="0" algn="l" defTabSz="914400" rtl="0" eaLnBrk="0" fontAlgn="base" latinLnBrk="0" hangingPunct="0">
              <a:lnSpc>
                <a:spcPct val="100000"/>
              </a:lnSpc>
              <a:spcBef>
                <a:spcPct val="20000"/>
              </a:spcBef>
              <a:spcAft>
                <a:spcPct val="0"/>
              </a:spcAft>
              <a:buClrTx/>
              <a:buSzTx/>
              <a:tabLst>
                <a:tab pos="228600" algn="l"/>
              </a:tabLst>
              <a:defRPr/>
            </a:pPr>
            <a:endParaRPr lang="en-US" kern="0" noProof="0" dirty="0" smtClean="0">
              <a:solidFill>
                <a:schemeClr val="accent2"/>
              </a:solidFill>
              <a:latin typeface="+mn-lt"/>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b="1" i="0" u="none" strike="noStrike" kern="0" cap="none" spc="0" normalizeH="0" baseline="0" noProof="0" dirty="0" smtClean="0">
              <a:ln>
                <a:noFill/>
              </a:ln>
              <a:solidFill>
                <a:schemeClr val="accent2"/>
              </a:solidFill>
              <a:effectLst/>
              <a:uLnTx/>
              <a:uFillTx/>
              <a:latin typeface="+mn-lt"/>
            </a:endParaRPr>
          </a:p>
        </p:txBody>
      </p:sp>
      <p:pic>
        <p:nvPicPr>
          <p:cNvPr id="3" name="Picture 2"/>
          <p:cNvPicPr>
            <a:picLocks noChangeAspect="1"/>
          </p:cNvPicPr>
          <p:nvPr/>
        </p:nvPicPr>
        <p:blipFill>
          <a:blip r:embed="rId2"/>
          <a:stretch>
            <a:fillRect/>
          </a:stretch>
        </p:blipFill>
        <p:spPr>
          <a:xfrm>
            <a:off x="2142694" y="1669182"/>
            <a:ext cx="3067050" cy="4210050"/>
          </a:xfrm>
          <a:prstGeom prst="rect">
            <a:avLst/>
          </a:prstGeom>
          <a:ln w="38100">
            <a:solidFill>
              <a:schemeClr val="accent6"/>
            </a:solidFill>
          </a:ln>
        </p:spPr>
      </p:pic>
      <p:pic>
        <p:nvPicPr>
          <p:cNvPr id="4" name="Picture 3"/>
          <p:cNvPicPr>
            <a:picLocks noChangeAspect="1"/>
          </p:cNvPicPr>
          <p:nvPr/>
        </p:nvPicPr>
        <p:blipFill>
          <a:blip r:embed="rId3"/>
          <a:stretch>
            <a:fillRect/>
          </a:stretch>
        </p:blipFill>
        <p:spPr>
          <a:xfrm>
            <a:off x="5429357" y="1669182"/>
            <a:ext cx="3067050" cy="4219575"/>
          </a:xfrm>
          <a:prstGeom prst="rect">
            <a:avLst/>
          </a:prstGeom>
          <a:ln w="38100">
            <a:solidFill>
              <a:schemeClr val="accent6"/>
            </a:solidFill>
          </a:ln>
        </p:spPr>
      </p:pic>
      <p:pic>
        <p:nvPicPr>
          <p:cNvPr id="2" name="Picture 1"/>
          <p:cNvPicPr>
            <a:picLocks noChangeAspect="1"/>
          </p:cNvPicPr>
          <p:nvPr/>
        </p:nvPicPr>
        <p:blipFill>
          <a:blip r:embed="rId4"/>
          <a:stretch>
            <a:fillRect/>
          </a:stretch>
        </p:blipFill>
        <p:spPr>
          <a:xfrm>
            <a:off x="1257193" y="2953634"/>
            <a:ext cx="537569" cy="2935124"/>
          </a:xfrm>
          <a:prstGeom prst="rect">
            <a:avLst/>
          </a:prstGeom>
        </p:spPr>
      </p:pic>
      <p:sp>
        <p:nvSpPr>
          <p:cNvPr id="5" name="Rectangle 4"/>
          <p:cNvSpPr/>
          <p:nvPr/>
        </p:nvSpPr>
        <p:spPr>
          <a:xfrm>
            <a:off x="685800" y="6125066"/>
            <a:ext cx="6044938" cy="830997"/>
          </a:xfrm>
          <a:prstGeom prst="rect">
            <a:avLst/>
          </a:prstGeom>
        </p:spPr>
        <p:txBody>
          <a:bodyPr wrap="square">
            <a:spAutoFit/>
          </a:bodyPr>
          <a:lstStyle/>
          <a:p>
            <a:r>
              <a:rPr lang="en-US" u="sng" kern="0" dirty="0" smtClean="0">
                <a:solidFill>
                  <a:schemeClr val="accent2"/>
                </a:solidFill>
              </a:rPr>
              <a:t>Note</a:t>
            </a:r>
            <a:r>
              <a:rPr lang="en-US" kern="0" dirty="0" smtClean="0">
                <a:solidFill>
                  <a:schemeClr val="accent2"/>
                </a:solidFill>
              </a:rPr>
              <a:t>:  Select cell Y6 and check the formula bar to see what formula Excel inserted into the cell:</a:t>
            </a:r>
            <a:endParaRPr lang="en-US" b="1" i="1" dirty="0">
              <a:solidFill>
                <a:srgbClr val="FF0000"/>
              </a:solidFill>
            </a:endParaRPr>
          </a:p>
        </p:txBody>
      </p:sp>
      <p:sp>
        <p:nvSpPr>
          <p:cNvPr id="10" name="Rectangle 9"/>
          <p:cNvSpPr/>
          <p:nvPr/>
        </p:nvSpPr>
        <p:spPr bwMode="auto">
          <a:xfrm>
            <a:off x="3336456" y="1739196"/>
            <a:ext cx="1024380" cy="26396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Rectangle 10"/>
          <p:cNvSpPr/>
          <p:nvPr/>
        </p:nvSpPr>
        <p:spPr bwMode="auto">
          <a:xfrm>
            <a:off x="6658627" y="1739196"/>
            <a:ext cx="1024380" cy="26396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 name="Rectangle 11"/>
          <p:cNvSpPr/>
          <p:nvPr/>
        </p:nvSpPr>
        <p:spPr bwMode="auto">
          <a:xfrm>
            <a:off x="3164029" y="3642226"/>
            <a:ext cx="1024380" cy="1848838"/>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6491294" y="5227102"/>
            <a:ext cx="983778" cy="26396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TextBox 13"/>
          <p:cNvSpPr txBox="1"/>
          <p:nvPr/>
        </p:nvSpPr>
        <p:spPr>
          <a:xfrm>
            <a:off x="0" y="1618856"/>
            <a:ext cx="1885361" cy="1785104"/>
          </a:xfrm>
          <a:prstGeom prst="rect">
            <a:avLst/>
          </a:prstGeom>
          <a:solidFill>
            <a:schemeClr val="bg1"/>
          </a:solidFill>
          <a:ln w="38100">
            <a:solidFill>
              <a:srgbClr val="FF0000"/>
            </a:solidFill>
          </a:ln>
        </p:spPr>
        <p:txBody>
          <a:bodyPr wrap="square" rtlCol="0">
            <a:spAutoFit/>
          </a:bodyPr>
          <a:lstStyle>
            <a:defPPr>
              <a:defRPr lang="en-US"/>
            </a:defPPr>
            <a:lvl1pPr>
              <a:defRPr sz="2200">
                <a:solidFill>
                  <a:srgbClr val="FF0000"/>
                </a:solidFill>
              </a:defRPr>
            </a:lvl1pPr>
          </a:lstStyle>
          <a:p>
            <a:r>
              <a:rPr lang="en-US" dirty="0" smtClean="0"/>
              <a:t>Highlight the cells to be totaled </a:t>
            </a:r>
            <a:r>
              <a:rPr lang="en-US" b="1" i="1" u="sng" dirty="0" smtClean="0"/>
              <a:t>plus one additional cell</a:t>
            </a:r>
            <a:endParaRPr lang="en-US" dirty="0"/>
          </a:p>
        </p:txBody>
      </p:sp>
      <p:cxnSp>
        <p:nvCxnSpPr>
          <p:cNvPr id="15" name="Straight Arrow Connector 14"/>
          <p:cNvCxnSpPr>
            <a:stCxn id="14" idx="3"/>
          </p:cNvCxnSpPr>
          <p:nvPr/>
        </p:nvCxnSpPr>
        <p:spPr bwMode="auto">
          <a:xfrm>
            <a:off x="1885361" y="2511408"/>
            <a:ext cx="1278668" cy="117324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pic>
        <p:nvPicPr>
          <p:cNvPr id="9" name="Picture 8"/>
          <p:cNvPicPr>
            <a:picLocks noChangeAspect="1"/>
          </p:cNvPicPr>
          <p:nvPr/>
        </p:nvPicPr>
        <p:blipFill>
          <a:blip r:embed="rId5"/>
          <a:stretch>
            <a:fillRect/>
          </a:stretch>
        </p:blipFill>
        <p:spPr>
          <a:xfrm>
            <a:off x="6686254" y="6323077"/>
            <a:ext cx="2433596" cy="377036"/>
          </a:xfrm>
          <a:prstGeom prst="rect">
            <a:avLst/>
          </a:prstGeom>
          <a:ln w="38100">
            <a:solidFill>
              <a:schemeClr val="accent6"/>
            </a:solidFill>
          </a:ln>
        </p:spPr>
      </p:pic>
      <p:sp>
        <p:nvSpPr>
          <p:cNvPr id="19" name="TextBox 18"/>
          <p:cNvSpPr txBox="1"/>
          <p:nvPr/>
        </p:nvSpPr>
        <p:spPr>
          <a:xfrm>
            <a:off x="7782537" y="2792096"/>
            <a:ext cx="1351325" cy="1785104"/>
          </a:xfrm>
          <a:prstGeom prst="rect">
            <a:avLst/>
          </a:prstGeom>
          <a:solidFill>
            <a:schemeClr val="bg1"/>
          </a:solidFill>
          <a:ln w="38100">
            <a:solidFill>
              <a:srgbClr val="FF0000"/>
            </a:solidFill>
          </a:ln>
        </p:spPr>
        <p:txBody>
          <a:bodyPr wrap="square" rtlCol="0">
            <a:spAutoFit/>
          </a:bodyPr>
          <a:lstStyle>
            <a:defPPr>
              <a:defRPr lang="en-US"/>
            </a:defPPr>
            <a:lvl1pPr>
              <a:defRPr sz="2200">
                <a:solidFill>
                  <a:srgbClr val="FF0000"/>
                </a:solidFill>
              </a:defRPr>
            </a:lvl1pPr>
          </a:lstStyle>
          <a:p>
            <a:r>
              <a:rPr lang="en-US" dirty="0" smtClean="0"/>
              <a:t>Excel fills in the sum when you select </a:t>
            </a:r>
            <a:r>
              <a:rPr lang="en-US" b="1" i="1" dirty="0" smtClean="0"/>
              <a:t>AutoSum</a:t>
            </a:r>
            <a:endParaRPr lang="en-US" b="1" i="1" dirty="0"/>
          </a:p>
        </p:txBody>
      </p:sp>
      <p:cxnSp>
        <p:nvCxnSpPr>
          <p:cNvPr id="21" name="Straight Arrow Connector 20"/>
          <p:cNvCxnSpPr>
            <a:stCxn id="19" idx="2"/>
            <a:endCxn id="13" idx="3"/>
          </p:cNvCxnSpPr>
          <p:nvPr/>
        </p:nvCxnSpPr>
        <p:spPr bwMode="auto">
          <a:xfrm flipH="1">
            <a:off x="7475072" y="4577200"/>
            <a:ext cx="983128" cy="781883"/>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22" name="Slide Number Placeholder 21"/>
          <p:cNvSpPr>
            <a:spLocks noGrp="1"/>
          </p:cNvSpPr>
          <p:nvPr>
            <p:ph type="sldNum" sz="quarter" idx="12"/>
          </p:nvPr>
        </p:nvSpPr>
        <p:spPr>
          <a:xfrm>
            <a:off x="7239000" y="-5025"/>
            <a:ext cx="1905000" cy="457200"/>
          </a:xfrm>
        </p:spPr>
        <p:txBody>
          <a:bodyPr/>
          <a:lstStyle/>
          <a:p>
            <a:pPr>
              <a:defRPr/>
            </a:pPr>
            <a:fld id="{FD58C7B3-39AE-42FA-97BD-2BABAA924D65}"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6" name="Rectangle 8"/>
          <p:cNvSpPr>
            <a:spLocks noGrp="1" noChangeArrowheads="1"/>
          </p:cNvSpPr>
          <p:nvPr>
            <p:ph type="subTitle" idx="1"/>
          </p:nvPr>
        </p:nvSpPr>
        <p:spPr>
          <a:xfrm>
            <a:off x="609600" y="609600"/>
            <a:ext cx="8458200" cy="4076700"/>
          </a:xfrm>
          <a:noFill/>
          <a:ln/>
        </p:spPr>
        <p:txBody>
          <a:bodyPr/>
          <a:lstStyle/>
          <a:p>
            <a:pPr algn="l"/>
            <a:r>
              <a:rPr lang="en-US" sz="2400" b="1" u="sng" dirty="0">
                <a:solidFill>
                  <a:schemeClr val="accent2"/>
                </a:solidFill>
              </a:rPr>
              <a:t>Excel - relative addresses and absolute addresses</a:t>
            </a:r>
            <a:endParaRPr lang="en-US" sz="2400" b="1" dirty="0">
              <a:solidFill>
                <a:schemeClr val="accent2"/>
              </a:solidFill>
            </a:endParaRPr>
          </a:p>
          <a:p>
            <a:pPr marL="228600" indent="-228600" algn="l">
              <a:buFont typeface="Arial" pitchFamily="34" charset="0"/>
              <a:buChar char="•"/>
              <a:tabLst>
                <a:tab pos="228600" algn="l"/>
              </a:tabLst>
            </a:pPr>
            <a:r>
              <a:rPr lang="en-US" sz="2400" dirty="0">
                <a:solidFill>
                  <a:schemeClr val="accent2"/>
                </a:solidFill>
              </a:rPr>
              <a:t>We have already seen that Excel will automatically update cell addresses when formulas are copied or tables are moved</a:t>
            </a:r>
            <a:r>
              <a:rPr lang="en-US" sz="2400" dirty="0" smtClean="0">
                <a:solidFill>
                  <a:schemeClr val="accent2"/>
                </a:solidFill>
              </a:rPr>
              <a:t>.</a:t>
            </a:r>
          </a:p>
          <a:p>
            <a:pPr marL="228600" indent="-228600" algn="l">
              <a:buFont typeface="Arial" pitchFamily="34" charset="0"/>
              <a:buChar char="•"/>
              <a:tabLst>
                <a:tab pos="228600" algn="l"/>
              </a:tabLst>
            </a:pPr>
            <a:r>
              <a:rPr lang="en-US" sz="2400" dirty="0" smtClean="0">
                <a:solidFill>
                  <a:schemeClr val="accent2"/>
                </a:solidFill>
              </a:rPr>
              <a:t>The </a:t>
            </a:r>
            <a:r>
              <a:rPr lang="en-US" sz="2400" dirty="0">
                <a:solidFill>
                  <a:schemeClr val="accent2"/>
                </a:solidFill>
              </a:rPr>
              <a:t>cell addresses that were used in these cases are referred to as </a:t>
            </a:r>
            <a:r>
              <a:rPr lang="en-US" sz="2400" b="1" i="1" u="sng" dirty="0">
                <a:solidFill>
                  <a:srgbClr val="FF0000"/>
                </a:solidFill>
              </a:rPr>
              <a:t>relative addresses</a:t>
            </a:r>
            <a:r>
              <a:rPr lang="en-US" sz="2400" dirty="0" smtClean="0">
                <a:solidFill>
                  <a:schemeClr val="accent2"/>
                </a:solidFill>
              </a:rPr>
              <a:t>.</a:t>
            </a:r>
          </a:p>
          <a:p>
            <a:pPr marL="228600" indent="-228600" algn="l">
              <a:buFont typeface="Arial" pitchFamily="34" charset="0"/>
              <a:buChar char="•"/>
              <a:tabLst>
                <a:tab pos="228600" algn="l"/>
              </a:tabLst>
            </a:pPr>
            <a:r>
              <a:rPr lang="en-US" sz="2400" dirty="0" smtClean="0">
                <a:solidFill>
                  <a:schemeClr val="accent2"/>
                </a:solidFill>
              </a:rPr>
              <a:t>Sometimes </a:t>
            </a:r>
            <a:r>
              <a:rPr lang="en-US" sz="2400" dirty="0">
                <a:solidFill>
                  <a:schemeClr val="accent2"/>
                </a:solidFill>
              </a:rPr>
              <a:t>it is desirable to have a cell address that will not be updated, such as when a cell is used to hold an important constant.  An address that will not be updated is referred to as an </a:t>
            </a:r>
            <a:r>
              <a:rPr lang="en-US" sz="2400" b="1" i="1" u="sng" dirty="0">
                <a:solidFill>
                  <a:srgbClr val="FF0000"/>
                </a:solidFill>
              </a:rPr>
              <a:t>absolute address</a:t>
            </a:r>
            <a:r>
              <a:rPr lang="en-US" sz="2400" dirty="0" smtClean="0">
                <a:solidFill>
                  <a:schemeClr val="accent2"/>
                </a:solidFill>
              </a:rPr>
              <a:t>.</a:t>
            </a:r>
          </a:p>
          <a:p>
            <a:pPr marL="228600" indent="-228600" algn="l">
              <a:buFont typeface="Arial" pitchFamily="34" charset="0"/>
              <a:buChar char="•"/>
              <a:tabLst>
                <a:tab pos="228600" algn="l"/>
              </a:tabLst>
            </a:pPr>
            <a:r>
              <a:rPr lang="en-US" sz="2400" dirty="0" smtClean="0">
                <a:solidFill>
                  <a:schemeClr val="accent2"/>
                </a:solidFill>
              </a:rPr>
              <a:t>There </a:t>
            </a:r>
            <a:r>
              <a:rPr lang="en-US" sz="2400" dirty="0">
                <a:solidFill>
                  <a:schemeClr val="accent2"/>
                </a:solidFill>
              </a:rPr>
              <a:t>are four ways that an address can be expressed</a:t>
            </a:r>
            <a:r>
              <a:rPr lang="en-US" sz="2400" dirty="0" smtClean="0">
                <a:solidFill>
                  <a:schemeClr val="accent2"/>
                </a:solidFill>
              </a:rPr>
              <a:t>:</a:t>
            </a:r>
            <a:endParaRPr lang="en-US" sz="2400" dirty="0">
              <a:solidFill>
                <a:schemeClr val="accent2"/>
              </a:solidFill>
            </a:endParaRPr>
          </a:p>
        </p:txBody>
      </p:sp>
      <p:sp>
        <p:nvSpPr>
          <p:cNvPr id="3" name="Rectangle 2"/>
          <p:cNvSpPr/>
          <p:nvPr/>
        </p:nvSpPr>
        <p:spPr>
          <a:xfrm>
            <a:off x="827987" y="4690408"/>
            <a:ext cx="8007669" cy="1938992"/>
          </a:xfrm>
          <a:prstGeom prst="rect">
            <a:avLst/>
          </a:prstGeom>
          <a:ln w="38100">
            <a:solidFill>
              <a:srgbClr val="FF0000"/>
            </a:solidFill>
          </a:ln>
        </p:spPr>
        <p:txBody>
          <a:bodyPr wrap="square">
            <a:spAutoFit/>
          </a:bodyPr>
          <a:lstStyle/>
          <a:p>
            <a:pPr marL="1084263" lvl="1" indent="-914400"/>
            <a:r>
              <a:rPr lang="en-US" dirty="0">
                <a:solidFill>
                  <a:srgbClr val="FF0000"/>
                </a:solidFill>
              </a:rPr>
              <a:t>B2 - </a:t>
            </a:r>
            <a:r>
              <a:rPr lang="en-US" b="1" i="1" dirty="0">
                <a:solidFill>
                  <a:srgbClr val="FF0000"/>
                </a:solidFill>
              </a:rPr>
              <a:t>relative address </a:t>
            </a:r>
            <a:r>
              <a:rPr lang="en-US" dirty="0">
                <a:solidFill>
                  <a:srgbClr val="FF0000"/>
                </a:solidFill>
              </a:rPr>
              <a:t>(row and column both updated)</a:t>
            </a:r>
          </a:p>
          <a:p>
            <a:pPr marL="1084263" lvl="1" indent="-914400"/>
            <a:r>
              <a:rPr lang="en-US" dirty="0">
                <a:solidFill>
                  <a:srgbClr val="FF0000"/>
                </a:solidFill>
              </a:rPr>
              <a:t>B$2 - </a:t>
            </a:r>
            <a:r>
              <a:rPr lang="en-US" b="1" i="1" dirty="0">
                <a:solidFill>
                  <a:srgbClr val="FF0000"/>
                </a:solidFill>
              </a:rPr>
              <a:t>absolute address </a:t>
            </a:r>
            <a:r>
              <a:rPr lang="en-US" dirty="0">
                <a:solidFill>
                  <a:srgbClr val="FF0000"/>
                </a:solidFill>
              </a:rPr>
              <a:t>(column is updated, but not the row)</a:t>
            </a:r>
          </a:p>
          <a:p>
            <a:pPr marL="1084263" lvl="1" indent="-914400"/>
            <a:r>
              <a:rPr lang="en-US" dirty="0">
                <a:solidFill>
                  <a:srgbClr val="FF0000"/>
                </a:solidFill>
              </a:rPr>
              <a:t>$B2 - </a:t>
            </a:r>
            <a:r>
              <a:rPr lang="en-US" b="1" i="1" dirty="0">
                <a:solidFill>
                  <a:srgbClr val="FF0000"/>
                </a:solidFill>
              </a:rPr>
              <a:t>absolute address </a:t>
            </a:r>
            <a:r>
              <a:rPr lang="en-US" dirty="0">
                <a:solidFill>
                  <a:srgbClr val="FF0000"/>
                </a:solidFill>
              </a:rPr>
              <a:t>(row is updated, but not the column)</a:t>
            </a:r>
          </a:p>
          <a:p>
            <a:pPr marL="1084263" lvl="1" indent="-914400"/>
            <a:r>
              <a:rPr lang="en-US" dirty="0">
                <a:solidFill>
                  <a:srgbClr val="FF0000"/>
                </a:solidFill>
              </a:rPr>
              <a:t>$B$2 - </a:t>
            </a:r>
            <a:r>
              <a:rPr lang="en-US" b="1" i="1" dirty="0">
                <a:solidFill>
                  <a:srgbClr val="FF0000"/>
                </a:solidFill>
              </a:rPr>
              <a:t>absolute address </a:t>
            </a:r>
            <a:r>
              <a:rPr lang="en-US" dirty="0">
                <a:solidFill>
                  <a:srgbClr val="FF0000"/>
                </a:solidFill>
              </a:rPr>
              <a:t>(neither the row nor the column are updated) </a:t>
            </a:r>
          </a:p>
        </p:txBody>
      </p:sp>
      <p:sp>
        <p:nvSpPr>
          <p:cNvPr id="4" name="Slide Number Placeholder 3"/>
          <p:cNvSpPr>
            <a:spLocks noGrp="1"/>
          </p:cNvSpPr>
          <p:nvPr>
            <p:ph type="sldNum" sz="quarter" idx="12"/>
          </p:nvPr>
        </p:nvSpPr>
        <p:spPr>
          <a:xfrm>
            <a:off x="7239000" y="-4108"/>
            <a:ext cx="1905000" cy="457200"/>
          </a:xfrm>
        </p:spPr>
        <p:txBody>
          <a:bodyPr/>
          <a:lstStyle/>
          <a:p>
            <a:pPr>
              <a:defRPr/>
            </a:pPr>
            <a:fld id="{FD58C7B3-39AE-42FA-97BD-2BABAA924D65}"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xfrm>
            <a:off x="7210425" y="7659"/>
            <a:ext cx="1905000" cy="457200"/>
          </a:xfrm>
          <a:noFill/>
        </p:spPr>
        <p:txBody>
          <a:bodyPr/>
          <a:lstStyle/>
          <a:p>
            <a:fld id="{93732295-3C2F-4A0C-98A0-328A05E95FE2}" type="slidenum">
              <a:rPr lang="en-US"/>
              <a:pPr/>
              <a:t>4</a:t>
            </a:fld>
            <a:endParaRPr lang="en-US"/>
          </a:p>
        </p:txBody>
      </p:sp>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4103" name="Rectangle 9"/>
          <p:cNvSpPr>
            <a:spLocks noGrp="1" noChangeArrowheads="1"/>
          </p:cNvSpPr>
          <p:nvPr>
            <p:ph type="subTitle" idx="1"/>
          </p:nvPr>
        </p:nvSpPr>
        <p:spPr>
          <a:xfrm>
            <a:off x="609600" y="609600"/>
            <a:ext cx="8534400" cy="1609725"/>
          </a:xfrm>
          <a:noFill/>
        </p:spPr>
        <p:txBody>
          <a:bodyPr/>
          <a:lstStyle/>
          <a:p>
            <a:pPr algn="l"/>
            <a:r>
              <a:rPr lang="en-US" sz="2200" b="1" u="sng" dirty="0" smtClean="0">
                <a:solidFill>
                  <a:schemeClr val="accent2"/>
                </a:solidFill>
              </a:rPr>
              <a:t>Excel Worksheets</a:t>
            </a:r>
            <a:endParaRPr lang="en-US" sz="2200" b="1" dirty="0" smtClean="0">
              <a:solidFill>
                <a:schemeClr val="accent2"/>
              </a:solidFill>
            </a:endParaRPr>
          </a:p>
          <a:p>
            <a:pPr marL="228600" indent="-228600" algn="l">
              <a:buFont typeface="Arial" pitchFamily="34" charset="0"/>
              <a:buChar char="•"/>
            </a:pPr>
            <a:r>
              <a:rPr lang="en-US" sz="2200" dirty="0" smtClean="0">
                <a:solidFill>
                  <a:schemeClr val="accent2"/>
                </a:solidFill>
              </a:rPr>
              <a:t>Each Excel file may contain multiple “</a:t>
            </a:r>
            <a:r>
              <a:rPr lang="en-US" sz="2200" b="1" i="1" dirty="0" smtClean="0">
                <a:solidFill>
                  <a:schemeClr val="accent2"/>
                </a:solidFill>
              </a:rPr>
              <a:t>worksheets</a:t>
            </a:r>
            <a:r>
              <a:rPr lang="en-US" sz="2200" dirty="0" smtClean="0">
                <a:solidFill>
                  <a:schemeClr val="accent2"/>
                </a:solidFill>
              </a:rPr>
              <a:t>.”  A new file has only one worksheet labeled Sheet1. </a:t>
            </a:r>
          </a:p>
          <a:p>
            <a:pPr marL="228600" indent="-228600" algn="l">
              <a:buFont typeface="Arial" pitchFamily="34" charset="0"/>
              <a:buChar char="•"/>
            </a:pPr>
            <a:r>
              <a:rPr lang="en-US" sz="2200" dirty="0" smtClean="0">
                <a:solidFill>
                  <a:schemeClr val="accent2"/>
                </a:solidFill>
              </a:rPr>
              <a:t>It is often convenient to use multiple worksheets for multiple problems.</a:t>
            </a:r>
          </a:p>
        </p:txBody>
      </p:sp>
      <p:grpSp>
        <p:nvGrpSpPr>
          <p:cNvPr id="9" name="Group 8"/>
          <p:cNvGrpSpPr/>
          <p:nvPr/>
        </p:nvGrpSpPr>
        <p:grpSpPr>
          <a:xfrm>
            <a:off x="709010" y="2189096"/>
            <a:ext cx="8434990" cy="4668904"/>
            <a:chOff x="709010" y="2189096"/>
            <a:chExt cx="8434990" cy="4668904"/>
          </a:xfrm>
        </p:grpSpPr>
        <p:pic>
          <p:nvPicPr>
            <p:cNvPr id="6" name="Picture 5"/>
            <p:cNvPicPr>
              <a:picLocks noChangeAspect="1"/>
            </p:cNvPicPr>
            <p:nvPr/>
          </p:nvPicPr>
          <p:blipFill rotWithShape="1">
            <a:blip r:embed="rId2"/>
            <a:srcRect r="56743"/>
            <a:stretch/>
          </p:blipFill>
          <p:spPr>
            <a:xfrm>
              <a:off x="5510354" y="2189096"/>
              <a:ext cx="3633646" cy="4668904"/>
            </a:xfrm>
            <a:prstGeom prst="rect">
              <a:avLst/>
            </a:prstGeom>
            <a:ln w="38100">
              <a:solidFill>
                <a:schemeClr val="accent6"/>
              </a:solidFill>
            </a:ln>
          </p:spPr>
        </p:pic>
        <p:pic>
          <p:nvPicPr>
            <p:cNvPr id="2" name="Picture 1"/>
            <p:cNvPicPr>
              <a:picLocks noChangeAspect="1"/>
            </p:cNvPicPr>
            <p:nvPr/>
          </p:nvPicPr>
          <p:blipFill rotWithShape="1">
            <a:blip r:embed="rId3"/>
            <a:srcRect r="62812"/>
            <a:stretch/>
          </p:blipFill>
          <p:spPr>
            <a:xfrm>
              <a:off x="709010" y="2219325"/>
              <a:ext cx="3099618" cy="4632743"/>
            </a:xfrm>
            <a:prstGeom prst="rect">
              <a:avLst/>
            </a:prstGeom>
            <a:ln w="38100">
              <a:solidFill>
                <a:schemeClr val="accent6"/>
              </a:solidFill>
            </a:ln>
          </p:spPr>
        </p:pic>
        <p:cxnSp>
          <p:nvCxnSpPr>
            <p:cNvPr id="30" name="Straight Arrow Connector 29"/>
            <p:cNvCxnSpPr/>
            <p:nvPr/>
          </p:nvCxnSpPr>
          <p:spPr bwMode="auto">
            <a:xfrm flipH="1">
              <a:off x="2805105" y="5800990"/>
              <a:ext cx="588544" cy="540573"/>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32" name="TextBox 31"/>
            <p:cNvSpPr txBox="1"/>
            <p:nvPr/>
          </p:nvSpPr>
          <p:spPr>
            <a:xfrm>
              <a:off x="1366980" y="4877661"/>
              <a:ext cx="1438125" cy="923330"/>
            </a:xfrm>
            <a:prstGeom prst="rect">
              <a:avLst/>
            </a:prstGeom>
            <a:noFill/>
          </p:spPr>
          <p:txBody>
            <a:bodyPr wrap="square" rtlCol="0">
              <a:spAutoFit/>
            </a:bodyPr>
            <a:lstStyle/>
            <a:p>
              <a:pPr algn="ctr"/>
              <a:r>
                <a:rPr lang="en-US" sz="1800" b="1" dirty="0" smtClean="0">
                  <a:solidFill>
                    <a:srgbClr val="FF0000"/>
                  </a:solidFill>
                </a:rPr>
                <a:t>A new file has only one worksheet</a:t>
              </a:r>
              <a:endParaRPr lang="en-US" sz="1800" b="1" dirty="0">
                <a:solidFill>
                  <a:srgbClr val="FF0000"/>
                </a:solidFill>
              </a:endParaRPr>
            </a:p>
          </p:txBody>
        </p:sp>
        <p:sp>
          <p:nvSpPr>
            <p:cNvPr id="33" name="TextBox 32"/>
            <p:cNvSpPr txBox="1"/>
            <p:nvPr/>
          </p:nvSpPr>
          <p:spPr>
            <a:xfrm>
              <a:off x="6250855" y="5107595"/>
              <a:ext cx="2590800" cy="646331"/>
            </a:xfrm>
            <a:prstGeom prst="rect">
              <a:avLst/>
            </a:prstGeom>
            <a:noFill/>
          </p:spPr>
          <p:txBody>
            <a:bodyPr wrap="square" rtlCol="0">
              <a:spAutoFit/>
            </a:bodyPr>
            <a:lstStyle/>
            <a:p>
              <a:pPr algn="ctr"/>
              <a:r>
                <a:rPr lang="en-US" sz="1800" b="1" dirty="0" smtClean="0">
                  <a:solidFill>
                    <a:srgbClr val="FF0000"/>
                  </a:solidFill>
                </a:rPr>
                <a:t>3 worksheets set up for 3 homework problems</a:t>
              </a:r>
              <a:endParaRPr lang="en-US" sz="1800" b="1" dirty="0">
                <a:solidFill>
                  <a:srgbClr val="FF0000"/>
                </a:solidFill>
              </a:endParaRPr>
            </a:p>
          </p:txBody>
        </p:sp>
        <p:sp>
          <p:nvSpPr>
            <p:cNvPr id="34" name="Right Brace 33"/>
            <p:cNvSpPr/>
            <p:nvPr/>
          </p:nvSpPr>
          <p:spPr bwMode="auto">
            <a:xfrm rot="16200000">
              <a:off x="7215161" y="5097417"/>
              <a:ext cx="404814" cy="1925730"/>
            </a:xfrm>
            <a:prstGeom prst="rightBrac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 name="Right Brace 22"/>
            <p:cNvSpPr/>
            <p:nvPr/>
          </p:nvSpPr>
          <p:spPr bwMode="auto">
            <a:xfrm rot="16200000">
              <a:off x="1807557" y="5703282"/>
              <a:ext cx="404814" cy="729317"/>
            </a:xfrm>
            <a:prstGeom prst="rightBrac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 name="TextBox 24"/>
            <p:cNvSpPr txBox="1"/>
            <p:nvPr/>
          </p:nvSpPr>
          <p:spPr>
            <a:xfrm>
              <a:off x="2967569" y="5154659"/>
              <a:ext cx="1438125" cy="646331"/>
            </a:xfrm>
            <a:prstGeom prst="rect">
              <a:avLst/>
            </a:prstGeom>
            <a:noFill/>
          </p:spPr>
          <p:txBody>
            <a:bodyPr wrap="square" rtlCol="0">
              <a:spAutoFit/>
            </a:bodyPr>
            <a:lstStyle/>
            <a:p>
              <a:pPr algn="ctr"/>
              <a:r>
                <a:rPr lang="en-US" sz="1800" b="1" dirty="0" smtClean="0">
                  <a:solidFill>
                    <a:srgbClr val="FF0000"/>
                  </a:solidFill>
                </a:rPr>
                <a:t>Add worksheet</a:t>
              </a:r>
              <a:endParaRPr lang="en-US" sz="1800" b="1" dirty="0">
                <a:solidFill>
                  <a:srgbClr val="FF0000"/>
                </a:solidFill>
              </a:endParaRP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7" name="Rectangle 10"/>
          <p:cNvSpPr>
            <a:spLocks noChangeArrowheads="1"/>
          </p:cNvSpPr>
          <p:nvPr/>
        </p:nvSpPr>
        <p:spPr bwMode="auto">
          <a:xfrm>
            <a:off x="609600" y="644952"/>
            <a:ext cx="8534400" cy="2199195"/>
          </a:xfrm>
          <a:prstGeom prst="rect">
            <a:avLst/>
          </a:prstGeom>
          <a:noFill/>
          <a:ln w="9525">
            <a:noFill/>
            <a:miter lim="800000"/>
            <a:headEnd/>
            <a:tailEnd/>
          </a:ln>
          <a:effectLst/>
        </p:spPr>
        <p:txBody>
          <a:bodyPr/>
          <a:lstStyle/>
          <a:p>
            <a:pPr>
              <a:spcBef>
                <a:spcPct val="20000"/>
              </a:spcBef>
            </a:pPr>
            <a:r>
              <a:rPr lang="en-US" sz="2200" b="1" u="sng" dirty="0" smtClean="0">
                <a:solidFill>
                  <a:schemeClr val="accent2"/>
                </a:solidFill>
              </a:rPr>
              <a:t>Example – Relative versus Absolute Addresses</a:t>
            </a:r>
            <a:endParaRPr lang="en-US" sz="2200" b="1" dirty="0">
              <a:solidFill>
                <a:schemeClr val="accent2"/>
              </a:solidFill>
            </a:endParaRPr>
          </a:p>
          <a:p>
            <a:pPr marL="228600" indent="-228600">
              <a:spcBef>
                <a:spcPct val="20000"/>
              </a:spcBef>
              <a:buFont typeface="Arial" pitchFamily="34" charset="0"/>
              <a:buChar char="•"/>
              <a:tabLst>
                <a:tab pos="228600" algn="l"/>
              </a:tabLst>
            </a:pPr>
            <a:r>
              <a:rPr lang="en-US" sz="2200" dirty="0" smtClean="0">
                <a:solidFill>
                  <a:schemeClr val="accent2"/>
                </a:solidFill>
              </a:rPr>
              <a:t>Top table - uses </a:t>
            </a:r>
            <a:r>
              <a:rPr lang="en-US" sz="2200" dirty="0">
                <a:solidFill>
                  <a:schemeClr val="accent2"/>
                </a:solidFill>
              </a:rPr>
              <a:t>a </a:t>
            </a:r>
            <a:r>
              <a:rPr lang="en-US" sz="2200" b="1" i="1" u="sng" dirty="0">
                <a:solidFill>
                  <a:schemeClr val="accent2"/>
                </a:solidFill>
              </a:rPr>
              <a:t>relative address</a:t>
            </a:r>
            <a:r>
              <a:rPr lang="en-US" sz="2200" dirty="0">
                <a:solidFill>
                  <a:schemeClr val="accent2"/>
                </a:solidFill>
              </a:rPr>
              <a:t> for the tax rate and produces incorrect results</a:t>
            </a:r>
            <a:r>
              <a:rPr lang="en-US" sz="2200" dirty="0" smtClean="0">
                <a:solidFill>
                  <a:schemeClr val="accent2"/>
                </a:solidFill>
              </a:rPr>
              <a:t>.</a:t>
            </a:r>
          </a:p>
          <a:p>
            <a:pPr marL="228600" indent="-228600">
              <a:spcBef>
                <a:spcPct val="20000"/>
              </a:spcBef>
              <a:buFont typeface="Arial" pitchFamily="34" charset="0"/>
              <a:buChar char="•"/>
              <a:tabLst>
                <a:tab pos="228600" algn="l"/>
              </a:tabLst>
            </a:pPr>
            <a:r>
              <a:rPr lang="en-US" sz="2200" dirty="0" smtClean="0">
                <a:solidFill>
                  <a:schemeClr val="accent2"/>
                </a:solidFill>
              </a:rPr>
              <a:t>Lower </a:t>
            </a:r>
            <a:r>
              <a:rPr lang="en-US" sz="2200" dirty="0">
                <a:solidFill>
                  <a:schemeClr val="accent2"/>
                </a:solidFill>
              </a:rPr>
              <a:t>table </a:t>
            </a:r>
            <a:r>
              <a:rPr lang="en-US" sz="2200" dirty="0" smtClean="0">
                <a:solidFill>
                  <a:schemeClr val="accent2"/>
                </a:solidFill>
              </a:rPr>
              <a:t>- uses </a:t>
            </a:r>
            <a:r>
              <a:rPr lang="en-US" sz="2200" dirty="0">
                <a:solidFill>
                  <a:schemeClr val="accent2"/>
                </a:solidFill>
              </a:rPr>
              <a:t>an </a:t>
            </a:r>
            <a:r>
              <a:rPr lang="en-US" sz="2200" b="1" i="1" u="sng" dirty="0">
                <a:solidFill>
                  <a:schemeClr val="accent2"/>
                </a:solidFill>
              </a:rPr>
              <a:t>absolute address</a:t>
            </a:r>
            <a:r>
              <a:rPr lang="en-US" sz="2200" dirty="0">
                <a:solidFill>
                  <a:schemeClr val="accent2"/>
                </a:solidFill>
              </a:rPr>
              <a:t> for the tax rate and produces the correct results.</a:t>
            </a:r>
          </a:p>
        </p:txBody>
      </p:sp>
      <p:sp>
        <p:nvSpPr>
          <p:cNvPr id="3" name="Slide Number Placeholder 2"/>
          <p:cNvSpPr>
            <a:spLocks noGrp="1"/>
          </p:cNvSpPr>
          <p:nvPr>
            <p:ph type="sldNum" sz="quarter" idx="12"/>
          </p:nvPr>
        </p:nvSpPr>
        <p:spPr>
          <a:xfrm>
            <a:off x="7239000" y="0"/>
            <a:ext cx="1905000" cy="457200"/>
          </a:xfrm>
        </p:spPr>
        <p:txBody>
          <a:bodyPr/>
          <a:lstStyle/>
          <a:p>
            <a:pPr>
              <a:defRPr/>
            </a:pPr>
            <a:fld id="{FD58C7B3-39AE-42FA-97BD-2BABAA924D65}" type="slidenum">
              <a:rPr lang="en-US" smtClean="0"/>
              <a:pPr>
                <a:defRPr/>
              </a:pPr>
              <a:t>40</a:t>
            </a:fld>
            <a:endParaRPr lang="en-US"/>
          </a:p>
        </p:txBody>
      </p:sp>
      <p:pic>
        <p:nvPicPr>
          <p:cNvPr id="4" name="Picture 3"/>
          <p:cNvPicPr>
            <a:picLocks noChangeAspect="1"/>
          </p:cNvPicPr>
          <p:nvPr/>
        </p:nvPicPr>
        <p:blipFill>
          <a:blip r:embed="rId2"/>
          <a:stretch>
            <a:fillRect/>
          </a:stretch>
        </p:blipFill>
        <p:spPr>
          <a:xfrm>
            <a:off x="169049" y="2552062"/>
            <a:ext cx="8867375" cy="4265089"/>
          </a:xfrm>
          <a:prstGeom prst="rect">
            <a:avLst/>
          </a:prstGeom>
          <a:ln w="38100">
            <a:solidFill>
              <a:schemeClr val="accent6"/>
            </a:solid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Line 5"/>
          <p:cNvSpPr>
            <a:spLocks noChangeShapeType="1"/>
          </p:cNvSpPr>
          <p:nvPr/>
        </p:nvSpPr>
        <p:spPr bwMode="auto">
          <a:xfrm flipV="1">
            <a:off x="0" y="609599"/>
            <a:ext cx="8458200" cy="17721"/>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0" y="228600"/>
            <a:ext cx="78486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8" name="TextBox 7"/>
          <p:cNvSpPr txBox="1"/>
          <p:nvPr/>
        </p:nvSpPr>
        <p:spPr>
          <a:xfrm>
            <a:off x="69670" y="790467"/>
            <a:ext cx="7872852" cy="830997"/>
          </a:xfrm>
          <a:prstGeom prst="rect">
            <a:avLst/>
          </a:prstGeom>
          <a:solidFill>
            <a:srgbClr val="FFFFCC"/>
          </a:solidFill>
          <a:ln w="38100">
            <a:solidFill>
              <a:srgbClr val="FF0000"/>
            </a:solidFill>
          </a:ln>
        </p:spPr>
        <p:txBody>
          <a:bodyPr wrap="square" rtlCol="0">
            <a:spAutoFit/>
          </a:bodyPr>
          <a:lstStyle/>
          <a:p>
            <a:r>
              <a:rPr lang="en-US" b="1" i="1" u="sng" dirty="0" smtClean="0">
                <a:solidFill>
                  <a:srgbClr val="FF0000"/>
                </a:solidFill>
              </a:rPr>
              <a:t>Try It</a:t>
            </a:r>
            <a:r>
              <a:rPr lang="en-US" b="1" i="1" dirty="0" smtClean="0">
                <a:solidFill>
                  <a:srgbClr val="FF0000"/>
                </a:solidFill>
              </a:rPr>
              <a:t>!  Create a table similar to the one below, but show all values of mass.  Mass can be calculated using m = </a:t>
            </a:r>
            <a:r>
              <a:rPr lang="en-US" b="1" i="1" dirty="0" smtClean="0">
                <a:solidFill>
                  <a:srgbClr val="FF0000"/>
                </a:solidFill>
                <a:sym typeface="Symbol" panose="05050102010706020507" pitchFamily="18" charset="2"/>
              </a:rPr>
              <a:t></a:t>
            </a:r>
            <a:r>
              <a:rPr lang="en-US" b="1" i="1" dirty="0" smtClean="0">
                <a:solidFill>
                  <a:srgbClr val="FF0000"/>
                </a:solidFill>
              </a:rPr>
              <a:t>V.</a:t>
            </a:r>
          </a:p>
        </p:txBody>
      </p:sp>
      <p:grpSp>
        <p:nvGrpSpPr>
          <p:cNvPr id="9" name="Group 8"/>
          <p:cNvGrpSpPr/>
          <p:nvPr/>
        </p:nvGrpSpPr>
        <p:grpSpPr>
          <a:xfrm>
            <a:off x="69669" y="2331170"/>
            <a:ext cx="9074331" cy="4516196"/>
            <a:chOff x="69669" y="2331170"/>
            <a:chExt cx="9074331" cy="4516196"/>
          </a:xfrm>
        </p:grpSpPr>
        <p:sp>
          <p:nvSpPr>
            <p:cNvPr id="4" name="Right Brace 3"/>
            <p:cNvSpPr/>
            <p:nvPr/>
          </p:nvSpPr>
          <p:spPr bwMode="auto">
            <a:xfrm>
              <a:off x="5519570" y="2987748"/>
              <a:ext cx="287079" cy="393405"/>
            </a:xfrm>
            <a:prstGeom prst="rightBrac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 name="TextBox 4"/>
            <p:cNvSpPr txBox="1"/>
            <p:nvPr/>
          </p:nvSpPr>
          <p:spPr>
            <a:xfrm>
              <a:off x="5970174" y="2630452"/>
              <a:ext cx="3173825" cy="1107996"/>
            </a:xfrm>
            <a:prstGeom prst="rect">
              <a:avLst/>
            </a:prstGeom>
            <a:noFill/>
            <a:ln w="38100">
              <a:solidFill>
                <a:srgbClr val="FF0000"/>
              </a:solidFill>
            </a:ln>
          </p:spPr>
          <p:txBody>
            <a:bodyPr wrap="square" rtlCol="0">
              <a:spAutoFit/>
            </a:bodyPr>
            <a:lstStyle/>
            <a:p>
              <a:r>
                <a:rPr lang="en-US" sz="2200" b="1" i="1" dirty="0" smtClean="0">
                  <a:solidFill>
                    <a:srgbClr val="FF0000"/>
                  </a:solidFill>
                </a:rPr>
                <a:t>Note how 8.96 has been carefully placed in its own cell</a:t>
              </a:r>
              <a:endParaRPr lang="en-US" sz="2200" b="1" i="1" dirty="0">
                <a:solidFill>
                  <a:srgbClr val="FF0000"/>
                </a:solidFill>
              </a:endParaRPr>
            </a:p>
          </p:txBody>
        </p:sp>
        <p:sp>
          <p:nvSpPr>
            <p:cNvPr id="11" name="Right Brace 10"/>
            <p:cNvSpPr/>
            <p:nvPr/>
          </p:nvSpPr>
          <p:spPr bwMode="auto">
            <a:xfrm>
              <a:off x="5558553" y="6443329"/>
              <a:ext cx="287079" cy="393405"/>
            </a:xfrm>
            <a:prstGeom prst="rightBrac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6" name="Picture 5"/>
            <p:cNvPicPr>
              <a:picLocks noChangeAspect="1"/>
            </p:cNvPicPr>
            <p:nvPr/>
          </p:nvPicPr>
          <p:blipFill>
            <a:blip r:embed="rId2"/>
            <a:stretch>
              <a:fillRect/>
            </a:stretch>
          </p:blipFill>
          <p:spPr>
            <a:xfrm>
              <a:off x="69669" y="2331170"/>
              <a:ext cx="5286375" cy="4476750"/>
            </a:xfrm>
            <a:prstGeom prst="rect">
              <a:avLst/>
            </a:prstGeom>
            <a:ln w="38100">
              <a:solidFill>
                <a:schemeClr val="accent6"/>
              </a:solidFill>
            </a:ln>
          </p:spPr>
        </p:pic>
        <p:sp>
          <p:nvSpPr>
            <p:cNvPr id="13" name="Right Brace 12"/>
            <p:cNvSpPr/>
            <p:nvPr/>
          </p:nvSpPr>
          <p:spPr bwMode="auto">
            <a:xfrm>
              <a:off x="5473495" y="4040370"/>
              <a:ext cx="287079" cy="2094616"/>
            </a:xfrm>
            <a:prstGeom prst="rightBrac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TextBox 13"/>
            <p:cNvSpPr txBox="1"/>
            <p:nvPr/>
          </p:nvSpPr>
          <p:spPr>
            <a:xfrm>
              <a:off x="5878025" y="4044578"/>
              <a:ext cx="3265975" cy="1785104"/>
            </a:xfrm>
            <a:prstGeom prst="rect">
              <a:avLst/>
            </a:prstGeom>
            <a:noFill/>
            <a:ln w="38100">
              <a:solidFill>
                <a:srgbClr val="FF0000"/>
              </a:solidFill>
            </a:ln>
          </p:spPr>
          <p:txBody>
            <a:bodyPr wrap="square" rtlCol="0">
              <a:spAutoFit/>
            </a:bodyPr>
            <a:lstStyle>
              <a:defPPr>
                <a:defRPr lang="en-US"/>
              </a:defPPr>
              <a:lvl1pPr>
                <a:defRPr sz="2200" b="1" i="1">
                  <a:solidFill>
                    <a:srgbClr val="FF0000"/>
                  </a:solidFill>
                </a:defRPr>
              </a:lvl1pPr>
            </a:lstStyle>
            <a:p>
              <a:r>
                <a:rPr lang="en-US" dirty="0" smtClean="0"/>
                <a:t>Enter </a:t>
              </a:r>
              <a:r>
                <a:rPr lang="en-US" dirty="0"/>
                <a:t>only one formula </a:t>
              </a:r>
              <a:r>
                <a:rPr lang="en-US" dirty="0" smtClean="0"/>
                <a:t>for mass and </a:t>
              </a:r>
              <a:r>
                <a:rPr lang="en-US" dirty="0"/>
                <a:t>then use AutoFill.  Be sure to use an </a:t>
              </a:r>
              <a:r>
                <a:rPr lang="en-US" u="sng" dirty="0"/>
                <a:t>absolute address</a:t>
              </a:r>
              <a:r>
                <a:rPr lang="en-US" dirty="0"/>
                <a:t> for the density.</a:t>
              </a:r>
            </a:p>
          </p:txBody>
        </p:sp>
        <p:sp>
          <p:nvSpPr>
            <p:cNvPr id="15" name="TextBox 14"/>
            <p:cNvSpPr txBox="1"/>
            <p:nvPr/>
          </p:nvSpPr>
          <p:spPr>
            <a:xfrm>
              <a:off x="5950682" y="6416479"/>
              <a:ext cx="3193318" cy="430887"/>
            </a:xfrm>
            <a:prstGeom prst="rect">
              <a:avLst/>
            </a:prstGeom>
            <a:noFill/>
            <a:ln w="38100">
              <a:solidFill>
                <a:srgbClr val="FF0000"/>
              </a:solidFill>
            </a:ln>
          </p:spPr>
          <p:txBody>
            <a:bodyPr wrap="square" rtlCol="0">
              <a:spAutoFit/>
            </a:bodyPr>
            <a:lstStyle/>
            <a:p>
              <a:r>
                <a:rPr lang="en-US" sz="2200" b="1" i="1" dirty="0" smtClean="0">
                  <a:solidFill>
                    <a:srgbClr val="FF0000"/>
                  </a:solidFill>
                </a:rPr>
                <a:t>Show a sample formula</a:t>
              </a:r>
              <a:endParaRPr lang="en-US" sz="2200" b="1" i="1" dirty="0">
                <a:solidFill>
                  <a:srgbClr val="FF0000"/>
                </a:solidFill>
              </a:endParaRPr>
            </a:p>
          </p:txBody>
        </p:sp>
      </p:grpSp>
      <p:sp>
        <p:nvSpPr>
          <p:cNvPr id="10" name="Slide Number Placeholder 9"/>
          <p:cNvSpPr>
            <a:spLocks noGrp="1"/>
          </p:cNvSpPr>
          <p:nvPr>
            <p:ph type="sldNum" sz="quarter" idx="12"/>
          </p:nvPr>
        </p:nvSpPr>
        <p:spPr>
          <a:xfrm>
            <a:off x="7238999" y="665"/>
            <a:ext cx="1905000" cy="457200"/>
          </a:xfrm>
        </p:spPr>
        <p:txBody>
          <a:bodyPr/>
          <a:lstStyle/>
          <a:p>
            <a:pPr>
              <a:defRPr/>
            </a:pPr>
            <a:fld id="{FD58C7B3-39AE-42FA-97BD-2BABAA924D65}" type="slidenum">
              <a:rPr lang="en-US" smtClean="0"/>
              <a:pPr>
                <a:defRPr/>
              </a:pPr>
              <a:t>41</a:t>
            </a:fld>
            <a:endParaRPr lang="en-US" dirty="0"/>
          </a:p>
        </p:txBody>
      </p:sp>
    </p:spTree>
    <p:extLst>
      <p:ext uri="{BB962C8B-B14F-4D97-AF65-F5344CB8AC3E}">
        <p14:creationId xmlns:p14="http://schemas.microsoft.com/office/powerpoint/2010/main" val="20200179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7" name="Rectangle 9"/>
          <p:cNvSpPr txBox="1">
            <a:spLocks noChangeArrowheads="1"/>
          </p:cNvSpPr>
          <p:nvPr/>
        </p:nvSpPr>
        <p:spPr bwMode="auto">
          <a:xfrm>
            <a:off x="609600" y="638175"/>
            <a:ext cx="8534400" cy="2105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b="1" u="sng" kern="0" dirty="0" smtClean="0">
                <a:solidFill>
                  <a:schemeClr val="accent2"/>
                </a:solidFill>
                <a:latin typeface="+mn-lt"/>
              </a:rPr>
              <a:t>Microsoft Drawing Tools and Microsoft Equation 3.0</a:t>
            </a:r>
            <a:r>
              <a:rPr lang="en-US" kern="0" dirty="0" smtClean="0">
                <a:solidFill>
                  <a:schemeClr val="accent2"/>
                </a:solidFill>
                <a:latin typeface="+mn-lt"/>
              </a:rPr>
              <a:t> </a:t>
            </a:r>
          </a:p>
          <a:p>
            <a:pPr marL="228600" marR="0" lvl="0" indent="-228600" algn="l" defTabSz="914400" rtl="0" eaLnBrk="0" fontAlgn="base" latinLnBrk="0" hangingPunct="0">
              <a:lnSpc>
                <a:spcPct val="100000"/>
              </a:lnSpc>
              <a:spcBef>
                <a:spcPct val="20000"/>
              </a:spcBef>
              <a:spcAft>
                <a:spcPct val="0"/>
              </a:spcAft>
              <a:buClrTx/>
              <a:buSzTx/>
              <a:buFont typeface="Arial" pitchFamily="34" charset="0"/>
              <a:buChar char="•"/>
              <a:tabLst>
                <a:tab pos="228600" algn="l"/>
              </a:tabLst>
              <a:defRPr/>
            </a:pPr>
            <a:r>
              <a:rPr lang="en-US" kern="0" dirty="0" smtClean="0">
                <a:solidFill>
                  <a:schemeClr val="accent2"/>
                </a:solidFill>
                <a:latin typeface="+mn-lt"/>
              </a:rPr>
              <a:t>As with Microsoft Word, we can use Microsoft Drawing Tools and Microsoft Equation 3.0 to add sketches, diagrams, or equations to enhance our data and calculations in Excel.</a:t>
            </a:r>
          </a:p>
          <a:p>
            <a:pPr marL="228600" marR="0" lvl="0" indent="-228600" algn="l" defTabSz="914400" rtl="0" eaLnBrk="0" fontAlgn="base" latinLnBrk="0" hangingPunct="0">
              <a:lnSpc>
                <a:spcPct val="100000"/>
              </a:lnSpc>
              <a:spcBef>
                <a:spcPct val="20000"/>
              </a:spcBef>
              <a:spcAft>
                <a:spcPct val="0"/>
              </a:spcAft>
              <a:buClrTx/>
              <a:buSzTx/>
              <a:buFont typeface="Arial" pitchFamily="34" charset="0"/>
              <a:buChar char="•"/>
              <a:tabLst>
                <a:tab pos="228600" algn="l"/>
              </a:tabLst>
              <a:defRPr/>
            </a:pPr>
            <a:r>
              <a:rPr lang="en-US" kern="0" dirty="0" smtClean="0">
                <a:solidFill>
                  <a:schemeClr val="accent2"/>
                </a:solidFill>
                <a:latin typeface="+mn-lt"/>
              </a:rPr>
              <a:t>Try several examples in class or on your own.</a:t>
            </a:r>
          </a:p>
          <a:p>
            <a:pPr marL="228600" marR="0" lvl="0" indent="-228600" algn="l" defTabSz="914400" rtl="0" eaLnBrk="0" fontAlgn="base" latinLnBrk="0" hangingPunct="0">
              <a:lnSpc>
                <a:spcPct val="100000"/>
              </a:lnSpc>
              <a:spcBef>
                <a:spcPct val="20000"/>
              </a:spcBef>
              <a:spcAft>
                <a:spcPct val="0"/>
              </a:spcAft>
              <a:buClrTx/>
              <a:buSzTx/>
              <a:tabLst>
                <a:tab pos="228600" algn="l"/>
              </a:tabLst>
              <a:defRPr/>
            </a:pPr>
            <a:endParaRPr lang="en-US" kern="0" noProof="0" dirty="0" smtClean="0">
              <a:solidFill>
                <a:schemeClr val="accent2"/>
              </a:solidFill>
              <a:latin typeface="+mn-lt"/>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b="1" i="0" u="none" strike="noStrike" kern="0" cap="none" spc="0" normalizeH="0" baseline="0" noProof="0" dirty="0" smtClean="0">
              <a:ln>
                <a:noFill/>
              </a:ln>
              <a:solidFill>
                <a:schemeClr val="accent2"/>
              </a:solidFill>
              <a:effectLst/>
              <a:uLnTx/>
              <a:uFillTx/>
              <a:latin typeface="+mn-lt"/>
            </a:endParaRPr>
          </a:p>
        </p:txBody>
      </p:sp>
      <p:sp>
        <p:nvSpPr>
          <p:cNvPr id="3" name="Rectangle 2"/>
          <p:cNvSpPr/>
          <p:nvPr/>
        </p:nvSpPr>
        <p:spPr>
          <a:xfrm>
            <a:off x="1181986" y="3664896"/>
            <a:ext cx="6666614" cy="830997"/>
          </a:xfrm>
          <a:prstGeom prst="rect">
            <a:avLst/>
          </a:prstGeom>
          <a:ln w="38100">
            <a:solidFill>
              <a:schemeClr val="accent6"/>
            </a:solidFill>
          </a:ln>
        </p:spPr>
        <p:txBody>
          <a:bodyPr wrap="square">
            <a:spAutoFit/>
          </a:bodyPr>
          <a:lstStyle/>
          <a:p>
            <a:pPr lvl="0">
              <a:spcBef>
                <a:spcPct val="20000"/>
              </a:spcBef>
              <a:tabLst>
                <a:tab pos="228600" algn="l"/>
              </a:tabLst>
              <a:defRPr/>
            </a:pPr>
            <a:r>
              <a:rPr lang="en-US" kern="0" dirty="0">
                <a:solidFill>
                  <a:schemeClr val="accent2"/>
                </a:solidFill>
              </a:rPr>
              <a:t>Check out the following presentation on the course website:  </a:t>
            </a:r>
            <a:r>
              <a:rPr lang="en-US" b="1" i="1" u="sng" kern="0" dirty="0">
                <a:solidFill>
                  <a:schemeClr val="accent2"/>
                </a:solidFill>
              </a:rPr>
              <a:t>Microsoft Equation and Drawing Tools</a:t>
            </a:r>
          </a:p>
        </p:txBody>
      </p:sp>
      <p:sp>
        <p:nvSpPr>
          <p:cNvPr id="4" name="Slide Number Placeholder 3"/>
          <p:cNvSpPr>
            <a:spLocks noGrp="1"/>
          </p:cNvSpPr>
          <p:nvPr>
            <p:ph type="sldNum" sz="quarter" idx="12"/>
          </p:nvPr>
        </p:nvSpPr>
        <p:spPr/>
        <p:txBody>
          <a:bodyPr/>
          <a:lstStyle/>
          <a:p>
            <a:pPr>
              <a:defRPr/>
            </a:pPr>
            <a:fld id="{FD58C7B3-39AE-42FA-97BD-2BABAA924D65}"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txBox="1">
            <a:spLocks noChangeArrowheads="1"/>
          </p:cNvSpPr>
          <p:nvPr/>
        </p:nvSpPr>
        <p:spPr bwMode="auto">
          <a:xfrm>
            <a:off x="0" y="0"/>
            <a:ext cx="8534400" cy="3619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2000" b="1" kern="0" dirty="0" smtClean="0">
                <a:solidFill>
                  <a:schemeClr val="accent2"/>
                </a:solidFill>
                <a:latin typeface="+mn-lt"/>
              </a:rPr>
              <a:t>Sample Homework Problem using Excel</a:t>
            </a:r>
          </a:p>
          <a:p>
            <a:pPr marL="0" marR="0" lvl="0" indent="0" algn="l" defTabSz="914400" rtl="0" eaLnBrk="0" fontAlgn="base" latinLnBrk="0" hangingPunct="0">
              <a:lnSpc>
                <a:spcPct val="100000"/>
              </a:lnSpc>
              <a:spcBef>
                <a:spcPct val="20000"/>
              </a:spcBef>
              <a:spcAft>
                <a:spcPct val="0"/>
              </a:spcAft>
              <a:buClrTx/>
              <a:buSzTx/>
              <a:buFontTx/>
              <a:buNone/>
              <a:tabLst/>
              <a:defRPr/>
            </a:pPr>
            <a:endParaRPr lang="en-US" sz="2000" kern="0" dirty="0" smtClean="0">
              <a:solidFill>
                <a:schemeClr val="accent2"/>
              </a:solidFill>
              <a:latin typeface="+mn-lt"/>
            </a:endParaRPr>
          </a:p>
          <a:p>
            <a:pPr marL="228600" marR="0" lvl="0" indent="-228600" algn="l" defTabSz="914400" rtl="0" eaLnBrk="0" fontAlgn="base" latinLnBrk="0" hangingPunct="0">
              <a:lnSpc>
                <a:spcPct val="100000"/>
              </a:lnSpc>
              <a:spcBef>
                <a:spcPct val="20000"/>
              </a:spcBef>
              <a:spcAft>
                <a:spcPct val="0"/>
              </a:spcAft>
              <a:buClrTx/>
              <a:buSzTx/>
              <a:tabLst>
                <a:tab pos="228600" algn="l"/>
              </a:tabLst>
              <a:defRPr/>
            </a:pPr>
            <a:endParaRPr lang="en-US" sz="2000" kern="0" noProof="0" dirty="0" smtClean="0">
              <a:solidFill>
                <a:schemeClr val="accent2"/>
              </a:solidFill>
              <a:latin typeface="+mn-lt"/>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1" i="0" strike="noStrike" kern="0" cap="none" spc="0" normalizeH="0" baseline="0" noProof="0" dirty="0" smtClean="0">
              <a:ln>
                <a:noFill/>
              </a:ln>
              <a:solidFill>
                <a:schemeClr val="accent2"/>
              </a:solidFill>
              <a:effectLst/>
              <a:uLnTx/>
              <a:uFillTx/>
              <a:latin typeface="+mn-lt"/>
            </a:endParaRPr>
          </a:p>
        </p:txBody>
      </p:sp>
      <p:sp>
        <p:nvSpPr>
          <p:cNvPr id="2" name="Slide Number Placeholder 1"/>
          <p:cNvSpPr>
            <a:spLocks noGrp="1"/>
          </p:cNvSpPr>
          <p:nvPr>
            <p:ph type="sldNum" sz="quarter" idx="12"/>
          </p:nvPr>
        </p:nvSpPr>
        <p:spPr>
          <a:xfrm>
            <a:off x="7239000" y="6400800"/>
            <a:ext cx="1905000" cy="457200"/>
          </a:xfrm>
        </p:spPr>
        <p:txBody>
          <a:bodyPr/>
          <a:lstStyle/>
          <a:p>
            <a:pPr>
              <a:defRPr/>
            </a:pPr>
            <a:fld id="{FD58C7B3-39AE-42FA-97BD-2BABAA924D65}" type="slidenum">
              <a:rPr lang="en-US" smtClean="0"/>
              <a:pPr>
                <a:defRPr/>
              </a:pPr>
              <a:t>43</a:t>
            </a:fld>
            <a:endParaRPr lang="en-US"/>
          </a:p>
        </p:txBody>
      </p:sp>
      <p:pic>
        <p:nvPicPr>
          <p:cNvPr id="4" name="Picture 3"/>
          <p:cNvPicPr>
            <a:picLocks noChangeAspect="1"/>
          </p:cNvPicPr>
          <p:nvPr/>
        </p:nvPicPr>
        <p:blipFill>
          <a:blip r:embed="rId2"/>
          <a:stretch>
            <a:fillRect/>
          </a:stretch>
        </p:blipFill>
        <p:spPr>
          <a:xfrm>
            <a:off x="0" y="361949"/>
            <a:ext cx="8514243" cy="6496052"/>
          </a:xfrm>
          <a:prstGeom prst="rect">
            <a:avLst/>
          </a:prstGeom>
          <a:ln w="38100">
            <a:solidFill>
              <a:schemeClr val="accent6"/>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xfrm>
            <a:off x="7239000" y="2381"/>
            <a:ext cx="1905000" cy="457200"/>
          </a:xfrm>
          <a:noFill/>
        </p:spPr>
        <p:txBody>
          <a:bodyPr/>
          <a:lstStyle/>
          <a:p>
            <a:fld id="{93732295-3C2F-4A0C-98A0-328A05E95FE2}" type="slidenum">
              <a:rPr lang="en-US"/>
              <a:pPr/>
              <a:t>5</a:t>
            </a:fld>
            <a:endParaRPr lang="en-US" dirty="0"/>
          </a:p>
        </p:txBody>
      </p:sp>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4103" name="Rectangle 9"/>
          <p:cNvSpPr>
            <a:spLocks noGrp="1" noChangeArrowheads="1"/>
          </p:cNvSpPr>
          <p:nvPr>
            <p:ph type="subTitle" idx="1"/>
          </p:nvPr>
        </p:nvSpPr>
        <p:spPr>
          <a:xfrm>
            <a:off x="609600" y="609599"/>
            <a:ext cx="5781773" cy="1551747"/>
          </a:xfrm>
          <a:noFill/>
        </p:spPr>
        <p:txBody>
          <a:bodyPr/>
          <a:lstStyle/>
          <a:p>
            <a:pPr algn="l"/>
            <a:r>
              <a:rPr lang="en-US" sz="2400" b="1" u="sng" dirty="0" smtClean="0">
                <a:solidFill>
                  <a:schemeClr val="accent2"/>
                </a:solidFill>
              </a:rPr>
              <a:t>Excel Worksheets</a:t>
            </a:r>
            <a:endParaRPr lang="en-US" sz="2400" b="1" dirty="0" smtClean="0">
              <a:solidFill>
                <a:schemeClr val="accent2"/>
              </a:solidFill>
            </a:endParaRPr>
          </a:p>
          <a:p>
            <a:pPr marL="228600" indent="-228600" algn="l">
              <a:buFont typeface="Arial" pitchFamily="34" charset="0"/>
              <a:buChar char="•"/>
            </a:pPr>
            <a:r>
              <a:rPr lang="en-US" sz="2200" dirty="0" smtClean="0">
                <a:solidFill>
                  <a:schemeClr val="accent2"/>
                </a:solidFill>
              </a:rPr>
              <a:t>For all assignments in this course, </a:t>
            </a:r>
            <a:r>
              <a:rPr lang="en-US" sz="2200" b="1" i="1" dirty="0" smtClean="0">
                <a:solidFill>
                  <a:schemeClr val="accent2"/>
                </a:solidFill>
              </a:rPr>
              <a:t>use a separate worksheet for each problem</a:t>
            </a:r>
            <a:r>
              <a:rPr lang="en-US" sz="2200" dirty="0" smtClean="0">
                <a:solidFill>
                  <a:schemeClr val="accent2"/>
                </a:solidFill>
              </a:rPr>
              <a:t>.  Rename each worksheet with the problem number.</a:t>
            </a:r>
            <a:endParaRPr lang="en-US" sz="2200" b="1" dirty="0" smtClean="0">
              <a:solidFill>
                <a:schemeClr val="accent2"/>
              </a:solidFill>
            </a:endParaRPr>
          </a:p>
        </p:txBody>
      </p:sp>
      <p:grpSp>
        <p:nvGrpSpPr>
          <p:cNvPr id="8" name="Group 7"/>
          <p:cNvGrpSpPr/>
          <p:nvPr/>
        </p:nvGrpSpPr>
        <p:grpSpPr>
          <a:xfrm>
            <a:off x="457200" y="1981200"/>
            <a:ext cx="8612974" cy="4875014"/>
            <a:chOff x="457200" y="1981200"/>
            <a:chExt cx="8612974" cy="4875014"/>
          </a:xfrm>
        </p:grpSpPr>
        <p:pic>
          <p:nvPicPr>
            <p:cNvPr id="18" name="Picture 17"/>
            <p:cNvPicPr>
              <a:picLocks noChangeAspect="1"/>
            </p:cNvPicPr>
            <p:nvPr/>
          </p:nvPicPr>
          <p:blipFill rotWithShape="1">
            <a:blip r:embed="rId2"/>
            <a:srcRect r="56743"/>
            <a:stretch/>
          </p:blipFill>
          <p:spPr>
            <a:xfrm>
              <a:off x="790744" y="2161347"/>
              <a:ext cx="3633646" cy="4668904"/>
            </a:xfrm>
            <a:prstGeom prst="rect">
              <a:avLst/>
            </a:prstGeom>
            <a:ln w="38100">
              <a:solidFill>
                <a:schemeClr val="accent6"/>
              </a:solidFill>
            </a:ln>
          </p:spPr>
        </p:pic>
        <p:pic>
          <p:nvPicPr>
            <p:cNvPr id="4" name="Picture 3"/>
            <p:cNvPicPr>
              <a:picLocks noChangeAspect="1"/>
            </p:cNvPicPr>
            <p:nvPr/>
          </p:nvPicPr>
          <p:blipFill rotWithShape="1">
            <a:blip r:embed="rId3"/>
            <a:srcRect r="50857"/>
            <a:stretch/>
          </p:blipFill>
          <p:spPr>
            <a:xfrm>
              <a:off x="4919152" y="2161347"/>
              <a:ext cx="4151022" cy="4694867"/>
            </a:xfrm>
            <a:prstGeom prst="rect">
              <a:avLst/>
            </a:prstGeom>
            <a:ln w="38100">
              <a:solidFill>
                <a:schemeClr val="accent6"/>
              </a:solidFill>
            </a:ln>
          </p:spPr>
        </p:pic>
        <p:sp>
          <p:nvSpPr>
            <p:cNvPr id="4099" name="Rectangle 3"/>
            <p:cNvSpPr>
              <a:spLocks noChangeArrowheads="1"/>
            </p:cNvSpPr>
            <p:nvPr/>
          </p:nvSpPr>
          <p:spPr bwMode="auto">
            <a:xfrm>
              <a:off x="457200" y="1981200"/>
              <a:ext cx="7848600" cy="1143000"/>
            </a:xfrm>
            <a:prstGeom prst="rect">
              <a:avLst/>
            </a:prstGeom>
            <a:noFill/>
            <a:ln w="9525">
              <a:noFill/>
              <a:miter lim="800000"/>
              <a:headEnd/>
              <a:tailEnd/>
            </a:ln>
          </p:spPr>
          <p:txBody>
            <a:bodyPr anchor="ctr"/>
            <a:lstStyle/>
            <a:p>
              <a:endParaRPr lang="en-US" sz="1800">
                <a:solidFill>
                  <a:srgbClr val="CC0066"/>
                </a:solidFill>
              </a:endParaRPr>
            </a:p>
          </p:txBody>
        </p:sp>
        <p:sp>
          <p:nvSpPr>
            <p:cNvPr id="22" name="TextBox 21"/>
            <p:cNvSpPr txBox="1"/>
            <p:nvPr/>
          </p:nvSpPr>
          <p:spPr>
            <a:xfrm>
              <a:off x="1139575" y="5096672"/>
              <a:ext cx="2136344" cy="646331"/>
            </a:xfrm>
            <a:prstGeom prst="rect">
              <a:avLst/>
            </a:prstGeom>
            <a:noFill/>
          </p:spPr>
          <p:txBody>
            <a:bodyPr wrap="square" rtlCol="0">
              <a:spAutoFit/>
            </a:bodyPr>
            <a:lstStyle/>
            <a:p>
              <a:pPr algn="ctr"/>
              <a:r>
                <a:rPr lang="en-US" sz="1800" b="1" dirty="0" smtClean="0">
                  <a:solidFill>
                    <a:srgbClr val="FF0000"/>
                  </a:solidFill>
                </a:rPr>
                <a:t>Right-click on Sheet1 to rename it</a:t>
              </a:r>
              <a:endParaRPr lang="en-US" sz="1800" b="1" dirty="0">
                <a:solidFill>
                  <a:srgbClr val="FF0000"/>
                </a:solidFill>
              </a:endParaRPr>
            </a:p>
          </p:txBody>
        </p:sp>
        <p:cxnSp>
          <p:nvCxnSpPr>
            <p:cNvPr id="26" name="Straight Arrow Connector 25"/>
            <p:cNvCxnSpPr/>
            <p:nvPr/>
          </p:nvCxnSpPr>
          <p:spPr bwMode="auto">
            <a:xfrm>
              <a:off x="1791093" y="5833077"/>
              <a:ext cx="178700" cy="47286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33" name="TextBox 32"/>
            <p:cNvSpPr txBox="1"/>
            <p:nvPr/>
          </p:nvSpPr>
          <p:spPr>
            <a:xfrm>
              <a:off x="5908676" y="5279404"/>
              <a:ext cx="2399002" cy="369332"/>
            </a:xfrm>
            <a:prstGeom prst="rect">
              <a:avLst/>
            </a:prstGeom>
            <a:noFill/>
          </p:spPr>
          <p:txBody>
            <a:bodyPr wrap="square" rtlCol="0">
              <a:spAutoFit/>
            </a:bodyPr>
            <a:lstStyle/>
            <a:p>
              <a:r>
                <a:rPr lang="en-US" sz="1800" b="1" dirty="0" smtClean="0">
                  <a:solidFill>
                    <a:srgbClr val="FF0000"/>
                  </a:solidFill>
                </a:rPr>
                <a:t>Worksheets renamed</a:t>
              </a:r>
              <a:endParaRPr lang="en-US" sz="1800" b="1" dirty="0">
                <a:solidFill>
                  <a:srgbClr val="FF0000"/>
                </a:solidFill>
              </a:endParaRPr>
            </a:p>
          </p:txBody>
        </p:sp>
        <p:sp>
          <p:nvSpPr>
            <p:cNvPr id="34" name="Right Brace 33"/>
            <p:cNvSpPr/>
            <p:nvPr/>
          </p:nvSpPr>
          <p:spPr bwMode="auto">
            <a:xfrm rot="16200000">
              <a:off x="6905770" y="4668965"/>
              <a:ext cx="404814" cy="2544503"/>
            </a:xfrm>
            <a:prstGeom prst="rightBrac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2" name="TextBox 1"/>
          <p:cNvSpPr txBox="1"/>
          <p:nvPr/>
        </p:nvSpPr>
        <p:spPr>
          <a:xfrm>
            <a:off x="6391373" y="765631"/>
            <a:ext cx="2740023" cy="1107996"/>
          </a:xfrm>
          <a:prstGeom prst="rect">
            <a:avLst/>
          </a:prstGeom>
          <a:solidFill>
            <a:srgbClr val="FFFFCC"/>
          </a:solidFill>
          <a:ln w="38100">
            <a:solidFill>
              <a:srgbClr val="FF0000"/>
            </a:solidFill>
          </a:ln>
        </p:spPr>
        <p:txBody>
          <a:bodyPr wrap="square" rtlCol="0">
            <a:spAutoFit/>
          </a:bodyPr>
          <a:lstStyle/>
          <a:p>
            <a:r>
              <a:rPr lang="en-US" sz="2200" b="1" i="1" u="sng" dirty="0" smtClean="0">
                <a:solidFill>
                  <a:srgbClr val="FF0000"/>
                </a:solidFill>
              </a:rPr>
              <a:t>Try It</a:t>
            </a:r>
            <a:r>
              <a:rPr lang="en-US" sz="2200" b="1" i="1" dirty="0" smtClean="0">
                <a:solidFill>
                  <a:srgbClr val="FF0000"/>
                </a:solidFill>
              </a:rPr>
              <a:t>!  Create additional worksheets and rename them.</a:t>
            </a:r>
            <a:endParaRPr lang="en-US" sz="2200" b="1" i="1" dirty="0">
              <a:solidFill>
                <a:srgbClr val="FF0000"/>
              </a:solidFill>
            </a:endParaRPr>
          </a:p>
        </p:txBody>
      </p:sp>
    </p:spTree>
    <p:extLst>
      <p:ext uri="{BB962C8B-B14F-4D97-AF65-F5344CB8AC3E}">
        <p14:creationId xmlns:p14="http://schemas.microsoft.com/office/powerpoint/2010/main" val="300453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457200" y="1981200"/>
            <a:ext cx="7848600" cy="1143000"/>
          </a:xfrm>
          <a:prstGeom prst="rect">
            <a:avLst/>
          </a:prstGeom>
          <a:noFill/>
          <a:ln w="9525">
            <a:noFill/>
            <a:miter lim="800000"/>
            <a:headEnd/>
            <a:tailEnd/>
          </a:ln>
        </p:spPr>
        <p:txBody>
          <a:bodyPr anchor="ctr"/>
          <a:lstStyle/>
          <a:p>
            <a:endParaRPr lang="en-US" sz="1800">
              <a:solidFill>
                <a:srgbClr val="CC0066"/>
              </a:solidFill>
            </a:endParaRPr>
          </a:p>
        </p:txBody>
      </p:sp>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4103" name="Rectangle 9"/>
          <p:cNvSpPr>
            <a:spLocks noGrp="1" noChangeArrowheads="1"/>
          </p:cNvSpPr>
          <p:nvPr>
            <p:ph type="subTitle" idx="1"/>
          </p:nvPr>
        </p:nvSpPr>
        <p:spPr>
          <a:xfrm>
            <a:off x="609600" y="609600"/>
            <a:ext cx="4471447" cy="2652074"/>
          </a:xfrm>
          <a:noFill/>
        </p:spPr>
        <p:txBody>
          <a:bodyPr/>
          <a:lstStyle/>
          <a:p>
            <a:pPr algn="l"/>
            <a:r>
              <a:rPr lang="en-US" sz="2400" b="1" u="sng" dirty="0" smtClean="0">
                <a:solidFill>
                  <a:schemeClr val="accent2"/>
                </a:solidFill>
              </a:rPr>
              <a:t>Moving around the spreadsheet</a:t>
            </a:r>
            <a:endParaRPr lang="en-US" sz="2400" b="1" dirty="0" smtClean="0">
              <a:solidFill>
                <a:schemeClr val="accent2"/>
              </a:solidFill>
            </a:endParaRPr>
          </a:p>
          <a:p>
            <a:pPr marL="228600" indent="-228600" algn="l">
              <a:buFont typeface="Arial" pitchFamily="34" charset="0"/>
              <a:buChar char="•"/>
            </a:pPr>
            <a:r>
              <a:rPr lang="en-US" sz="2200" b="1" i="1" dirty="0" smtClean="0">
                <a:solidFill>
                  <a:schemeClr val="accent2"/>
                </a:solidFill>
              </a:rPr>
              <a:t>Arrows</a:t>
            </a:r>
            <a:r>
              <a:rPr lang="en-US" sz="2200" dirty="0" smtClean="0">
                <a:solidFill>
                  <a:schemeClr val="accent2"/>
                </a:solidFill>
              </a:rPr>
              <a:t> – for general movement</a:t>
            </a:r>
          </a:p>
          <a:p>
            <a:pPr marL="228600" indent="-228600" algn="l">
              <a:buFont typeface="Arial" pitchFamily="34" charset="0"/>
              <a:buChar char="•"/>
            </a:pPr>
            <a:r>
              <a:rPr lang="en-US" sz="2200" b="1" i="1" dirty="0" smtClean="0">
                <a:solidFill>
                  <a:schemeClr val="accent2"/>
                </a:solidFill>
              </a:rPr>
              <a:t>Scrollbars</a:t>
            </a:r>
            <a:r>
              <a:rPr lang="en-US" sz="2200" dirty="0" smtClean="0">
                <a:solidFill>
                  <a:schemeClr val="accent2"/>
                </a:solidFill>
              </a:rPr>
              <a:t> – for general movement</a:t>
            </a:r>
          </a:p>
          <a:p>
            <a:pPr marL="228600" indent="-228600" algn="l">
              <a:buFont typeface="Arial" pitchFamily="34" charset="0"/>
              <a:buChar char="•"/>
            </a:pPr>
            <a:r>
              <a:rPr lang="en-US" sz="2200" b="1" i="1" dirty="0" err="1" smtClean="0">
                <a:solidFill>
                  <a:schemeClr val="accent2"/>
                </a:solidFill>
              </a:rPr>
              <a:t>PageUp</a:t>
            </a:r>
            <a:r>
              <a:rPr lang="en-US" sz="2200" b="1" i="1" dirty="0" smtClean="0">
                <a:solidFill>
                  <a:schemeClr val="accent2"/>
                </a:solidFill>
              </a:rPr>
              <a:t>/</a:t>
            </a:r>
            <a:r>
              <a:rPr lang="en-US" sz="2200" b="1" i="1" dirty="0" err="1" smtClean="0">
                <a:solidFill>
                  <a:schemeClr val="accent2"/>
                </a:solidFill>
              </a:rPr>
              <a:t>PageDown</a:t>
            </a:r>
            <a:r>
              <a:rPr lang="en-US" sz="2200" dirty="0" smtClean="0">
                <a:solidFill>
                  <a:schemeClr val="accent2"/>
                </a:solidFill>
              </a:rPr>
              <a:t> – moves up or down one screen at a time</a:t>
            </a:r>
          </a:p>
          <a:p>
            <a:pPr marL="228600" indent="-228600" algn="l">
              <a:buFont typeface="Arial" pitchFamily="34" charset="0"/>
              <a:buChar char="•"/>
            </a:pPr>
            <a:r>
              <a:rPr lang="en-US" sz="2200" b="1" i="1" dirty="0" smtClean="0">
                <a:solidFill>
                  <a:schemeClr val="accent2"/>
                </a:solidFill>
              </a:rPr>
              <a:t>Home</a:t>
            </a:r>
            <a:r>
              <a:rPr lang="en-US" sz="2200" dirty="0" smtClean="0">
                <a:solidFill>
                  <a:schemeClr val="accent2"/>
                </a:solidFill>
              </a:rPr>
              <a:t> – move to column A</a:t>
            </a:r>
          </a:p>
          <a:p>
            <a:pPr marL="228600" indent="-228600" algn="l">
              <a:buFont typeface="Arial" pitchFamily="34" charset="0"/>
              <a:buChar char="•"/>
            </a:pPr>
            <a:endParaRPr lang="en-US" sz="2400" b="1" dirty="0" smtClean="0">
              <a:solidFill>
                <a:schemeClr val="accent2"/>
              </a:solidFill>
            </a:endParaRPr>
          </a:p>
        </p:txBody>
      </p:sp>
      <p:sp>
        <p:nvSpPr>
          <p:cNvPr id="4" name="Rectangle 3"/>
          <p:cNvSpPr/>
          <p:nvPr/>
        </p:nvSpPr>
        <p:spPr>
          <a:xfrm>
            <a:off x="4930849" y="984655"/>
            <a:ext cx="4062954" cy="2154436"/>
          </a:xfrm>
          <a:prstGeom prst="rect">
            <a:avLst/>
          </a:prstGeom>
          <a:solidFill>
            <a:srgbClr val="FFFFCC"/>
          </a:solidFill>
          <a:ln w="28575">
            <a:solidFill>
              <a:schemeClr val="accent6"/>
            </a:solidFill>
          </a:ln>
        </p:spPr>
        <p:txBody>
          <a:bodyPr wrap="square">
            <a:spAutoFit/>
          </a:bodyPr>
          <a:lstStyle/>
          <a:p>
            <a:r>
              <a:rPr lang="en-US" b="1" u="sng" dirty="0" smtClean="0">
                <a:solidFill>
                  <a:schemeClr val="accent2"/>
                </a:solidFill>
              </a:rPr>
              <a:t>Useful shortcut keys</a:t>
            </a:r>
            <a:r>
              <a:rPr lang="en-US" dirty="0" smtClean="0">
                <a:solidFill>
                  <a:schemeClr val="accent2"/>
                </a:solidFill>
              </a:rPr>
              <a:t>:</a:t>
            </a:r>
          </a:p>
          <a:p>
            <a:pPr marL="228600" indent="-228600">
              <a:buFont typeface="Arial" pitchFamily="34" charset="0"/>
              <a:buChar char="•"/>
            </a:pPr>
            <a:r>
              <a:rPr lang="en-US" sz="2200" b="1" i="1" dirty="0" smtClean="0">
                <a:solidFill>
                  <a:schemeClr val="accent2"/>
                </a:solidFill>
              </a:rPr>
              <a:t>Ctrl </a:t>
            </a:r>
            <a:r>
              <a:rPr lang="en-US" sz="2200" b="1" i="1" dirty="0">
                <a:solidFill>
                  <a:schemeClr val="accent2"/>
                </a:solidFill>
              </a:rPr>
              <a:t>+ Home </a:t>
            </a:r>
            <a:r>
              <a:rPr lang="en-US" sz="2200" dirty="0">
                <a:solidFill>
                  <a:schemeClr val="accent2"/>
                </a:solidFill>
              </a:rPr>
              <a:t>– move to cell A1</a:t>
            </a:r>
          </a:p>
          <a:p>
            <a:pPr marL="228600" indent="-228600">
              <a:buFont typeface="Arial" pitchFamily="34" charset="0"/>
              <a:buChar char="•"/>
            </a:pPr>
            <a:r>
              <a:rPr lang="en-US" sz="2200" b="1" i="1" dirty="0">
                <a:solidFill>
                  <a:schemeClr val="accent2"/>
                </a:solidFill>
              </a:rPr>
              <a:t>Ctrl + G </a:t>
            </a:r>
            <a:r>
              <a:rPr lang="en-US" sz="2200" dirty="0">
                <a:solidFill>
                  <a:schemeClr val="accent2"/>
                </a:solidFill>
              </a:rPr>
              <a:t>– </a:t>
            </a:r>
            <a:r>
              <a:rPr lang="en-US" sz="2200" dirty="0" smtClean="0">
                <a:solidFill>
                  <a:schemeClr val="accent2"/>
                </a:solidFill>
              </a:rPr>
              <a:t>Opens </a:t>
            </a:r>
            <a:r>
              <a:rPr lang="en-US" sz="2200" dirty="0">
                <a:solidFill>
                  <a:schemeClr val="accent2"/>
                </a:solidFill>
              </a:rPr>
              <a:t>the </a:t>
            </a:r>
            <a:r>
              <a:rPr lang="en-US" sz="2200" b="1" i="1" dirty="0" err="1">
                <a:solidFill>
                  <a:schemeClr val="accent2"/>
                </a:solidFill>
              </a:rPr>
              <a:t>GoTo</a:t>
            </a:r>
            <a:r>
              <a:rPr lang="en-US" sz="2200" dirty="0">
                <a:solidFill>
                  <a:schemeClr val="accent2"/>
                </a:solidFill>
              </a:rPr>
              <a:t> </a:t>
            </a:r>
            <a:r>
              <a:rPr lang="en-US" sz="2200" dirty="0" smtClean="0">
                <a:solidFill>
                  <a:schemeClr val="accent2"/>
                </a:solidFill>
              </a:rPr>
              <a:t>window</a:t>
            </a:r>
            <a:r>
              <a:rPr lang="en-US" sz="2200" dirty="0">
                <a:solidFill>
                  <a:schemeClr val="accent2"/>
                </a:solidFill>
              </a:rPr>
              <a:t>.  Enter the </a:t>
            </a:r>
            <a:r>
              <a:rPr lang="en-US" sz="2200" dirty="0" smtClean="0">
                <a:solidFill>
                  <a:schemeClr val="accent2"/>
                </a:solidFill>
              </a:rPr>
              <a:t>desired cell address.  </a:t>
            </a:r>
            <a:r>
              <a:rPr lang="en-US" sz="2200" dirty="0">
                <a:solidFill>
                  <a:schemeClr val="accent2"/>
                </a:solidFill>
              </a:rPr>
              <a:t>See </a:t>
            </a:r>
            <a:r>
              <a:rPr lang="en-US" sz="2200" dirty="0" smtClean="0">
                <a:solidFill>
                  <a:schemeClr val="accent2"/>
                </a:solidFill>
              </a:rPr>
              <a:t>the example </a:t>
            </a:r>
            <a:r>
              <a:rPr lang="en-US" sz="2200" dirty="0">
                <a:solidFill>
                  <a:schemeClr val="accent2"/>
                </a:solidFill>
              </a:rPr>
              <a:t>below to go to cell AA22.</a:t>
            </a:r>
          </a:p>
        </p:txBody>
      </p:sp>
      <p:sp>
        <p:nvSpPr>
          <p:cNvPr id="20" name="Slide Number Placeholder 5"/>
          <p:cNvSpPr>
            <a:spLocks noGrp="1"/>
          </p:cNvSpPr>
          <p:nvPr>
            <p:ph type="sldNum" sz="quarter" idx="12"/>
          </p:nvPr>
        </p:nvSpPr>
        <p:spPr>
          <a:xfrm>
            <a:off x="7239000" y="2381"/>
            <a:ext cx="1905000" cy="457200"/>
          </a:xfrm>
          <a:noFill/>
        </p:spPr>
        <p:txBody>
          <a:bodyPr/>
          <a:lstStyle/>
          <a:p>
            <a:r>
              <a:rPr lang="en-US" dirty="0" smtClean="0"/>
              <a:t>6</a:t>
            </a:r>
            <a:endParaRPr lang="en-US" dirty="0"/>
          </a:p>
        </p:txBody>
      </p:sp>
      <p:grpSp>
        <p:nvGrpSpPr>
          <p:cNvPr id="8" name="Group 7"/>
          <p:cNvGrpSpPr/>
          <p:nvPr/>
        </p:nvGrpSpPr>
        <p:grpSpPr>
          <a:xfrm>
            <a:off x="609600" y="3124200"/>
            <a:ext cx="8520576" cy="3776889"/>
            <a:chOff x="609600" y="3124200"/>
            <a:chExt cx="8520576" cy="3776889"/>
          </a:xfrm>
        </p:grpSpPr>
        <p:grpSp>
          <p:nvGrpSpPr>
            <p:cNvPr id="10" name="Group 9"/>
            <p:cNvGrpSpPr/>
            <p:nvPr/>
          </p:nvGrpSpPr>
          <p:grpSpPr>
            <a:xfrm>
              <a:off x="754976" y="3124200"/>
              <a:ext cx="8341104" cy="3313522"/>
              <a:chOff x="802896" y="3544478"/>
              <a:chExt cx="8341104" cy="3313522"/>
            </a:xfrm>
          </p:grpSpPr>
          <p:pic>
            <p:nvPicPr>
              <p:cNvPr id="3" name="Picture 2"/>
              <p:cNvPicPr>
                <a:picLocks noChangeAspect="1"/>
              </p:cNvPicPr>
              <p:nvPr/>
            </p:nvPicPr>
            <p:blipFill>
              <a:blip r:embed="rId2"/>
              <a:stretch>
                <a:fillRect/>
              </a:stretch>
            </p:blipFill>
            <p:spPr>
              <a:xfrm>
                <a:off x="802896" y="3544478"/>
                <a:ext cx="3578604" cy="3313522"/>
              </a:xfrm>
              <a:prstGeom prst="rect">
                <a:avLst/>
              </a:prstGeom>
              <a:ln w="38100">
                <a:solidFill>
                  <a:schemeClr val="accent6"/>
                </a:solidFill>
              </a:ln>
            </p:spPr>
          </p:pic>
          <p:pic>
            <p:nvPicPr>
              <p:cNvPr id="6" name="Picture 5"/>
              <p:cNvPicPr>
                <a:picLocks noChangeAspect="1"/>
              </p:cNvPicPr>
              <p:nvPr/>
            </p:nvPicPr>
            <p:blipFill rotWithShape="1">
              <a:blip r:embed="rId3"/>
              <a:srcRect t="36249"/>
              <a:stretch/>
            </p:blipFill>
            <p:spPr>
              <a:xfrm>
                <a:off x="4222392" y="3733014"/>
                <a:ext cx="4921608" cy="3124986"/>
              </a:xfrm>
              <a:prstGeom prst="rect">
                <a:avLst/>
              </a:prstGeom>
              <a:ln w="38100">
                <a:solidFill>
                  <a:schemeClr val="accent6"/>
                </a:solidFill>
              </a:ln>
            </p:spPr>
          </p:pic>
          <p:sp>
            <p:nvSpPr>
              <p:cNvPr id="7" name="Rounded Rectangle 6"/>
              <p:cNvSpPr/>
              <p:nvPr/>
            </p:nvSpPr>
            <p:spPr bwMode="auto">
              <a:xfrm>
                <a:off x="943074" y="6004760"/>
                <a:ext cx="518474" cy="263950"/>
              </a:xfrm>
              <a:prstGeom prst="roundRect">
                <a:avLst/>
              </a:prstGeom>
              <a:noFill/>
              <a:ln w="3810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9" name="Straight Arrow Connector 8"/>
              <p:cNvCxnSpPr>
                <a:stCxn id="7" idx="3"/>
              </p:cNvCxnSpPr>
              <p:nvPr/>
            </p:nvCxnSpPr>
            <p:spPr bwMode="auto">
              <a:xfrm>
                <a:off x="1461548" y="6136735"/>
                <a:ext cx="6682509" cy="485268"/>
              </a:xfrm>
              <a:prstGeom prst="straightConnector1">
                <a:avLst/>
              </a:prstGeom>
              <a:solidFill>
                <a:schemeClr val="accent1"/>
              </a:solidFill>
              <a:ln w="38100" cap="flat" cmpd="sng" algn="ctr">
                <a:solidFill>
                  <a:srgbClr val="FF3300"/>
                </a:solidFill>
                <a:prstDash val="solid"/>
                <a:round/>
                <a:headEnd type="none" w="med" len="med"/>
                <a:tailEnd type="triangle"/>
              </a:ln>
              <a:effectLst/>
            </p:spPr>
          </p:cxnSp>
          <p:sp>
            <p:nvSpPr>
              <p:cNvPr id="16" name="Rounded Rectangle 15"/>
              <p:cNvSpPr/>
              <p:nvPr/>
            </p:nvSpPr>
            <p:spPr bwMode="auto">
              <a:xfrm>
                <a:off x="809921" y="3601039"/>
                <a:ext cx="518474" cy="263950"/>
              </a:xfrm>
              <a:prstGeom prst="roundRect">
                <a:avLst/>
              </a:prstGeom>
              <a:noFill/>
              <a:ln w="3810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18" name="TextBox 17"/>
            <p:cNvSpPr txBox="1"/>
            <p:nvPr/>
          </p:nvSpPr>
          <p:spPr>
            <a:xfrm>
              <a:off x="6363094" y="4228919"/>
              <a:ext cx="2767082" cy="1107996"/>
            </a:xfrm>
            <a:prstGeom prst="rect">
              <a:avLst/>
            </a:prstGeom>
            <a:solidFill>
              <a:srgbClr val="FFFFCC"/>
            </a:solidFill>
            <a:ln w="38100">
              <a:solidFill>
                <a:srgbClr val="FF0000"/>
              </a:solidFill>
            </a:ln>
          </p:spPr>
          <p:txBody>
            <a:bodyPr wrap="square" rtlCol="0">
              <a:spAutoFit/>
            </a:bodyPr>
            <a:lstStyle/>
            <a:p>
              <a:r>
                <a:rPr lang="en-US" sz="2200" b="1" i="1" u="sng" dirty="0" smtClean="0">
                  <a:solidFill>
                    <a:srgbClr val="FF0000"/>
                  </a:solidFill>
                </a:rPr>
                <a:t>Try It</a:t>
              </a:r>
              <a:r>
                <a:rPr lang="en-US" sz="2200" b="1" i="1" dirty="0" smtClean="0">
                  <a:solidFill>
                    <a:srgbClr val="FF0000"/>
                  </a:solidFill>
                </a:rPr>
                <a:t>!  Use the shortcuts to move around a spreadsheet.</a:t>
              </a:r>
              <a:endParaRPr lang="en-US" sz="2200" b="1" i="1" dirty="0">
                <a:solidFill>
                  <a:srgbClr val="FF0000"/>
                </a:solidFill>
              </a:endParaRPr>
            </a:p>
          </p:txBody>
        </p:sp>
        <p:sp>
          <p:nvSpPr>
            <p:cNvPr id="2" name="Rectangle 1"/>
            <p:cNvSpPr/>
            <p:nvPr/>
          </p:nvSpPr>
          <p:spPr>
            <a:xfrm>
              <a:off x="609600" y="6439424"/>
              <a:ext cx="7486537" cy="461665"/>
            </a:xfrm>
            <a:prstGeom prst="rect">
              <a:avLst/>
            </a:prstGeom>
          </p:spPr>
          <p:txBody>
            <a:bodyPr wrap="none">
              <a:spAutoFit/>
            </a:bodyPr>
            <a:lstStyle/>
            <a:p>
              <a:r>
                <a:rPr lang="en-US" u="sng" dirty="0" smtClean="0">
                  <a:solidFill>
                    <a:schemeClr val="accent2"/>
                  </a:solidFill>
                </a:rPr>
                <a:t>Note</a:t>
              </a:r>
              <a:r>
                <a:rPr lang="en-US" dirty="0" smtClean="0">
                  <a:solidFill>
                    <a:schemeClr val="accent2"/>
                  </a:solidFill>
                </a:rPr>
                <a:t>:  Use  </a:t>
              </a:r>
              <a:r>
                <a:rPr lang="en-US" b="1" i="1" dirty="0" smtClean="0">
                  <a:solidFill>
                    <a:srgbClr val="FF0000"/>
                  </a:solidFill>
                </a:rPr>
                <a:t>Sheet2!AA22</a:t>
              </a:r>
              <a:r>
                <a:rPr lang="en-US" dirty="0" smtClean="0">
                  <a:solidFill>
                    <a:schemeClr val="accent2"/>
                  </a:solidFill>
                </a:rPr>
                <a:t> to </a:t>
              </a:r>
              <a:r>
                <a:rPr lang="en-US" b="1" i="1" dirty="0" smtClean="0">
                  <a:solidFill>
                    <a:schemeClr val="accent2"/>
                  </a:solidFill>
                </a:rPr>
                <a:t>Go To </a:t>
              </a:r>
              <a:r>
                <a:rPr lang="en-US" dirty="0" smtClean="0">
                  <a:solidFill>
                    <a:schemeClr val="accent2"/>
                  </a:solidFill>
                </a:rPr>
                <a:t>the same cell on Sheet2</a:t>
              </a:r>
              <a:endParaRPr lang="en-US"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457200" y="1981200"/>
            <a:ext cx="7848600" cy="1143000"/>
          </a:xfrm>
          <a:prstGeom prst="rect">
            <a:avLst/>
          </a:prstGeom>
          <a:noFill/>
          <a:ln w="9525">
            <a:noFill/>
            <a:miter lim="800000"/>
            <a:headEnd/>
            <a:tailEnd/>
          </a:ln>
        </p:spPr>
        <p:txBody>
          <a:bodyPr anchor="ctr"/>
          <a:lstStyle/>
          <a:p>
            <a:endParaRPr lang="en-US" sz="1800">
              <a:solidFill>
                <a:srgbClr val="CC0066"/>
              </a:solidFill>
            </a:endParaRPr>
          </a:p>
        </p:txBody>
      </p:sp>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19" name="Rectangle 18"/>
          <p:cNvSpPr/>
          <p:nvPr/>
        </p:nvSpPr>
        <p:spPr>
          <a:xfrm>
            <a:off x="609600" y="611790"/>
            <a:ext cx="8362950" cy="1938992"/>
          </a:xfrm>
          <a:prstGeom prst="rect">
            <a:avLst/>
          </a:prstGeom>
        </p:spPr>
        <p:txBody>
          <a:bodyPr wrap="square">
            <a:spAutoFit/>
          </a:bodyPr>
          <a:lstStyle/>
          <a:p>
            <a:r>
              <a:rPr lang="en-US" b="1" u="sng" dirty="0" smtClean="0">
                <a:solidFill>
                  <a:schemeClr val="accent2"/>
                </a:solidFill>
              </a:rPr>
              <a:t>How many cells are in a spreadsheet?</a:t>
            </a:r>
            <a:endParaRPr lang="en-US" b="1" dirty="0" smtClean="0">
              <a:solidFill>
                <a:schemeClr val="accent2"/>
              </a:solidFill>
            </a:endParaRPr>
          </a:p>
          <a:p>
            <a:pPr marL="228600" indent="-228600">
              <a:buFont typeface="Arial" pitchFamily="34" charset="0"/>
              <a:buChar char="•"/>
            </a:pPr>
            <a:r>
              <a:rPr lang="en-US" dirty="0" smtClean="0">
                <a:solidFill>
                  <a:schemeClr val="accent2"/>
                </a:solidFill>
              </a:rPr>
              <a:t>Try using Ctrl + G to go to cell XFD1048576 and you will find the lower right hand corner of the spreadsheet (see image below)</a:t>
            </a:r>
          </a:p>
          <a:p>
            <a:pPr marL="228600" indent="-228600">
              <a:buFont typeface="Arial" pitchFamily="34" charset="0"/>
              <a:buChar char="•"/>
            </a:pPr>
            <a:r>
              <a:rPr lang="en-US" dirty="0" smtClean="0">
                <a:solidFill>
                  <a:schemeClr val="accent2"/>
                </a:solidFill>
              </a:rPr>
              <a:t>Row XFD indicates that there are 24(26</a:t>
            </a:r>
            <a:r>
              <a:rPr lang="en-US" baseline="30000" dirty="0" smtClean="0">
                <a:solidFill>
                  <a:schemeClr val="accent2"/>
                </a:solidFill>
              </a:rPr>
              <a:t>2</a:t>
            </a:r>
            <a:r>
              <a:rPr lang="en-US" dirty="0" smtClean="0">
                <a:solidFill>
                  <a:schemeClr val="accent2"/>
                </a:solidFill>
              </a:rPr>
              <a:t>) + 6(26) + 4(1) = 16384 (=2</a:t>
            </a:r>
            <a:r>
              <a:rPr lang="en-US" baseline="30000" dirty="0" smtClean="0">
                <a:solidFill>
                  <a:schemeClr val="accent2"/>
                </a:solidFill>
              </a:rPr>
              <a:t>14</a:t>
            </a:r>
            <a:r>
              <a:rPr lang="en-US" dirty="0" smtClean="0">
                <a:solidFill>
                  <a:schemeClr val="accent2"/>
                </a:solidFill>
              </a:rPr>
              <a:t>) rows.</a:t>
            </a:r>
          </a:p>
        </p:txBody>
      </p:sp>
      <p:pic>
        <p:nvPicPr>
          <p:cNvPr id="2" name="Picture 1"/>
          <p:cNvPicPr>
            <a:picLocks noChangeAspect="1"/>
          </p:cNvPicPr>
          <p:nvPr/>
        </p:nvPicPr>
        <p:blipFill>
          <a:blip r:embed="rId2"/>
          <a:stretch>
            <a:fillRect/>
          </a:stretch>
        </p:blipFill>
        <p:spPr>
          <a:xfrm>
            <a:off x="4468305" y="2182305"/>
            <a:ext cx="4675695" cy="4675695"/>
          </a:xfrm>
          <a:prstGeom prst="rect">
            <a:avLst/>
          </a:prstGeom>
          <a:ln w="38100">
            <a:solidFill>
              <a:schemeClr val="accent6"/>
            </a:solidFill>
          </a:ln>
        </p:spPr>
      </p:pic>
      <p:sp>
        <p:nvSpPr>
          <p:cNvPr id="5" name="Rectangle 4"/>
          <p:cNvSpPr/>
          <p:nvPr/>
        </p:nvSpPr>
        <p:spPr>
          <a:xfrm>
            <a:off x="609600" y="2637299"/>
            <a:ext cx="3924693" cy="2677656"/>
          </a:xfrm>
          <a:prstGeom prst="rect">
            <a:avLst/>
          </a:prstGeom>
        </p:spPr>
        <p:txBody>
          <a:bodyPr wrap="square">
            <a:spAutoFit/>
          </a:bodyPr>
          <a:lstStyle/>
          <a:p>
            <a:pPr marL="228600" indent="-228600">
              <a:buFont typeface="Arial" pitchFamily="34" charset="0"/>
              <a:buChar char="•"/>
            </a:pPr>
            <a:r>
              <a:rPr lang="en-US" dirty="0">
                <a:solidFill>
                  <a:schemeClr val="accent2"/>
                </a:solidFill>
              </a:rPr>
              <a:t>The total number of cells is (16384)(1048576) = (2</a:t>
            </a:r>
            <a:r>
              <a:rPr lang="en-US" baseline="30000" dirty="0">
                <a:solidFill>
                  <a:schemeClr val="accent2"/>
                </a:solidFill>
              </a:rPr>
              <a:t>14</a:t>
            </a:r>
            <a:r>
              <a:rPr lang="en-US" dirty="0">
                <a:solidFill>
                  <a:schemeClr val="accent2"/>
                </a:solidFill>
              </a:rPr>
              <a:t>)(2</a:t>
            </a:r>
            <a:r>
              <a:rPr lang="en-US" baseline="30000" dirty="0">
                <a:solidFill>
                  <a:schemeClr val="accent2"/>
                </a:solidFill>
              </a:rPr>
              <a:t>20</a:t>
            </a:r>
            <a:r>
              <a:rPr lang="en-US" dirty="0">
                <a:solidFill>
                  <a:schemeClr val="accent2"/>
                </a:solidFill>
              </a:rPr>
              <a:t>) = 2</a:t>
            </a:r>
            <a:r>
              <a:rPr lang="en-US" baseline="30000" dirty="0">
                <a:solidFill>
                  <a:schemeClr val="accent2"/>
                </a:solidFill>
              </a:rPr>
              <a:t>34</a:t>
            </a:r>
            <a:r>
              <a:rPr lang="en-US" dirty="0">
                <a:solidFill>
                  <a:schemeClr val="accent2"/>
                </a:solidFill>
              </a:rPr>
              <a:t> =  17,179,869,184  so you could store over 17 billion pieces of information in each worksheet!</a:t>
            </a:r>
            <a:endParaRPr lang="en-US" dirty="0"/>
          </a:p>
        </p:txBody>
      </p:sp>
      <p:sp>
        <p:nvSpPr>
          <p:cNvPr id="3" name="Slide Number Placeholder 2"/>
          <p:cNvSpPr>
            <a:spLocks noGrp="1"/>
          </p:cNvSpPr>
          <p:nvPr>
            <p:ph type="sldNum" sz="quarter" idx="12"/>
          </p:nvPr>
        </p:nvSpPr>
        <p:spPr>
          <a:xfrm>
            <a:off x="7239000" y="-2189"/>
            <a:ext cx="1905000" cy="457200"/>
          </a:xfrm>
        </p:spPr>
        <p:txBody>
          <a:bodyPr/>
          <a:lstStyle/>
          <a:p>
            <a:pPr>
              <a:defRPr/>
            </a:pPr>
            <a:fld id="{FD58C7B3-39AE-42FA-97BD-2BABAA924D65}" type="slidenum">
              <a:rPr lang="en-US" smtClean="0"/>
              <a:pPr>
                <a:defRPr/>
              </a:pPr>
              <a:t>7</a:t>
            </a:fld>
            <a:endParaRPr lang="en-US"/>
          </a:p>
        </p:txBody>
      </p:sp>
    </p:spTree>
    <p:extLst>
      <p:ext uri="{BB962C8B-B14F-4D97-AF65-F5344CB8AC3E}">
        <p14:creationId xmlns:p14="http://schemas.microsoft.com/office/powerpoint/2010/main" val="1293485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457200" y="1981200"/>
            <a:ext cx="7848600" cy="1143000"/>
          </a:xfrm>
          <a:prstGeom prst="rect">
            <a:avLst/>
          </a:prstGeom>
          <a:noFill/>
          <a:ln w="9525">
            <a:noFill/>
            <a:miter lim="800000"/>
            <a:headEnd/>
            <a:tailEnd/>
          </a:ln>
        </p:spPr>
        <p:txBody>
          <a:bodyPr anchor="ctr"/>
          <a:lstStyle/>
          <a:p>
            <a:endParaRPr lang="en-US" sz="1800">
              <a:solidFill>
                <a:srgbClr val="CC0066"/>
              </a:solidFill>
            </a:endParaRPr>
          </a:p>
        </p:txBody>
      </p:sp>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4103" name="Rectangle 9"/>
          <p:cNvSpPr>
            <a:spLocks noGrp="1" noChangeArrowheads="1"/>
          </p:cNvSpPr>
          <p:nvPr>
            <p:ph type="subTitle" idx="1"/>
          </p:nvPr>
        </p:nvSpPr>
        <p:spPr>
          <a:xfrm>
            <a:off x="609600" y="609599"/>
            <a:ext cx="8534400" cy="6248401"/>
          </a:xfrm>
          <a:noFill/>
        </p:spPr>
        <p:txBody>
          <a:bodyPr/>
          <a:lstStyle/>
          <a:p>
            <a:pPr algn="l"/>
            <a:r>
              <a:rPr lang="en-US" sz="2200" b="1" u="sng" dirty="0" smtClean="0">
                <a:solidFill>
                  <a:schemeClr val="accent2"/>
                </a:solidFill>
              </a:rPr>
              <a:t>Entering data into a spreadsheet</a:t>
            </a:r>
            <a:endParaRPr lang="en-US" sz="2200" b="1" dirty="0" smtClean="0">
              <a:solidFill>
                <a:schemeClr val="accent2"/>
              </a:solidFill>
            </a:endParaRPr>
          </a:p>
          <a:p>
            <a:pPr algn="l"/>
            <a:r>
              <a:rPr lang="en-US" sz="2200" dirty="0" smtClean="0">
                <a:solidFill>
                  <a:schemeClr val="accent2"/>
                </a:solidFill>
              </a:rPr>
              <a:t>Cells in a spreadsheet can contain </a:t>
            </a:r>
            <a:r>
              <a:rPr lang="en-US" sz="2200" u="sng" dirty="0" smtClean="0">
                <a:solidFill>
                  <a:srgbClr val="FF0000"/>
                </a:solidFill>
              </a:rPr>
              <a:t>numbers</a:t>
            </a:r>
            <a:r>
              <a:rPr lang="en-US" sz="2200" dirty="0" smtClean="0">
                <a:solidFill>
                  <a:schemeClr val="accent2"/>
                </a:solidFill>
              </a:rPr>
              <a:t>, </a:t>
            </a:r>
            <a:r>
              <a:rPr lang="en-US" sz="2200" u="sng" dirty="0" smtClean="0">
                <a:solidFill>
                  <a:srgbClr val="FF0000"/>
                </a:solidFill>
              </a:rPr>
              <a:t>text,</a:t>
            </a:r>
            <a:r>
              <a:rPr lang="en-US" sz="2200" dirty="0" smtClean="0">
                <a:solidFill>
                  <a:schemeClr val="accent2"/>
                </a:solidFill>
              </a:rPr>
              <a:t> or </a:t>
            </a:r>
            <a:r>
              <a:rPr lang="en-US" sz="2200" u="sng" dirty="0" smtClean="0">
                <a:solidFill>
                  <a:srgbClr val="FF0000"/>
                </a:solidFill>
              </a:rPr>
              <a:t>formulas</a:t>
            </a:r>
          </a:p>
          <a:p>
            <a:pPr marL="228600" indent="-228600" algn="l">
              <a:buFont typeface="Arial" pitchFamily="34" charset="0"/>
              <a:buChar char="•"/>
            </a:pPr>
            <a:r>
              <a:rPr lang="en-US" sz="2200" u="sng" dirty="0" smtClean="0">
                <a:solidFill>
                  <a:srgbClr val="FF0000"/>
                </a:solidFill>
              </a:rPr>
              <a:t>Numbers</a:t>
            </a:r>
            <a:endParaRPr lang="en-US" sz="2200" dirty="0" smtClean="0">
              <a:solidFill>
                <a:schemeClr val="accent2"/>
              </a:solidFill>
            </a:endParaRPr>
          </a:p>
          <a:p>
            <a:pPr marL="685800" lvl="1" indent="-228600" algn="l">
              <a:buFont typeface="Arial" pitchFamily="34" charset="0"/>
              <a:buChar char="•"/>
            </a:pPr>
            <a:r>
              <a:rPr lang="en-US" sz="2200" dirty="0" smtClean="0">
                <a:solidFill>
                  <a:schemeClr val="accent2"/>
                </a:solidFill>
              </a:rPr>
              <a:t>Examples include:</a:t>
            </a:r>
          </a:p>
          <a:p>
            <a:pPr marL="1257300" lvl="2" indent="-342900" algn="l">
              <a:buFont typeface="Wingdings" panose="05000000000000000000" pitchFamily="2" charset="2"/>
              <a:buChar char="Ø"/>
            </a:pPr>
            <a:r>
              <a:rPr lang="en-US" sz="2000" dirty="0" smtClean="0">
                <a:solidFill>
                  <a:schemeClr val="accent2"/>
                </a:solidFill>
              </a:rPr>
              <a:t>50</a:t>
            </a:r>
          </a:p>
          <a:p>
            <a:pPr marL="1257300" lvl="2" indent="-342900" algn="l">
              <a:buFont typeface="Wingdings" panose="05000000000000000000" pitchFamily="2" charset="2"/>
              <a:buChar char="Ø"/>
            </a:pPr>
            <a:r>
              <a:rPr lang="en-US" sz="2000" dirty="0" smtClean="0">
                <a:solidFill>
                  <a:schemeClr val="accent2"/>
                </a:solidFill>
              </a:rPr>
              <a:t>3.75</a:t>
            </a:r>
          </a:p>
          <a:p>
            <a:pPr marL="1257300" lvl="2" indent="-342900" algn="l">
              <a:buFont typeface="Wingdings" panose="05000000000000000000" pitchFamily="2" charset="2"/>
              <a:buChar char="Ø"/>
            </a:pPr>
            <a:r>
              <a:rPr lang="en-US" sz="2000" dirty="0" smtClean="0">
                <a:solidFill>
                  <a:schemeClr val="accent2"/>
                </a:solidFill>
              </a:rPr>
              <a:t>1,000 (commas not recommended, but work)</a:t>
            </a:r>
          </a:p>
          <a:p>
            <a:pPr marL="1257300" lvl="2" indent="-342900" algn="l">
              <a:buFont typeface="Wingdings" panose="05000000000000000000" pitchFamily="2" charset="2"/>
              <a:buChar char="Ø"/>
            </a:pPr>
            <a:r>
              <a:rPr lang="en-US" sz="2000" dirty="0" smtClean="0">
                <a:solidFill>
                  <a:schemeClr val="accent2"/>
                </a:solidFill>
              </a:rPr>
              <a:t>1.26e-3  or 1.26E-3  (Scientific notation)</a:t>
            </a:r>
          </a:p>
          <a:p>
            <a:pPr marL="685800" lvl="1" indent="-228600" algn="l">
              <a:buFont typeface="Arial" pitchFamily="34" charset="0"/>
              <a:buChar char="•"/>
            </a:pPr>
            <a:r>
              <a:rPr lang="en-US" sz="2200" dirty="0" smtClean="0">
                <a:solidFill>
                  <a:schemeClr val="accent2"/>
                </a:solidFill>
              </a:rPr>
              <a:t>No spaces allowed (or will be treated as text)</a:t>
            </a:r>
          </a:p>
          <a:p>
            <a:pPr marL="685800" lvl="1" indent="-228600" algn="l">
              <a:buFont typeface="Arial" pitchFamily="34" charset="0"/>
              <a:buChar char="•"/>
            </a:pPr>
            <a:r>
              <a:rPr lang="en-US" sz="2200" dirty="0" smtClean="0">
                <a:solidFill>
                  <a:schemeClr val="accent2"/>
                </a:solidFill>
              </a:rPr>
              <a:t>Leading 0’s ignored  (007 appears as 7)</a:t>
            </a:r>
          </a:p>
          <a:p>
            <a:pPr marL="228600" indent="-228600" algn="l">
              <a:buFont typeface="Arial" pitchFamily="34" charset="0"/>
              <a:buChar char="•"/>
            </a:pPr>
            <a:r>
              <a:rPr lang="en-US" sz="2200" u="sng" dirty="0" smtClean="0">
                <a:solidFill>
                  <a:srgbClr val="FF0000"/>
                </a:solidFill>
              </a:rPr>
              <a:t>Text</a:t>
            </a:r>
            <a:r>
              <a:rPr lang="en-US" sz="2200" dirty="0" smtClean="0">
                <a:solidFill>
                  <a:schemeClr val="accent2"/>
                </a:solidFill>
              </a:rPr>
              <a:t> </a:t>
            </a:r>
          </a:p>
          <a:p>
            <a:pPr marL="685800" lvl="1" indent="-228600" algn="l">
              <a:buFont typeface="Arial" pitchFamily="34" charset="0"/>
              <a:buChar char="•"/>
            </a:pPr>
            <a:r>
              <a:rPr lang="en-US" sz="2200" dirty="0" smtClean="0">
                <a:solidFill>
                  <a:schemeClr val="accent2"/>
                </a:solidFill>
              </a:rPr>
              <a:t>Examples include:</a:t>
            </a:r>
          </a:p>
          <a:p>
            <a:pPr marL="1200150" lvl="2" indent="-285750" algn="l">
              <a:buFont typeface="Wingdings" panose="05000000000000000000" pitchFamily="2" charset="2"/>
              <a:buChar char="Ø"/>
            </a:pPr>
            <a:r>
              <a:rPr lang="en-US" sz="2000" dirty="0" smtClean="0">
                <a:solidFill>
                  <a:schemeClr val="accent2"/>
                </a:solidFill>
              </a:rPr>
              <a:t>John Doe</a:t>
            </a:r>
          </a:p>
          <a:p>
            <a:pPr marL="1200150" lvl="2" indent="-285750" algn="l">
              <a:buFont typeface="Wingdings" panose="05000000000000000000" pitchFamily="2" charset="2"/>
              <a:buChar char="Ø"/>
            </a:pPr>
            <a:r>
              <a:rPr lang="en-US" sz="2000" dirty="0" smtClean="0">
                <a:solidFill>
                  <a:schemeClr val="accent2"/>
                </a:solidFill>
              </a:rPr>
              <a:t>123-45-6789   (a SSN perhaps)</a:t>
            </a:r>
          </a:p>
          <a:p>
            <a:pPr marL="1200150" lvl="2" indent="-285750" algn="l">
              <a:buFont typeface="Wingdings" panose="05000000000000000000" pitchFamily="2" charset="2"/>
              <a:buChar char="Ø"/>
            </a:pPr>
            <a:r>
              <a:rPr lang="en-US" sz="2000" dirty="0" smtClean="0">
                <a:solidFill>
                  <a:schemeClr val="accent2"/>
                </a:solidFill>
              </a:rPr>
              <a:t>kg</a:t>
            </a:r>
            <a:r>
              <a:rPr lang="en-US" sz="2000" dirty="0" smtClean="0">
                <a:solidFill>
                  <a:schemeClr val="accent2"/>
                </a:solidFill>
                <a:sym typeface="Symbol" panose="05050102010706020507" pitchFamily="18" charset="2"/>
              </a:rPr>
              <a:t></a:t>
            </a:r>
            <a:r>
              <a:rPr lang="en-US" sz="2000" dirty="0" smtClean="0">
                <a:solidFill>
                  <a:schemeClr val="accent2"/>
                </a:solidFill>
              </a:rPr>
              <a:t> m/s</a:t>
            </a:r>
            <a:r>
              <a:rPr lang="en-US" sz="2000" baseline="30000" dirty="0" smtClean="0">
                <a:solidFill>
                  <a:schemeClr val="accent2"/>
                </a:solidFill>
              </a:rPr>
              <a:t>2</a:t>
            </a:r>
            <a:r>
              <a:rPr lang="en-US" sz="2000" dirty="0" smtClean="0">
                <a:solidFill>
                  <a:schemeClr val="accent2"/>
                </a:solidFill>
              </a:rPr>
              <a:t>          (a unit, including a superscript)</a:t>
            </a:r>
          </a:p>
          <a:p>
            <a:pPr marL="1200150" lvl="2" indent="-285750" algn="l">
              <a:buFont typeface="Wingdings" panose="05000000000000000000" pitchFamily="2" charset="2"/>
              <a:buChar char="Ø"/>
            </a:pPr>
            <a:r>
              <a:rPr lang="en-US" sz="2000" dirty="0">
                <a:solidFill>
                  <a:schemeClr val="accent2"/>
                </a:solidFill>
                <a:sym typeface="Symbol" panose="05050102010706020507" pitchFamily="18" charset="2"/>
              </a:rPr>
              <a:t> (degrees</a:t>
            </a:r>
            <a:r>
              <a:rPr lang="en-US" sz="2000" dirty="0" smtClean="0">
                <a:solidFill>
                  <a:schemeClr val="accent2"/>
                </a:solidFill>
                <a:sym typeface="Symbol" panose="05050102010706020507" pitchFamily="18" charset="2"/>
              </a:rPr>
              <a:t>)     (Greek letters or other symbols)</a:t>
            </a:r>
            <a:endParaRPr lang="en-US" sz="2000" dirty="0">
              <a:solidFill>
                <a:schemeClr val="accent2"/>
              </a:solidFill>
            </a:endParaRPr>
          </a:p>
        </p:txBody>
      </p:sp>
      <p:sp>
        <p:nvSpPr>
          <p:cNvPr id="2" name="Slide Number Placeholder 1"/>
          <p:cNvSpPr>
            <a:spLocks noGrp="1"/>
          </p:cNvSpPr>
          <p:nvPr>
            <p:ph type="sldNum" sz="quarter" idx="12"/>
          </p:nvPr>
        </p:nvSpPr>
        <p:spPr/>
        <p:txBody>
          <a:bodyPr/>
          <a:lstStyle/>
          <a:p>
            <a:pPr>
              <a:defRPr/>
            </a:pPr>
            <a:fld id="{FD58C7B3-39AE-42FA-97BD-2BABAA924D65}"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457200" y="1981200"/>
            <a:ext cx="7848600" cy="1143000"/>
          </a:xfrm>
          <a:prstGeom prst="rect">
            <a:avLst/>
          </a:prstGeom>
          <a:noFill/>
          <a:ln w="9525">
            <a:noFill/>
            <a:miter lim="800000"/>
            <a:headEnd/>
            <a:tailEnd/>
          </a:ln>
        </p:spPr>
        <p:txBody>
          <a:bodyPr anchor="ctr"/>
          <a:lstStyle/>
          <a:p>
            <a:endParaRPr lang="en-US" sz="1800">
              <a:solidFill>
                <a:srgbClr val="CC0066"/>
              </a:solidFill>
            </a:endParaRPr>
          </a:p>
        </p:txBody>
      </p:sp>
      <p:sp>
        <p:nvSpPr>
          <p:cNvPr id="4100" name="Line 4"/>
          <p:cNvSpPr>
            <a:spLocks noChangeShapeType="1"/>
          </p:cNvSpPr>
          <p:nvPr/>
        </p:nvSpPr>
        <p:spPr bwMode="auto">
          <a:xfrm>
            <a:off x="609600" y="228600"/>
            <a:ext cx="0" cy="6400800"/>
          </a:xfrm>
          <a:prstGeom prst="line">
            <a:avLst/>
          </a:prstGeom>
          <a:noFill/>
          <a:ln w="38100">
            <a:solidFill>
              <a:schemeClr val="accent2"/>
            </a:solidFill>
            <a:round/>
            <a:headEnd/>
            <a:tailEnd/>
          </a:ln>
        </p:spPr>
        <p:txBody>
          <a:bodyPr/>
          <a:lstStyle/>
          <a:p>
            <a:endParaRPr lang="en-US"/>
          </a:p>
        </p:txBody>
      </p:sp>
      <p:sp>
        <p:nvSpPr>
          <p:cNvPr id="4101" name="Line 5"/>
          <p:cNvSpPr>
            <a:spLocks noChangeShapeType="1"/>
          </p:cNvSpPr>
          <p:nvPr/>
        </p:nvSpPr>
        <p:spPr bwMode="auto">
          <a:xfrm>
            <a:off x="609600" y="609600"/>
            <a:ext cx="7848600" cy="0"/>
          </a:xfrm>
          <a:prstGeom prst="line">
            <a:avLst/>
          </a:prstGeom>
          <a:noFill/>
          <a:ln w="38100">
            <a:solidFill>
              <a:schemeClr val="accent2"/>
            </a:solidFill>
            <a:round/>
            <a:headEnd/>
            <a:tailEnd/>
          </a:ln>
        </p:spPr>
        <p:txBody>
          <a:bodyPr/>
          <a:lstStyle/>
          <a:p>
            <a:endParaRPr lang="en-US"/>
          </a:p>
        </p:txBody>
      </p:sp>
      <p:sp>
        <p:nvSpPr>
          <p:cNvPr id="4102" name="Rectangle 6"/>
          <p:cNvSpPr>
            <a:spLocks noChangeArrowheads="1"/>
          </p:cNvSpPr>
          <p:nvPr/>
        </p:nvSpPr>
        <p:spPr bwMode="auto">
          <a:xfrm>
            <a:off x="685800" y="228600"/>
            <a:ext cx="7162800" cy="3048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Excel A               </a:t>
            </a:r>
            <a:r>
              <a:rPr lang="en-US" sz="2000" dirty="0">
                <a:solidFill>
                  <a:schemeClr val="accent2"/>
                </a:solidFill>
                <a:cs typeface="Times New Roman" pitchFamily="18" charset="0"/>
              </a:rPr>
              <a:t>EGR 120 – Introduction to Engineering</a:t>
            </a:r>
            <a:endParaRPr lang="en-US" sz="3200" dirty="0"/>
          </a:p>
        </p:txBody>
      </p:sp>
      <p:sp>
        <p:nvSpPr>
          <p:cNvPr id="4103" name="Rectangle 9"/>
          <p:cNvSpPr>
            <a:spLocks noGrp="1" noChangeArrowheads="1"/>
          </p:cNvSpPr>
          <p:nvPr>
            <p:ph type="subTitle" idx="1"/>
          </p:nvPr>
        </p:nvSpPr>
        <p:spPr>
          <a:xfrm>
            <a:off x="609600" y="609599"/>
            <a:ext cx="8534400" cy="6248401"/>
          </a:xfrm>
          <a:noFill/>
        </p:spPr>
        <p:txBody>
          <a:bodyPr/>
          <a:lstStyle/>
          <a:p>
            <a:pPr algn="l"/>
            <a:r>
              <a:rPr lang="en-US" sz="2400" b="1" u="sng" dirty="0" smtClean="0">
                <a:solidFill>
                  <a:schemeClr val="accent2"/>
                </a:solidFill>
              </a:rPr>
              <a:t>Entering data into a spreadsheet</a:t>
            </a:r>
            <a:endParaRPr lang="en-US" sz="2400" b="1" dirty="0" smtClean="0">
              <a:solidFill>
                <a:schemeClr val="accent2"/>
              </a:solidFill>
            </a:endParaRPr>
          </a:p>
          <a:p>
            <a:pPr marL="228600" indent="-228600" algn="l">
              <a:buFont typeface="Arial" pitchFamily="34" charset="0"/>
              <a:buChar char="•"/>
            </a:pPr>
            <a:r>
              <a:rPr lang="en-US" sz="2400" u="sng" dirty="0" smtClean="0">
                <a:solidFill>
                  <a:srgbClr val="FF0000"/>
                </a:solidFill>
              </a:rPr>
              <a:t>Formulas</a:t>
            </a:r>
            <a:r>
              <a:rPr lang="en-US" sz="2400" dirty="0">
                <a:solidFill>
                  <a:schemeClr val="accent2"/>
                </a:solidFill>
              </a:rPr>
              <a:t> </a:t>
            </a:r>
            <a:r>
              <a:rPr lang="en-US" sz="2400" dirty="0" smtClean="0">
                <a:solidFill>
                  <a:schemeClr val="accent2"/>
                </a:solidFill>
              </a:rPr>
              <a:t> (more on this later)  </a:t>
            </a:r>
          </a:p>
          <a:p>
            <a:pPr marL="685800" lvl="1" indent="-228600" algn="l">
              <a:buFont typeface="Arial" pitchFamily="34" charset="0"/>
              <a:buChar char="•"/>
            </a:pPr>
            <a:r>
              <a:rPr lang="en-US" sz="2400" dirty="0" smtClean="0">
                <a:solidFill>
                  <a:schemeClr val="accent2"/>
                </a:solidFill>
              </a:rPr>
              <a:t>Formulas generally begin with =, although beginning with + or – work also</a:t>
            </a:r>
          </a:p>
          <a:p>
            <a:pPr marL="685800" lvl="1" indent="-228600" algn="l">
              <a:buFont typeface="Arial" pitchFamily="34" charset="0"/>
              <a:buChar char="•"/>
            </a:pPr>
            <a:r>
              <a:rPr lang="en-US" sz="2400" dirty="0" smtClean="0">
                <a:solidFill>
                  <a:schemeClr val="accent2"/>
                </a:solidFill>
              </a:rPr>
              <a:t>Formula appears on the formula bar, result appears in cell</a:t>
            </a:r>
          </a:p>
          <a:p>
            <a:pPr marL="685800" lvl="1" indent="-228600" algn="l">
              <a:buFont typeface="Arial" pitchFamily="34" charset="0"/>
              <a:buChar char="•"/>
            </a:pPr>
            <a:r>
              <a:rPr lang="en-US" sz="2400" dirty="0" smtClean="0">
                <a:solidFill>
                  <a:schemeClr val="accent2"/>
                </a:solidFill>
              </a:rPr>
              <a:t>Double-click on cell to reveal formula or look on formula bar</a:t>
            </a:r>
          </a:p>
          <a:p>
            <a:pPr marL="685800" lvl="1" indent="-228600" algn="l">
              <a:buFont typeface="Arial" pitchFamily="34" charset="0"/>
              <a:buChar char="•"/>
            </a:pPr>
            <a:r>
              <a:rPr lang="en-US" sz="2400" dirty="0" smtClean="0">
                <a:solidFill>
                  <a:schemeClr val="accent2"/>
                </a:solidFill>
              </a:rPr>
              <a:t>Examples:</a:t>
            </a:r>
          </a:p>
          <a:p>
            <a:pPr marL="1257300" lvl="2" indent="-342900" algn="l">
              <a:buFont typeface="Wingdings" panose="05000000000000000000" pitchFamily="2" charset="2"/>
              <a:buChar char="Ø"/>
            </a:pPr>
            <a:r>
              <a:rPr lang="en-US" dirty="0" smtClean="0">
                <a:solidFill>
                  <a:schemeClr val="accent2"/>
                </a:solidFill>
              </a:rPr>
              <a:t>=50 + 100    (displays the results)</a:t>
            </a:r>
          </a:p>
          <a:p>
            <a:pPr marL="1257300" lvl="2" indent="-342900" algn="l">
              <a:buFont typeface="Wingdings" panose="05000000000000000000" pitchFamily="2" charset="2"/>
              <a:buChar char="Ø"/>
            </a:pPr>
            <a:r>
              <a:rPr lang="en-US" dirty="0" smtClean="0">
                <a:solidFill>
                  <a:schemeClr val="accent2"/>
                </a:solidFill>
              </a:rPr>
              <a:t>=A6 + D7    (add the cell contents and display the results)</a:t>
            </a:r>
          </a:p>
          <a:p>
            <a:pPr marL="1257300" lvl="2" indent="-342900" algn="l">
              <a:buFont typeface="Wingdings" panose="05000000000000000000" pitchFamily="2" charset="2"/>
              <a:buChar char="Ø"/>
            </a:pPr>
            <a:r>
              <a:rPr lang="en-US" dirty="0" smtClean="0">
                <a:solidFill>
                  <a:schemeClr val="accent2"/>
                </a:solidFill>
              </a:rPr>
              <a:t>= 50^3 + 100^2      (50</a:t>
            </a:r>
            <a:r>
              <a:rPr lang="en-US" baseline="30000" dirty="0" smtClean="0">
                <a:solidFill>
                  <a:schemeClr val="accent2"/>
                </a:solidFill>
              </a:rPr>
              <a:t>3 </a:t>
            </a:r>
            <a:r>
              <a:rPr lang="en-US" dirty="0" smtClean="0">
                <a:solidFill>
                  <a:schemeClr val="accent2"/>
                </a:solidFill>
              </a:rPr>
              <a:t>+ 100</a:t>
            </a:r>
            <a:r>
              <a:rPr lang="en-US" baseline="30000" dirty="0" smtClean="0">
                <a:solidFill>
                  <a:schemeClr val="accent2"/>
                </a:solidFill>
              </a:rPr>
              <a:t>2</a:t>
            </a:r>
            <a:r>
              <a:rPr lang="en-US" dirty="0" smtClean="0">
                <a:solidFill>
                  <a:schemeClr val="accent2"/>
                </a:solidFill>
              </a:rPr>
              <a:t>)</a:t>
            </a:r>
          </a:p>
          <a:p>
            <a:pPr marL="1257300" lvl="2" indent="-342900" algn="l">
              <a:buFont typeface="Wingdings" panose="05000000000000000000" pitchFamily="2" charset="2"/>
              <a:buChar char="Ø"/>
            </a:pPr>
            <a:r>
              <a:rPr lang="en-US" dirty="0" smtClean="0">
                <a:solidFill>
                  <a:schemeClr val="accent2"/>
                </a:solidFill>
              </a:rPr>
              <a:t>= 50*sin(3*pi()*A4)     (using Excel functions for sin(x) and </a:t>
            </a:r>
            <a:r>
              <a:rPr lang="en-US" dirty="0" smtClean="0">
                <a:solidFill>
                  <a:schemeClr val="accent2"/>
                </a:solidFill>
                <a:sym typeface="Symbol"/>
              </a:rPr>
              <a:t></a:t>
            </a:r>
          </a:p>
          <a:p>
            <a:pPr marL="1257300" lvl="2" indent="-342900" algn="l">
              <a:buFont typeface="Wingdings" panose="05000000000000000000" pitchFamily="2" charset="2"/>
              <a:buChar char="Ø"/>
            </a:pPr>
            <a:r>
              <a:rPr lang="en-US" dirty="0" smtClean="0">
                <a:solidFill>
                  <a:schemeClr val="accent2"/>
                </a:solidFill>
                <a:sym typeface="Symbol"/>
              </a:rPr>
              <a:t>+50 + 100  (displays the results)</a:t>
            </a:r>
          </a:p>
          <a:p>
            <a:pPr marL="1257300" lvl="2" indent="-342900" algn="l">
              <a:buFont typeface="Wingdings" panose="05000000000000000000" pitchFamily="2" charset="2"/>
              <a:buChar char="Ø"/>
            </a:pPr>
            <a:r>
              <a:rPr lang="en-US" dirty="0" smtClean="0">
                <a:solidFill>
                  <a:schemeClr val="accent2"/>
                </a:solidFill>
                <a:sym typeface="Symbol"/>
              </a:rPr>
              <a:t>-50  - 150   (displays the results)</a:t>
            </a:r>
            <a:endParaRPr lang="en-US" dirty="0" smtClean="0">
              <a:solidFill>
                <a:schemeClr val="accent2"/>
              </a:solidFill>
            </a:endParaRPr>
          </a:p>
        </p:txBody>
      </p:sp>
      <p:sp>
        <p:nvSpPr>
          <p:cNvPr id="2" name="Slide Number Placeholder 1"/>
          <p:cNvSpPr>
            <a:spLocks noGrp="1"/>
          </p:cNvSpPr>
          <p:nvPr>
            <p:ph type="sldNum" sz="quarter" idx="12"/>
          </p:nvPr>
        </p:nvSpPr>
        <p:spPr/>
        <p:txBody>
          <a:bodyPr/>
          <a:lstStyle/>
          <a:p>
            <a:pPr>
              <a:defRPr/>
            </a:pPr>
            <a:fld id="{FD58C7B3-39AE-42FA-97BD-2BABAA924D65}" type="slidenum">
              <a:rPr lang="en-US" smtClean="0"/>
              <a:pPr>
                <a:defRPr/>
              </a:pPr>
              <a:t>9</a:t>
            </a:fld>
            <a:endParaRPr lang="en-US"/>
          </a:p>
        </p:txBody>
      </p:sp>
    </p:spTree>
    <p:extLst>
      <p:ext uri="{BB962C8B-B14F-4D97-AF65-F5344CB8AC3E}">
        <p14:creationId xmlns:p14="http://schemas.microsoft.com/office/powerpoint/2010/main" val="110436711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3331</TotalTime>
  <Words>2982</Words>
  <Application>Microsoft Office PowerPoint</Application>
  <PresentationFormat>On-screen Show (4:3)</PresentationFormat>
  <Paragraphs>381</Paragraphs>
  <Slides>43</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1" baseType="lpstr">
      <vt:lpstr>Arial</vt:lpstr>
      <vt:lpstr>Arial Black</vt:lpstr>
      <vt:lpstr>Calibri</vt:lpstr>
      <vt:lpstr>Symbol</vt:lpstr>
      <vt:lpstr>Times New Roman</vt:lpstr>
      <vt:lpstr>Wingdings</vt:lpstr>
      <vt:lpstr>Blank Presentation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Assignment: 1)  Read the course syllabus 2)  Read the TCC Student Handbook for Engineering 3)  Read pages 1 - 25 in the Introduction to Engineering textbook 4)  Read the notes provided in the following pages of this presentation</dc:title>
  <dc:creator>Paul Gordy</dc:creator>
  <cp:lastModifiedBy>Paul Gordy</cp:lastModifiedBy>
  <cp:revision>274</cp:revision>
  <dcterms:created xsi:type="dcterms:W3CDTF">2000-08-25T03:18:33Z</dcterms:created>
  <dcterms:modified xsi:type="dcterms:W3CDTF">2016-02-04T18:01:39Z</dcterms:modified>
</cp:coreProperties>
</file>