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98" r:id="rId12"/>
    <p:sldId id="299" r:id="rId13"/>
    <p:sldId id="271" r:id="rId14"/>
    <p:sldId id="272" r:id="rId15"/>
    <p:sldId id="273" r:id="rId16"/>
    <p:sldId id="270" r:id="rId17"/>
    <p:sldId id="289" r:id="rId18"/>
    <p:sldId id="275" r:id="rId19"/>
    <p:sldId id="274" r:id="rId20"/>
    <p:sldId id="276" r:id="rId21"/>
    <p:sldId id="277" r:id="rId22"/>
    <p:sldId id="290" r:id="rId23"/>
    <p:sldId id="291" r:id="rId24"/>
    <p:sldId id="280" r:id="rId25"/>
    <p:sldId id="281" r:id="rId26"/>
    <p:sldId id="282" r:id="rId27"/>
    <p:sldId id="284" r:id="rId28"/>
    <p:sldId id="286" r:id="rId29"/>
    <p:sldId id="285" r:id="rId30"/>
    <p:sldId id="301" r:id="rId31"/>
    <p:sldId id="292" r:id="rId32"/>
    <p:sldId id="293" r:id="rId33"/>
    <p:sldId id="294" r:id="rId34"/>
    <p:sldId id="295" r:id="rId35"/>
    <p:sldId id="296" r:id="rId36"/>
    <p:sldId id="297" r:id="rId37"/>
    <p:sldId id="279" r:id="rId38"/>
    <p:sldId id="278" r:id="rId39"/>
    <p:sldId id="283" r:id="rId40"/>
    <p:sldId id="287" r:id="rId41"/>
    <p:sldId id="288" r:id="rId42"/>
    <p:sldId id="300" r:id="rId43"/>
  </p:sldIdLst>
  <p:sldSz cx="9144000" cy="6858000" type="screen4x3"/>
  <p:notesSz cx="7053263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00FF"/>
    <a:srgbClr val="0066FF"/>
    <a:srgbClr val="FFFF00"/>
    <a:srgbClr val="CCFFFF"/>
    <a:srgbClr val="FF9900"/>
    <a:srgbClr val="3399FF"/>
    <a:srgbClr val="008080"/>
    <a:srgbClr val="006699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60" autoAdjust="0"/>
    <p:restoredTop sz="97194" autoAdjust="0"/>
  </p:normalViewPr>
  <p:slideViewPr>
    <p:cSldViewPr snapToGrid="0">
      <p:cViewPr varScale="1">
        <p:scale>
          <a:sx n="123" d="100"/>
          <a:sy n="123" d="100"/>
        </p:scale>
        <p:origin x="159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45720" cy="4572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Courses\EGR120\Excel\Excel%20C%20-%20Exampl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Courses\EGR120\Excel\Excel%20C%20-%20Exampl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>
                <a:effectLst/>
              </a:rPr>
              <a:t>Histogram - 0.25" threaded rod</a:t>
            </a:r>
            <a:endParaRPr lang="en-US">
              <a:effectLst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Frequency</c:v>
          </c:tx>
          <c:invertIfNegative val="0"/>
          <c:cat>
            <c:strRef>
              <c:f>Sheet9!$A$23:$A$34</c:f>
              <c:strCache>
                <c:ptCount val="12"/>
                <c:pt idx="0">
                  <c:v>0.240</c:v>
                </c:pt>
                <c:pt idx="1">
                  <c:v>0.242</c:v>
                </c:pt>
                <c:pt idx="2">
                  <c:v>0.244</c:v>
                </c:pt>
                <c:pt idx="3">
                  <c:v>0.246</c:v>
                </c:pt>
                <c:pt idx="4">
                  <c:v>0.248</c:v>
                </c:pt>
                <c:pt idx="5">
                  <c:v>0.250</c:v>
                </c:pt>
                <c:pt idx="6">
                  <c:v>0.252</c:v>
                </c:pt>
                <c:pt idx="7">
                  <c:v>0.254</c:v>
                </c:pt>
                <c:pt idx="8">
                  <c:v>0.256</c:v>
                </c:pt>
                <c:pt idx="9">
                  <c:v>0.258</c:v>
                </c:pt>
                <c:pt idx="10">
                  <c:v>0.260</c:v>
                </c:pt>
                <c:pt idx="11">
                  <c:v>More</c:v>
                </c:pt>
              </c:strCache>
            </c:strRef>
          </c:cat>
          <c:val>
            <c:numRef>
              <c:f>Sheet9!$B$23:$B$34</c:f>
              <c:numCache>
                <c:formatCode>General</c:formatCode>
                <c:ptCount val="12"/>
                <c:pt idx="0">
                  <c:v>0</c:v>
                </c:pt>
                <c:pt idx="1">
                  <c:v>10</c:v>
                </c:pt>
                <c:pt idx="2">
                  <c:v>35</c:v>
                </c:pt>
                <c:pt idx="3">
                  <c:v>58</c:v>
                </c:pt>
                <c:pt idx="4">
                  <c:v>224</c:v>
                </c:pt>
                <c:pt idx="5">
                  <c:v>561</c:v>
                </c:pt>
                <c:pt idx="6">
                  <c:v>610</c:v>
                </c:pt>
                <c:pt idx="7">
                  <c:v>192</c:v>
                </c:pt>
                <c:pt idx="8">
                  <c:v>54</c:v>
                </c:pt>
                <c:pt idx="9">
                  <c:v>48</c:v>
                </c:pt>
                <c:pt idx="10">
                  <c:v>8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58-4FE1-B7E3-8441477D40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9352688"/>
        <c:axId val="289418576"/>
      </c:barChart>
      <c:catAx>
        <c:axId val="2893526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Bin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89418576"/>
        <c:crosses val="autoZero"/>
        <c:auto val="1"/>
        <c:lblAlgn val="ctr"/>
        <c:lblOffset val="100"/>
        <c:noMultiLvlLbl val="0"/>
      </c:catAx>
      <c:valAx>
        <c:axId val="28941857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Frequency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893526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 w="38100">
      <a:solidFill>
        <a:schemeClr val="accent6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>
                <a:effectLst/>
              </a:rPr>
              <a:t>Histogram - 0.25" threaded rod</a:t>
            </a:r>
            <a:endParaRPr lang="en-US">
              <a:effectLst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Frequency</c:v>
          </c:tx>
          <c:invertIfNegative val="0"/>
          <c:cat>
            <c:strRef>
              <c:f>Sheet9!$A$23:$A$34</c:f>
              <c:strCache>
                <c:ptCount val="12"/>
                <c:pt idx="0">
                  <c:v>0.240</c:v>
                </c:pt>
                <c:pt idx="1">
                  <c:v>0.242</c:v>
                </c:pt>
                <c:pt idx="2">
                  <c:v>0.244</c:v>
                </c:pt>
                <c:pt idx="3">
                  <c:v>0.246</c:v>
                </c:pt>
                <c:pt idx="4">
                  <c:v>0.248</c:v>
                </c:pt>
                <c:pt idx="5">
                  <c:v>0.250</c:v>
                </c:pt>
                <c:pt idx="6">
                  <c:v>0.252</c:v>
                </c:pt>
                <c:pt idx="7">
                  <c:v>0.254</c:v>
                </c:pt>
                <c:pt idx="8">
                  <c:v>0.256</c:v>
                </c:pt>
                <c:pt idx="9">
                  <c:v>0.258</c:v>
                </c:pt>
                <c:pt idx="10">
                  <c:v>0.260</c:v>
                </c:pt>
                <c:pt idx="11">
                  <c:v>More</c:v>
                </c:pt>
              </c:strCache>
            </c:strRef>
          </c:cat>
          <c:val>
            <c:numRef>
              <c:f>Sheet9!$B$23:$B$34</c:f>
              <c:numCache>
                <c:formatCode>General</c:formatCode>
                <c:ptCount val="12"/>
                <c:pt idx="0">
                  <c:v>0</c:v>
                </c:pt>
                <c:pt idx="1">
                  <c:v>10</c:v>
                </c:pt>
                <c:pt idx="2">
                  <c:v>35</c:v>
                </c:pt>
                <c:pt idx="3">
                  <c:v>58</c:v>
                </c:pt>
                <c:pt idx="4">
                  <c:v>224</c:v>
                </c:pt>
                <c:pt idx="5">
                  <c:v>561</c:v>
                </c:pt>
                <c:pt idx="6">
                  <c:v>610</c:v>
                </c:pt>
                <c:pt idx="7">
                  <c:v>192</c:v>
                </c:pt>
                <c:pt idx="8">
                  <c:v>54</c:v>
                </c:pt>
                <c:pt idx="9">
                  <c:v>48</c:v>
                </c:pt>
                <c:pt idx="10">
                  <c:v>8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6E-4C08-83E4-34E288D4F2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9420816"/>
        <c:axId val="289421376"/>
      </c:barChart>
      <c:catAx>
        <c:axId val="2894208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Bin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89421376"/>
        <c:crosses val="autoZero"/>
        <c:auto val="1"/>
        <c:lblAlgn val="ctr"/>
        <c:lblOffset val="100"/>
        <c:noMultiLvlLbl val="0"/>
      </c:catAx>
      <c:valAx>
        <c:axId val="28942137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Frequency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894208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 w="38100">
      <a:solidFill>
        <a:srgbClr val="0000FF"/>
      </a:solidFill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image" Target="../media/image45.wmf"/><Relationship Id="rId7" Type="http://schemas.openxmlformats.org/officeDocument/2006/relationships/image" Target="../media/image49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Relationship Id="rId9" Type="http://schemas.openxmlformats.org/officeDocument/2006/relationships/image" Target="../media/image5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6414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97" tIns="46749" rIns="93497" bIns="4674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96849" y="0"/>
            <a:ext cx="3056414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97" tIns="46749" rIns="93497" bIns="4674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3645"/>
            <a:ext cx="3056414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97" tIns="46749" rIns="93497" bIns="4674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96849" y="8843645"/>
            <a:ext cx="3056414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97" tIns="46749" rIns="93497" bIns="4674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7459B024-7161-4449-8354-CDB78363C0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8032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6414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97" tIns="46749" rIns="93497" bIns="4674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6849" y="0"/>
            <a:ext cx="3056414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97" tIns="46749" rIns="93497" bIns="4674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0150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0435" y="4421823"/>
            <a:ext cx="5172393" cy="418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97" tIns="46749" rIns="93497" bIns="467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3645"/>
            <a:ext cx="3056414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97" tIns="46749" rIns="93497" bIns="4674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6849" y="8843645"/>
            <a:ext cx="3056414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97" tIns="46749" rIns="93497" bIns="4674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F12ADB61-5899-44A4-977C-C78244E31A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4559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389E1-230B-443D-A14C-C8D98B8F2D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54FEE-BA5C-4ED1-A01E-A4C0D72573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68020-145C-4933-86B7-A43B28A8A0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B2975-6F66-466A-B1E9-E39AF55D36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46196-6236-4190-9380-3CB85CF9FB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0E11A-28A3-43B7-BB16-AC0D021637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81837-DAA2-4CB1-B5FA-97BE23B692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1CD7D-E05C-440D-BE9F-7139B1AD19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6AC44-A573-4556-BA69-7DDA04FD07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E2C4B-BA4E-435A-B15A-9BF0C2A4B1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5FEAE-B0C6-49C3-B74C-B9A6956A18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fld id="{C51F3A40-E352-4FF7-B12D-EE7F557278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chart" Target="../charts/char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en.wikipedia.org/wiki/Hot_air_balloon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0.wmf"/><Relationship Id="rId4" Type="http://schemas.openxmlformats.org/officeDocument/2006/relationships/oleObject" Target="../embeddings/oleObject2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tandard_deviation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13" Type="http://schemas.openxmlformats.org/officeDocument/2006/relationships/oleObject" Target="../embeddings/oleObject9.bin"/><Relationship Id="rId18" Type="http://schemas.openxmlformats.org/officeDocument/2006/relationships/oleObject" Target="../embeddings/oleObject12.bin"/><Relationship Id="rId3" Type="http://schemas.openxmlformats.org/officeDocument/2006/relationships/oleObject" Target="../embeddings/oleObject4.bin"/><Relationship Id="rId21" Type="http://schemas.openxmlformats.org/officeDocument/2006/relationships/image" Target="../media/image51.wmf"/><Relationship Id="rId7" Type="http://schemas.openxmlformats.org/officeDocument/2006/relationships/oleObject" Target="../embeddings/oleObject6.bin"/><Relationship Id="rId12" Type="http://schemas.openxmlformats.org/officeDocument/2006/relationships/image" Target="../media/image47.wmf"/><Relationship Id="rId17" Type="http://schemas.openxmlformats.org/officeDocument/2006/relationships/image" Target="../media/image49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1.bin"/><Relationship Id="rId20" Type="http://schemas.openxmlformats.org/officeDocument/2006/relationships/oleObject" Target="../embeddings/oleObject13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44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5" Type="http://schemas.openxmlformats.org/officeDocument/2006/relationships/image" Target="../media/image48.wmf"/><Relationship Id="rId10" Type="http://schemas.openxmlformats.org/officeDocument/2006/relationships/image" Target="../media/image46.wmf"/><Relationship Id="rId19" Type="http://schemas.openxmlformats.org/officeDocument/2006/relationships/image" Target="../media/image50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7.bin"/><Relationship Id="rId14" Type="http://schemas.openxmlformats.org/officeDocument/2006/relationships/oleObject" Target="../embeddings/oleObject10.bin"/><Relationship Id="rId22" Type="http://schemas.openxmlformats.org/officeDocument/2006/relationships/oleObject" Target="../embeddings/oleObject14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5.w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56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19"/>
          <p:cNvSpPr>
            <a:spLocks noGrp="1" noChangeArrowheads="1"/>
          </p:cNvSpPr>
          <p:nvPr>
            <p:ph type="subTitle" idx="1"/>
          </p:nvPr>
        </p:nvSpPr>
        <p:spPr>
          <a:xfrm>
            <a:off x="762000" y="685800"/>
            <a:ext cx="8191500" cy="609600"/>
          </a:xfrm>
        </p:spPr>
        <p:txBody>
          <a:bodyPr/>
          <a:lstStyle/>
          <a:p>
            <a:r>
              <a:rPr lang="en-US" b="1" u="sng" dirty="0" smtClean="0">
                <a:solidFill>
                  <a:schemeClr val="accent2"/>
                </a:solidFill>
              </a:rPr>
              <a:t>Microsoft Excel - Lecture C</a:t>
            </a:r>
            <a:endParaRPr lang="en-US" b="1" dirty="0" smtClean="0">
              <a:solidFill>
                <a:schemeClr val="accent2"/>
              </a:solidFill>
            </a:endParaRPr>
          </a:p>
        </p:txBody>
      </p:sp>
      <p:graphicFrame>
        <p:nvGraphicFramePr>
          <p:cNvPr id="2107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2779134"/>
              </p:ext>
            </p:extLst>
          </p:nvPr>
        </p:nvGraphicFramePr>
        <p:xfrm>
          <a:off x="0" y="4457700"/>
          <a:ext cx="4431996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" name="Chart" r:id="rId3" imgW="5276949" imgH="2857500" progId="Excel.Sheet.8">
                  <p:embed/>
                </p:oleObj>
              </mc:Choice>
              <mc:Fallback>
                <p:oleObj name="Chart" r:id="rId3" imgW="5276949" imgH="2857500" progId="Excel.Sheet.8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457700"/>
                        <a:ext cx="4431996" cy="24003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accent6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lide Number Placeholder 5"/>
          <p:cNvSpPr txBox="1">
            <a:spLocks/>
          </p:cNvSpPr>
          <p:nvPr/>
        </p:nvSpPr>
        <p:spPr bwMode="auto">
          <a:xfrm>
            <a:off x="7239001" y="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fld id="{A77CB2AC-DE1C-4CF9-B5BB-CF759696CAEA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1" name="Line 17"/>
          <p:cNvSpPr>
            <a:spLocks noChangeShapeType="1"/>
          </p:cNvSpPr>
          <p:nvPr/>
        </p:nvSpPr>
        <p:spPr bwMode="auto">
          <a:xfrm flipV="1">
            <a:off x="-1" y="587532"/>
            <a:ext cx="9130645" cy="2936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0" y="228600"/>
            <a:ext cx="784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Excel C     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EGR 120 – Introduction to Engineering</a:t>
            </a:r>
            <a:endParaRPr lang="en-US" sz="3200" dirty="0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1" y="1233785"/>
            <a:ext cx="91440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>
              <a:tabLst>
                <a:tab pos="344488" algn="l"/>
              </a:tabLst>
            </a:pPr>
            <a:r>
              <a:rPr lang="en-US" sz="2200" b="1" u="sng" dirty="0" smtClean="0">
                <a:solidFill>
                  <a:schemeClr val="accent2"/>
                </a:solidFill>
              </a:rPr>
              <a:t>Reading </a:t>
            </a:r>
            <a:r>
              <a:rPr lang="en-US" sz="2200" b="1" u="sng" dirty="0">
                <a:solidFill>
                  <a:schemeClr val="accent2"/>
                </a:solidFill>
              </a:rPr>
              <a:t>Assignment</a:t>
            </a:r>
            <a:r>
              <a:rPr lang="en-US" sz="2200" b="1" dirty="0">
                <a:solidFill>
                  <a:schemeClr val="accent2"/>
                </a:solidFill>
              </a:rPr>
              <a:t>:</a:t>
            </a:r>
            <a:br>
              <a:rPr lang="en-US" sz="2200" b="1" dirty="0">
                <a:solidFill>
                  <a:schemeClr val="accent2"/>
                </a:solidFill>
              </a:rPr>
            </a:br>
            <a:r>
              <a:rPr lang="en-US" sz="2200" dirty="0" smtClean="0">
                <a:solidFill>
                  <a:schemeClr val="accent2"/>
                </a:solidFill>
              </a:rPr>
              <a:t>Chapter 14 in </a:t>
            </a:r>
            <a:r>
              <a:rPr lang="en-US" sz="2200" u="sng" dirty="0" smtClean="0">
                <a:solidFill>
                  <a:schemeClr val="accent2"/>
                </a:solidFill>
              </a:rPr>
              <a:t>Engineering Fundamentals – An Introduction to Engineering, 5E </a:t>
            </a:r>
            <a:r>
              <a:rPr lang="en-US" sz="2200" dirty="0" smtClean="0">
                <a:solidFill>
                  <a:schemeClr val="accent2"/>
                </a:solidFill>
              </a:rPr>
              <a:t>by Moaveni</a:t>
            </a:r>
          </a:p>
          <a:p>
            <a:pPr>
              <a:tabLst>
                <a:tab pos="344488" algn="l"/>
              </a:tabLst>
            </a:pPr>
            <a:endParaRPr lang="en-US" sz="1100" dirty="0" smtClean="0">
              <a:solidFill>
                <a:schemeClr val="accent2"/>
              </a:solidFill>
            </a:endParaRPr>
          </a:p>
          <a:p>
            <a:pPr>
              <a:tabLst>
                <a:tab pos="344488" algn="l"/>
              </a:tabLst>
            </a:pPr>
            <a:r>
              <a:rPr lang="en-US" sz="2200" b="1" u="sng" dirty="0">
                <a:solidFill>
                  <a:schemeClr val="accent2"/>
                </a:solidFill>
              </a:rPr>
              <a:t>Homework Assignment</a:t>
            </a:r>
            <a:r>
              <a:rPr lang="en-US" sz="2200" b="1" dirty="0">
                <a:solidFill>
                  <a:schemeClr val="accent2"/>
                </a:solidFill>
              </a:rPr>
              <a:t>:</a:t>
            </a:r>
            <a:br>
              <a:rPr lang="en-US" sz="2200" b="1" dirty="0">
                <a:solidFill>
                  <a:schemeClr val="accent2"/>
                </a:solidFill>
              </a:rPr>
            </a:br>
            <a:r>
              <a:rPr lang="en-US" sz="2200" dirty="0">
                <a:solidFill>
                  <a:schemeClr val="accent2"/>
                </a:solidFill>
              </a:rPr>
              <a:t>Homework </a:t>
            </a:r>
            <a:r>
              <a:rPr lang="en-US" sz="2200" dirty="0" smtClean="0">
                <a:solidFill>
                  <a:schemeClr val="accent2"/>
                </a:solidFill>
              </a:rPr>
              <a:t>Assignment – Excel C</a:t>
            </a:r>
            <a:endParaRPr lang="en-US" sz="2200" dirty="0">
              <a:solidFill>
                <a:schemeClr val="tx2"/>
              </a:solidFill>
            </a:endParaRPr>
          </a:p>
          <a:p>
            <a:pPr>
              <a:tabLst>
                <a:tab pos="344488" algn="l"/>
              </a:tabLst>
            </a:pPr>
            <a:endParaRPr lang="en-US" sz="2200" dirty="0">
              <a:solidFill>
                <a:schemeClr val="tx2"/>
              </a:solidFill>
            </a:endParaRP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1145491"/>
              </p:ext>
            </p:extLst>
          </p:nvPr>
        </p:nvGraphicFramePr>
        <p:xfrm>
          <a:off x="4014651" y="1998969"/>
          <a:ext cx="5115993" cy="2389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/>
          <a:srcRect l="5886" t="10280" b="21718"/>
          <a:stretch/>
        </p:blipFill>
        <p:spPr>
          <a:xfrm>
            <a:off x="4523391" y="5068389"/>
            <a:ext cx="4607254" cy="1297577"/>
          </a:xfrm>
          <a:prstGeom prst="rect">
            <a:avLst/>
          </a:prstGeom>
          <a:noFill/>
          <a:ln w="38100">
            <a:solidFill>
              <a:schemeClr val="accent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Slide Number Placeholder 5"/>
          <p:cNvSpPr txBox="1">
            <a:spLocks noGrp="1"/>
          </p:cNvSpPr>
          <p:nvPr/>
        </p:nvSpPr>
        <p:spPr bwMode="auto">
          <a:xfrm>
            <a:off x="7239000" y="2931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B86F8F76-B433-431F-B2FF-56D40D92A64D}" type="slidenum">
              <a:rPr lang="en-US" sz="1400"/>
              <a:pPr algn="r" eaLnBrk="0" hangingPunct="0"/>
              <a:t>10</a:t>
            </a:fld>
            <a:endParaRPr lang="en-US" sz="1400"/>
          </a:p>
        </p:txBody>
      </p:sp>
      <p:sp>
        <p:nvSpPr>
          <p:cNvPr id="4103" name="Rectangle 9"/>
          <p:cNvSpPr>
            <a:spLocks noGrp="1" noChangeArrowheads="1"/>
          </p:cNvSpPr>
          <p:nvPr>
            <p:ph type="subTitle" idx="4294967295"/>
          </p:nvPr>
        </p:nvSpPr>
        <p:spPr>
          <a:xfrm>
            <a:off x="-13356" y="587532"/>
            <a:ext cx="6675413" cy="2443052"/>
          </a:xfrm>
        </p:spPr>
        <p:txBody>
          <a:bodyPr/>
          <a:lstStyle/>
          <a:p>
            <a:pPr marL="228600" indent="-228600">
              <a:buFontTx/>
              <a:buNone/>
            </a:pPr>
            <a:r>
              <a:rPr lang="en-US" sz="2400" b="1" u="sng" dirty="0" smtClean="0">
                <a:solidFill>
                  <a:schemeClr val="accent2"/>
                </a:solidFill>
              </a:rPr>
              <a:t>Example 2 (continued):</a:t>
            </a:r>
            <a:endParaRPr lang="en-US" sz="2400" b="1" dirty="0" smtClean="0">
              <a:solidFill>
                <a:schemeClr val="accent2"/>
              </a:solidFill>
            </a:endParaRPr>
          </a:p>
          <a:p>
            <a:pPr marL="228600" indent="-228600">
              <a:buNone/>
            </a:pPr>
            <a:r>
              <a:rPr lang="en-US" sz="2400" dirty="0" smtClean="0">
                <a:solidFill>
                  <a:schemeClr val="accent2"/>
                </a:solidFill>
              </a:rPr>
              <a:t>Similarly, update the second series.  </a:t>
            </a:r>
          </a:p>
          <a:p>
            <a:r>
              <a:rPr lang="en-US" sz="2200" dirty="0" smtClean="0">
                <a:solidFill>
                  <a:schemeClr val="accent2"/>
                </a:solidFill>
              </a:rPr>
              <a:t>The 1</a:t>
            </a:r>
            <a:r>
              <a:rPr lang="en-US" sz="2200" baseline="30000" dirty="0" smtClean="0">
                <a:solidFill>
                  <a:schemeClr val="accent2"/>
                </a:solidFill>
              </a:rPr>
              <a:t>st</a:t>
            </a:r>
            <a:r>
              <a:rPr lang="en-US" sz="2200" dirty="0" smtClean="0">
                <a:solidFill>
                  <a:schemeClr val="accent2"/>
                </a:solidFill>
              </a:rPr>
              <a:t> series should use columns B and D (x1 and y)</a:t>
            </a:r>
          </a:p>
          <a:p>
            <a:r>
              <a:rPr lang="en-US" sz="2200" dirty="0" smtClean="0">
                <a:solidFill>
                  <a:schemeClr val="accent2"/>
                </a:solidFill>
              </a:rPr>
              <a:t>The 2</a:t>
            </a:r>
            <a:r>
              <a:rPr lang="en-US" sz="2200" baseline="30000" dirty="0" smtClean="0">
                <a:solidFill>
                  <a:schemeClr val="accent2"/>
                </a:solidFill>
              </a:rPr>
              <a:t>nd</a:t>
            </a:r>
            <a:r>
              <a:rPr lang="en-US" sz="2200" dirty="0" smtClean="0">
                <a:solidFill>
                  <a:schemeClr val="accent2"/>
                </a:solidFill>
              </a:rPr>
              <a:t> series should use columns C and D (x2 and y)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2"/>
                </a:solidFill>
              </a:rPr>
              <a:t>The original and final graphs are shown below.</a:t>
            </a:r>
          </a:p>
        </p:txBody>
      </p:sp>
      <p:sp>
        <p:nvSpPr>
          <p:cNvPr id="13" name="Line 17"/>
          <p:cNvSpPr>
            <a:spLocks noChangeShapeType="1"/>
          </p:cNvSpPr>
          <p:nvPr/>
        </p:nvSpPr>
        <p:spPr bwMode="auto">
          <a:xfrm flipV="1">
            <a:off x="-1" y="587532"/>
            <a:ext cx="9130645" cy="2936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0" y="228600"/>
            <a:ext cx="784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Excel C     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EGR 120 – Introduction to Engineering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2235"/>
          <a:stretch/>
        </p:blipFill>
        <p:spPr>
          <a:xfrm>
            <a:off x="-1" y="3657600"/>
            <a:ext cx="9149511" cy="32004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r="78319"/>
          <a:stretch/>
        </p:blipFill>
        <p:spPr>
          <a:xfrm>
            <a:off x="6731727" y="631044"/>
            <a:ext cx="2412274" cy="30265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8573" y="4597695"/>
            <a:ext cx="1184277" cy="92333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800" dirty="0" smtClean="0">
                <a:solidFill>
                  <a:srgbClr val="FF0000"/>
                </a:solidFill>
              </a:rPr>
              <a:t>Original (incorrect) Graph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93967" y="4606619"/>
            <a:ext cx="1184277" cy="92333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800" dirty="0" smtClean="0">
                <a:solidFill>
                  <a:srgbClr val="FF0000"/>
                </a:solidFill>
              </a:rPr>
              <a:t>Final (correct) Graph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Slide Number Placeholder 5"/>
          <p:cNvSpPr txBox="1">
            <a:spLocks noGrp="1"/>
          </p:cNvSpPr>
          <p:nvPr/>
        </p:nvSpPr>
        <p:spPr bwMode="auto">
          <a:xfrm>
            <a:off x="7239000" y="2931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B86F8F76-B433-431F-B2FF-56D40D92A64D}" type="slidenum">
              <a:rPr lang="en-US" sz="1400"/>
              <a:pPr algn="r" eaLnBrk="0" hangingPunct="0"/>
              <a:t>11</a:t>
            </a:fld>
            <a:endParaRPr lang="en-US" sz="1400"/>
          </a:p>
        </p:txBody>
      </p:sp>
      <p:sp>
        <p:nvSpPr>
          <p:cNvPr id="4103" name="Rectangle 9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1480389"/>
            <a:ext cx="4220309" cy="70445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000" dirty="0" smtClean="0">
                <a:solidFill>
                  <a:schemeClr val="accent2"/>
                </a:solidFill>
              </a:rPr>
              <a:t>The time for each balloon to reach each altitude is shown in the table below</a:t>
            </a:r>
            <a:r>
              <a:rPr lang="en-US" sz="2000" dirty="0" smtClean="0">
                <a:solidFill>
                  <a:schemeClr val="accent2"/>
                </a:solidFill>
              </a:rPr>
              <a:t>.</a:t>
            </a:r>
          </a:p>
          <a:p>
            <a:pPr marL="0" indent="0">
              <a:buFontTx/>
              <a:buNone/>
            </a:pPr>
            <a:r>
              <a:rPr lang="en-US" sz="1600" b="1" i="1" dirty="0" smtClean="0">
                <a:solidFill>
                  <a:srgbClr val="FF0000"/>
                </a:solidFill>
              </a:rPr>
              <a:t>(You can copy this table and paste it in Excel.)</a:t>
            </a:r>
            <a:endParaRPr lang="en-US" sz="1600" b="1" i="1" dirty="0" smtClean="0">
              <a:solidFill>
                <a:srgbClr val="FF0000"/>
              </a:solidFill>
            </a:endParaRPr>
          </a:p>
        </p:txBody>
      </p:sp>
      <p:sp>
        <p:nvSpPr>
          <p:cNvPr id="13" name="Line 17"/>
          <p:cNvSpPr>
            <a:spLocks noChangeShapeType="1"/>
          </p:cNvSpPr>
          <p:nvPr/>
        </p:nvSpPr>
        <p:spPr bwMode="auto">
          <a:xfrm flipV="1">
            <a:off x="-1" y="587532"/>
            <a:ext cx="9130645" cy="2936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0" y="228600"/>
            <a:ext cx="784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Excel C     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EGR 120 – Introduction to Engineering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91539"/>
            <a:ext cx="9130644" cy="769441"/>
          </a:xfrm>
          <a:prstGeom prst="rect">
            <a:avLst/>
          </a:prstGeom>
          <a:solidFill>
            <a:srgbClr val="FFFFCC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i="1" u="sng" dirty="0" smtClean="0">
                <a:solidFill>
                  <a:srgbClr val="FF0000"/>
                </a:solidFill>
              </a:rPr>
              <a:t>Try It</a:t>
            </a:r>
            <a:r>
              <a:rPr lang="en-US" sz="2200" b="1" i="1" dirty="0" smtClean="0">
                <a:solidFill>
                  <a:srgbClr val="FF0000"/>
                </a:solidFill>
              </a:rPr>
              <a:t>! Create a graph of </a:t>
            </a:r>
            <a:r>
              <a:rPr lang="en-US" sz="2200" b="1" i="1" u="sng" dirty="0" smtClean="0">
                <a:solidFill>
                  <a:srgbClr val="FF0000"/>
                </a:solidFill>
              </a:rPr>
              <a:t>altitude versus time</a:t>
            </a:r>
            <a:r>
              <a:rPr lang="en-US" sz="2200" b="1" i="1" dirty="0" smtClean="0">
                <a:solidFill>
                  <a:srgbClr val="FF0000"/>
                </a:solidFill>
              </a:rPr>
              <a:t> for two hot-air balloons.  Note that there are two sets of x values (time) and one set of y values (altitude).</a:t>
            </a:r>
            <a:endParaRPr lang="en-US" sz="2200" b="1" i="1" dirty="0">
              <a:solidFill>
                <a:srgbClr val="FF0000"/>
              </a:solidFill>
            </a:endParaRPr>
          </a:p>
        </p:txBody>
      </p:sp>
      <p:grpSp>
        <p:nvGrpSpPr>
          <p:cNvPr id="35841" name="Group 35840"/>
          <p:cNvGrpSpPr/>
          <p:nvPr/>
        </p:nvGrpSpPr>
        <p:grpSpPr>
          <a:xfrm>
            <a:off x="4413738" y="1535627"/>
            <a:ext cx="4404274" cy="4914129"/>
            <a:chOff x="4432222" y="1592179"/>
            <a:chExt cx="4746275" cy="519886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38429" y="2861595"/>
              <a:ext cx="1682261" cy="168226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b="14940"/>
            <a:stretch/>
          </p:blipFill>
          <p:spPr>
            <a:xfrm>
              <a:off x="5525159" y="2439800"/>
              <a:ext cx="1223048" cy="1566596"/>
            </a:xfrm>
            <a:prstGeom prst="rect">
              <a:avLst/>
            </a:prstGeom>
          </p:spPr>
        </p:pic>
        <p:cxnSp>
          <p:nvCxnSpPr>
            <p:cNvPr id="8" name="Straight Arrow Connector 7"/>
            <p:cNvCxnSpPr/>
            <p:nvPr/>
          </p:nvCxnSpPr>
          <p:spPr bwMode="auto">
            <a:xfrm flipV="1">
              <a:off x="5125915" y="1954037"/>
              <a:ext cx="24906" cy="470174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 flipV="1">
              <a:off x="5116324" y="6629400"/>
              <a:ext cx="4027676" cy="879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 flipV="1">
              <a:off x="5134708" y="5780161"/>
              <a:ext cx="4027676" cy="879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 flipV="1">
              <a:off x="5134708" y="4953027"/>
              <a:ext cx="4027676" cy="879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flipV="1">
              <a:off x="5150821" y="4085536"/>
              <a:ext cx="4027676" cy="879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 flipV="1">
              <a:off x="5125915" y="3214318"/>
              <a:ext cx="4027676" cy="879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4470744" y="5619676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2000</a:t>
              </a:r>
              <a:endParaRPr lang="en-US" sz="1600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480335" y="4802359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4000</a:t>
              </a:r>
              <a:endParaRPr lang="en-US" sz="1600" b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493379" y="3941914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6000</a:t>
              </a:r>
              <a:endParaRPr lang="en-US" sz="1600" b="1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493252" y="3083119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8000</a:t>
              </a:r>
              <a:endParaRPr lang="en-US" sz="1600" b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466348" y="6452491"/>
              <a:ext cx="6090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b="1" dirty="0" smtClean="0"/>
                <a:t>0</a:t>
              </a:r>
              <a:endParaRPr lang="en-US" sz="16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784342" y="1592179"/>
              <a:ext cx="12314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Altitude (</a:t>
              </a:r>
              <a:r>
                <a:rPr lang="en-US" sz="1600" b="1" dirty="0" err="1" smtClean="0"/>
                <a:t>ft</a:t>
              </a:r>
              <a:r>
                <a:rPr lang="en-US" sz="1600" b="1" dirty="0" smtClean="0"/>
                <a:t>)</a:t>
              </a:r>
              <a:endParaRPr lang="en-US" sz="1600" b="1" dirty="0"/>
            </a:p>
          </p:txBody>
        </p:sp>
        <p:cxnSp>
          <p:nvCxnSpPr>
            <p:cNvPr id="36" name="Straight Connector 35"/>
            <p:cNvCxnSpPr/>
            <p:nvPr/>
          </p:nvCxnSpPr>
          <p:spPr bwMode="auto">
            <a:xfrm flipV="1">
              <a:off x="5150821" y="2371276"/>
              <a:ext cx="4027676" cy="879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7" name="TextBox 36"/>
            <p:cNvSpPr txBox="1"/>
            <p:nvPr/>
          </p:nvSpPr>
          <p:spPr>
            <a:xfrm>
              <a:off x="4432222" y="2240077"/>
              <a:ext cx="78356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10000</a:t>
              </a:r>
              <a:endParaRPr lang="en-US" sz="1600" b="1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4322454" y="6484653"/>
            <a:ext cx="48215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Images:  </a:t>
            </a:r>
            <a:r>
              <a:rPr lang="en-US" sz="1600" dirty="0" smtClean="0">
                <a:hlinkClick r:id="rId4"/>
              </a:rPr>
              <a:t>http</a:t>
            </a:r>
            <a:r>
              <a:rPr lang="en-US" sz="1600" dirty="0">
                <a:hlinkClick r:id="rId4"/>
              </a:rPr>
              <a:t>://</a:t>
            </a:r>
            <a:r>
              <a:rPr lang="en-US" sz="1600" dirty="0" smtClean="0">
                <a:hlinkClick r:id="rId4"/>
              </a:rPr>
              <a:t>en.wikipedia.org/wiki/Hot_air_balloon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7649219"/>
              </p:ext>
            </p:extLst>
          </p:nvPr>
        </p:nvGraphicFramePr>
        <p:xfrm>
          <a:off x="-1" y="2456506"/>
          <a:ext cx="4066373" cy="43667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676855">
                  <a:extLst>
                    <a:ext uri="{9D8B030D-6E8A-4147-A177-3AD203B41FA5}">
                      <a16:colId xmlns:a16="http://schemas.microsoft.com/office/drawing/2014/main" val="2619662443"/>
                    </a:ext>
                  </a:extLst>
                </a:gridCol>
                <a:gridCol w="1194759">
                  <a:extLst>
                    <a:ext uri="{9D8B030D-6E8A-4147-A177-3AD203B41FA5}">
                      <a16:colId xmlns:a16="http://schemas.microsoft.com/office/drawing/2014/main" val="3404007975"/>
                    </a:ext>
                  </a:extLst>
                </a:gridCol>
                <a:gridCol w="1194759">
                  <a:extLst>
                    <a:ext uri="{9D8B030D-6E8A-4147-A177-3AD203B41FA5}">
                      <a16:colId xmlns:a16="http://schemas.microsoft.com/office/drawing/2014/main" val="790258441"/>
                    </a:ext>
                  </a:extLst>
                </a:gridCol>
              </a:tblGrid>
              <a:tr h="335900"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Balloon A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Balloon B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02724793"/>
                  </a:ext>
                </a:extLst>
              </a:tr>
              <a:tr h="335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Altitude, h (</a:t>
                      </a:r>
                      <a:r>
                        <a:rPr lang="en-US" sz="1800" u="none" strike="noStrike" dirty="0" err="1">
                          <a:effectLst/>
                        </a:rPr>
                        <a:t>ft</a:t>
                      </a:r>
                      <a:r>
                        <a:rPr lang="en-US" sz="1800" u="none" strike="noStrike" dirty="0">
                          <a:effectLst/>
                        </a:rPr>
                        <a:t>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Time, t (s)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Time, t (s)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56217305"/>
                  </a:ext>
                </a:extLst>
              </a:tr>
              <a:tr h="335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0.0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0.0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44918861"/>
                  </a:ext>
                </a:extLst>
              </a:tr>
              <a:tr h="335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1000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45.2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48.9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82449095"/>
                  </a:ext>
                </a:extLst>
              </a:tr>
              <a:tr h="335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2000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91.3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98.8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24894141"/>
                  </a:ext>
                </a:extLst>
              </a:tr>
              <a:tr h="335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3000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138.8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150.3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91012039"/>
                  </a:ext>
                </a:extLst>
              </a:tr>
              <a:tr h="335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4000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187.6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203.9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49744083"/>
                  </a:ext>
                </a:extLst>
              </a:tr>
              <a:tr h="335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5000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237.6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258.9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01851058"/>
                  </a:ext>
                </a:extLst>
              </a:tr>
              <a:tr h="335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6000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289.4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317.4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42321556"/>
                  </a:ext>
                </a:extLst>
              </a:tr>
              <a:tr h="335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7000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343.1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379.3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55255146"/>
                  </a:ext>
                </a:extLst>
              </a:tr>
              <a:tr h="335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8000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399.0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446.3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76140314"/>
                  </a:ext>
                </a:extLst>
              </a:tr>
              <a:tr h="335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9000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458.5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515.1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71928523"/>
                  </a:ext>
                </a:extLst>
              </a:tr>
              <a:tr h="335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10000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522.5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588.2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387326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365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Slide Number Placeholder 5"/>
          <p:cNvSpPr txBox="1">
            <a:spLocks noGrp="1"/>
          </p:cNvSpPr>
          <p:nvPr/>
        </p:nvSpPr>
        <p:spPr bwMode="auto">
          <a:xfrm>
            <a:off x="7239000" y="2931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B86F8F76-B433-431F-B2FF-56D40D92A64D}" type="slidenum">
              <a:rPr lang="en-US" sz="1400"/>
              <a:pPr algn="r" eaLnBrk="0" hangingPunct="0"/>
              <a:t>12</a:t>
            </a:fld>
            <a:endParaRPr lang="en-US" sz="1400"/>
          </a:p>
        </p:txBody>
      </p:sp>
      <p:sp>
        <p:nvSpPr>
          <p:cNvPr id="13" name="Line 17"/>
          <p:cNvSpPr>
            <a:spLocks noChangeShapeType="1"/>
          </p:cNvSpPr>
          <p:nvPr/>
        </p:nvSpPr>
        <p:spPr bwMode="auto">
          <a:xfrm flipV="1">
            <a:off x="-1" y="587532"/>
            <a:ext cx="9130645" cy="2936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0" y="228600"/>
            <a:ext cx="784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Excel C     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EGR 120 – Introduction to Engineering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-1" y="759069"/>
            <a:ext cx="8141678" cy="461665"/>
          </a:xfrm>
          <a:prstGeom prst="rect">
            <a:avLst/>
          </a:prstGeom>
          <a:solidFill>
            <a:srgbClr val="FFFFCC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u="sng" dirty="0" smtClean="0">
                <a:solidFill>
                  <a:srgbClr val="FF0000"/>
                </a:solidFill>
              </a:rPr>
              <a:t>Result</a:t>
            </a:r>
            <a:r>
              <a:rPr lang="en-US" b="1" i="1" dirty="0" smtClean="0">
                <a:solidFill>
                  <a:srgbClr val="FF0000"/>
                </a:solidFill>
              </a:rPr>
              <a:t>: Your graph should look similar to the one shown below.</a:t>
            </a:r>
            <a:endParaRPr lang="en-US" b="1" i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5" y="1433146"/>
            <a:ext cx="7215475" cy="435219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/>
          <a:srcRect b="11442"/>
          <a:stretch/>
        </p:blipFill>
        <p:spPr>
          <a:xfrm>
            <a:off x="7907596" y="5226962"/>
            <a:ext cx="1223048" cy="163103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/>
          <a:srcRect b="11442"/>
          <a:stretch/>
        </p:blipFill>
        <p:spPr>
          <a:xfrm>
            <a:off x="7915762" y="3294936"/>
            <a:ext cx="1223048" cy="163103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3"/>
          <a:srcRect b="11442"/>
          <a:stretch/>
        </p:blipFill>
        <p:spPr>
          <a:xfrm>
            <a:off x="7907596" y="1362911"/>
            <a:ext cx="1223048" cy="163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28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 txBox="1">
            <a:spLocks noGrp="1"/>
          </p:cNvSpPr>
          <p:nvPr/>
        </p:nvSpPr>
        <p:spPr bwMode="auto">
          <a:xfrm>
            <a:off x="7239000" y="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A18189BE-7921-4DFC-A9F3-C80712C26F10}" type="slidenum">
              <a:rPr lang="en-US" sz="1400"/>
              <a:pPr algn="r" eaLnBrk="0" hangingPunct="0"/>
              <a:t>13</a:t>
            </a:fld>
            <a:endParaRPr lang="en-US" sz="1400"/>
          </a:p>
        </p:txBody>
      </p:sp>
      <p:sp>
        <p:nvSpPr>
          <p:cNvPr id="4103" name="Rectangle 9"/>
          <p:cNvSpPr>
            <a:spLocks noGrp="1" noChangeArrowheads="1"/>
          </p:cNvSpPr>
          <p:nvPr>
            <p:ph type="subTitle" idx="4294967295"/>
          </p:nvPr>
        </p:nvSpPr>
        <p:spPr>
          <a:xfrm>
            <a:off x="-1" y="609600"/>
            <a:ext cx="9144001" cy="2364649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200" b="1" u="sng" dirty="0" smtClean="0">
                <a:solidFill>
                  <a:schemeClr val="accent2"/>
                </a:solidFill>
              </a:rPr>
              <a:t>Excel Add-Ins</a:t>
            </a:r>
            <a:endParaRPr lang="en-US" sz="2200" b="1" dirty="0" smtClean="0">
              <a:solidFill>
                <a:schemeClr val="accent2"/>
              </a:solidFill>
            </a:endParaRPr>
          </a:p>
          <a:p>
            <a:pPr marL="0" indent="0">
              <a:buFontTx/>
              <a:buNone/>
            </a:pPr>
            <a:r>
              <a:rPr lang="en-US" sz="2200" dirty="0" smtClean="0">
                <a:solidFill>
                  <a:schemeClr val="accent2"/>
                </a:solidFill>
              </a:rPr>
              <a:t>Our next topic is </a:t>
            </a:r>
            <a:r>
              <a:rPr lang="en-US" sz="2200" b="1" i="1" dirty="0" smtClean="0">
                <a:solidFill>
                  <a:srgbClr val="FF0000"/>
                </a:solidFill>
              </a:rPr>
              <a:t>histograms</a:t>
            </a:r>
            <a:r>
              <a:rPr lang="en-US" sz="2200" dirty="0" smtClean="0">
                <a:solidFill>
                  <a:schemeClr val="accent2"/>
                </a:solidFill>
              </a:rPr>
              <a:t>, but histograms are part of an </a:t>
            </a:r>
            <a:r>
              <a:rPr lang="en-US" sz="2200" b="1" i="1" dirty="0" smtClean="0">
                <a:solidFill>
                  <a:schemeClr val="accent2"/>
                </a:solidFill>
              </a:rPr>
              <a:t>Excel Analysis </a:t>
            </a:r>
            <a:r>
              <a:rPr lang="en-US" sz="2200" b="1" i="1" dirty="0" err="1" smtClean="0">
                <a:solidFill>
                  <a:schemeClr val="accent2"/>
                </a:solidFill>
              </a:rPr>
              <a:t>ToolPak</a:t>
            </a:r>
            <a:r>
              <a:rPr lang="en-US" sz="2200" dirty="0" smtClean="0">
                <a:solidFill>
                  <a:schemeClr val="accent2"/>
                </a:solidFill>
              </a:rPr>
              <a:t> that must be added to a basic Excel installation.  No extra software installation is required, but you must tell Excel to add these analysis features.  </a:t>
            </a:r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 flipV="1">
            <a:off x="-1" y="587532"/>
            <a:ext cx="9130645" cy="2936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0" y="228600"/>
            <a:ext cx="784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Excel C     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EGR 120 – Introduction to Engineering</a:t>
            </a:r>
            <a:endParaRPr lang="en-US" sz="3200" dirty="0"/>
          </a:p>
        </p:txBody>
      </p:sp>
      <p:grpSp>
        <p:nvGrpSpPr>
          <p:cNvPr id="5" name="Group 4"/>
          <p:cNvGrpSpPr/>
          <p:nvPr/>
        </p:nvGrpSpPr>
        <p:grpSpPr>
          <a:xfrm>
            <a:off x="18456" y="2120894"/>
            <a:ext cx="9125545" cy="4737106"/>
            <a:chOff x="18456" y="2120894"/>
            <a:chExt cx="9125545" cy="473710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44686" y="2454987"/>
              <a:ext cx="5399315" cy="4403013"/>
            </a:xfrm>
            <a:prstGeom prst="rect">
              <a:avLst/>
            </a:prstGeom>
            <a:ln w="28575">
              <a:solidFill>
                <a:schemeClr val="accent2"/>
              </a:solidFill>
            </a:ln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r="85722" b="51034"/>
            <a:stretch/>
          </p:blipFill>
          <p:spPr>
            <a:xfrm>
              <a:off x="18456" y="2710561"/>
              <a:ext cx="2149978" cy="4147439"/>
            </a:xfrm>
            <a:prstGeom prst="rect">
              <a:avLst/>
            </a:prstGeom>
            <a:ln w="28575">
              <a:solidFill>
                <a:schemeClr val="accent2"/>
              </a:solidFill>
            </a:ln>
          </p:spPr>
        </p:pic>
        <p:sp>
          <p:nvSpPr>
            <p:cNvPr id="2" name="Rectangle 9"/>
            <p:cNvSpPr>
              <a:spLocks noChangeArrowheads="1"/>
            </p:cNvSpPr>
            <p:nvPr/>
          </p:nvSpPr>
          <p:spPr bwMode="auto">
            <a:xfrm>
              <a:off x="1184869" y="2120894"/>
              <a:ext cx="2324686" cy="96593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6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228600" indent="-228600" eaLnBrk="0" hangingPunct="0">
                <a:spcBef>
                  <a:spcPct val="20000"/>
                </a:spcBef>
                <a:buFontTx/>
                <a:buChar char="•"/>
              </a:pPr>
              <a:r>
                <a:rPr lang="en-US" dirty="0" smtClean="0">
                  <a:solidFill>
                    <a:schemeClr val="accent2"/>
                  </a:solidFill>
                </a:rPr>
                <a:t>Select </a:t>
              </a:r>
              <a:r>
                <a:rPr lang="en-US" b="1" i="1" u="sng" dirty="0" smtClean="0">
                  <a:solidFill>
                    <a:srgbClr val="FF0000"/>
                  </a:solidFill>
                </a:rPr>
                <a:t>File</a:t>
              </a:r>
              <a:endParaRPr lang="en-US" b="1" i="1" u="sng" dirty="0">
                <a:solidFill>
                  <a:srgbClr val="FF0000"/>
                </a:solidFill>
              </a:endParaRPr>
            </a:p>
            <a:p>
              <a:pPr marL="228600" indent="-228600" eaLnBrk="0" hangingPunct="0">
                <a:spcBef>
                  <a:spcPct val="20000"/>
                </a:spcBef>
                <a:buFontTx/>
                <a:buChar char="•"/>
              </a:pPr>
              <a:r>
                <a:rPr lang="en-US" dirty="0">
                  <a:solidFill>
                    <a:schemeClr val="accent2"/>
                  </a:solidFill>
                </a:rPr>
                <a:t>Select </a:t>
              </a:r>
              <a:r>
                <a:rPr lang="en-US" b="1" i="1" u="sng" dirty="0" smtClean="0">
                  <a:solidFill>
                    <a:srgbClr val="FF0000"/>
                  </a:solidFill>
                </a:rPr>
                <a:t>Options</a:t>
              </a:r>
              <a:endParaRPr lang="en-US" i="1" dirty="0">
                <a:solidFill>
                  <a:srgbClr val="FF0000"/>
                </a:solidFill>
              </a:endParaRPr>
            </a:p>
          </p:txBody>
        </p:sp>
        <p:sp>
          <p:nvSpPr>
            <p:cNvPr id="38924" name="Line 12"/>
            <p:cNvSpPr>
              <a:spLocks noChangeShapeType="1"/>
            </p:cNvSpPr>
            <p:nvPr/>
          </p:nvSpPr>
          <p:spPr bwMode="auto">
            <a:xfrm flipV="1">
              <a:off x="871537" y="5347062"/>
              <a:ext cx="2873149" cy="11669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926" name="AutoShape 14"/>
            <p:cNvSpPr>
              <a:spLocks noChangeArrowheads="1"/>
            </p:cNvSpPr>
            <p:nvPr/>
          </p:nvSpPr>
          <p:spPr bwMode="auto">
            <a:xfrm>
              <a:off x="3693783" y="2416652"/>
              <a:ext cx="669211" cy="284231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AutoShape 14"/>
            <p:cNvSpPr>
              <a:spLocks noChangeArrowheads="1"/>
            </p:cNvSpPr>
            <p:nvPr/>
          </p:nvSpPr>
          <p:spPr bwMode="auto">
            <a:xfrm>
              <a:off x="18456" y="6371893"/>
              <a:ext cx="871538" cy="284231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/>
          <p:cNvSpPr txBox="1">
            <a:spLocks noGrp="1"/>
          </p:cNvSpPr>
          <p:nvPr/>
        </p:nvSpPr>
        <p:spPr bwMode="auto">
          <a:xfrm>
            <a:off x="7240649" y="12456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3872C390-951E-4B66-A1DD-D74A174FD982}" type="slidenum">
              <a:rPr lang="en-US" sz="1400"/>
              <a:pPr algn="r" eaLnBrk="0" hangingPunct="0"/>
              <a:t>14</a:t>
            </a:fld>
            <a:endParaRPr lang="en-US" sz="1400"/>
          </a:p>
        </p:txBody>
      </p:sp>
      <p:sp>
        <p:nvSpPr>
          <p:cNvPr id="4103" name="Rectangle 9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609600"/>
            <a:ext cx="9144000" cy="1855788"/>
          </a:xfrm>
        </p:spPr>
        <p:txBody>
          <a:bodyPr/>
          <a:lstStyle/>
          <a:p>
            <a:pPr marL="228600" indent="-228600">
              <a:buFontTx/>
              <a:buNone/>
            </a:pPr>
            <a:r>
              <a:rPr lang="en-US" sz="2000" b="1" u="sng" dirty="0" smtClean="0">
                <a:solidFill>
                  <a:schemeClr val="accent2"/>
                </a:solidFill>
              </a:rPr>
              <a:t>Excel Add-Ins</a:t>
            </a:r>
            <a:r>
              <a:rPr lang="en-US" sz="2000" dirty="0" smtClean="0">
                <a:solidFill>
                  <a:schemeClr val="accent2"/>
                </a:solidFill>
              </a:rPr>
              <a:t> (continued)</a:t>
            </a:r>
          </a:p>
          <a:p>
            <a:pPr marL="228600" indent="-228600"/>
            <a:r>
              <a:rPr lang="en-US" sz="2000" dirty="0" smtClean="0">
                <a:solidFill>
                  <a:schemeClr val="accent2"/>
                </a:solidFill>
              </a:rPr>
              <a:t>Select </a:t>
            </a:r>
            <a:r>
              <a:rPr lang="en-US" sz="2000" b="1" u="sng" dirty="0" smtClean="0">
                <a:solidFill>
                  <a:srgbClr val="FF0000"/>
                </a:solidFill>
              </a:rPr>
              <a:t>Add-Ins</a:t>
            </a:r>
          </a:p>
          <a:p>
            <a:pPr marL="228600" indent="-228600"/>
            <a:r>
              <a:rPr lang="en-US" sz="2000" dirty="0" smtClean="0">
                <a:solidFill>
                  <a:schemeClr val="accent2"/>
                </a:solidFill>
              </a:rPr>
              <a:t>Select </a:t>
            </a:r>
            <a:r>
              <a:rPr lang="en-US" sz="2000" b="1" u="sng" dirty="0" smtClean="0">
                <a:solidFill>
                  <a:srgbClr val="FF0000"/>
                </a:solidFill>
              </a:rPr>
              <a:t>Analysis </a:t>
            </a:r>
            <a:r>
              <a:rPr lang="en-US" sz="2000" b="1" u="sng" dirty="0" err="1" smtClean="0">
                <a:solidFill>
                  <a:srgbClr val="FF0000"/>
                </a:solidFill>
              </a:rPr>
              <a:t>TookPak</a:t>
            </a:r>
            <a:endParaRPr lang="en-US" sz="2000" b="1" u="sng" dirty="0" smtClean="0">
              <a:solidFill>
                <a:srgbClr val="FF0000"/>
              </a:solidFill>
            </a:endParaRPr>
          </a:p>
          <a:p>
            <a:pPr marL="228600" indent="-228600"/>
            <a:r>
              <a:rPr lang="en-US" sz="2000" dirty="0" smtClean="0">
                <a:solidFill>
                  <a:schemeClr val="accent2"/>
                </a:solidFill>
              </a:rPr>
              <a:t>Select </a:t>
            </a:r>
            <a:r>
              <a:rPr lang="en-US" sz="2000" b="1" u="sng" dirty="0" smtClean="0">
                <a:solidFill>
                  <a:srgbClr val="FF0000"/>
                </a:solidFill>
              </a:rPr>
              <a:t>Go</a:t>
            </a:r>
            <a:r>
              <a:rPr lang="en-US" sz="2000" dirty="0" smtClean="0">
                <a:solidFill>
                  <a:schemeClr val="accent2"/>
                </a:solidFill>
              </a:rPr>
              <a:t> next to </a:t>
            </a:r>
            <a:r>
              <a:rPr lang="en-US" sz="2000" b="1" u="sng" dirty="0" smtClean="0">
                <a:solidFill>
                  <a:srgbClr val="FF0000"/>
                </a:solidFill>
              </a:rPr>
              <a:t>Manage:  Excel Add-ins</a:t>
            </a:r>
          </a:p>
          <a:p>
            <a:pPr marL="228600" indent="-228600"/>
            <a:r>
              <a:rPr lang="en-US" sz="2000" dirty="0" smtClean="0">
                <a:solidFill>
                  <a:schemeClr val="accent2"/>
                </a:solidFill>
              </a:rPr>
              <a:t>Check the box next to Analysis </a:t>
            </a:r>
            <a:r>
              <a:rPr lang="en-US" sz="2000" dirty="0" err="1" smtClean="0">
                <a:solidFill>
                  <a:schemeClr val="accent2"/>
                </a:solidFill>
              </a:rPr>
              <a:t>ToolPak</a:t>
            </a:r>
            <a:r>
              <a:rPr lang="en-US" sz="2000" dirty="0" smtClean="0">
                <a:solidFill>
                  <a:schemeClr val="accent2"/>
                </a:solidFill>
              </a:rPr>
              <a:t> in the Add-Ins Window and then </a:t>
            </a:r>
            <a:r>
              <a:rPr lang="en-US" sz="2000" b="1" u="sng" dirty="0" smtClean="0">
                <a:solidFill>
                  <a:srgbClr val="FF0000"/>
                </a:solidFill>
              </a:rPr>
              <a:t>OK</a:t>
            </a:r>
            <a:r>
              <a:rPr lang="en-US" sz="2000" dirty="0" smtClean="0">
                <a:solidFill>
                  <a:schemeClr val="accent2"/>
                </a:solidFill>
              </a:rPr>
              <a:t>.</a:t>
            </a:r>
          </a:p>
          <a:p>
            <a:pPr marL="228600" indent="-228600"/>
            <a:endParaRPr lang="en-US" sz="2000" dirty="0" smtClean="0">
              <a:solidFill>
                <a:schemeClr val="accent2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2483395"/>
            <a:ext cx="9130644" cy="4374605"/>
            <a:chOff x="0" y="2483395"/>
            <a:chExt cx="9130644" cy="437460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74372" y="2487456"/>
              <a:ext cx="3256272" cy="4370544"/>
            </a:xfrm>
            <a:prstGeom prst="rect">
              <a:avLst/>
            </a:prstGeom>
            <a:ln w="28575">
              <a:solidFill>
                <a:schemeClr val="accent2"/>
              </a:solidFill>
            </a:ln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483395"/>
              <a:ext cx="5364480" cy="4374605"/>
            </a:xfrm>
            <a:prstGeom prst="rect">
              <a:avLst/>
            </a:prstGeom>
            <a:ln w="28575">
              <a:solidFill>
                <a:schemeClr val="accent2"/>
              </a:solidFill>
            </a:ln>
          </p:spPr>
        </p:pic>
        <p:sp>
          <p:nvSpPr>
            <p:cNvPr id="39947" name="Line 11"/>
            <p:cNvSpPr>
              <a:spLocks noChangeShapeType="1"/>
            </p:cNvSpPr>
            <p:nvPr/>
          </p:nvSpPr>
          <p:spPr bwMode="auto">
            <a:xfrm flipV="1">
              <a:off x="3042025" y="4966447"/>
              <a:ext cx="2818990" cy="1291479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9954" name="AutoShape 18"/>
            <p:cNvSpPr>
              <a:spLocks noChangeArrowheads="1"/>
            </p:cNvSpPr>
            <p:nvPr/>
          </p:nvSpPr>
          <p:spPr bwMode="auto">
            <a:xfrm>
              <a:off x="66582" y="4129740"/>
              <a:ext cx="852488" cy="197877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9955" name="AutoShape 19"/>
            <p:cNvSpPr>
              <a:spLocks noChangeArrowheads="1"/>
            </p:cNvSpPr>
            <p:nvPr/>
          </p:nvSpPr>
          <p:spPr bwMode="auto">
            <a:xfrm>
              <a:off x="1172696" y="3871117"/>
              <a:ext cx="697939" cy="177007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9956" name="AutoShape 20"/>
            <p:cNvSpPr>
              <a:spLocks noChangeArrowheads="1"/>
            </p:cNvSpPr>
            <p:nvPr/>
          </p:nvSpPr>
          <p:spPr bwMode="auto">
            <a:xfrm>
              <a:off x="1172697" y="6257926"/>
              <a:ext cx="1869328" cy="304240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9957" name="AutoShape 21"/>
            <p:cNvSpPr>
              <a:spLocks noChangeArrowheads="1"/>
            </p:cNvSpPr>
            <p:nvPr/>
          </p:nvSpPr>
          <p:spPr bwMode="auto">
            <a:xfrm>
              <a:off x="6015098" y="3024188"/>
              <a:ext cx="1754313" cy="204787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9958" name="AutoShape 22"/>
            <p:cNvSpPr>
              <a:spLocks noChangeArrowheads="1"/>
            </p:cNvSpPr>
            <p:nvPr/>
          </p:nvSpPr>
          <p:spPr bwMode="auto">
            <a:xfrm>
              <a:off x="8030043" y="3077882"/>
              <a:ext cx="952592" cy="225706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17" name="Line 17"/>
          <p:cNvSpPr>
            <a:spLocks noChangeShapeType="1"/>
          </p:cNvSpPr>
          <p:nvPr/>
        </p:nvSpPr>
        <p:spPr bwMode="auto">
          <a:xfrm flipV="1">
            <a:off x="-1" y="587532"/>
            <a:ext cx="9130645" cy="2936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0" y="228600"/>
            <a:ext cx="784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Excel C     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EGR 120 – Introduction to Engineering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121" r="25895" b="54200"/>
          <a:stretch/>
        </p:blipFill>
        <p:spPr>
          <a:xfrm>
            <a:off x="-9782" y="2275367"/>
            <a:ext cx="9179312" cy="4380615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  <p:sp>
        <p:nvSpPr>
          <p:cNvPr id="40962" name="Slide Number Placeholder 5"/>
          <p:cNvSpPr txBox="1">
            <a:spLocks noGrp="1"/>
          </p:cNvSpPr>
          <p:nvPr/>
        </p:nvSpPr>
        <p:spPr bwMode="auto">
          <a:xfrm>
            <a:off x="7239000" y="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5F15C162-39D3-4FB5-9170-9210B575B5BD}" type="slidenum">
              <a:rPr lang="en-US" sz="1400"/>
              <a:pPr algn="r" eaLnBrk="0" hangingPunct="0"/>
              <a:t>15</a:t>
            </a:fld>
            <a:endParaRPr lang="en-US" sz="1400" dirty="0"/>
          </a:p>
        </p:txBody>
      </p:sp>
      <p:sp>
        <p:nvSpPr>
          <p:cNvPr id="4103" name="Rectangle 9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609600"/>
            <a:ext cx="9144000" cy="1855788"/>
          </a:xfrm>
        </p:spPr>
        <p:txBody>
          <a:bodyPr/>
          <a:lstStyle/>
          <a:p>
            <a:pPr marL="228600" indent="-228600">
              <a:buFontTx/>
              <a:buNone/>
            </a:pPr>
            <a:r>
              <a:rPr lang="en-US" sz="2400" b="1" u="sng" dirty="0" smtClean="0">
                <a:solidFill>
                  <a:schemeClr val="accent2"/>
                </a:solidFill>
              </a:rPr>
              <a:t>Excel Add-Ins</a:t>
            </a:r>
            <a:r>
              <a:rPr lang="en-US" sz="2400" dirty="0" smtClean="0">
                <a:solidFill>
                  <a:schemeClr val="accent2"/>
                </a:solidFill>
              </a:rPr>
              <a:t> (continued)</a:t>
            </a:r>
          </a:p>
          <a:p>
            <a:pPr marL="228600" indent="-228600"/>
            <a:r>
              <a:rPr lang="en-US" sz="2400" dirty="0" smtClean="0">
                <a:solidFill>
                  <a:schemeClr val="accent2"/>
                </a:solidFill>
              </a:rPr>
              <a:t>If the </a:t>
            </a:r>
            <a:r>
              <a:rPr lang="en-US" sz="2400" b="1" dirty="0" smtClean="0">
                <a:solidFill>
                  <a:srgbClr val="FF0000"/>
                </a:solidFill>
              </a:rPr>
              <a:t>Analysis </a:t>
            </a:r>
            <a:r>
              <a:rPr lang="en-US" sz="2400" b="1" dirty="0" err="1" smtClean="0">
                <a:solidFill>
                  <a:srgbClr val="FF0000"/>
                </a:solidFill>
              </a:rPr>
              <a:t>ToolPak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chemeClr val="accent2"/>
                </a:solidFill>
              </a:rPr>
              <a:t>was correctly added, it can be accessed by selecting:  </a:t>
            </a:r>
            <a:r>
              <a:rPr lang="en-US" sz="2400" b="1" i="1" u="sng" dirty="0" smtClean="0">
                <a:solidFill>
                  <a:srgbClr val="FF0000"/>
                </a:solidFill>
              </a:rPr>
              <a:t>Data - Data Analysis</a:t>
            </a:r>
            <a:endParaRPr lang="en-US" sz="2400" i="1" dirty="0" smtClean="0">
              <a:solidFill>
                <a:schemeClr val="accent2"/>
              </a:solidFill>
            </a:endParaRPr>
          </a:p>
        </p:txBody>
      </p:sp>
      <p:sp>
        <p:nvSpPr>
          <p:cNvPr id="12" name="Line 17"/>
          <p:cNvSpPr>
            <a:spLocks noChangeShapeType="1"/>
          </p:cNvSpPr>
          <p:nvPr/>
        </p:nvSpPr>
        <p:spPr bwMode="auto">
          <a:xfrm flipV="1">
            <a:off x="-1" y="587532"/>
            <a:ext cx="9130645" cy="2936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0" y="228600"/>
            <a:ext cx="784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Excel C     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EGR 120 – Introduction to Engineering</a:t>
            </a:r>
            <a:endParaRPr lang="en-US" sz="3200" dirty="0"/>
          </a:p>
        </p:txBody>
      </p:sp>
      <p:sp>
        <p:nvSpPr>
          <p:cNvPr id="15" name="AutoShape 22"/>
          <p:cNvSpPr>
            <a:spLocks noChangeArrowheads="1"/>
          </p:cNvSpPr>
          <p:nvPr/>
        </p:nvSpPr>
        <p:spPr bwMode="auto">
          <a:xfrm>
            <a:off x="-9782" y="2489634"/>
            <a:ext cx="586664" cy="265253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AutoShape 22"/>
          <p:cNvSpPr>
            <a:spLocks noChangeArrowheads="1"/>
          </p:cNvSpPr>
          <p:nvPr/>
        </p:nvSpPr>
        <p:spPr bwMode="auto">
          <a:xfrm>
            <a:off x="8178052" y="2724113"/>
            <a:ext cx="952592" cy="306166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/>
          <p:cNvSpPr txBox="1">
            <a:spLocks noGrp="1"/>
          </p:cNvSpPr>
          <p:nvPr/>
        </p:nvSpPr>
        <p:spPr bwMode="auto">
          <a:xfrm>
            <a:off x="7239000" y="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0FDA79A9-BFB6-4A89-A92E-BFBAC70E24DE}" type="slidenum">
              <a:rPr lang="en-US" sz="1400"/>
              <a:pPr algn="r" eaLnBrk="0" hangingPunct="0"/>
              <a:t>16</a:t>
            </a:fld>
            <a:endParaRPr lang="en-US" sz="1400" dirty="0"/>
          </a:p>
        </p:txBody>
      </p:sp>
      <p:sp>
        <p:nvSpPr>
          <p:cNvPr id="4103" name="Rectangle 9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609600"/>
            <a:ext cx="9144000" cy="2848898"/>
          </a:xfrm>
        </p:spPr>
        <p:txBody>
          <a:bodyPr/>
          <a:lstStyle/>
          <a:p>
            <a:pPr marL="228600" indent="-228600">
              <a:buFontTx/>
              <a:buNone/>
            </a:pPr>
            <a:r>
              <a:rPr lang="en-US" sz="2200" b="1" u="sng" dirty="0" smtClean="0">
                <a:solidFill>
                  <a:schemeClr val="accent2"/>
                </a:solidFill>
              </a:rPr>
              <a:t>Histograms</a:t>
            </a:r>
            <a:endParaRPr lang="en-US" sz="2200" b="1" dirty="0" smtClean="0">
              <a:solidFill>
                <a:schemeClr val="accent2"/>
              </a:solidFill>
            </a:endParaRPr>
          </a:p>
          <a:p>
            <a:pPr marL="228600" indent="-228600"/>
            <a:r>
              <a:rPr lang="en-US" sz="2200" dirty="0" smtClean="0">
                <a:solidFill>
                  <a:schemeClr val="accent2"/>
                </a:solidFill>
              </a:rPr>
              <a:t>A </a:t>
            </a:r>
            <a:r>
              <a:rPr lang="en-US" sz="2200" b="1" i="1" dirty="0" smtClean="0">
                <a:solidFill>
                  <a:srgbClr val="FF0000"/>
                </a:solidFill>
              </a:rPr>
              <a:t>histogram</a:t>
            </a:r>
            <a:r>
              <a:rPr lang="en-US" sz="2200" dirty="0" smtClean="0">
                <a:solidFill>
                  <a:schemeClr val="accent2"/>
                </a:solidFill>
              </a:rPr>
              <a:t> is a graph of </a:t>
            </a:r>
            <a:r>
              <a:rPr lang="en-US" sz="2200" b="1" i="1" dirty="0" smtClean="0">
                <a:solidFill>
                  <a:srgbClr val="FF0000"/>
                </a:solidFill>
              </a:rPr>
              <a:t>frequency of events</a:t>
            </a:r>
            <a:r>
              <a:rPr lang="en-US" sz="2200" dirty="0" smtClean="0">
                <a:solidFill>
                  <a:schemeClr val="accent2"/>
                </a:solidFill>
              </a:rPr>
              <a:t>.</a:t>
            </a:r>
          </a:p>
          <a:p>
            <a:pPr marL="228600" indent="-228600"/>
            <a:r>
              <a:rPr lang="en-US" sz="2200" dirty="0" smtClean="0">
                <a:solidFill>
                  <a:schemeClr val="accent2"/>
                </a:solidFill>
              </a:rPr>
              <a:t>Histograms are very useful for displaying the number of items that occur in each of several possible ranges.</a:t>
            </a:r>
          </a:p>
          <a:p>
            <a:pPr marL="228600" indent="-228600"/>
            <a:r>
              <a:rPr lang="en-US" sz="2200" u="sng" dirty="0" smtClean="0">
                <a:solidFill>
                  <a:schemeClr val="accent2"/>
                </a:solidFill>
              </a:rPr>
              <a:t>Example</a:t>
            </a:r>
            <a:r>
              <a:rPr lang="en-US" sz="2200" dirty="0" smtClean="0">
                <a:solidFill>
                  <a:schemeClr val="accent2"/>
                </a:solidFill>
              </a:rPr>
              <a:t>:  Suppose a company produces 0.25” threaded steel rod and they have a desired tolerance of </a:t>
            </a:r>
            <a:r>
              <a:rPr lang="en-US" sz="2200" dirty="0" smtClean="0">
                <a:solidFill>
                  <a:schemeClr val="accent2"/>
                </a:solidFill>
                <a:sym typeface="Symbol" panose="05050102010706020507" pitchFamily="18" charset="2"/>
              </a:rPr>
              <a:t>0.008”.  They measured a run of 1800 rods and produce a histogram to show the distribution.</a:t>
            </a:r>
          </a:p>
          <a:p>
            <a:pPr marL="228600" indent="-228600"/>
            <a:r>
              <a:rPr lang="en-US" sz="2200" dirty="0" smtClean="0">
                <a:solidFill>
                  <a:schemeClr val="accent2"/>
                </a:solidFill>
                <a:sym typeface="Symbol" panose="05050102010706020507" pitchFamily="18" charset="2"/>
              </a:rPr>
              <a:t>We will see how to produce and interpret this chart in the following slides.</a:t>
            </a:r>
            <a:endParaRPr lang="en-US" sz="2200" dirty="0" smtClean="0">
              <a:solidFill>
                <a:schemeClr val="accent2"/>
              </a:solidFill>
            </a:endParaRPr>
          </a:p>
        </p:txBody>
      </p:sp>
      <p:sp>
        <p:nvSpPr>
          <p:cNvPr id="8" name="Line 17"/>
          <p:cNvSpPr>
            <a:spLocks noChangeShapeType="1"/>
          </p:cNvSpPr>
          <p:nvPr/>
        </p:nvSpPr>
        <p:spPr bwMode="auto">
          <a:xfrm flipV="1">
            <a:off x="-1" y="587532"/>
            <a:ext cx="9130645" cy="2936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0" y="228600"/>
            <a:ext cx="784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Excel C     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EGR 120 – Introduction to Engineering</a:t>
            </a:r>
            <a:endParaRPr lang="en-US" sz="3200" dirty="0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9471592"/>
              </p:ext>
            </p:extLst>
          </p:nvPr>
        </p:nvGraphicFramePr>
        <p:xfrm>
          <a:off x="0" y="3679722"/>
          <a:ext cx="6046839" cy="3178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4827" y="3775548"/>
            <a:ext cx="2979174" cy="3082452"/>
          </a:xfrm>
          <a:prstGeom prst="rect">
            <a:avLst/>
          </a:prstGeom>
          <a:ln w="28575">
            <a:solidFill>
              <a:srgbClr val="0000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/>
          <p:cNvSpPr txBox="1">
            <a:spLocks noGrp="1"/>
          </p:cNvSpPr>
          <p:nvPr/>
        </p:nvSpPr>
        <p:spPr bwMode="auto">
          <a:xfrm>
            <a:off x="7239000" y="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C97B7260-8AF3-4B01-A8CF-46CBA650974D}" type="slidenum">
              <a:rPr lang="en-US" sz="1400"/>
              <a:pPr algn="r" eaLnBrk="0" hangingPunct="0"/>
              <a:t>17</a:t>
            </a:fld>
            <a:endParaRPr lang="en-US" sz="1400"/>
          </a:p>
        </p:txBody>
      </p:sp>
      <p:sp>
        <p:nvSpPr>
          <p:cNvPr id="4103" name="Rectangle 9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609600"/>
            <a:ext cx="9144000" cy="1917700"/>
          </a:xfrm>
        </p:spPr>
        <p:txBody>
          <a:bodyPr/>
          <a:lstStyle/>
          <a:p>
            <a:pPr marL="344488" indent="-344488">
              <a:buFontTx/>
              <a:buNone/>
            </a:pPr>
            <a:r>
              <a:rPr lang="en-US" sz="2400" b="1" u="sng" dirty="0" smtClean="0">
                <a:solidFill>
                  <a:schemeClr val="accent2"/>
                </a:solidFill>
              </a:rPr>
              <a:t>Histograms – Procedure</a:t>
            </a:r>
            <a:endParaRPr lang="en-US" sz="2400" b="1" dirty="0" smtClean="0">
              <a:solidFill>
                <a:schemeClr val="accent2"/>
              </a:solidFill>
            </a:endParaRPr>
          </a:p>
          <a:p>
            <a:pPr marL="344488" indent="-344488">
              <a:buFontTx/>
              <a:buAutoNum type="arabicPeriod"/>
            </a:pPr>
            <a:r>
              <a:rPr lang="en-US" sz="2400" dirty="0" smtClean="0">
                <a:solidFill>
                  <a:schemeClr val="accent2"/>
                </a:solidFill>
              </a:rPr>
              <a:t>Enter the data to be into one column (the data might be a large number of measurements, for example).</a:t>
            </a:r>
          </a:p>
          <a:p>
            <a:pPr marL="344488" indent="-344488">
              <a:buFontTx/>
              <a:buAutoNum type="arabicPeriod"/>
            </a:pPr>
            <a:r>
              <a:rPr lang="en-US" sz="2400" dirty="0" smtClean="0">
                <a:solidFill>
                  <a:schemeClr val="accent2"/>
                </a:solidFill>
              </a:rPr>
              <a:t>Create a column of “bin values” which correspond to the ranges into which you want to divide your data.  In particular, Excel wants a column of bin values, where the </a:t>
            </a:r>
            <a:r>
              <a:rPr lang="en-US" sz="2400" b="1" i="1" dirty="0" smtClean="0">
                <a:solidFill>
                  <a:srgbClr val="FF0000"/>
                </a:solidFill>
              </a:rPr>
              <a:t>bin values are the </a:t>
            </a:r>
            <a:r>
              <a:rPr lang="en-US" sz="2400" b="1" i="1" u="sng" dirty="0" smtClean="0">
                <a:solidFill>
                  <a:srgbClr val="FF0000"/>
                </a:solidFill>
              </a:rPr>
              <a:t>upper limits</a:t>
            </a:r>
            <a:r>
              <a:rPr lang="en-US" sz="2400" b="1" i="1" dirty="0" smtClean="0">
                <a:solidFill>
                  <a:srgbClr val="FF0000"/>
                </a:solidFill>
              </a:rPr>
              <a:t> for each range</a:t>
            </a:r>
            <a:r>
              <a:rPr lang="en-US" sz="2400" dirty="0" smtClean="0">
                <a:solidFill>
                  <a:schemeClr val="accent2"/>
                </a:solidFill>
              </a:rPr>
              <a:t>.</a:t>
            </a:r>
          </a:p>
        </p:txBody>
      </p:sp>
      <p:graphicFrame>
        <p:nvGraphicFramePr>
          <p:cNvPr id="43071" name="Group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178411"/>
              </p:ext>
            </p:extLst>
          </p:nvPr>
        </p:nvGraphicFramePr>
        <p:xfrm>
          <a:off x="7981950" y="3082103"/>
          <a:ext cx="1162050" cy="3754442"/>
        </p:xfrm>
        <a:graphic>
          <a:graphicData uri="http://schemas.openxmlformats.org/drawingml/2006/table">
            <a:tbl>
              <a:tblPr/>
              <a:tblGrid>
                <a:gridCol w="1162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Bin Values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367890" y="3390644"/>
            <a:ext cx="7035800" cy="3122612"/>
          </a:xfrm>
          <a:prstGeom prst="rect">
            <a:avLst/>
          </a:prstGeom>
          <a:noFill/>
          <a:ln w="38100">
            <a:solidFill>
              <a:schemeClr val="accent6"/>
            </a:solidFill>
            <a:miter lim="800000"/>
            <a:headEnd/>
            <a:tailEnd/>
          </a:ln>
        </p:spPr>
        <p:txBody>
          <a:bodyPr/>
          <a:lstStyle/>
          <a:p>
            <a:pPr marL="225425" indent="-225425" eaLnBrk="0" hangingPunct="0">
              <a:spcBef>
                <a:spcPct val="20000"/>
              </a:spcBef>
            </a:pPr>
            <a:r>
              <a:rPr lang="en-US" u="sng" dirty="0">
                <a:solidFill>
                  <a:schemeClr val="accent2"/>
                </a:solidFill>
              </a:rPr>
              <a:t>Example</a:t>
            </a:r>
            <a:r>
              <a:rPr lang="en-US" dirty="0">
                <a:solidFill>
                  <a:schemeClr val="accent2"/>
                </a:solidFill>
              </a:rPr>
              <a:t>:  Suppose you wanted to display the number</a:t>
            </a:r>
          </a:p>
          <a:p>
            <a:pPr marL="225425" indent="-225425" eaLnBrk="0" hangingPunct="0">
              <a:spcBef>
                <a:spcPct val="20000"/>
              </a:spcBef>
            </a:pPr>
            <a:r>
              <a:rPr lang="en-US" dirty="0">
                <a:solidFill>
                  <a:schemeClr val="accent2"/>
                </a:solidFill>
              </a:rPr>
              <a:t>of runners that crossed the finish line in a 5k race in</a:t>
            </a:r>
          </a:p>
          <a:p>
            <a:pPr marL="225425" indent="-225425" eaLnBrk="0" hangingPunct="0">
              <a:spcBef>
                <a:spcPct val="20000"/>
              </a:spcBef>
            </a:pPr>
            <a:r>
              <a:rPr lang="en-US" dirty="0">
                <a:solidFill>
                  <a:schemeClr val="accent2"/>
                </a:solidFill>
              </a:rPr>
              <a:t>ranges of 1 minute.</a:t>
            </a:r>
          </a:p>
          <a:p>
            <a:pPr marL="225425" indent="-225425" eaLnBrk="0" hangingPunct="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</a:rPr>
              <a:t>Number of runners under 18 minutes</a:t>
            </a:r>
          </a:p>
          <a:p>
            <a:pPr marL="225425" indent="-225425" eaLnBrk="0" hangingPunct="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</a:rPr>
              <a:t>Number of runners in 18-19 minute range</a:t>
            </a:r>
          </a:p>
          <a:p>
            <a:pPr marL="225425" indent="-225425" eaLnBrk="0" hangingPunct="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</a:rPr>
              <a:t>….</a:t>
            </a:r>
          </a:p>
          <a:p>
            <a:pPr marL="225425" indent="-225425" eaLnBrk="0" hangingPunct="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</a:rPr>
              <a:t>Number of runners in 27-28 minute range</a:t>
            </a:r>
          </a:p>
        </p:txBody>
      </p:sp>
      <p:sp>
        <p:nvSpPr>
          <p:cNvPr id="43074" name="Line 66"/>
          <p:cNvSpPr>
            <a:spLocks noChangeShapeType="1"/>
          </p:cNvSpPr>
          <p:nvPr/>
        </p:nvSpPr>
        <p:spPr bwMode="auto">
          <a:xfrm flipV="1">
            <a:off x="5862484" y="3865537"/>
            <a:ext cx="2276168" cy="154712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Line 17"/>
          <p:cNvSpPr>
            <a:spLocks noChangeShapeType="1"/>
          </p:cNvSpPr>
          <p:nvPr/>
        </p:nvSpPr>
        <p:spPr bwMode="auto">
          <a:xfrm flipV="1">
            <a:off x="-1" y="587532"/>
            <a:ext cx="9130645" cy="2936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0" y="228600"/>
            <a:ext cx="784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Excel C     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EGR 120 – Introduction to Engineering</a:t>
            </a:r>
            <a:endParaRPr lang="en-US" sz="3200" dirty="0"/>
          </a:p>
        </p:txBody>
      </p:sp>
      <p:sp>
        <p:nvSpPr>
          <p:cNvPr id="12" name="Line 66"/>
          <p:cNvSpPr>
            <a:spLocks noChangeShapeType="1"/>
          </p:cNvSpPr>
          <p:nvPr/>
        </p:nvSpPr>
        <p:spPr bwMode="auto">
          <a:xfrm>
            <a:off x="5862485" y="6290186"/>
            <a:ext cx="2276168" cy="38678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Line 66"/>
          <p:cNvSpPr>
            <a:spLocks noChangeShapeType="1"/>
          </p:cNvSpPr>
          <p:nvPr/>
        </p:nvSpPr>
        <p:spPr bwMode="auto">
          <a:xfrm flipV="1">
            <a:off x="5279921" y="3554360"/>
            <a:ext cx="2858731" cy="139758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92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/>
          <p:cNvSpPr txBox="1">
            <a:spLocks noGrp="1"/>
          </p:cNvSpPr>
          <p:nvPr/>
        </p:nvSpPr>
        <p:spPr bwMode="auto">
          <a:xfrm>
            <a:off x="7239000" y="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C97B7260-8AF3-4B01-A8CF-46CBA650974D}" type="slidenum">
              <a:rPr lang="en-US" sz="1400"/>
              <a:pPr algn="r" eaLnBrk="0" hangingPunct="0"/>
              <a:t>18</a:t>
            </a:fld>
            <a:endParaRPr lang="en-US" sz="1400"/>
          </a:p>
        </p:txBody>
      </p:sp>
      <p:sp>
        <p:nvSpPr>
          <p:cNvPr id="4103" name="Rectangle 9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609600"/>
            <a:ext cx="9144000" cy="493713"/>
          </a:xfrm>
        </p:spPr>
        <p:txBody>
          <a:bodyPr/>
          <a:lstStyle/>
          <a:p>
            <a:pPr marL="344488" indent="-344488">
              <a:buFontTx/>
              <a:buNone/>
            </a:pPr>
            <a:r>
              <a:rPr lang="en-US" sz="2200" b="1" u="sng" dirty="0" smtClean="0">
                <a:solidFill>
                  <a:schemeClr val="accent2"/>
                </a:solidFill>
              </a:rPr>
              <a:t>Histograms – Procedure</a:t>
            </a:r>
            <a:r>
              <a:rPr lang="en-US" sz="2200" b="1" dirty="0" smtClean="0">
                <a:solidFill>
                  <a:schemeClr val="accent2"/>
                </a:solidFill>
              </a:rPr>
              <a:t> (continued)</a:t>
            </a:r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1107258"/>
            <a:ext cx="9130644" cy="3186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4488" indent="-344488" eaLnBrk="0" hangingPunct="0">
              <a:spcBef>
                <a:spcPct val="20000"/>
              </a:spcBef>
              <a:buFontTx/>
              <a:buAutoNum type="arabicPeriod" startAt="3"/>
            </a:pPr>
            <a:r>
              <a:rPr lang="en-US" dirty="0">
                <a:solidFill>
                  <a:schemeClr val="accent2"/>
                </a:solidFill>
              </a:rPr>
              <a:t>Select </a:t>
            </a:r>
            <a:r>
              <a:rPr lang="en-US" b="1" u="sng" dirty="0">
                <a:solidFill>
                  <a:srgbClr val="FF0000"/>
                </a:solidFill>
              </a:rPr>
              <a:t>Data</a:t>
            </a:r>
            <a:r>
              <a:rPr lang="en-US" dirty="0">
                <a:solidFill>
                  <a:srgbClr val="FF0000"/>
                </a:solidFill>
              </a:rPr>
              <a:t> - </a:t>
            </a:r>
            <a:r>
              <a:rPr lang="en-US" b="1" u="sng" dirty="0">
                <a:solidFill>
                  <a:srgbClr val="FF0000"/>
                </a:solidFill>
              </a:rPr>
              <a:t>Data Analysis</a:t>
            </a:r>
            <a:r>
              <a:rPr lang="en-US" dirty="0">
                <a:solidFill>
                  <a:srgbClr val="FF0000"/>
                </a:solidFill>
              </a:rPr>
              <a:t> - </a:t>
            </a:r>
            <a:r>
              <a:rPr lang="en-US" b="1" u="sng" dirty="0">
                <a:solidFill>
                  <a:srgbClr val="FF0000"/>
                </a:solidFill>
              </a:rPr>
              <a:t>Histogram</a:t>
            </a:r>
          </a:p>
          <a:p>
            <a:pPr marL="344488" indent="-344488" eaLnBrk="0" hangingPunct="0">
              <a:spcBef>
                <a:spcPct val="20000"/>
              </a:spcBef>
              <a:buFontTx/>
              <a:buAutoNum type="arabicPeriod" startAt="3"/>
            </a:pPr>
            <a:r>
              <a:rPr lang="en-US" dirty="0">
                <a:solidFill>
                  <a:schemeClr val="accent2"/>
                </a:solidFill>
              </a:rPr>
              <a:t>Select:</a:t>
            </a: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429442" y="2066109"/>
            <a:ext cx="8096250" cy="240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4488" indent="-344488" eaLnBrk="0" hangingPunct="0">
              <a:spcBef>
                <a:spcPct val="20000"/>
              </a:spcBef>
              <a:buFontTx/>
              <a:buChar char="•"/>
            </a:pPr>
            <a:r>
              <a:rPr lang="en-US" b="1" u="sng" dirty="0">
                <a:solidFill>
                  <a:srgbClr val="FF0000"/>
                </a:solidFill>
              </a:rPr>
              <a:t>Input Range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</a:rPr>
              <a:t>(your data)</a:t>
            </a:r>
          </a:p>
          <a:p>
            <a:pPr marL="344488" indent="-344488" eaLnBrk="0" hangingPunct="0">
              <a:spcBef>
                <a:spcPct val="20000"/>
              </a:spcBef>
              <a:buFontTx/>
              <a:buChar char="•"/>
            </a:pPr>
            <a:r>
              <a:rPr lang="en-US" b="1" u="sng" dirty="0">
                <a:solidFill>
                  <a:srgbClr val="FF0000"/>
                </a:solidFill>
              </a:rPr>
              <a:t>Bin Range</a:t>
            </a:r>
          </a:p>
          <a:p>
            <a:pPr marL="344488" indent="-344488" eaLnBrk="0" hangingPunct="0">
              <a:spcBef>
                <a:spcPct val="20000"/>
              </a:spcBef>
              <a:buFontTx/>
              <a:buChar char="•"/>
            </a:pPr>
            <a:r>
              <a:rPr lang="en-US" b="1" u="sng" dirty="0">
                <a:solidFill>
                  <a:srgbClr val="FF0000"/>
                </a:solidFill>
              </a:rPr>
              <a:t>Output Range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</a:rPr>
              <a:t>(specify the upper left cell where Excel should writes its report)</a:t>
            </a:r>
          </a:p>
          <a:p>
            <a:pPr marL="344488" indent="-344488" eaLnBrk="0" hangingPunct="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</a:rPr>
              <a:t>Check </a:t>
            </a:r>
            <a:r>
              <a:rPr lang="en-US" b="1" u="sng" dirty="0">
                <a:solidFill>
                  <a:srgbClr val="FF0000"/>
                </a:solidFill>
              </a:rPr>
              <a:t>Chart Outp</a:t>
            </a:r>
            <a:r>
              <a:rPr lang="en-US" b="1" u="sng" dirty="0">
                <a:solidFill>
                  <a:srgbClr val="FF3300"/>
                </a:solidFill>
              </a:rPr>
              <a:t>ut</a:t>
            </a:r>
            <a:r>
              <a:rPr lang="en-US" dirty="0">
                <a:solidFill>
                  <a:schemeClr val="accent2"/>
                </a:solidFill>
              </a:rPr>
              <a:t> to generate a graph (histogram)</a:t>
            </a:r>
          </a:p>
        </p:txBody>
      </p:sp>
      <p:sp>
        <p:nvSpPr>
          <p:cNvPr id="13" name="Line 17"/>
          <p:cNvSpPr>
            <a:spLocks noChangeShapeType="1"/>
          </p:cNvSpPr>
          <p:nvPr/>
        </p:nvSpPr>
        <p:spPr bwMode="auto">
          <a:xfrm flipV="1">
            <a:off x="-1" y="587532"/>
            <a:ext cx="9130645" cy="2936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0" y="228600"/>
            <a:ext cx="784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Excel C     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EGR 120 – Introduction to Engineering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1694634" y="5012039"/>
            <a:ext cx="5106760" cy="1569660"/>
          </a:xfrm>
          <a:prstGeom prst="rect">
            <a:avLst/>
          </a:prstGeom>
          <a:solidFill>
            <a:srgbClr val="FFFFCC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u="sng" dirty="0" smtClean="0">
                <a:solidFill>
                  <a:srgbClr val="FF0000"/>
                </a:solidFill>
              </a:rPr>
              <a:t>Try It</a:t>
            </a:r>
            <a:r>
              <a:rPr lang="en-US" b="1" i="1" dirty="0" smtClean="0">
                <a:solidFill>
                  <a:srgbClr val="FF0000"/>
                </a:solidFill>
              </a:rPr>
              <a:t>! This example using runners in a 5k race is continued on the following slides.  Open Excel at try it.  Pick your own times if you wish.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939" r="25779" b="8894"/>
          <a:stretch/>
        </p:blipFill>
        <p:spPr>
          <a:xfrm>
            <a:off x="-5468" y="661550"/>
            <a:ext cx="9172379" cy="6198399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  <p:sp>
        <p:nvSpPr>
          <p:cNvPr id="41986" name="Slide Number Placeholder 5"/>
          <p:cNvSpPr txBox="1">
            <a:spLocks noGrp="1"/>
          </p:cNvSpPr>
          <p:nvPr/>
        </p:nvSpPr>
        <p:spPr bwMode="auto">
          <a:xfrm>
            <a:off x="7239000" y="2182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A8C9D142-DF51-47FF-8ED6-CD8DD79F56B8}" type="slidenum">
              <a:rPr lang="en-US" sz="1400"/>
              <a:pPr algn="r" eaLnBrk="0" hangingPunct="0"/>
              <a:t>19</a:t>
            </a:fld>
            <a:endParaRPr lang="en-US" sz="1400"/>
          </a:p>
        </p:txBody>
      </p:sp>
      <p:sp>
        <p:nvSpPr>
          <p:cNvPr id="41997" name="AutoShape 13"/>
          <p:cNvSpPr>
            <a:spLocks noChangeArrowheads="1"/>
          </p:cNvSpPr>
          <p:nvPr/>
        </p:nvSpPr>
        <p:spPr bwMode="auto">
          <a:xfrm>
            <a:off x="2469606" y="670917"/>
            <a:ext cx="430348" cy="234774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98" name="AutoShape 14"/>
          <p:cNvSpPr>
            <a:spLocks noChangeArrowheads="1"/>
          </p:cNvSpPr>
          <p:nvPr/>
        </p:nvSpPr>
        <p:spPr bwMode="auto">
          <a:xfrm>
            <a:off x="8296752" y="829667"/>
            <a:ext cx="847248" cy="258904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99" name="Line 15"/>
          <p:cNvSpPr>
            <a:spLocks noChangeShapeType="1"/>
          </p:cNvSpPr>
          <p:nvPr/>
        </p:nvSpPr>
        <p:spPr bwMode="auto">
          <a:xfrm flipH="1">
            <a:off x="7768045" y="1088571"/>
            <a:ext cx="853439" cy="104502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0" y="228600"/>
            <a:ext cx="784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Excel C     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EGR 120 – Introduction to Engineering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046514" y="6043748"/>
            <a:ext cx="3169921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Add times for runners (Runner Number is optional)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 flipH="1" flipV="1">
            <a:off x="1193074" y="5603966"/>
            <a:ext cx="853439" cy="77070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547258" y="5115971"/>
            <a:ext cx="2669177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Add bins (upper limits) from smallest to largest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 flipH="1" flipV="1">
            <a:off x="1993562" y="4930070"/>
            <a:ext cx="553696" cy="54574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930537" y="4762028"/>
            <a:ext cx="3062467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Pick </a:t>
            </a:r>
            <a:r>
              <a:rPr lang="en-US" sz="2000" b="1" i="1" u="sng" dirty="0" smtClean="0">
                <a:solidFill>
                  <a:srgbClr val="FF0000"/>
                </a:solidFill>
              </a:rPr>
              <a:t>Data – Data Analysis</a:t>
            </a:r>
            <a:r>
              <a:rPr lang="en-US" sz="2000" dirty="0" smtClean="0">
                <a:solidFill>
                  <a:srgbClr val="FF0000"/>
                </a:solidFill>
              </a:rPr>
              <a:t> and select </a:t>
            </a:r>
            <a:r>
              <a:rPr lang="en-US" sz="2000" b="1" i="1" u="sng" dirty="0" err="1" smtClean="0">
                <a:solidFill>
                  <a:srgbClr val="FF0000"/>
                </a:solidFill>
              </a:rPr>
              <a:t>Histrogram</a:t>
            </a:r>
            <a:endParaRPr lang="en-US" sz="2000" b="1" i="1" u="sng" dirty="0">
              <a:solidFill>
                <a:srgbClr val="FF0000"/>
              </a:solidFill>
            </a:endParaRPr>
          </a:p>
        </p:txBody>
      </p:sp>
      <p:sp>
        <p:nvSpPr>
          <p:cNvPr id="21" name="Line 15"/>
          <p:cNvSpPr>
            <a:spLocks noChangeShapeType="1"/>
          </p:cNvSpPr>
          <p:nvPr/>
        </p:nvSpPr>
        <p:spPr bwMode="auto">
          <a:xfrm flipV="1">
            <a:off x="7376159" y="3371991"/>
            <a:ext cx="115037" cy="139003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457200" y="1981200"/>
            <a:ext cx="784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endParaRPr lang="en-US" sz="1800">
              <a:solidFill>
                <a:srgbClr val="CC0066"/>
              </a:solidFill>
            </a:endParaRPr>
          </a:p>
        </p:txBody>
      </p:sp>
      <p:sp>
        <p:nvSpPr>
          <p:cNvPr id="4103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0" y="611980"/>
            <a:ext cx="9130644" cy="2461122"/>
          </a:xfrm>
        </p:spPr>
        <p:txBody>
          <a:bodyPr/>
          <a:lstStyle/>
          <a:p>
            <a:pPr marL="228600" indent="-228600" algn="l"/>
            <a:r>
              <a:rPr lang="en-US" sz="2400" b="1" u="sng" dirty="0" smtClean="0">
                <a:solidFill>
                  <a:schemeClr val="accent2"/>
                </a:solidFill>
              </a:rPr>
              <a:t>Graphing Multiple Curves</a:t>
            </a:r>
            <a:endParaRPr lang="en-US" sz="2400" b="1" dirty="0" smtClean="0">
              <a:solidFill>
                <a:schemeClr val="accent2"/>
              </a:solidFill>
            </a:endParaRPr>
          </a:p>
          <a:p>
            <a:pPr marL="228600" indent="-228600" algn="l">
              <a:buFontTx/>
              <a:buChar char="•"/>
            </a:pPr>
            <a:r>
              <a:rPr lang="en-US" sz="2400" dirty="0" smtClean="0">
                <a:solidFill>
                  <a:schemeClr val="accent2"/>
                </a:solidFill>
              </a:rPr>
              <a:t>Excel can easily graph multiple curves on one chart.</a:t>
            </a:r>
          </a:p>
          <a:p>
            <a:pPr marL="228600" indent="-228600" algn="l">
              <a:buFontTx/>
              <a:buChar char="•"/>
            </a:pPr>
            <a:r>
              <a:rPr lang="en-US" sz="2400" dirty="0" smtClean="0">
                <a:solidFill>
                  <a:schemeClr val="accent2"/>
                </a:solidFill>
              </a:rPr>
              <a:t>Excel will </a:t>
            </a:r>
            <a:r>
              <a:rPr lang="en-US" sz="2400" b="1" i="1" dirty="0" smtClean="0">
                <a:solidFill>
                  <a:srgbClr val="FF0000"/>
                </a:solidFill>
              </a:rPr>
              <a:t>assume</a:t>
            </a:r>
            <a:r>
              <a:rPr lang="en-US" sz="2400" dirty="0" smtClean="0">
                <a:solidFill>
                  <a:schemeClr val="accent2"/>
                </a:solidFill>
              </a:rPr>
              <a:t> that if multiple columns are highlighted before inserting a chart that </a:t>
            </a:r>
            <a:r>
              <a:rPr lang="en-US" sz="2400" b="1" i="1" dirty="0" smtClean="0">
                <a:solidFill>
                  <a:srgbClr val="FF0000"/>
                </a:solidFill>
              </a:rPr>
              <a:t>the leftmost column contains common x values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chemeClr val="accent2"/>
                </a:solidFill>
              </a:rPr>
              <a:t>and that all other columns contain multiple sets of y values.  This is generally a good assumption – but not always!</a:t>
            </a:r>
          </a:p>
        </p:txBody>
      </p:sp>
      <p:sp>
        <p:nvSpPr>
          <p:cNvPr id="4110" name="TextBox 21"/>
          <p:cNvSpPr txBox="1">
            <a:spLocks noChangeArrowheads="1"/>
          </p:cNvSpPr>
          <p:nvPr/>
        </p:nvSpPr>
        <p:spPr bwMode="auto">
          <a:xfrm>
            <a:off x="1420813" y="3139070"/>
            <a:ext cx="12362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dirty="0">
                <a:solidFill>
                  <a:srgbClr val="FF0000"/>
                </a:solidFill>
              </a:rPr>
              <a:t>x values</a:t>
            </a:r>
          </a:p>
        </p:txBody>
      </p:sp>
      <p:sp>
        <p:nvSpPr>
          <p:cNvPr id="4117" name="AutoShape 21"/>
          <p:cNvSpPr>
            <a:spLocks/>
          </p:cNvSpPr>
          <p:nvPr/>
        </p:nvSpPr>
        <p:spPr bwMode="auto">
          <a:xfrm rot="5400000">
            <a:off x="1861344" y="3199396"/>
            <a:ext cx="212725" cy="1117600"/>
          </a:xfrm>
          <a:prstGeom prst="leftBrace">
            <a:avLst>
              <a:gd name="adj1" fmla="val 43781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18" name="AutoShape 22"/>
          <p:cNvSpPr>
            <a:spLocks/>
          </p:cNvSpPr>
          <p:nvPr/>
        </p:nvSpPr>
        <p:spPr bwMode="auto">
          <a:xfrm rot="5400000">
            <a:off x="4681497" y="1380955"/>
            <a:ext cx="338035" cy="4648016"/>
          </a:xfrm>
          <a:prstGeom prst="leftBrace">
            <a:avLst>
              <a:gd name="adj1" fmla="val 111137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19" name="TextBox 21"/>
          <p:cNvSpPr txBox="1">
            <a:spLocks noChangeArrowheads="1"/>
          </p:cNvSpPr>
          <p:nvPr/>
        </p:nvSpPr>
        <p:spPr bwMode="auto">
          <a:xfrm>
            <a:off x="3924300" y="3124200"/>
            <a:ext cx="23567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dirty="0">
                <a:solidFill>
                  <a:srgbClr val="FF0000"/>
                </a:solidFill>
              </a:rPr>
              <a:t>4 sets of y values</a:t>
            </a:r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 bwMode="auto">
          <a:xfrm>
            <a:off x="7239001" y="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dirty="0"/>
              <a:t>2</a:t>
            </a:r>
            <a:endParaRPr lang="en-US" dirty="0" smtClean="0"/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 flipV="1">
            <a:off x="-1" y="587532"/>
            <a:ext cx="9130645" cy="2936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0" y="228600"/>
            <a:ext cx="784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Excel C     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EGR 120 – Introduction to Engineering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431" y="3869903"/>
            <a:ext cx="5902570" cy="2971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5"/>
          <p:cNvSpPr txBox="1">
            <a:spLocks noGrp="1"/>
          </p:cNvSpPr>
          <p:nvPr/>
        </p:nvSpPr>
        <p:spPr bwMode="auto">
          <a:xfrm>
            <a:off x="7239000" y="-11034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824B2D2A-16FC-4FF0-BD8C-AD0587C5885B}" type="slidenum">
              <a:rPr lang="en-US" sz="1400"/>
              <a:pPr algn="r" eaLnBrk="0" hangingPunct="0"/>
              <a:t>20</a:t>
            </a:fld>
            <a:endParaRPr lang="en-US" sz="1400"/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-1" y="-53726"/>
            <a:ext cx="784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Excel C     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EGR 120 – Introduction to Engineering</a:t>
            </a:r>
            <a:endParaRPr lang="en-US" sz="3200" dirty="0"/>
          </a:p>
        </p:txBody>
      </p:sp>
      <p:grpSp>
        <p:nvGrpSpPr>
          <p:cNvPr id="6" name="Group 5"/>
          <p:cNvGrpSpPr/>
          <p:nvPr/>
        </p:nvGrpSpPr>
        <p:grpSpPr>
          <a:xfrm>
            <a:off x="226889" y="357872"/>
            <a:ext cx="8673738" cy="6500128"/>
            <a:chOff x="226889" y="357872"/>
            <a:chExt cx="8673738" cy="650012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6889" y="357872"/>
              <a:ext cx="8673738" cy="6500128"/>
            </a:xfrm>
            <a:prstGeom prst="rect">
              <a:avLst/>
            </a:prstGeom>
            <a:ln w="28575">
              <a:solidFill>
                <a:schemeClr val="accent2"/>
              </a:solidFill>
            </a:ln>
          </p:spPr>
        </p:pic>
        <p:sp>
          <p:nvSpPr>
            <p:cNvPr id="44040" name="AutoShape 8"/>
            <p:cNvSpPr>
              <a:spLocks noChangeArrowheads="1"/>
            </p:cNvSpPr>
            <p:nvPr/>
          </p:nvSpPr>
          <p:spPr bwMode="auto">
            <a:xfrm>
              <a:off x="1357163" y="1354093"/>
              <a:ext cx="542362" cy="5427801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4" name="AutoShape 12"/>
            <p:cNvSpPr>
              <a:spLocks noChangeArrowheads="1"/>
            </p:cNvSpPr>
            <p:nvPr/>
          </p:nvSpPr>
          <p:spPr bwMode="auto">
            <a:xfrm>
              <a:off x="4704703" y="4088065"/>
              <a:ext cx="2897880" cy="248734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5" name="AutoShape 13"/>
            <p:cNvSpPr>
              <a:spLocks noChangeArrowheads="1"/>
            </p:cNvSpPr>
            <p:nvPr/>
          </p:nvSpPr>
          <p:spPr bwMode="auto">
            <a:xfrm>
              <a:off x="3096488" y="1340740"/>
              <a:ext cx="534985" cy="2395237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6" name="AutoShape 14"/>
            <p:cNvSpPr>
              <a:spLocks noChangeArrowheads="1"/>
            </p:cNvSpPr>
            <p:nvPr/>
          </p:nvSpPr>
          <p:spPr bwMode="auto">
            <a:xfrm>
              <a:off x="4704703" y="4328102"/>
              <a:ext cx="2897880" cy="281260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7" name="AutoShape 15"/>
            <p:cNvSpPr>
              <a:spLocks noChangeArrowheads="1"/>
            </p:cNvSpPr>
            <p:nvPr/>
          </p:nvSpPr>
          <p:spPr bwMode="auto">
            <a:xfrm>
              <a:off x="4704701" y="5134392"/>
              <a:ext cx="2897882" cy="244139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8" name="AutoShape 16"/>
            <p:cNvSpPr>
              <a:spLocks noChangeArrowheads="1"/>
            </p:cNvSpPr>
            <p:nvPr/>
          </p:nvSpPr>
          <p:spPr bwMode="auto">
            <a:xfrm>
              <a:off x="2697231" y="4588426"/>
              <a:ext cx="1291295" cy="228321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accent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9" name="Line 17"/>
            <p:cNvSpPr>
              <a:spLocks noChangeShapeType="1"/>
            </p:cNvSpPr>
            <p:nvPr/>
          </p:nvSpPr>
          <p:spPr bwMode="auto">
            <a:xfrm flipH="1" flipV="1">
              <a:off x="3988525" y="4849399"/>
              <a:ext cx="716174" cy="40536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050" name="Line 18"/>
            <p:cNvSpPr>
              <a:spLocks noChangeShapeType="1"/>
            </p:cNvSpPr>
            <p:nvPr/>
          </p:nvSpPr>
          <p:spPr bwMode="auto">
            <a:xfrm flipH="1" flipV="1">
              <a:off x="3631472" y="3723703"/>
              <a:ext cx="1073225" cy="73816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051" name="Line 19"/>
            <p:cNvSpPr>
              <a:spLocks noChangeShapeType="1"/>
            </p:cNvSpPr>
            <p:nvPr/>
          </p:nvSpPr>
          <p:spPr bwMode="auto">
            <a:xfrm flipH="1" flipV="1">
              <a:off x="1899525" y="3735973"/>
              <a:ext cx="2805173" cy="50101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052" name="AutoShape 20"/>
            <p:cNvSpPr>
              <a:spLocks noChangeArrowheads="1"/>
            </p:cNvSpPr>
            <p:nvPr/>
          </p:nvSpPr>
          <p:spPr bwMode="auto">
            <a:xfrm>
              <a:off x="4704698" y="6243254"/>
              <a:ext cx="1051667" cy="227215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107474" y="5317759"/>
              <a:ext cx="2456284" cy="146413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rgbClr val="FF0000"/>
                  </a:solidFill>
                </a:rPr>
                <a:t>D27 picked as a convenient location for the upper-left corner of Excel’s output table and graph (histogram)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  <p:sp>
          <p:nvSpPr>
            <p:cNvPr id="25" name="Line 15"/>
            <p:cNvSpPr>
              <a:spLocks noChangeShapeType="1"/>
            </p:cNvSpPr>
            <p:nvPr/>
          </p:nvSpPr>
          <p:spPr bwMode="auto">
            <a:xfrm flipV="1">
              <a:off x="3335383" y="4810999"/>
              <a:ext cx="28597" cy="50675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5"/>
          <p:cNvSpPr txBox="1">
            <a:spLocks noGrp="1"/>
          </p:cNvSpPr>
          <p:nvPr/>
        </p:nvSpPr>
        <p:spPr bwMode="auto">
          <a:xfrm>
            <a:off x="7239000" y="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2D88F03A-B765-4860-AC64-EC68374AA1DE}" type="slidenum">
              <a:rPr lang="en-US" sz="1400"/>
              <a:pPr algn="r" eaLnBrk="0" hangingPunct="0"/>
              <a:t>21</a:t>
            </a:fld>
            <a:endParaRPr lang="en-US" sz="1400"/>
          </a:p>
        </p:txBody>
      </p:sp>
      <p:sp>
        <p:nvSpPr>
          <p:cNvPr id="4103" name="Rectangle 9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616892"/>
            <a:ext cx="8534400" cy="398463"/>
          </a:xfrm>
        </p:spPr>
        <p:txBody>
          <a:bodyPr/>
          <a:lstStyle/>
          <a:p>
            <a:pPr marL="228600" indent="-228600">
              <a:buFontTx/>
              <a:buNone/>
            </a:pPr>
            <a:r>
              <a:rPr lang="en-US" sz="2400" b="1" u="sng" dirty="0" smtClean="0">
                <a:solidFill>
                  <a:schemeClr val="accent2"/>
                </a:solidFill>
              </a:rPr>
              <a:t>Histograms – Results:</a:t>
            </a:r>
          </a:p>
          <a:p>
            <a:r>
              <a:rPr lang="en-US" sz="2400" dirty="0" smtClean="0">
                <a:solidFill>
                  <a:schemeClr val="accent2"/>
                </a:solidFill>
              </a:rPr>
              <a:t>Note that Excel put the upper-left corner of the table and graph in D27 as specified.</a:t>
            </a:r>
          </a:p>
        </p:txBody>
      </p:sp>
      <p:sp>
        <p:nvSpPr>
          <p:cNvPr id="8" name="Line 17"/>
          <p:cNvSpPr>
            <a:spLocks noChangeShapeType="1"/>
          </p:cNvSpPr>
          <p:nvPr/>
        </p:nvSpPr>
        <p:spPr bwMode="auto">
          <a:xfrm flipV="1">
            <a:off x="-1" y="587532"/>
            <a:ext cx="9130645" cy="2936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0" y="228600"/>
            <a:ext cx="784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Excel C     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EGR 120 – Introduction to Engineering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6630"/>
            <a:ext cx="9140062" cy="388715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" y="5976202"/>
            <a:ext cx="9094156" cy="830997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How many runners finished the race in under 18 minutes?  ________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How many runners finished the race in under 20 minutes?  ________ 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5"/>
          <p:cNvSpPr txBox="1">
            <a:spLocks noGrp="1"/>
          </p:cNvSpPr>
          <p:nvPr/>
        </p:nvSpPr>
        <p:spPr bwMode="auto">
          <a:xfrm>
            <a:off x="7239000" y="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2D88F03A-B765-4860-AC64-EC68374AA1DE}" type="slidenum">
              <a:rPr lang="en-US" sz="1400"/>
              <a:pPr algn="r" eaLnBrk="0" hangingPunct="0"/>
              <a:t>22</a:t>
            </a:fld>
            <a:endParaRPr lang="en-US" sz="1400"/>
          </a:p>
        </p:txBody>
      </p:sp>
      <p:sp>
        <p:nvSpPr>
          <p:cNvPr id="4103" name="Rectangle 9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616892"/>
            <a:ext cx="9144000" cy="3110377"/>
          </a:xfrm>
        </p:spPr>
        <p:txBody>
          <a:bodyPr/>
          <a:lstStyle/>
          <a:p>
            <a:pPr marL="228600" indent="-228600">
              <a:buFontTx/>
              <a:buNone/>
            </a:pPr>
            <a:r>
              <a:rPr lang="en-US" sz="2400" b="1" u="sng" dirty="0" smtClean="0">
                <a:solidFill>
                  <a:schemeClr val="accent2"/>
                </a:solidFill>
              </a:rPr>
              <a:t>Histograms – Adding Cumulative Percentage</a:t>
            </a:r>
          </a:p>
          <a:p>
            <a:r>
              <a:rPr lang="en-US" sz="2400" dirty="0" smtClean="0">
                <a:solidFill>
                  <a:schemeClr val="accent2"/>
                </a:solidFill>
              </a:rPr>
              <a:t>It is often useful to know what percentage of items fell within a given range.  </a:t>
            </a:r>
          </a:p>
          <a:p>
            <a:r>
              <a:rPr lang="en-US" sz="2400" dirty="0" smtClean="0">
                <a:solidFill>
                  <a:schemeClr val="accent2"/>
                </a:solidFill>
              </a:rPr>
              <a:t>For example, we might want to know what % of the runners finished between 22 and 26 minutes in the last example.</a:t>
            </a:r>
          </a:p>
          <a:p>
            <a:r>
              <a:rPr lang="en-US" sz="2400" dirty="0" smtClean="0">
                <a:solidFill>
                  <a:schemeClr val="accent2"/>
                </a:solidFill>
              </a:rPr>
              <a:t>Cumulative Percentage can be added by checking the box indicated in the Histogram window shown below.</a:t>
            </a:r>
          </a:p>
        </p:txBody>
      </p:sp>
      <p:sp>
        <p:nvSpPr>
          <p:cNvPr id="8" name="Line 17"/>
          <p:cNvSpPr>
            <a:spLocks noChangeShapeType="1"/>
          </p:cNvSpPr>
          <p:nvPr/>
        </p:nvSpPr>
        <p:spPr bwMode="auto">
          <a:xfrm flipV="1">
            <a:off x="-1" y="587532"/>
            <a:ext cx="9130645" cy="2936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0" y="228600"/>
            <a:ext cx="784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Excel C     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EGR 120 – Introduction to Engineering</a:t>
            </a:r>
            <a:endParaRPr lang="en-US" sz="3200" dirty="0"/>
          </a:p>
        </p:txBody>
      </p:sp>
      <p:grpSp>
        <p:nvGrpSpPr>
          <p:cNvPr id="6" name="Group 5"/>
          <p:cNvGrpSpPr/>
          <p:nvPr/>
        </p:nvGrpSpPr>
        <p:grpSpPr>
          <a:xfrm>
            <a:off x="925967" y="3525714"/>
            <a:ext cx="4543016" cy="3332286"/>
            <a:chOff x="925967" y="3525714"/>
            <a:chExt cx="4543016" cy="333228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5967" y="3525714"/>
              <a:ext cx="4543016" cy="3332286"/>
            </a:xfrm>
            <a:prstGeom prst="rect">
              <a:avLst/>
            </a:prstGeom>
            <a:ln w="28575">
              <a:solidFill>
                <a:schemeClr val="accent2"/>
              </a:solidFill>
            </a:ln>
          </p:spPr>
        </p:pic>
        <p:sp>
          <p:nvSpPr>
            <p:cNvPr id="10" name="AutoShape 12"/>
            <p:cNvSpPr>
              <a:spLocks noChangeArrowheads="1"/>
            </p:cNvSpPr>
            <p:nvPr/>
          </p:nvSpPr>
          <p:spPr bwMode="auto">
            <a:xfrm>
              <a:off x="1142898" y="6161353"/>
              <a:ext cx="1635137" cy="195904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6155669" y="4961024"/>
            <a:ext cx="21261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The results are shown on the following slide.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12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5"/>
          <p:cNvSpPr txBox="1">
            <a:spLocks noGrp="1"/>
          </p:cNvSpPr>
          <p:nvPr/>
        </p:nvSpPr>
        <p:spPr bwMode="auto">
          <a:xfrm>
            <a:off x="7239000" y="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2D88F03A-B765-4860-AC64-EC68374AA1DE}" type="slidenum">
              <a:rPr lang="en-US" sz="1400"/>
              <a:pPr algn="r" eaLnBrk="0" hangingPunct="0"/>
              <a:t>23</a:t>
            </a:fld>
            <a:endParaRPr lang="en-US" sz="1400"/>
          </a:p>
        </p:txBody>
      </p:sp>
      <p:sp>
        <p:nvSpPr>
          <p:cNvPr id="4103" name="Rectangle 9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616892"/>
            <a:ext cx="9144000" cy="3110377"/>
          </a:xfrm>
        </p:spPr>
        <p:txBody>
          <a:bodyPr/>
          <a:lstStyle/>
          <a:p>
            <a:pPr marL="228600" indent="-228600">
              <a:buFontTx/>
              <a:buNone/>
            </a:pPr>
            <a:r>
              <a:rPr lang="en-US" sz="2400" b="1" u="sng" dirty="0" smtClean="0">
                <a:solidFill>
                  <a:schemeClr val="accent2"/>
                </a:solidFill>
              </a:rPr>
              <a:t>Histograms – Adding Cumulative Percentage</a:t>
            </a:r>
            <a:r>
              <a:rPr lang="en-US" sz="2400" b="1" dirty="0" smtClean="0">
                <a:solidFill>
                  <a:schemeClr val="accent2"/>
                </a:solidFill>
              </a:rPr>
              <a:t> (continued)</a:t>
            </a:r>
            <a:endParaRPr lang="en-US" sz="2400" b="1" u="sng" dirty="0" smtClean="0">
              <a:solidFill>
                <a:schemeClr val="accent2"/>
              </a:solidFill>
            </a:endParaRPr>
          </a:p>
          <a:p>
            <a:r>
              <a:rPr lang="en-US" sz="2400" dirty="0" smtClean="0">
                <a:solidFill>
                  <a:schemeClr val="accent2"/>
                </a:solidFill>
              </a:rPr>
              <a:t>What % of the runners finished in under 20 minute?  </a:t>
            </a:r>
            <a:r>
              <a:rPr lang="en-US" sz="2400" b="1" i="1" u="sng" dirty="0" smtClean="0">
                <a:solidFill>
                  <a:srgbClr val="FF0000"/>
                </a:solidFill>
              </a:rPr>
              <a:t>24.00%</a:t>
            </a:r>
          </a:p>
          <a:p>
            <a:r>
              <a:rPr lang="en-US" sz="2400" dirty="0" smtClean="0">
                <a:solidFill>
                  <a:schemeClr val="accent2"/>
                </a:solidFill>
              </a:rPr>
              <a:t>What % of the runners finished between 22 and 26 minutes?  </a:t>
            </a:r>
          </a:p>
          <a:p>
            <a:pPr marL="800100" lvl="2" indent="0">
              <a:buNone/>
            </a:pPr>
            <a:r>
              <a:rPr lang="en-US" b="1" i="1" u="sng" dirty="0" smtClean="0">
                <a:solidFill>
                  <a:srgbClr val="FF0000"/>
                </a:solidFill>
              </a:rPr>
              <a:t>84.00 – 32.00 = 52.00%</a:t>
            </a:r>
          </a:p>
          <a:p>
            <a:r>
              <a:rPr lang="en-US" sz="2400" dirty="0" smtClean="0">
                <a:solidFill>
                  <a:schemeClr val="accent2"/>
                </a:solidFill>
              </a:rPr>
              <a:t>What percentage finished with a time over 23 minutes? 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</a:rPr>
              <a:t>________ 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8" name="Line 17"/>
          <p:cNvSpPr>
            <a:spLocks noChangeShapeType="1"/>
          </p:cNvSpPr>
          <p:nvPr/>
        </p:nvSpPr>
        <p:spPr bwMode="auto">
          <a:xfrm flipV="1">
            <a:off x="-1" y="587532"/>
            <a:ext cx="9130645" cy="2936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0" y="228600"/>
            <a:ext cx="784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Excel C     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EGR 120 – Introduction to Engineering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5" y="3005594"/>
            <a:ext cx="9130645" cy="385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41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9"/>
          <p:cNvSpPr>
            <a:spLocks noGrp="1" noChangeArrowheads="1"/>
          </p:cNvSpPr>
          <p:nvPr>
            <p:ph type="subTitle" idx="4294967295"/>
          </p:nvPr>
        </p:nvSpPr>
        <p:spPr>
          <a:xfrm>
            <a:off x="-1" y="609600"/>
            <a:ext cx="9144001" cy="2921391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200" b="1" u="sng" dirty="0" smtClean="0">
                <a:solidFill>
                  <a:schemeClr val="accent2"/>
                </a:solidFill>
              </a:rPr>
              <a:t>Ranges in Excel</a:t>
            </a:r>
            <a:r>
              <a:rPr lang="en-US" sz="2200" dirty="0" smtClean="0">
                <a:solidFill>
                  <a:schemeClr val="accent2"/>
                </a:solidFill>
              </a:rPr>
              <a:t>  - Many functions in Excel work on ranges of data, such as averages, summations, determinants, etc.  We can use the range of data in the formula, or </a:t>
            </a:r>
            <a:r>
              <a:rPr lang="en-US" sz="2200" b="1" i="1" u="sng" dirty="0" smtClean="0">
                <a:solidFill>
                  <a:schemeClr val="accent2"/>
                </a:solidFill>
              </a:rPr>
              <a:t>assign a name</a:t>
            </a:r>
            <a:r>
              <a:rPr lang="en-US" sz="2200" dirty="0" smtClean="0">
                <a:solidFill>
                  <a:schemeClr val="accent2"/>
                </a:solidFill>
              </a:rPr>
              <a:t> to the range.</a:t>
            </a:r>
          </a:p>
          <a:p>
            <a:pPr marL="0" indent="0">
              <a:buFontTx/>
              <a:buNone/>
            </a:pPr>
            <a:r>
              <a:rPr lang="en-US" sz="2200" u="sng" dirty="0" smtClean="0">
                <a:solidFill>
                  <a:schemeClr val="accent2"/>
                </a:solidFill>
              </a:rPr>
              <a:t>Sample Excel formulas</a:t>
            </a:r>
            <a:r>
              <a:rPr lang="en-US" sz="2200" dirty="0" smtClean="0">
                <a:solidFill>
                  <a:schemeClr val="accent2"/>
                </a:solidFill>
              </a:rPr>
              <a:t>:</a:t>
            </a:r>
          </a:p>
          <a:p>
            <a:pPr marL="0" indent="0">
              <a:buFontTx/>
              <a:buNone/>
            </a:pPr>
            <a:r>
              <a:rPr lang="en-US" sz="2200" b="1" dirty="0" smtClean="0">
                <a:solidFill>
                  <a:srgbClr val="FF0000"/>
                </a:solidFill>
              </a:rPr>
              <a:t>= AVERAGE(B2:B14)       	</a:t>
            </a:r>
            <a:r>
              <a:rPr lang="en-US" sz="2200" b="1" dirty="0" smtClean="0">
                <a:solidFill>
                  <a:schemeClr val="accent2"/>
                </a:solidFill>
              </a:rPr>
              <a:t>or</a:t>
            </a:r>
            <a:r>
              <a:rPr lang="en-US" sz="2200" b="1" dirty="0" smtClean="0">
                <a:solidFill>
                  <a:srgbClr val="FF0000"/>
                </a:solidFill>
              </a:rPr>
              <a:t>	= AVERAGE(X)</a:t>
            </a:r>
          </a:p>
          <a:p>
            <a:pPr marL="0" indent="0">
              <a:buFontTx/>
              <a:buNone/>
            </a:pPr>
            <a:r>
              <a:rPr lang="en-US" sz="2200" b="1" dirty="0" smtClean="0">
                <a:solidFill>
                  <a:srgbClr val="FF0000"/>
                </a:solidFill>
              </a:rPr>
              <a:t>= SUM(D2:H2)                   	</a:t>
            </a:r>
            <a:r>
              <a:rPr lang="en-US" sz="2200" b="1" dirty="0" smtClean="0">
                <a:solidFill>
                  <a:schemeClr val="accent2"/>
                </a:solidFill>
              </a:rPr>
              <a:t>or </a:t>
            </a:r>
            <a:r>
              <a:rPr lang="en-US" sz="2200" b="1" dirty="0" smtClean="0">
                <a:solidFill>
                  <a:srgbClr val="FF0000"/>
                </a:solidFill>
              </a:rPr>
              <a:t>     	= SUM(Distances)</a:t>
            </a:r>
          </a:p>
          <a:p>
            <a:pPr marL="0" indent="0">
              <a:buFontTx/>
              <a:buNone/>
            </a:pPr>
            <a:r>
              <a:rPr lang="en-US" sz="2200" b="1" dirty="0" smtClean="0">
                <a:solidFill>
                  <a:srgbClr val="FF0000"/>
                </a:solidFill>
              </a:rPr>
              <a:t>= MDETERMINANT(D8:G11) 	</a:t>
            </a:r>
            <a:r>
              <a:rPr lang="en-US" sz="2200" b="1" dirty="0" smtClean="0">
                <a:solidFill>
                  <a:schemeClr val="accent2"/>
                </a:solidFill>
              </a:rPr>
              <a:t>or</a:t>
            </a:r>
            <a:r>
              <a:rPr lang="en-US" sz="2200" b="1" dirty="0" smtClean="0">
                <a:solidFill>
                  <a:srgbClr val="FF0000"/>
                </a:solidFill>
              </a:rPr>
              <a:t>      	= MDETERMINANT(A)	</a:t>
            </a:r>
          </a:p>
        </p:txBody>
      </p:sp>
      <p:sp>
        <p:nvSpPr>
          <p:cNvPr id="7" name="Line 17"/>
          <p:cNvSpPr>
            <a:spLocks noChangeShapeType="1"/>
          </p:cNvSpPr>
          <p:nvPr/>
        </p:nvSpPr>
        <p:spPr bwMode="auto">
          <a:xfrm flipV="1">
            <a:off x="-1" y="587532"/>
            <a:ext cx="9130645" cy="2936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0" y="228600"/>
            <a:ext cx="784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Excel C     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EGR 120 – Introduction to Engineering</a:t>
            </a:r>
            <a:endParaRPr lang="en-US" sz="3200" dirty="0"/>
          </a:p>
        </p:txBody>
      </p:sp>
      <p:sp>
        <p:nvSpPr>
          <p:cNvPr id="9" name="Slide Number Placeholder 5"/>
          <p:cNvSpPr txBox="1">
            <a:spLocks noGrp="1"/>
          </p:cNvSpPr>
          <p:nvPr/>
        </p:nvSpPr>
        <p:spPr bwMode="auto">
          <a:xfrm>
            <a:off x="7225644" y="-11034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n-US" sz="1400" dirty="0" smtClean="0"/>
              <a:t>20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447008"/>
            <a:ext cx="9130645" cy="3410993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50" y="4319451"/>
            <a:ext cx="3290748" cy="2478475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6661" r="69981" b="20735"/>
          <a:stretch/>
        </p:blipFill>
        <p:spPr>
          <a:xfrm>
            <a:off x="-34584" y="773034"/>
            <a:ext cx="5187156" cy="6084966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  <p:sp>
        <p:nvSpPr>
          <p:cNvPr id="4103" name="Rectangle 9"/>
          <p:cNvSpPr>
            <a:spLocks noGrp="1" noChangeArrowheads="1"/>
          </p:cNvSpPr>
          <p:nvPr>
            <p:ph type="subTitle" idx="4294967295"/>
          </p:nvPr>
        </p:nvSpPr>
        <p:spPr>
          <a:xfrm>
            <a:off x="5152572" y="609600"/>
            <a:ext cx="3991428" cy="225552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400" b="1" u="sng" dirty="0" smtClean="0">
                <a:solidFill>
                  <a:schemeClr val="accent2"/>
                </a:solidFill>
              </a:rPr>
              <a:t>To Name a Range in Excel:</a:t>
            </a:r>
          </a:p>
          <a:p>
            <a:pPr marL="225425" indent="-225425"/>
            <a:r>
              <a:rPr lang="en-US" sz="2400" dirty="0" smtClean="0">
                <a:solidFill>
                  <a:schemeClr val="accent2"/>
                </a:solidFill>
              </a:rPr>
              <a:t>Highlight the cells</a:t>
            </a:r>
          </a:p>
          <a:p>
            <a:pPr marL="225425" indent="-225425"/>
            <a:r>
              <a:rPr lang="en-US" sz="2400" dirty="0" smtClean="0">
                <a:solidFill>
                  <a:schemeClr val="accent2"/>
                </a:solidFill>
              </a:rPr>
              <a:t>Right-click in the highlighted cells and select </a:t>
            </a:r>
            <a:r>
              <a:rPr lang="en-US" sz="2400" b="1" i="1" u="sng" dirty="0" smtClean="0">
                <a:solidFill>
                  <a:srgbClr val="FF0000"/>
                </a:solidFill>
              </a:rPr>
              <a:t>Name a Range</a:t>
            </a:r>
          </a:p>
          <a:p>
            <a:pPr marL="225425" indent="-225425"/>
            <a:r>
              <a:rPr lang="en-US" sz="2400" dirty="0" smtClean="0">
                <a:solidFill>
                  <a:schemeClr val="accent2"/>
                </a:solidFill>
              </a:rPr>
              <a:t>Add the desired name to the window (</a:t>
            </a:r>
            <a:r>
              <a:rPr lang="en-US" sz="2400" b="1" dirty="0" smtClean="0">
                <a:solidFill>
                  <a:srgbClr val="FF0000"/>
                </a:solidFill>
              </a:rPr>
              <a:t>X</a:t>
            </a:r>
            <a:r>
              <a:rPr lang="en-US" sz="2400" dirty="0" smtClean="0">
                <a:solidFill>
                  <a:schemeClr val="accent2"/>
                </a:solidFill>
              </a:rPr>
              <a:t> was added in the example below)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3357153" y="6082936"/>
            <a:ext cx="1110343" cy="204653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1" name="Straight Arrow Connector 10"/>
          <p:cNvCxnSpPr>
            <a:stCxn id="9" idx="3"/>
          </p:cNvCxnSpPr>
          <p:nvPr/>
        </p:nvCxnSpPr>
        <p:spPr bwMode="auto">
          <a:xfrm flipV="1">
            <a:off x="4467496" y="5843302"/>
            <a:ext cx="1342754" cy="34196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Line 17"/>
          <p:cNvSpPr>
            <a:spLocks noChangeShapeType="1"/>
          </p:cNvSpPr>
          <p:nvPr/>
        </p:nvSpPr>
        <p:spPr bwMode="auto">
          <a:xfrm flipV="1">
            <a:off x="-1" y="587532"/>
            <a:ext cx="9130645" cy="2936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0" y="228600"/>
            <a:ext cx="784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Excel C     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EGR 120 – Introduction to Engineering</a:t>
            </a:r>
            <a:endParaRPr lang="en-US" sz="3200" dirty="0"/>
          </a:p>
        </p:txBody>
      </p:sp>
      <p:sp>
        <p:nvSpPr>
          <p:cNvPr id="15" name="Slide Number Placeholder 5"/>
          <p:cNvSpPr txBox="1">
            <a:spLocks noGrp="1"/>
          </p:cNvSpPr>
          <p:nvPr/>
        </p:nvSpPr>
        <p:spPr bwMode="auto">
          <a:xfrm>
            <a:off x="7225644" y="-11034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n-US" sz="1400" dirty="0" smtClean="0"/>
              <a:t>21</a:t>
            </a:r>
            <a:endParaRPr lang="en-US" sz="1400" dirty="0"/>
          </a:p>
        </p:txBody>
      </p:sp>
      <p:sp>
        <p:nvSpPr>
          <p:cNvPr id="19" name="Rounded Rectangle 18"/>
          <p:cNvSpPr/>
          <p:nvPr/>
        </p:nvSpPr>
        <p:spPr bwMode="auto">
          <a:xfrm>
            <a:off x="5810249" y="4641668"/>
            <a:ext cx="1156607" cy="296091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9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609600"/>
            <a:ext cx="9144000" cy="133038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400" b="1" u="sng" dirty="0" smtClean="0">
                <a:solidFill>
                  <a:schemeClr val="accent2"/>
                </a:solidFill>
              </a:rPr>
              <a:t>Using Named Ranges:</a:t>
            </a:r>
          </a:p>
          <a:p>
            <a:pPr marL="225425" indent="-225425"/>
            <a:r>
              <a:rPr lang="en-US" sz="2400" dirty="0" smtClean="0">
                <a:solidFill>
                  <a:schemeClr val="accent2"/>
                </a:solidFill>
              </a:rPr>
              <a:t>In the previous slide, the range of cells B2:B14 was named X.</a:t>
            </a:r>
          </a:p>
          <a:p>
            <a:pPr marL="225425" indent="-225425"/>
            <a:r>
              <a:rPr lang="en-US" sz="2400" dirty="0" smtClean="0">
                <a:solidFill>
                  <a:schemeClr val="accent2"/>
                </a:solidFill>
              </a:rPr>
              <a:t>Excel formulas can now refer to either the range or the name.</a:t>
            </a:r>
          </a:p>
        </p:txBody>
      </p:sp>
      <p:sp>
        <p:nvSpPr>
          <p:cNvPr id="7" name="Line 17"/>
          <p:cNvSpPr>
            <a:spLocks noChangeShapeType="1"/>
          </p:cNvSpPr>
          <p:nvPr/>
        </p:nvSpPr>
        <p:spPr bwMode="auto">
          <a:xfrm flipV="1">
            <a:off x="-1" y="587532"/>
            <a:ext cx="9130645" cy="2936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0" y="228600"/>
            <a:ext cx="784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Excel C     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EGR 120 – Introduction to Engineering</a:t>
            </a:r>
            <a:endParaRPr lang="en-US" sz="3200" dirty="0"/>
          </a:p>
        </p:txBody>
      </p:sp>
      <p:sp>
        <p:nvSpPr>
          <p:cNvPr id="9" name="Slide Number Placeholder 5"/>
          <p:cNvSpPr txBox="1">
            <a:spLocks noGrp="1"/>
          </p:cNvSpPr>
          <p:nvPr/>
        </p:nvSpPr>
        <p:spPr bwMode="auto">
          <a:xfrm>
            <a:off x="7225644" y="-11034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n-US" sz="1400" dirty="0" smtClean="0"/>
              <a:t>22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39983"/>
            <a:ext cx="9130644" cy="4888479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5"/>
          <p:cNvSpPr txBox="1">
            <a:spLocks noGrp="1"/>
          </p:cNvSpPr>
          <p:nvPr/>
        </p:nvSpPr>
        <p:spPr bwMode="auto">
          <a:xfrm>
            <a:off x="7239000" y="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2D88F03A-B765-4860-AC64-EC68374AA1DE}" type="slidenum">
              <a:rPr lang="en-US" sz="1400"/>
              <a:pPr algn="r" eaLnBrk="0" hangingPunct="0"/>
              <a:t>27</a:t>
            </a:fld>
            <a:endParaRPr lang="en-US" sz="1400" dirty="0"/>
          </a:p>
        </p:txBody>
      </p:sp>
      <p:sp>
        <p:nvSpPr>
          <p:cNvPr id="4103" name="Rectangle 9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609600"/>
            <a:ext cx="9144000" cy="6248400"/>
          </a:xfrm>
        </p:spPr>
        <p:txBody>
          <a:bodyPr/>
          <a:lstStyle/>
          <a:p>
            <a:pPr marL="228600" indent="-228600">
              <a:buFontTx/>
              <a:buNone/>
            </a:pPr>
            <a:r>
              <a:rPr lang="en-US" sz="2000" b="1" u="sng" dirty="0" smtClean="0">
                <a:solidFill>
                  <a:schemeClr val="accent2"/>
                </a:solidFill>
              </a:rPr>
              <a:t>Lookup Tables and Lookup Functions</a:t>
            </a:r>
          </a:p>
          <a:p>
            <a:pPr marL="228600" indent="-228600">
              <a:buFontTx/>
              <a:buNone/>
            </a:pPr>
            <a:r>
              <a:rPr lang="en-US" sz="2000" dirty="0" smtClean="0">
                <a:solidFill>
                  <a:schemeClr val="accent2"/>
                </a:solidFill>
              </a:rPr>
              <a:t>Sometimes it is necessary to assign values according to predefined ranges.</a:t>
            </a:r>
          </a:p>
          <a:p>
            <a:pPr marL="228600" indent="-228600">
              <a:buFontTx/>
              <a:buNone/>
            </a:pPr>
            <a:r>
              <a:rPr lang="en-US" sz="2000" b="1" i="1" dirty="0" smtClean="0">
                <a:solidFill>
                  <a:srgbClr val="FF0000"/>
                </a:solidFill>
              </a:rPr>
              <a:t>Lookup tables </a:t>
            </a:r>
            <a:r>
              <a:rPr lang="en-US" sz="2000" dirty="0" smtClean="0">
                <a:solidFill>
                  <a:schemeClr val="accent2"/>
                </a:solidFill>
              </a:rPr>
              <a:t>and </a:t>
            </a:r>
            <a:r>
              <a:rPr lang="en-US" sz="2000" b="1" i="1" dirty="0" smtClean="0">
                <a:solidFill>
                  <a:srgbClr val="FF0000"/>
                </a:solidFill>
              </a:rPr>
              <a:t>Lookup functions </a:t>
            </a:r>
            <a:r>
              <a:rPr lang="en-US" sz="2000" dirty="0" smtClean="0">
                <a:solidFill>
                  <a:schemeClr val="accent2"/>
                </a:solidFill>
              </a:rPr>
              <a:t>in Excel are useful in such cases.</a:t>
            </a:r>
          </a:p>
          <a:p>
            <a:pPr marL="228600" indent="-228600">
              <a:buFontTx/>
              <a:buNone/>
            </a:pPr>
            <a:r>
              <a:rPr lang="en-US" sz="2000" b="1" i="1" u="sng" dirty="0" smtClean="0">
                <a:solidFill>
                  <a:schemeClr val="accent2"/>
                </a:solidFill>
              </a:rPr>
              <a:t>Examples</a:t>
            </a:r>
            <a:r>
              <a:rPr lang="en-US" sz="2000" dirty="0" smtClean="0">
                <a:solidFill>
                  <a:schemeClr val="accent2"/>
                </a:solidFill>
              </a:rPr>
              <a:t>:</a:t>
            </a:r>
          </a:p>
          <a:p>
            <a:pPr marL="228600" indent="-228600"/>
            <a:r>
              <a:rPr lang="en-US" sz="2000" dirty="0" smtClean="0">
                <a:solidFill>
                  <a:schemeClr val="accent2"/>
                </a:solidFill>
              </a:rPr>
              <a:t>Use a shipping rate based on the cost of a purchased item</a:t>
            </a:r>
          </a:p>
          <a:p>
            <a:pPr marL="228600" indent="-228600"/>
            <a:endParaRPr lang="en-US" sz="2000" dirty="0" smtClean="0">
              <a:solidFill>
                <a:schemeClr val="accent2"/>
              </a:solidFill>
            </a:endParaRPr>
          </a:p>
          <a:p>
            <a:pPr marL="228600" indent="-228600">
              <a:buNone/>
            </a:pPr>
            <a:endParaRPr lang="en-US" sz="2000" dirty="0" smtClean="0">
              <a:solidFill>
                <a:schemeClr val="accent2"/>
              </a:solidFill>
            </a:endParaRPr>
          </a:p>
          <a:p>
            <a:pPr marL="228600" indent="-228600">
              <a:buNone/>
            </a:pPr>
            <a:endParaRPr lang="en-US" sz="2000" dirty="0" smtClean="0">
              <a:solidFill>
                <a:schemeClr val="accent2"/>
              </a:solidFill>
            </a:endParaRPr>
          </a:p>
          <a:p>
            <a:pPr marL="228600" indent="-228600"/>
            <a:endParaRPr lang="en-US" sz="2000" dirty="0" smtClean="0">
              <a:solidFill>
                <a:schemeClr val="accent2"/>
              </a:solidFill>
            </a:endParaRPr>
          </a:p>
          <a:p>
            <a:pPr marL="228600" indent="-228600"/>
            <a:r>
              <a:rPr lang="en-US" sz="2000" dirty="0" smtClean="0">
                <a:solidFill>
                  <a:schemeClr val="accent2"/>
                </a:solidFill>
              </a:rPr>
              <a:t>Assign a letter grade based on the course average </a:t>
            </a:r>
          </a:p>
          <a:p>
            <a:pPr marL="228600" indent="-228600"/>
            <a:endParaRPr lang="en-US" sz="2000" dirty="0" smtClean="0">
              <a:solidFill>
                <a:schemeClr val="accent2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306286" y="2456543"/>
          <a:ext cx="3309257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975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17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accent2"/>
                          </a:solidFill>
                        </a:rPr>
                        <a:t>Cost of item</a:t>
                      </a:r>
                      <a:endParaRPr lang="en-US" sz="16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accent2"/>
                          </a:solidFill>
                        </a:rPr>
                        <a:t>Shipping rate</a:t>
                      </a:r>
                      <a:endParaRPr lang="en-US" sz="16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accent2"/>
                          </a:solidFill>
                        </a:rPr>
                        <a:t>$0.00 - $49.99</a:t>
                      </a:r>
                      <a:endParaRPr lang="en-US" sz="16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accent2"/>
                          </a:solidFill>
                        </a:rPr>
                        <a:t>10%</a:t>
                      </a:r>
                      <a:endParaRPr lang="en-US" sz="16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accent2"/>
                          </a:solidFill>
                        </a:rPr>
                        <a:t>$50.00 - $99.99</a:t>
                      </a:r>
                      <a:endParaRPr lang="en-US" sz="16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accent2"/>
                          </a:solidFill>
                        </a:rPr>
                        <a:t>5%</a:t>
                      </a:r>
                      <a:endParaRPr lang="en-US" sz="16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accent2"/>
                          </a:solidFill>
                        </a:rPr>
                        <a:t>$100.00 or more</a:t>
                      </a:r>
                      <a:endParaRPr lang="en-US" sz="16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accent2"/>
                          </a:solidFill>
                        </a:rPr>
                        <a:t>Free (0%)</a:t>
                      </a:r>
                      <a:endParaRPr lang="en-US" sz="16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342572" y="4379686"/>
          <a:ext cx="3309257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975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17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accent2"/>
                          </a:solidFill>
                        </a:rPr>
                        <a:t>Course</a:t>
                      </a:r>
                      <a:r>
                        <a:rPr lang="en-US" sz="1600" b="1" baseline="0" dirty="0" smtClean="0">
                          <a:solidFill>
                            <a:schemeClr val="accent2"/>
                          </a:solidFill>
                        </a:rPr>
                        <a:t> Average</a:t>
                      </a:r>
                      <a:endParaRPr lang="en-US" sz="16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accent2"/>
                          </a:solidFill>
                        </a:rPr>
                        <a:t>Grade</a:t>
                      </a:r>
                      <a:endParaRPr lang="en-US" sz="16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accent2"/>
                          </a:solidFill>
                        </a:rPr>
                        <a:t>90-100</a:t>
                      </a:r>
                      <a:endParaRPr lang="en-US" sz="16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accent2"/>
                          </a:solidFill>
                        </a:rPr>
                        <a:t>A</a:t>
                      </a:r>
                      <a:endParaRPr lang="en-US" sz="16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accent2"/>
                          </a:solidFill>
                        </a:rPr>
                        <a:t>80 – 90</a:t>
                      </a:r>
                      <a:endParaRPr lang="en-US" sz="16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accent2"/>
                          </a:solidFill>
                        </a:rPr>
                        <a:t>B</a:t>
                      </a:r>
                      <a:endParaRPr lang="en-US" sz="16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accent2"/>
                          </a:solidFill>
                        </a:rPr>
                        <a:t>70 – 80</a:t>
                      </a:r>
                      <a:endParaRPr lang="en-US" sz="16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accent2"/>
                          </a:solidFill>
                        </a:rPr>
                        <a:t>C</a:t>
                      </a:r>
                      <a:endParaRPr lang="en-US" sz="16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accent2"/>
                          </a:solidFill>
                        </a:rPr>
                        <a:t>60</a:t>
                      </a:r>
                      <a:r>
                        <a:rPr lang="en-US" sz="1600" b="1" baseline="0" dirty="0" smtClean="0">
                          <a:solidFill>
                            <a:schemeClr val="accent2"/>
                          </a:solidFill>
                        </a:rPr>
                        <a:t> – 70</a:t>
                      </a:r>
                      <a:endParaRPr lang="en-US" sz="16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accent2"/>
                          </a:solidFill>
                        </a:rPr>
                        <a:t>D</a:t>
                      </a:r>
                      <a:endParaRPr lang="en-US" sz="16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accent2"/>
                          </a:solidFill>
                        </a:rPr>
                        <a:t>0</a:t>
                      </a:r>
                      <a:r>
                        <a:rPr lang="en-US" sz="1600" b="1" baseline="0" dirty="0" smtClean="0">
                          <a:solidFill>
                            <a:schemeClr val="accent2"/>
                          </a:solidFill>
                        </a:rPr>
                        <a:t> - 60</a:t>
                      </a:r>
                      <a:endParaRPr lang="en-US" sz="16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accent2"/>
                          </a:solidFill>
                        </a:rPr>
                        <a:t>F</a:t>
                      </a:r>
                      <a:endParaRPr lang="en-US" sz="16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Line 17"/>
          <p:cNvSpPr>
            <a:spLocks noChangeShapeType="1"/>
          </p:cNvSpPr>
          <p:nvPr/>
        </p:nvSpPr>
        <p:spPr bwMode="auto">
          <a:xfrm flipV="1">
            <a:off x="-1" y="587532"/>
            <a:ext cx="9130645" cy="2936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0" y="228600"/>
            <a:ext cx="784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Excel C     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EGR 120 – Introduction to Engineering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5"/>
          <p:cNvSpPr txBox="1">
            <a:spLocks noGrp="1"/>
          </p:cNvSpPr>
          <p:nvPr/>
        </p:nvSpPr>
        <p:spPr bwMode="auto">
          <a:xfrm>
            <a:off x="7225644" y="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2D88F03A-B765-4860-AC64-EC68374AA1DE}" type="slidenum">
              <a:rPr lang="en-US" sz="1400"/>
              <a:pPr algn="r" eaLnBrk="0" hangingPunct="0"/>
              <a:t>28</a:t>
            </a:fld>
            <a:endParaRPr lang="en-US" sz="140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778791"/>
              </p:ext>
            </p:extLst>
          </p:nvPr>
        </p:nvGraphicFramePr>
        <p:xfrm>
          <a:off x="0" y="4175760"/>
          <a:ext cx="3300549" cy="2682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93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7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</a:rPr>
                        <a:t>Course</a:t>
                      </a:r>
                      <a:r>
                        <a:rPr lang="en-US" sz="2000" b="1" baseline="0" dirty="0" smtClean="0">
                          <a:solidFill>
                            <a:schemeClr val="accent2"/>
                          </a:solidFill>
                        </a:rPr>
                        <a:t> Average</a:t>
                      </a:r>
                      <a:endParaRPr lang="en-US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</a:rPr>
                        <a:t>Grade</a:t>
                      </a:r>
                      <a:endParaRPr lang="en-US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</a:rPr>
                        <a:t>90-100</a:t>
                      </a:r>
                      <a:endParaRPr lang="en-US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</a:rPr>
                        <a:t>A</a:t>
                      </a:r>
                      <a:endParaRPr lang="en-US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</a:rPr>
                        <a:t>80 – 90</a:t>
                      </a:r>
                      <a:endParaRPr lang="en-US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</a:rPr>
                        <a:t>B</a:t>
                      </a:r>
                      <a:endParaRPr lang="en-US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</a:rPr>
                        <a:t>70 – 80</a:t>
                      </a:r>
                      <a:endParaRPr lang="en-US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</a:rPr>
                        <a:t>C</a:t>
                      </a:r>
                      <a:endParaRPr lang="en-US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</a:rPr>
                        <a:t>60</a:t>
                      </a:r>
                      <a:r>
                        <a:rPr lang="en-US" sz="2000" b="1" baseline="0" dirty="0" smtClean="0">
                          <a:solidFill>
                            <a:schemeClr val="accent2"/>
                          </a:solidFill>
                        </a:rPr>
                        <a:t> – 70</a:t>
                      </a:r>
                      <a:endParaRPr lang="en-US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</a:rPr>
                        <a:t>D</a:t>
                      </a:r>
                      <a:endParaRPr lang="en-US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</a:rPr>
                        <a:t>0</a:t>
                      </a:r>
                      <a:r>
                        <a:rPr lang="en-US" sz="2000" b="1" baseline="0" dirty="0" smtClean="0">
                          <a:solidFill>
                            <a:schemeClr val="accent2"/>
                          </a:solidFill>
                        </a:rPr>
                        <a:t> - 60</a:t>
                      </a:r>
                      <a:endParaRPr lang="en-US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</a:rPr>
                        <a:t>F</a:t>
                      </a:r>
                      <a:endParaRPr lang="en-US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Rectangle 9"/>
          <p:cNvSpPr txBox="1">
            <a:spLocks noChangeArrowheads="1"/>
          </p:cNvSpPr>
          <p:nvPr/>
        </p:nvSpPr>
        <p:spPr bwMode="auto">
          <a:xfrm>
            <a:off x="-1" y="609600"/>
            <a:ext cx="9144001" cy="344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Lookup Function</a:t>
            </a:r>
            <a:r>
              <a:rPr kumimoji="0" lang="en-US" sz="2200" i="0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  -  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The </a:t>
            </a:r>
            <a:r>
              <a:rPr kumimoji="0" lang="en-US" sz="22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Lookup Function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 in Excel has the following format: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         </a:t>
            </a:r>
            <a:r>
              <a:rPr lang="en-US" sz="2200" b="1" kern="0" dirty="0">
                <a:solidFill>
                  <a:srgbClr val="FF0000"/>
                </a:solidFill>
                <a:latin typeface="+mn-lt"/>
              </a:rPr>
              <a:t>L</a:t>
            </a:r>
            <a:r>
              <a:rPr kumimoji="0" lang="en-US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ookup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(lookup value, lookup vector, result vector)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where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Lookup value</a:t>
            </a:r>
            <a:r>
              <a:rPr kumimoji="0" lang="en-US" sz="2200" b="1" i="0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- value to compare to a set of ranges (for example, a grade)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Lookup vector</a:t>
            </a:r>
            <a:r>
              <a:rPr kumimoji="0" lang="en-US" sz="2200" i="0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- a range of values that you need to create in Excel corresponding to the </a:t>
            </a:r>
            <a:r>
              <a:rPr kumimoji="0" lang="en-US" sz="22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minimum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 value in each range.  A common error is to use a lookup vector that is not in the correct form (see example below).</a:t>
            </a:r>
          </a:p>
          <a:p>
            <a:pPr marL="228600" indent="-228600" eaLnBrk="0" hangingPunct="0">
              <a:spcBef>
                <a:spcPct val="20000"/>
              </a:spcBef>
              <a:defRPr/>
            </a:pPr>
            <a:r>
              <a:rPr lang="en-US" sz="2200" b="1" u="sng" kern="0" dirty="0" smtClean="0">
                <a:solidFill>
                  <a:srgbClr val="FF0000"/>
                </a:solidFill>
              </a:rPr>
              <a:t>Result vector</a:t>
            </a:r>
            <a:r>
              <a:rPr lang="en-US" sz="2200" b="1" kern="0" dirty="0" smtClean="0">
                <a:solidFill>
                  <a:srgbClr val="FF0000"/>
                </a:solidFill>
              </a:rPr>
              <a:t> </a:t>
            </a:r>
            <a:r>
              <a:rPr lang="en-US" sz="2200" kern="0" dirty="0" smtClean="0">
                <a:solidFill>
                  <a:schemeClr val="accent2"/>
                </a:solidFill>
              </a:rPr>
              <a:t>- a range of results (letter grades) to be used based on how the lookup value compares to the lookup vector.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751005"/>
              </p:ext>
            </p:extLst>
          </p:nvPr>
        </p:nvGraphicFramePr>
        <p:xfrm>
          <a:off x="5237913" y="4175760"/>
          <a:ext cx="3892731" cy="2682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967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5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</a:rPr>
                        <a:t>Min</a:t>
                      </a:r>
                      <a:r>
                        <a:rPr lang="en-US" sz="2000" b="1" baseline="0" dirty="0" smtClean="0">
                          <a:solidFill>
                            <a:schemeClr val="accent2"/>
                          </a:solidFill>
                        </a:rPr>
                        <a:t> values</a:t>
                      </a:r>
                    </a:p>
                    <a:p>
                      <a:pPr algn="ctr"/>
                      <a:r>
                        <a:rPr lang="en-US" sz="2000" b="1" baseline="0" dirty="0" smtClean="0">
                          <a:solidFill>
                            <a:schemeClr val="accent2"/>
                          </a:solidFill>
                        </a:rPr>
                        <a:t>(Lookup Vector)</a:t>
                      </a:r>
                      <a:endParaRPr lang="en-US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</a:rPr>
                        <a:t>Grade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</a:rPr>
                        <a:t>(Result</a:t>
                      </a:r>
                      <a:r>
                        <a:rPr lang="en-US" sz="2000" b="1" baseline="0" dirty="0" smtClean="0">
                          <a:solidFill>
                            <a:schemeClr val="accent2"/>
                          </a:solidFill>
                        </a:rPr>
                        <a:t> Vector)</a:t>
                      </a:r>
                      <a:endParaRPr lang="en-US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</a:rPr>
                        <a:t>F</a:t>
                      </a:r>
                      <a:endParaRPr lang="en-US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</a:rPr>
                        <a:t>60</a:t>
                      </a:r>
                      <a:endParaRPr lang="en-US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</a:rPr>
                        <a:t>D</a:t>
                      </a:r>
                      <a:endParaRPr lang="en-US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</a:rPr>
                        <a:t>70</a:t>
                      </a:r>
                      <a:endParaRPr lang="en-US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</a:rPr>
                        <a:t>C</a:t>
                      </a:r>
                      <a:endParaRPr lang="en-US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</a:rPr>
                        <a:t>80</a:t>
                      </a:r>
                      <a:endParaRPr lang="en-US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</a:rPr>
                        <a:t>B</a:t>
                      </a:r>
                      <a:endParaRPr lang="en-US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</a:rPr>
                        <a:t>90</a:t>
                      </a:r>
                      <a:endParaRPr lang="en-US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</a:rPr>
                        <a:t>A</a:t>
                      </a:r>
                      <a:endParaRPr lang="en-US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Rectangle 9"/>
          <p:cNvSpPr txBox="1">
            <a:spLocks noChangeArrowheads="1"/>
          </p:cNvSpPr>
          <p:nvPr/>
        </p:nvSpPr>
        <p:spPr bwMode="auto">
          <a:xfrm>
            <a:off x="3266049" y="5272371"/>
            <a:ext cx="1882727" cy="1080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en-US" sz="2000" b="1" kern="0" dirty="0" smtClean="0">
                <a:solidFill>
                  <a:srgbClr val="FF0000"/>
                </a:solidFill>
              </a:rPr>
              <a:t>Put the table in the proper form for Excel</a:t>
            </a:r>
            <a:endParaRPr kumimoji="0" lang="en-US" sz="2000" b="0" i="0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V="1">
            <a:off x="3474720" y="5055660"/>
            <a:ext cx="1462370" cy="402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Line 17"/>
          <p:cNvSpPr>
            <a:spLocks noChangeShapeType="1"/>
          </p:cNvSpPr>
          <p:nvPr/>
        </p:nvSpPr>
        <p:spPr bwMode="auto">
          <a:xfrm flipV="1">
            <a:off x="-1" y="587532"/>
            <a:ext cx="9130645" cy="2936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0" y="228600"/>
            <a:ext cx="784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Excel C     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EGR 120 – Introduction to Engineering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86" y="1072118"/>
            <a:ext cx="8969828" cy="5785881"/>
          </a:xfrm>
          <a:prstGeom prst="rect">
            <a:avLst/>
          </a:prstGeom>
          <a:noFill/>
          <a:ln w="38100">
            <a:solidFill>
              <a:schemeClr val="accent6"/>
            </a:solidFill>
            <a:miter lim="800000"/>
            <a:headEnd/>
            <a:tailEnd/>
          </a:ln>
        </p:spPr>
      </p:pic>
      <p:sp>
        <p:nvSpPr>
          <p:cNvPr id="45058" name="Slide Number Placeholder 5"/>
          <p:cNvSpPr txBox="1">
            <a:spLocks noGrp="1"/>
          </p:cNvSpPr>
          <p:nvPr/>
        </p:nvSpPr>
        <p:spPr bwMode="auto">
          <a:xfrm>
            <a:off x="7225644" y="-11034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2D88F03A-B765-4860-AC64-EC68374AA1DE}" type="slidenum">
              <a:rPr lang="en-US" sz="1400"/>
              <a:pPr algn="r" eaLnBrk="0" hangingPunct="0"/>
              <a:t>29</a:t>
            </a:fld>
            <a:endParaRPr lang="en-US" sz="1400"/>
          </a:p>
        </p:txBody>
      </p:sp>
      <p:sp>
        <p:nvSpPr>
          <p:cNvPr id="7" name="Rectangle 9"/>
          <p:cNvSpPr txBox="1">
            <a:spLocks noChangeArrowheads="1"/>
          </p:cNvSpPr>
          <p:nvPr/>
        </p:nvSpPr>
        <p:spPr bwMode="auto">
          <a:xfrm>
            <a:off x="-1" y="609601"/>
            <a:ext cx="9144001" cy="473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u="sng" kern="0" dirty="0" smtClean="0">
                <a:solidFill>
                  <a:schemeClr val="accent2"/>
                </a:solidFill>
                <a:latin typeface="+mn-lt"/>
              </a:rPr>
              <a:t>Example</a:t>
            </a:r>
            <a:r>
              <a:rPr lang="en-US" sz="2000" kern="0" dirty="0" smtClean="0">
                <a:solidFill>
                  <a:schemeClr val="accent2"/>
                </a:solidFill>
                <a:latin typeface="+mn-lt"/>
              </a:rPr>
              <a:t>:  Using a </a:t>
            </a:r>
            <a:r>
              <a:rPr lang="en-US" sz="2000" b="1" i="1" kern="0" dirty="0" smtClean="0">
                <a:solidFill>
                  <a:schemeClr val="accent2"/>
                </a:solidFill>
                <a:latin typeface="+mn-lt"/>
              </a:rPr>
              <a:t>L</a:t>
            </a:r>
            <a:r>
              <a:rPr kumimoji="0" lang="en-US" sz="2000" b="1" i="1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ookup</a:t>
            </a:r>
            <a:r>
              <a:rPr kumimoji="0" lang="en-US" sz="2000" b="1" i="1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 Functio</a:t>
            </a:r>
            <a:r>
              <a:rPr kumimoji="0" lang="en-US" sz="2000" i="0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 to assign</a:t>
            </a:r>
            <a:r>
              <a:rPr kumimoji="0" lang="en-US" sz="2000" i="0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000" kern="0" dirty="0">
                <a:solidFill>
                  <a:schemeClr val="accent2"/>
                </a:solidFill>
                <a:latin typeface="+mn-lt"/>
              </a:rPr>
              <a:t>l</a:t>
            </a:r>
            <a:r>
              <a:rPr kumimoji="0" lang="en-US" sz="2000" i="0" strike="noStrike" kern="0" cap="none" spc="0" normalizeH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etter</a:t>
            </a:r>
            <a:r>
              <a:rPr kumimoji="0" lang="en-US" sz="2000" i="0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000" kern="0" dirty="0" smtClean="0">
                <a:solidFill>
                  <a:schemeClr val="accent2"/>
                </a:solidFill>
                <a:latin typeface="+mn-lt"/>
              </a:rPr>
              <a:t>g</a:t>
            </a:r>
            <a:r>
              <a:rPr kumimoji="0" lang="en-US" sz="2000" i="0" strike="noStrike" kern="0" cap="none" spc="0" normalizeH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rades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Left Brace 7"/>
          <p:cNvSpPr/>
          <p:nvPr/>
        </p:nvSpPr>
        <p:spPr bwMode="auto">
          <a:xfrm rot="16200000">
            <a:off x="1647001" y="2126302"/>
            <a:ext cx="379681" cy="2787417"/>
          </a:xfrm>
          <a:prstGeom prst="leftBrac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1591" y="3795746"/>
            <a:ext cx="1781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“Lookup Table”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0" name="Line 17"/>
          <p:cNvSpPr>
            <a:spLocks noChangeShapeType="1"/>
          </p:cNvSpPr>
          <p:nvPr/>
        </p:nvSpPr>
        <p:spPr bwMode="auto">
          <a:xfrm flipV="1">
            <a:off x="-1" y="587532"/>
            <a:ext cx="9130645" cy="2936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0" y="228600"/>
            <a:ext cx="784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Excel C     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EGR 120 – Introduction to Engineering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457200" y="1981200"/>
            <a:ext cx="784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endParaRPr lang="en-US" sz="1800">
              <a:solidFill>
                <a:srgbClr val="CC0066"/>
              </a:solidFill>
            </a:endParaRPr>
          </a:p>
        </p:txBody>
      </p:sp>
      <p:sp>
        <p:nvSpPr>
          <p:cNvPr id="4103" name="Rectangle 9"/>
          <p:cNvSpPr>
            <a:spLocks noGrp="1" noChangeArrowheads="1"/>
          </p:cNvSpPr>
          <p:nvPr>
            <p:ph type="subTitle" idx="4294967295"/>
          </p:nvPr>
        </p:nvSpPr>
        <p:spPr>
          <a:xfrm>
            <a:off x="-1" y="609600"/>
            <a:ext cx="9144001" cy="2846312"/>
          </a:xfrm>
        </p:spPr>
        <p:txBody>
          <a:bodyPr/>
          <a:lstStyle/>
          <a:p>
            <a:pPr marL="228600" indent="-228600">
              <a:buFontTx/>
              <a:buNone/>
            </a:pPr>
            <a:r>
              <a:rPr lang="en-US" sz="2200" b="1" u="sng" dirty="0" smtClean="0">
                <a:solidFill>
                  <a:schemeClr val="accent2"/>
                </a:solidFill>
              </a:rPr>
              <a:t>Example 1:  Graphing with 1 set of x-values and 2 sets of y-values</a:t>
            </a:r>
            <a:endParaRPr lang="en-US" sz="2200" b="1" dirty="0" smtClean="0">
              <a:solidFill>
                <a:schemeClr val="accent2"/>
              </a:solidFill>
            </a:endParaRPr>
          </a:p>
          <a:p>
            <a:pPr marL="0" indent="0">
              <a:buFontTx/>
              <a:buNone/>
            </a:pPr>
            <a:r>
              <a:rPr lang="en-US" sz="2200" dirty="0" smtClean="0">
                <a:solidFill>
                  <a:schemeClr val="accent2"/>
                </a:solidFill>
              </a:rPr>
              <a:t>This is the default case, so Excel correctly assumes that the leftmost column highlighted contains x-values and all other columns contain y-values.</a:t>
            </a:r>
          </a:p>
          <a:p>
            <a:pPr marL="228600" indent="-228600"/>
            <a:r>
              <a:rPr lang="en-US" sz="2200" dirty="0" smtClean="0">
                <a:solidFill>
                  <a:schemeClr val="accent2"/>
                </a:solidFill>
              </a:rPr>
              <a:t>Highlight the entire table</a:t>
            </a:r>
          </a:p>
          <a:p>
            <a:pPr marL="228600" indent="-228600"/>
            <a:r>
              <a:rPr lang="en-US" sz="2200" dirty="0" smtClean="0">
                <a:solidFill>
                  <a:schemeClr val="accent2"/>
                </a:solidFill>
              </a:rPr>
              <a:t>Select </a:t>
            </a:r>
            <a:r>
              <a:rPr lang="en-US" sz="2200" b="1" u="sng" dirty="0" smtClean="0">
                <a:solidFill>
                  <a:srgbClr val="FF0000"/>
                </a:solidFill>
              </a:rPr>
              <a:t>Insert</a:t>
            </a:r>
            <a:r>
              <a:rPr lang="en-US" sz="2200" b="1" dirty="0" smtClean="0">
                <a:solidFill>
                  <a:srgbClr val="FF0000"/>
                </a:solidFill>
              </a:rPr>
              <a:t> – </a:t>
            </a:r>
            <a:r>
              <a:rPr lang="en-US" sz="2200" b="1" u="sng" dirty="0" smtClean="0">
                <a:solidFill>
                  <a:srgbClr val="FF0000"/>
                </a:solidFill>
              </a:rPr>
              <a:t>Scatter</a:t>
            </a:r>
            <a:r>
              <a:rPr lang="en-US" sz="2200" b="1" dirty="0" smtClean="0">
                <a:solidFill>
                  <a:srgbClr val="FF0000"/>
                </a:solidFill>
              </a:rPr>
              <a:t> – </a:t>
            </a:r>
            <a:r>
              <a:rPr lang="en-US" sz="2200" b="1" u="sng" dirty="0" smtClean="0">
                <a:solidFill>
                  <a:srgbClr val="FF0000"/>
                </a:solidFill>
              </a:rPr>
              <a:t>Scatter with Smooth Lines and Markers</a:t>
            </a:r>
            <a:r>
              <a:rPr lang="en-US" sz="2200" dirty="0" smtClean="0">
                <a:solidFill>
                  <a:schemeClr val="accent2"/>
                </a:solidFill>
              </a:rPr>
              <a:t> (a good choice for empirical data unless you plan to add a </a:t>
            </a:r>
            <a:r>
              <a:rPr lang="en-US" sz="2200" dirty="0" err="1" smtClean="0">
                <a:solidFill>
                  <a:schemeClr val="accent2"/>
                </a:solidFill>
              </a:rPr>
              <a:t>trendline</a:t>
            </a:r>
            <a:r>
              <a:rPr lang="en-US" sz="2200" dirty="0" smtClean="0">
                <a:solidFill>
                  <a:schemeClr val="accent2"/>
                </a:solidFill>
              </a:rPr>
              <a:t>).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9001" y="0"/>
            <a:ext cx="1905000" cy="457200"/>
          </a:xfrm>
          <a:noFill/>
        </p:spPr>
        <p:txBody>
          <a:bodyPr/>
          <a:lstStyle/>
          <a:p>
            <a:r>
              <a:rPr lang="en-US" dirty="0" smtClean="0"/>
              <a:t>3</a:t>
            </a:r>
          </a:p>
        </p:txBody>
      </p:sp>
      <p:sp>
        <p:nvSpPr>
          <p:cNvPr id="10" name="Line 17"/>
          <p:cNvSpPr>
            <a:spLocks noChangeShapeType="1"/>
          </p:cNvSpPr>
          <p:nvPr/>
        </p:nvSpPr>
        <p:spPr bwMode="auto">
          <a:xfrm flipV="1">
            <a:off x="-1" y="587532"/>
            <a:ext cx="9130645" cy="2936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0" y="228600"/>
            <a:ext cx="784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Excel C     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EGR 120 – Introduction to Engineering</a:t>
            </a:r>
            <a:endParaRPr lang="en-US" sz="3200" dirty="0"/>
          </a:p>
        </p:txBody>
      </p:sp>
      <p:grpSp>
        <p:nvGrpSpPr>
          <p:cNvPr id="3" name="Group 2"/>
          <p:cNvGrpSpPr/>
          <p:nvPr/>
        </p:nvGrpSpPr>
        <p:grpSpPr>
          <a:xfrm>
            <a:off x="41709" y="3132062"/>
            <a:ext cx="9102291" cy="3809999"/>
            <a:chOff x="41709" y="3132062"/>
            <a:chExt cx="9102291" cy="380999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1961" t="2431" r="41733" b="55670"/>
            <a:stretch/>
          </p:blipFill>
          <p:spPr>
            <a:xfrm>
              <a:off x="41709" y="3132062"/>
              <a:ext cx="9102291" cy="3809999"/>
            </a:xfrm>
            <a:prstGeom prst="rect">
              <a:avLst/>
            </a:prstGeom>
            <a:ln w="28575">
              <a:solidFill>
                <a:schemeClr val="accent2"/>
              </a:solidFill>
            </a:ln>
          </p:spPr>
        </p:pic>
        <p:sp>
          <p:nvSpPr>
            <p:cNvPr id="13" name="AutoShape 12"/>
            <p:cNvSpPr>
              <a:spLocks noChangeArrowheads="1"/>
            </p:cNvSpPr>
            <p:nvPr/>
          </p:nvSpPr>
          <p:spPr bwMode="auto">
            <a:xfrm>
              <a:off x="6097464" y="3689562"/>
              <a:ext cx="539262" cy="482387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6636726" y="4098659"/>
              <a:ext cx="468924" cy="540015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5"/>
          <p:cNvSpPr txBox="1">
            <a:spLocks noGrp="1"/>
          </p:cNvSpPr>
          <p:nvPr/>
        </p:nvSpPr>
        <p:spPr bwMode="auto">
          <a:xfrm>
            <a:off x="7225644" y="-11034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2D88F03A-B765-4860-AC64-EC68374AA1DE}" type="slidenum">
              <a:rPr lang="en-US" sz="1400"/>
              <a:pPr algn="r" eaLnBrk="0" hangingPunct="0"/>
              <a:t>30</a:t>
            </a:fld>
            <a:endParaRPr lang="en-US" sz="1400"/>
          </a:p>
        </p:txBody>
      </p:sp>
      <p:sp>
        <p:nvSpPr>
          <p:cNvPr id="7" name="Rectangle 9"/>
          <p:cNvSpPr txBox="1">
            <a:spLocks noChangeArrowheads="1"/>
          </p:cNvSpPr>
          <p:nvPr/>
        </p:nvSpPr>
        <p:spPr bwMode="auto">
          <a:xfrm>
            <a:off x="-1" y="2576206"/>
            <a:ext cx="3905898" cy="473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u="sng" kern="0" dirty="0" smtClean="0">
                <a:solidFill>
                  <a:schemeClr val="accent2"/>
                </a:solidFill>
                <a:latin typeface="+mn-lt"/>
              </a:rPr>
              <a:t>Sample table of items</a:t>
            </a:r>
            <a:r>
              <a:rPr lang="en-US" sz="2000" kern="0" dirty="0" smtClean="0">
                <a:solidFill>
                  <a:schemeClr val="accent2"/>
                </a:solidFill>
                <a:latin typeface="+mn-lt"/>
              </a:rPr>
              <a:t>: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Line 17"/>
          <p:cNvSpPr>
            <a:spLocks noChangeShapeType="1"/>
          </p:cNvSpPr>
          <p:nvPr/>
        </p:nvSpPr>
        <p:spPr bwMode="auto">
          <a:xfrm flipV="1">
            <a:off x="-1" y="587532"/>
            <a:ext cx="9130645" cy="2936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0" y="228600"/>
            <a:ext cx="784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Excel C     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EGR 120 – Introduction to Engineering</a:t>
            </a:r>
            <a:endParaRPr lang="en-US" sz="320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959019"/>
              </p:ext>
            </p:extLst>
          </p:nvPr>
        </p:nvGraphicFramePr>
        <p:xfrm>
          <a:off x="5477609" y="685800"/>
          <a:ext cx="3653036" cy="25626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22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02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710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2"/>
                          </a:solidFill>
                        </a:rPr>
                        <a:t>Cost of item</a:t>
                      </a:r>
                      <a:endParaRPr lang="en-US" sz="18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2"/>
                          </a:solidFill>
                        </a:rPr>
                        <a:t>Shipping rate</a:t>
                      </a:r>
                      <a:endParaRPr lang="en-US" sz="18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10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2"/>
                          </a:solidFill>
                        </a:rPr>
                        <a:t>$0.00 - $24.99</a:t>
                      </a:r>
                      <a:endParaRPr lang="en-US" sz="18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2"/>
                          </a:solidFill>
                        </a:rPr>
                        <a:t>10%</a:t>
                      </a:r>
                      <a:endParaRPr lang="en-US" sz="18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1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accent2"/>
                          </a:solidFill>
                        </a:rPr>
                        <a:t>$25.00 - $49.99</a:t>
                      </a: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2"/>
                          </a:solidFill>
                        </a:rPr>
                        <a:t>8%</a:t>
                      </a:r>
                      <a:endParaRPr lang="en-US" sz="18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1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accent2"/>
                          </a:solidFill>
                        </a:rPr>
                        <a:t>$50.00 - $99.99</a:t>
                      </a: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accent2"/>
                          </a:solidFill>
                        </a:rPr>
                        <a:t>5%</a:t>
                      </a: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10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2"/>
                          </a:solidFill>
                        </a:rPr>
                        <a:t>$100.00 - $199.99</a:t>
                      </a:r>
                      <a:endParaRPr lang="en-US" sz="18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2"/>
                          </a:solidFill>
                        </a:rPr>
                        <a:t>2%</a:t>
                      </a:r>
                      <a:endParaRPr lang="en-US" sz="18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10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2"/>
                          </a:solidFill>
                        </a:rPr>
                        <a:t>$200.00 or more</a:t>
                      </a:r>
                      <a:endParaRPr lang="en-US" sz="18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2"/>
                          </a:solidFill>
                        </a:rPr>
                        <a:t>Free (0%)</a:t>
                      </a:r>
                      <a:endParaRPr lang="en-US" sz="18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" y="750173"/>
            <a:ext cx="5328137" cy="1569660"/>
          </a:xfrm>
          <a:prstGeom prst="rect">
            <a:avLst/>
          </a:prstGeom>
          <a:solidFill>
            <a:srgbClr val="FFFFCC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u="sng" dirty="0" smtClean="0">
                <a:solidFill>
                  <a:srgbClr val="FF0000"/>
                </a:solidFill>
              </a:rPr>
              <a:t>Try It</a:t>
            </a:r>
            <a:r>
              <a:rPr lang="en-US" b="1" i="1" dirty="0" smtClean="0">
                <a:solidFill>
                  <a:srgbClr val="FF0000"/>
                </a:solidFill>
              </a:rPr>
              <a:t>! Use a </a:t>
            </a:r>
            <a:r>
              <a:rPr lang="en-US" b="1" i="1" u="sng" dirty="0" smtClean="0">
                <a:solidFill>
                  <a:srgbClr val="FF0000"/>
                </a:solidFill>
              </a:rPr>
              <a:t>lookup table</a:t>
            </a:r>
            <a:r>
              <a:rPr lang="en-US" b="1" i="1" dirty="0" smtClean="0">
                <a:solidFill>
                  <a:srgbClr val="FF0000"/>
                </a:solidFill>
              </a:rPr>
              <a:t> and the </a:t>
            </a:r>
            <a:r>
              <a:rPr lang="en-US" b="1" i="1" u="sng" dirty="0" smtClean="0">
                <a:solidFill>
                  <a:srgbClr val="FF0000"/>
                </a:solidFill>
              </a:rPr>
              <a:t>lookup function</a:t>
            </a:r>
            <a:r>
              <a:rPr lang="en-US" b="1" i="1" dirty="0" smtClean="0">
                <a:solidFill>
                  <a:srgbClr val="FF0000"/>
                </a:solidFill>
              </a:rPr>
              <a:t> to calculate the shipping rate using the rates indicated for a table of items.</a:t>
            </a:r>
            <a:endParaRPr lang="en-US" b="1" i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06191"/>
            <a:ext cx="6730104" cy="355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6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5"/>
          <p:cNvSpPr txBox="1">
            <a:spLocks noGrp="1"/>
          </p:cNvSpPr>
          <p:nvPr/>
        </p:nvSpPr>
        <p:spPr bwMode="auto">
          <a:xfrm>
            <a:off x="7225644" y="-11034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2D88F03A-B765-4860-AC64-EC68374AA1DE}" type="slidenum">
              <a:rPr lang="en-US" sz="1400"/>
              <a:pPr algn="r" eaLnBrk="0" hangingPunct="0"/>
              <a:t>31</a:t>
            </a:fld>
            <a:endParaRPr lang="en-US" sz="1400"/>
          </a:p>
        </p:txBody>
      </p:sp>
      <p:sp>
        <p:nvSpPr>
          <p:cNvPr id="7" name="Rectangle 9"/>
          <p:cNvSpPr txBox="1">
            <a:spLocks noChangeArrowheads="1"/>
          </p:cNvSpPr>
          <p:nvPr/>
        </p:nvSpPr>
        <p:spPr bwMode="auto">
          <a:xfrm>
            <a:off x="-1" y="609601"/>
            <a:ext cx="9144001" cy="3283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u="sng" kern="0" dirty="0" smtClean="0">
                <a:solidFill>
                  <a:schemeClr val="accent2"/>
                </a:solidFill>
                <a:latin typeface="+mn-lt"/>
              </a:rPr>
              <a:t>Statistical Functions in Excel</a:t>
            </a:r>
            <a:r>
              <a:rPr lang="en-US" sz="2000" kern="0" dirty="0" smtClean="0">
                <a:solidFill>
                  <a:schemeClr val="accent2"/>
                </a:solidFill>
                <a:latin typeface="+mn-lt"/>
              </a:rPr>
              <a:t>: 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solidFill>
                  <a:schemeClr val="accent2"/>
                </a:solidFill>
                <a:latin typeface="+mn-lt"/>
              </a:rPr>
              <a:t>Many of the statistical functions used below are probably obvious.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solidFill>
                  <a:schemeClr val="accent2"/>
                </a:solidFill>
                <a:latin typeface="+mn-lt"/>
              </a:rPr>
              <a:t>Some definitions are provided: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="1" i="1" kern="0" dirty="0" smtClean="0">
                <a:solidFill>
                  <a:srgbClr val="FF0000"/>
                </a:solidFill>
                <a:latin typeface="+mn-lt"/>
              </a:rPr>
              <a:t>median(range</a:t>
            </a:r>
            <a:r>
              <a:rPr lang="en-US" sz="2000" b="1" i="1" kern="0" dirty="0">
                <a:solidFill>
                  <a:srgbClr val="FF0000"/>
                </a:solidFill>
                <a:latin typeface="+mn-lt"/>
              </a:rPr>
              <a:t>) </a:t>
            </a:r>
            <a:r>
              <a:rPr lang="en-US" sz="2000" kern="0" dirty="0" smtClean="0">
                <a:solidFill>
                  <a:schemeClr val="accent2"/>
                </a:solidFill>
                <a:latin typeface="+mn-lt"/>
              </a:rPr>
              <a:t>– returns the median (value in the middle) of a range of data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="1" i="1" kern="0" dirty="0" err="1" smtClean="0">
                <a:solidFill>
                  <a:srgbClr val="FF0000"/>
                </a:solidFill>
                <a:latin typeface="+mn-lt"/>
              </a:rPr>
              <a:t>stdev.s</a:t>
            </a:r>
            <a:r>
              <a:rPr lang="en-US" sz="2000" b="1" i="1" kern="0" dirty="0" smtClean="0">
                <a:solidFill>
                  <a:srgbClr val="FF0000"/>
                </a:solidFill>
                <a:latin typeface="+mn-lt"/>
              </a:rPr>
              <a:t>(range</a:t>
            </a:r>
            <a:r>
              <a:rPr lang="en-US" sz="2000" b="1" i="1" kern="0" dirty="0">
                <a:solidFill>
                  <a:srgbClr val="FF0000"/>
                </a:solidFill>
                <a:latin typeface="+mn-lt"/>
              </a:rPr>
              <a:t>)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– returns the standard deviation of a range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 (sample population)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="1" i="1" kern="0" dirty="0">
                <a:solidFill>
                  <a:srgbClr val="FF0000"/>
                </a:solidFill>
                <a:latin typeface="+mn-lt"/>
              </a:rPr>
              <a:t>mode(range) </a:t>
            </a:r>
            <a:r>
              <a:rPr lang="en-US" sz="2000" kern="0" dirty="0" smtClean="0">
                <a:solidFill>
                  <a:schemeClr val="accent2"/>
                </a:solidFill>
                <a:latin typeface="+mn-lt"/>
              </a:rPr>
              <a:t>– returns the value that occurs most often in a range of data</a:t>
            </a:r>
            <a:endParaRPr kumimoji="0" lang="en-US" sz="2000" b="0" i="0" u="none" strike="noStrike" kern="0" cap="none" spc="0" normalizeH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0" name="Line 17"/>
          <p:cNvSpPr>
            <a:spLocks noChangeShapeType="1"/>
          </p:cNvSpPr>
          <p:nvPr/>
        </p:nvSpPr>
        <p:spPr bwMode="auto">
          <a:xfrm flipV="1">
            <a:off x="-1" y="587532"/>
            <a:ext cx="9130645" cy="2936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0" y="228600"/>
            <a:ext cx="784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Excel C     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EGR 120 – Introduction to Engineering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92" y="2938610"/>
            <a:ext cx="8431824" cy="3857111"/>
          </a:xfrm>
          <a:prstGeom prst="rect">
            <a:avLst/>
          </a:prstGeom>
          <a:noFill/>
          <a:ln w="38100">
            <a:solidFill>
              <a:schemeClr val="accent6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225644" y="655304"/>
            <a:ext cx="1905000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Additional illustrations on following slides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92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5"/>
          <p:cNvSpPr txBox="1">
            <a:spLocks noGrp="1"/>
          </p:cNvSpPr>
          <p:nvPr/>
        </p:nvSpPr>
        <p:spPr bwMode="auto">
          <a:xfrm>
            <a:off x="7225644" y="-11034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2D88F03A-B765-4860-AC64-EC68374AA1DE}" type="slidenum">
              <a:rPr lang="en-US" sz="1400"/>
              <a:pPr algn="r" eaLnBrk="0" hangingPunct="0"/>
              <a:t>32</a:t>
            </a:fld>
            <a:endParaRPr lang="en-US" sz="1400"/>
          </a:p>
        </p:txBody>
      </p:sp>
      <p:sp>
        <p:nvSpPr>
          <p:cNvPr id="7" name="Rectangle 9"/>
          <p:cNvSpPr txBox="1">
            <a:spLocks noChangeArrowheads="1"/>
          </p:cNvSpPr>
          <p:nvPr/>
        </p:nvSpPr>
        <p:spPr bwMode="auto">
          <a:xfrm>
            <a:off x="-1" y="609601"/>
            <a:ext cx="9144001" cy="3283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u="sng" kern="0" dirty="0" smtClean="0">
                <a:solidFill>
                  <a:schemeClr val="accent2"/>
                </a:solidFill>
                <a:latin typeface="+mn-lt"/>
              </a:rPr>
              <a:t>Sorting</a:t>
            </a:r>
            <a:r>
              <a:rPr lang="en-US" kern="0" dirty="0" smtClean="0">
                <a:solidFill>
                  <a:schemeClr val="accent2"/>
                </a:solidFill>
                <a:latin typeface="+mn-lt"/>
              </a:rPr>
              <a:t> 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smtClean="0">
                <a:solidFill>
                  <a:schemeClr val="accent2"/>
                </a:solidFill>
                <a:latin typeface="+mn-lt"/>
              </a:rPr>
              <a:t>In order to explain the </a:t>
            </a:r>
            <a:r>
              <a:rPr lang="en-US" b="1" i="1" kern="0" dirty="0" smtClean="0">
                <a:solidFill>
                  <a:schemeClr val="accent2"/>
                </a:solidFill>
                <a:latin typeface="+mn-lt"/>
              </a:rPr>
              <a:t>median</a:t>
            </a:r>
            <a:r>
              <a:rPr lang="en-US" kern="0" dirty="0" smtClean="0">
                <a:solidFill>
                  <a:schemeClr val="accent2"/>
                </a:solidFill>
                <a:latin typeface="+mn-lt"/>
              </a:rPr>
              <a:t> function on the previous slide, it is helpful to introduce sorting.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kern="0" dirty="0" smtClean="0">
                <a:solidFill>
                  <a:schemeClr val="accent2"/>
                </a:solidFill>
                <a:latin typeface="+mn-lt"/>
              </a:rPr>
              <a:t>Highlight the data to be sorted.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kern="0" dirty="0" smtClean="0">
                <a:solidFill>
                  <a:schemeClr val="accent2"/>
                </a:solidFill>
                <a:latin typeface="+mn-lt"/>
              </a:rPr>
              <a:t>Select </a:t>
            </a:r>
            <a:r>
              <a:rPr lang="en-US" b="1" i="1" u="sng" kern="0" dirty="0" smtClean="0">
                <a:solidFill>
                  <a:srgbClr val="FF0000"/>
                </a:solidFill>
                <a:latin typeface="+mn-lt"/>
              </a:rPr>
              <a:t>Sort</a:t>
            </a:r>
            <a:r>
              <a:rPr lang="en-US" kern="0" dirty="0" smtClean="0">
                <a:solidFill>
                  <a:schemeClr val="accent2"/>
                </a:solidFill>
                <a:latin typeface="+mn-lt"/>
              </a:rPr>
              <a:t> (the Sort window allows for many additional options) 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0" name="Line 17"/>
          <p:cNvSpPr>
            <a:spLocks noChangeShapeType="1"/>
          </p:cNvSpPr>
          <p:nvPr/>
        </p:nvSpPr>
        <p:spPr bwMode="auto">
          <a:xfrm flipV="1">
            <a:off x="-1" y="587532"/>
            <a:ext cx="9130645" cy="2936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0" y="228600"/>
            <a:ext cx="784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Excel C     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EGR 120 – Introduction to Engineering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52206"/>
            <a:ext cx="5513911" cy="3923360"/>
          </a:xfrm>
          <a:prstGeom prst="rect">
            <a:avLst/>
          </a:prstGeom>
          <a:noFill/>
          <a:ln w="38100">
            <a:solidFill>
              <a:schemeClr val="accent6"/>
            </a:solidFill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3210" y="2816091"/>
            <a:ext cx="1410789" cy="4059475"/>
          </a:xfrm>
          <a:prstGeom prst="rect">
            <a:avLst/>
          </a:prstGeom>
          <a:noFill/>
          <a:ln w="38100">
            <a:solidFill>
              <a:schemeClr val="accent6"/>
            </a:solidFill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 bwMode="auto">
          <a:xfrm>
            <a:off x="3033346" y="3120599"/>
            <a:ext cx="369277" cy="466663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4038600" y="4845828"/>
            <a:ext cx="1289538" cy="315257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Rectangle 9"/>
          <p:cNvSpPr txBox="1">
            <a:spLocks noChangeArrowheads="1"/>
          </p:cNvSpPr>
          <p:nvPr/>
        </p:nvSpPr>
        <p:spPr bwMode="auto">
          <a:xfrm>
            <a:off x="5682197" y="4806379"/>
            <a:ext cx="1882727" cy="1080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en-US" sz="2000" b="1" kern="0" dirty="0" smtClean="0">
                <a:solidFill>
                  <a:srgbClr val="FF0000"/>
                </a:solidFill>
              </a:rPr>
              <a:t>Sorted data (smallest to largest)</a:t>
            </a:r>
            <a:endParaRPr kumimoji="0" lang="en-US" sz="2000" b="0" i="0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V="1">
            <a:off x="5890868" y="4589668"/>
            <a:ext cx="1462370" cy="402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26824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5"/>
          <p:cNvSpPr txBox="1">
            <a:spLocks noGrp="1"/>
          </p:cNvSpPr>
          <p:nvPr/>
        </p:nvSpPr>
        <p:spPr bwMode="auto">
          <a:xfrm>
            <a:off x="7225644" y="-11034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2D88F03A-B765-4860-AC64-EC68374AA1DE}" type="slidenum">
              <a:rPr lang="en-US" sz="1400"/>
              <a:pPr algn="r" eaLnBrk="0" hangingPunct="0"/>
              <a:t>33</a:t>
            </a:fld>
            <a:endParaRPr lang="en-US" sz="1400"/>
          </a:p>
        </p:txBody>
      </p:sp>
      <p:sp>
        <p:nvSpPr>
          <p:cNvPr id="7" name="Rectangle 9"/>
          <p:cNvSpPr txBox="1">
            <a:spLocks noChangeArrowheads="1"/>
          </p:cNvSpPr>
          <p:nvPr/>
        </p:nvSpPr>
        <p:spPr bwMode="auto">
          <a:xfrm>
            <a:off x="4484077" y="590650"/>
            <a:ext cx="4642337" cy="85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u="sng" kern="0" dirty="0" smtClean="0">
                <a:solidFill>
                  <a:schemeClr val="accent2"/>
                </a:solidFill>
                <a:latin typeface="+mn-lt"/>
              </a:rPr>
              <a:t>Statistical functions</a:t>
            </a:r>
            <a:r>
              <a:rPr lang="en-US" kern="0" dirty="0" smtClean="0">
                <a:solidFill>
                  <a:schemeClr val="accent2"/>
                </a:solidFill>
                <a:latin typeface="+mn-lt"/>
              </a:rPr>
              <a:t> – illustrated with sorted data  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0" name="Line 17"/>
          <p:cNvSpPr>
            <a:spLocks noChangeShapeType="1"/>
          </p:cNvSpPr>
          <p:nvPr/>
        </p:nvSpPr>
        <p:spPr bwMode="auto">
          <a:xfrm flipV="1">
            <a:off x="-17587" y="557479"/>
            <a:ext cx="9130645" cy="2936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0" y="228600"/>
            <a:ext cx="784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Excel C     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EGR 120 – Introduction to Engineering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5303" y="685800"/>
            <a:ext cx="2128730" cy="6125314"/>
          </a:xfrm>
          <a:prstGeom prst="rect">
            <a:avLst/>
          </a:prstGeom>
          <a:noFill/>
          <a:ln w="38100">
            <a:solidFill>
              <a:schemeClr val="accent6"/>
            </a:solidFill>
            <a:miter lim="800000"/>
            <a:headEnd/>
            <a:tailEnd/>
          </a:ln>
        </p:spPr>
      </p:pic>
      <p:sp>
        <p:nvSpPr>
          <p:cNvPr id="12" name="Rectangle 9"/>
          <p:cNvSpPr txBox="1">
            <a:spLocks noChangeArrowheads="1"/>
          </p:cNvSpPr>
          <p:nvPr/>
        </p:nvSpPr>
        <p:spPr bwMode="auto">
          <a:xfrm>
            <a:off x="4691898" y="3261432"/>
            <a:ext cx="1357554" cy="425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en-US" sz="2000" b="1" kern="0" dirty="0" smtClean="0">
                <a:solidFill>
                  <a:srgbClr val="FF0000"/>
                </a:solidFill>
              </a:rPr>
              <a:t>Smallest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>
            <a:off x="4280962" y="3473954"/>
            <a:ext cx="559736" cy="8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Rectangle 9"/>
          <p:cNvSpPr txBox="1">
            <a:spLocks noChangeArrowheads="1"/>
          </p:cNvSpPr>
          <p:nvPr/>
        </p:nvSpPr>
        <p:spPr bwMode="auto">
          <a:xfrm>
            <a:off x="4687251" y="6348146"/>
            <a:ext cx="1357554" cy="425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en-US" sz="2000" b="1" kern="0" dirty="0" smtClean="0">
                <a:solidFill>
                  <a:srgbClr val="FF0000"/>
                </a:solidFill>
              </a:rPr>
              <a:t>Largest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9"/>
          <p:cNvSpPr txBox="1">
            <a:spLocks noChangeArrowheads="1"/>
          </p:cNvSpPr>
          <p:nvPr/>
        </p:nvSpPr>
        <p:spPr bwMode="auto">
          <a:xfrm>
            <a:off x="29762" y="4691817"/>
            <a:ext cx="1794993" cy="198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en-US" sz="2000" b="1" kern="0" dirty="0" smtClean="0">
                <a:solidFill>
                  <a:srgbClr val="FF0000"/>
                </a:solidFill>
              </a:rPr>
              <a:t>The </a:t>
            </a:r>
            <a:r>
              <a:rPr lang="en-US" sz="2000" b="1" u="sng" kern="0" dirty="0" smtClean="0">
                <a:solidFill>
                  <a:srgbClr val="FF0000"/>
                </a:solidFill>
              </a:rPr>
              <a:t>mode</a:t>
            </a:r>
            <a:r>
              <a:rPr lang="en-US" sz="2000" b="1" kern="0" dirty="0" smtClean="0">
                <a:solidFill>
                  <a:srgbClr val="FF0000"/>
                </a:solidFill>
              </a:rPr>
              <a:t> is the value that occurs most often.  Note that 26.9 occurs 3 times.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Left Brace 3"/>
          <p:cNvSpPr/>
          <p:nvPr/>
        </p:nvSpPr>
        <p:spPr bwMode="auto">
          <a:xfrm>
            <a:off x="1718896" y="5020538"/>
            <a:ext cx="439596" cy="1327608"/>
          </a:xfrm>
          <a:prstGeom prst="leftBrac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 flipH="1">
            <a:off x="4280962" y="6554434"/>
            <a:ext cx="559736" cy="8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Left Brace 19"/>
          <p:cNvSpPr/>
          <p:nvPr/>
        </p:nvSpPr>
        <p:spPr bwMode="auto">
          <a:xfrm rot="10800000">
            <a:off x="4319350" y="4563857"/>
            <a:ext cx="322647" cy="902081"/>
          </a:xfrm>
          <a:prstGeom prst="leftBrac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Rectangle 9"/>
          <p:cNvSpPr txBox="1">
            <a:spLocks noChangeArrowheads="1"/>
          </p:cNvSpPr>
          <p:nvPr/>
        </p:nvSpPr>
        <p:spPr bwMode="auto">
          <a:xfrm>
            <a:off x="4700440" y="4320090"/>
            <a:ext cx="4107150" cy="156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en-US" sz="2000" b="1" kern="0" dirty="0" smtClean="0">
                <a:solidFill>
                  <a:srgbClr val="FF0000"/>
                </a:solidFill>
              </a:rPr>
              <a:t>The </a:t>
            </a:r>
            <a:r>
              <a:rPr lang="en-US" sz="2000" b="1" u="sng" kern="0" dirty="0" smtClean="0">
                <a:solidFill>
                  <a:srgbClr val="FF0000"/>
                </a:solidFill>
              </a:rPr>
              <a:t>median</a:t>
            </a:r>
            <a:r>
              <a:rPr lang="en-US" sz="2000" b="1" kern="0" dirty="0" smtClean="0">
                <a:solidFill>
                  <a:srgbClr val="FF0000"/>
                </a:solidFill>
              </a:rPr>
              <a:t> is the middle value (once sorted).  If there are an even number of values, it is the average of the two middle values.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8731764"/>
              </p:ext>
            </p:extLst>
          </p:nvPr>
        </p:nvGraphicFramePr>
        <p:xfrm>
          <a:off x="5690528" y="5629746"/>
          <a:ext cx="2629119" cy="58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8" name="Equation" r:id="rId4" imgW="1777680" imgH="393480" progId="Equation.3">
                  <p:embed/>
                </p:oleObj>
              </mc:Choice>
              <mc:Fallback>
                <p:oleObj name="Equation" r:id="rId4" imgW="17776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90528" y="5629746"/>
                        <a:ext cx="2629119" cy="582162"/>
                      </a:xfrm>
                      <a:prstGeom prst="rect">
                        <a:avLst/>
                      </a:prstGeom>
                      <a:ln w="38100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6946523"/>
              </p:ext>
            </p:extLst>
          </p:nvPr>
        </p:nvGraphicFramePr>
        <p:xfrm>
          <a:off x="4410193" y="2431849"/>
          <a:ext cx="4687643" cy="422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9" name="Equation" r:id="rId6" imgW="4368600" imgH="393480" progId="Equation.3">
                  <p:embed/>
                </p:oleObj>
              </mc:Choice>
              <mc:Fallback>
                <p:oleObj name="Equation" r:id="rId6" imgW="436860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10193" y="2431849"/>
                        <a:ext cx="4687643" cy="422201"/>
                      </a:xfrm>
                      <a:prstGeom prst="rect">
                        <a:avLst/>
                      </a:prstGeom>
                      <a:ln w="38100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734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5"/>
          <p:cNvSpPr txBox="1">
            <a:spLocks noGrp="1"/>
          </p:cNvSpPr>
          <p:nvPr/>
        </p:nvSpPr>
        <p:spPr bwMode="auto">
          <a:xfrm>
            <a:off x="7225644" y="-11034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2D88F03A-B765-4860-AC64-EC68374AA1DE}" type="slidenum">
              <a:rPr lang="en-US" sz="1400"/>
              <a:pPr algn="r" eaLnBrk="0" hangingPunct="0"/>
              <a:t>34</a:t>
            </a:fld>
            <a:endParaRPr lang="en-US" sz="1400"/>
          </a:p>
        </p:txBody>
      </p:sp>
      <p:sp>
        <p:nvSpPr>
          <p:cNvPr id="7" name="Rectangle 9"/>
          <p:cNvSpPr txBox="1">
            <a:spLocks noChangeArrowheads="1"/>
          </p:cNvSpPr>
          <p:nvPr/>
        </p:nvSpPr>
        <p:spPr bwMode="auto">
          <a:xfrm>
            <a:off x="-1" y="609600"/>
            <a:ext cx="9144001" cy="305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u="sng" kern="0" dirty="0" smtClean="0">
                <a:solidFill>
                  <a:schemeClr val="accent2"/>
                </a:solidFill>
                <a:latin typeface="+mn-lt"/>
              </a:rPr>
              <a:t>Normal Distributions and Standard Deviation</a:t>
            </a:r>
            <a:r>
              <a:rPr lang="en-US" sz="2200" kern="0" dirty="0" smtClean="0">
                <a:solidFill>
                  <a:schemeClr val="accent2"/>
                </a:solidFill>
                <a:latin typeface="+mn-lt"/>
              </a:rPr>
              <a:t> 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200" kern="0" dirty="0" smtClean="0">
                <a:solidFill>
                  <a:schemeClr val="accent2"/>
                </a:solidFill>
                <a:latin typeface="+mn-lt"/>
              </a:rPr>
              <a:t>Standard deviation, </a:t>
            </a:r>
            <a:r>
              <a:rPr lang="en-US" sz="2200" kern="0" dirty="0" smtClean="0">
                <a:solidFill>
                  <a:schemeClr val="accent2"/>
                </a:solidFill>
                <a:latin typeface="+mn-lt"/>
                <a:sym typeface="Symbol" panose="05050102010706020507" pitchFamily="18" charset="2"/>
              </a:rPr>
              <a:t>, is a measure of how close the data is to the average (or mean).  A small standard deviation indicates that most data points are close to the mean.  A common distribution of data is the </a:t>
            </a:r>
            <a:r>
              <a:rPr lang="en-US" sz="2200" b="1" i="1" u="sng" kern="0" dirty="0" smtClean="0">
                <a:solidFill>
                  <a:schemeClr val="accent2"/>
                </a:solidFill>
                <a:latin typeface="+mn-lt"/>
                <a:sym typeface="Symbol" panose="05050102010706020507" pitchFamily="18" charset="2"/>
              </a:rPr>
              <a:t>normal distribution</a:t>
            </a:r>
            <a:r>
              <a:rPr lang="en-US" sz="2200" kern="0" dirty="0" smtClean="0">
                <a:solidFill>
                  <a:schemeClr val="accent2"/>
                </a:solidFill>
                <a:latin typeface="+mn-lt"/>
                <a:sym typeface="Symbol" panose="05050102010706020507" pitchFamily="18" charset="2"/>
              </a:rPr>
              <a:t> (bell-shaped curve) where: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kern="0" dirty="0" smtClean="0">
                <a:solidFill>
                  <a:schemeClr val="accent2"/>
                </a:solidFill>
                <a:latin typeface="+mn-lt"/>
                <a:sym typeface="Symbol" panose="05050102010706020507" pitchFamily="18" charset="2"/>
              </a:rPr>
              <a:t>68.2% of the data is within one standard deviation of the mean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kern="0" dirty="0" smtClean="0">
                <a:solidFill>
                  <a:schemeClr val="accent2"/>
                </a:solidFill>
                <a:latin typeface="+mn-lt"/>
                <a:sym typeface="Symbol" panose="05050102010706020507" pitchFamily="18" charset="2"/>
              </a:rPr>
              <a:t>95.4% of the data is within two standard deviations of the mean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sym typeface="Symbol" panose="05050102010706020507" pitchFamily="18" charset="2"/>
              </a:rPr>
              <a:t>99.7% of the data is within three standard deviations of the mean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0" name="Line 17"/>
          <p:cNvSpPr>
            <a:spLocks noChangeShapeType="1"/>
          </p:cNvSpPr>
          <p:nvPr/>
        </p:nvSpPr>
        <p:spPr bwMode="auto">
          <a:xfrm flipV="1">
            <a:off x="-1" y="587532"/>
            <a:ext cx="9130645" cy="2936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0" y="228600"/>
            <a:ext cx="784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Excel C     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EGR 120 – Introduction to Engineering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99946"/>
            <a:ext cx="4762831" cy="325805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875502" y="6519446"/>
            <a:ext cx="42684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3"/>
              </a:rPr>
              <a:t>http://</a:t>
            </a:r>
            <a:r>
              <a:rPr lang="en-US" sz="1600" dirty="0" smtClean="0">
                <a:hlinkClick r:id="rId3"/>
              </a:rPr>
              <a:t>en.wikipedia.org/wiki/Standard_deviation</a:t>
            </a:r>
            <a:r>
              <a:rPr lang="en-US" sz="1600" dirty="0" smtClean="0"/>
              <a:t>  </a:t>
            </a:r>
            <a:endParaRPr lang="en-US" sz="1600" dirty="0"/>
          </a:p>
        </p:txBody>
      </p:sp>
      <p:sp>
        <p:nvSpPr>
          <p:cNvPr id="14" name="Rectangle 13"/>
          <p:cNvSpPr/>
          <p:nvPr/>
        </p:nvSpPr>
        <p:spPr>
          <a:xfrm>
            <a:off x="5039190" y="4710445"/>
            <a:ext cx="3621234" cy="1015663"/>
          </a:xfrm>
          <a:prstGeom prst="rect">
            <a:avLst/>
          </a:prstGeom>
          <a:ln w="38100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en-US" sz="2000" kern="0" dirty="0" smtClean="0">
                <a:solidFill>
                  <a:schemeClr val="accent2"/>
                </a:solidFill>
                <a:sym typeface="Symbol" panose="05050102010706020507" pitchFamily="18" charset="2"/>
              </a:rPr>
              <a:t>The normal distribution and other distributions are discussed in more depth in a statistics course.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6261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5"/>
          <p:cNvSpPr txBox="1">
            <a:spLocks noGrp="1"/>
          </p:cNvSpPr>
          <p:nvPr/>
        </p:nvSpPr>
        <p:spPr bwMode="auto">
          <a:xfrm>
            <a:off x="7225644" y="-11034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2D88F03A-B765-4860-AC64-EC68374AA1DE}" type="slidenum">
              <a:rPr lang="en-US" sz="1400"/>
              <a:pPr algn="r" eaLnBrk="0" hangingPunct="0"/>
              <a:t>35</a:t>
            </a:fld>
            <a:endParaRPr lang="en-US" sz="1400"/>
          </a:p>
        </p:txBody>
      </p:sp>
      <p:sp>
        <p:nvSpPr>
          <p:cNvPr id="7" name="Rectangle 9"/>
          <p:cNvSpPr txBox="1">
            <a:spLocks noChangeArrowheads="1"/>
          </p:cNvSpPr>
          <p:nvPr/>
        </p:nvSpPr>
        <p:spPr bwMode="auto">
          <a:xfrm>
            <a:off x="-1" y="609600"/>
            <a:ext cx="9144001" cy="1254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u="sng" kern="0" dirty="0" smtClean="0">
                <a:solidFill>
                  <a:schemeClr val="accent2"/>
                </a:solidFill>
                <a:latin typeface="+mn-lt"/>
              </a:rPr>
              <a:t>Example:  Using the Mean and Standard Deviation for grades</a:t>
            </a:r>
            <a:r>
              <a:rPr lang="en-US" kern="0" dirty="0" smtClean="0">
                <a:solidFill>
                  <a:schemeClr val="accent2"/>
                </a:solidFill>
                <a:latin typeface="+mn-lt"/>
              </a:rPr>
              <a:t>  </a:t>
            </a:r>
          </a:p>
          <a:p>
            <a:pPr lvl="0" eaLnBrk="0" hangingPunct="0">
              <a:spcBef>
                <a:spcPct val="20000"/>
              </a:spcBef>
              <a:defRPr/>
            </a:pPr>
            <a:r>
              <a:rPr lang="en-US" kern="0" dirty="0" smtClean="0">
                <a:solidFill>
                  <a:schemeClr val="accent2"/>
                </a:solidFill>
                <a:latin typeface="+mn-lt"/>
              </a:rPr>
              <a:t>Some universities assign grades based on the mean,   , and the standard deviation, </a:t>
            </a:r>
            <a:r>
              <a:rPr lang="en-US" kern="0" dirty="0">
                <a:solidFill>
                  <a:schemeClr val="accent2"/>
                </a:solidFill>
                <a:sym typeface="Symbol" panose="05050102010706020507" pitchFamily="18" charset="2"/>
              </a:rPr>
              <a:t>,</a:t>
            </a:r>
            <a:r>
              <a:rPr lang="en-US" kern="0" dirty="0" smtClean="0">
                <a:solidFill>
                  <a:schemeClr val="accent2"/>
                </a:solidFill>
                <a:latin typeface="+mn-lt"/>
              </a:rPr>
              <a:t> as follows:</a:t>
            </a:r>
          </a:p>
        </p:txBody>
      </p:sp>
      <p:sp>
        <p:nvSpPr>
          <p:cNvPr id="10" name="Line 17"/>
          <p:cNvSpPr>
            <a:spLocks noChangeShapeType="1"/>
          </p:cNvSpPr>
          <p:nvPr/>
        </p:nvSpPr>
        <p:spPr bwMode="auto">
          <a:xfrm flipV="1">
            <a:off x="-1" y="587532"/>
            <a:ext cx="9130645" cy="2936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0" y="228600"/>
            <a:ext cx="784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Excel C     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EGR 120 – Introduction to Engineering</a:t>
            </a:r>
            <a:endParaRPr lang="en-US" sz="32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8149993"/>
              </p:ext>
            </p:extLst>
          </p:nvPr>
        </p:nvGraphicFramePr>
        <p:xfrm>
          <a:off x="211014" y="1891207"/>
          <a:ext cx="2760786" cy="21796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91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59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A/B cutoff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9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B/C cutoff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9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mid-C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59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C/D cutoff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592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D/F cutoff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2188227"/>
              </p:ext>
            </p:extLst>
          </p:nvPr>
        </p:nvGraphicFramePr>
        <p:xfrm>
          <a:off x="583222" y="1886037"/>
          <a:ext cx="718038" cy="40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42" name="Equation" r:id="rId3" imgW="380880" imgH="215640" progId="Equation.3">
                  <p:embed/>
                </p:oleObj>
              </mc:Choice>
              <mc:Fallback>
                <p:oleObj name="Equation" r:id="rId3" imgW="38088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3222" y="1886037"/>
                        <a:ext cx="718038" cy="406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8645433"/>
              </p:ext>
            </p:extLst>
          </p:nvPr>
        </p:nvGraphicFramePr>
        <p:xfrm>
          <a:off x="433754" y="3221038"/>
          <a:ext cx="1003300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43" name="Equation" r:id="rId5" imgW="533160" imgH="215640" progId="Equation.3">
                  <p:embed/>
                </p:oleObj>
              </mc:Choice>
              <mc:Fallback>
                <p:oleObj name="Equation" r:id="rId5" imgW="53316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3754" y="3221038"/>
                        <a:ext cx="1003300" cy="407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9019077"/>
              </p:ext>
            </p:extLst>
          </p:nvPr>
        </p:nvGraphicFramePr>
        <p:xfrm>
          <a:off x="814754" y="2774950"/>
          <a:ext cx="239713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44" name="Equation" r:id="rId7" imgW="126720" imgH="203040" progId="Equation.3">
                  <p:embed/>
                </p:oleObj>
              </mc:Choice>
              <mc:Fallback>
                <p:oleObj name="Equation" r:id="rId7" imgW="12672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14754" y="2774950"/>
                        <a:ext cx="239713" cy="382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5647267"/>
              </p:ext>
            </p:extLst>
          </p:nvPr>
        </p:nvGraphicFramePr>
        <p:xfrm>
          <a:off x="421054" y="2314575"/>
          <a:ext cx="1028700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45" name="Equation" r:id="rId9" imgW="545760" imgH="215640" progId="Equation.3">
                  <p:embed/>
                </p:oleObj>
              </mc:Choice>
              <mc:Fallback>
                <p:oleObj name="Equation" r:id="rId9" imgW="54576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21054" y="2314575"/>
                        <a:ext cx="1028700" cy="407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3722660"/>
              </p:ext>
            </p:extLst>
          </p:nvPr>
        </p:nvGraphicFramePr>
        <p:xfrm>
          <a:off x="575892" y="3628433"/>
          <a:ext cx="718038" cy="40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46" name="Equation" r:id="rId11" imgW="380880" imgH="215640" progId="Equation.3">
                  <p:embed/>
                </p:oleObj>
              </mc:Choice>
              <mc:Fallback>
                <p:oleObj name="Equation" r:id="rId11" imgW="38088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75892" y="3628433"/>
                        <a:ext cx="718038" cy="406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5067" name="Group 45066"/>
          <p:cNvGrpSpPr/>
          <p:nvPr/>
        </p:nvGrpSpPr>
        <p:grpSpPr>
          <a:xfrm>
            <a:off x="3750041" y="2292925"/>
            <a:ext cx="4428103" cy="2576315"/>
            <a:chOff x="3750041" y="2292925"/>
            <a:chExt cx="4428103" cy="2576315"/>
          </a:xfrm>
        </p:grpSpPr>
        <p:cxnSp>
          <p:nvCxnSpPr>
            <p:cNvPr id="8" name="Straight Arrow Connector 7"/>
            <p:cNvCxnSpPr/>
            <p:nvPr/>
          </p:nvCxnSpPr>
          <p:spPr bwMode="auto">
            <a:xfrm flipV="1">
              <a:off x="3833446" y="2292925"/>
              <a:ext cx="8792" cy="183946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0" name="Straight Arrow Connector 19"/>
            <p:cNvCxnSpPr/>
            <p:nvPr/>
          </p:nvCxnSpPr>
          <p:spPr bwMode="auto">
            <a:xfrm flipV="1">
              <a:off x="3750041" y="4132385"/>
              <a:ext cx="4428103" cy="879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4" name="Freeform 23"/>
            <p:cNvSpPr/>
            <p:nvPr/>
          </p:nvSpPr>
          <p:spPr bwMode="auto">
            <a:xfrm>
              <a:off x="5978769" y="2435469"/>
              <a:ext cx="1722199" cy="1705708"/>
            </a:xfrm>
            <a:custGeom>
              <a:avLst/>
              <a:gdLst>
                <a:gd name="connsiteX0" fmla="*/ 0 w 1722199"/>
                <a:gd name="connsiteY0" fmla="*/ 0 h 1705708"/>
                <a:gd name="connsiteX1" fmla="*/ 228600 w 1722199"/>
                <a:gd name="connsiteY1" fmla="*/ 114300 h 1705708"/>
                <a:gd name="connsiteX2" fmla="*/ 404446 w 1722199"/>
                <a:gd name="connsiteY2" fmla="*/ 413239 h 1705708"/>
                <a:gd name="connsiteX3" fmla="*/ 685800 w 1722199"/>
                <a:gd name="connsiteY3" fmla="*/ 940777 h 1705708"/>
                <a:gd name="connsiteX4" fmla="*/ 1028700 w 1722199"/>
                <a:gd name="connsiteY4" fmla="*/ 1441939 h 1705708"/>
                <a:gd name="connsiteX5" fmla="*/ 1397977 w 1722199"/>
                <a:gd name="connsiteY5" fmla="*/ 1635369 h 1705708"/>
                <a:gd name="connsiteX6" fmla="*/ 1705708 w 1722199"/>
                <a:gd name="connsiteY6" fmla="*/ 1688123 h 1705708"/>
                <a:gd name="connsiteX7" fmla="*/ 1679331 w 1722199"/>
                <a:gd name="connsiteY7" fmla="*/ 1688123 h 1705708"/>
                <a:gd name="connsiteX8" fmla="*/ 1670539 w 1722199"/>
                <a:gd name="connsiteY8" fmla="*/ 1705708 h 1705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22199" h="1705708">
                  <a:moveTo>
                    <a:pt x="0" y="0"/>
                  </a:moveTo>
                  <a:cubicBezTo>
                    <a:pt x="80596" y="22713"/>
                    <a:pt x="161192" y="45427"/>
                    <a:pt x="228600" y="114300"/>
                  </a:cubicBezTo>
                  <a:cubicBezTo>
                    <a:pt x="296008" y="183173"/>
                    <a:pt x="328246" y="275493"/>
                    <a:pt x="404446" y="413239"/>
                  </a:cubicBezTo>
                  <a:cubicBezTo>
                    <a:pt x="480646" y="550985"/>
                    <a:pt x="581758" y="769327"/>
                    <a:pt x="685800" y="940777"/>
                  </a:cubicBezTo>
                  <a:cubicBezTo>
                    <a:pt x="789842" y="1112227"/>
                    <a:pt x="910004" y="1326174"/>
                    <a:pt x="1028700" y="1441939"/>
                  </a:cubicBezTo>
                  <a:cubicBezTo>
                    <a:pt x="1147396" y="1557704"/>
                    <a:pt x="1285142" y="1594338"/>
                    <a:pt x="1397977" y="1635369"/>
                  </a:cubicBezTo>
                  <a:cubicBezTo>
                    <a:pt x="1510812" y="1676400"/>
                    <a:pt x="1658816" y="1679331"/>
                    <a:pt x="1705708" y="1688123"/>
                  </a:cubicBezTo>
                  <a:cubicBezTo>
                    <a:pt x="1752600" y="1696915"/>
                    <a:pt x="1685193" y="1685192"/>
                    <a:pt x="1679331" y="1688123"/>
                  </a:cubicBezTo>
                  <a:cubicBezTo>
                    <a:pt x="1673469" y="1691054"/>
                    <a:pt x="1654420" y="1701312"/>
                    <a:pt x="1670539" y="1705708"/>
                  </a:cubicBezTo>
                </a:path>
              </a:pathLst>
            </a:custGeom>
            <a:noFill/>
            <a:ln w="381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6" name="Freeform 25"/>
            <p:cNvSpPr/>
            <p:nvPr/>
          </p:nvSpPr>
          <p:spPr bwMode="auto">
            <a:xfrm flipH="1">
              <a:off x="4256570" y="2435469"/>
              <a:ext cx="1722199" cy="1705708"/>
            </a:xfrm>
            <a:custGeom>
              <a:avLst/>
              <a:gdLst>
                <a:gd name="connsiteX0" fmla="*/ 0 w 1722199"/>
                <a:gd name="connsiteY0" fmla="*/ 0 h 1705708"/>
                <a:gd name="connsiteX1" fmla="*/ 228600 w 1722199"/>
                <a:gd name="connsiteY1" fmla="*/ 114300 h 1705708"/>
                <a:gd name="connsiteX2" fmla="*/ 404446 w 1722199"/>
                <a:gd name="connsiteY2" fmla="*/ 413239 h 1705708"/>
                <a:gd name="connsiteX3" fmla="*/ 685800 w 1722199"/>
                <a:gd name="connsiteY3" fmla="*/ 940777 h 1705708"/>
                <a:gd name="connsiteX4" fmla="*/ 1028700 w 1722199"/>
                <a:gd name="connsiteY4" fmla="*/ 1441939 h 1705708"/>
                <a:gd name="connsiteX5" fmla="*/ 1397977 w 1722199"/>
                <a:gd name="connsiteY5" fmla="*/ 1635369 h 1705708"/>
                <a:gd name="connsiteX6" fmla="*/ 1705708 w 1722199"/>
                <a:gd name="connsiteY6" fmla="*/ 1688123 h 1705708"/>
                <a:gd name="connsiteX7" fmla="*/ 1679331 w 1722199"/>
                <a:gd name="connsiteY7" fmla="*/ 1688123 h 1705708"/>
                <a:gd name="connsiteX8" fmla="*/ 1670539 w 1722199"/>
                <a:gd name="connsiteY8" fmla="*/ 1705708 h 1705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22199" h="1705708">
                  <a:moveTo>
                    <a:pt x="0" y="0"/>
                  </a:moveTo>
                  <a:cubicBezTo>
                    <a:pt x="80596" y="22713"/>
                    <a:pt x="161192" y="45427"/>
                    <a:pt x="228600" y="114300"/>
                  </a:cubicBezTo>
                  <a:cubicBezTo>
                    <a:pt x="296008" y="183173"/>
                    <a:pt x="328246" y="275493"/>
                    <a:pt x="404446" y="413239"/>
                  </a:cubicBezTo>
                  <a:cubicBezTo>
                    <a:pt x="480646" y="550985"/>
                    <a:pt x="581758" y="769327"/>
                    <a:pt x="685800" y="940777"/>
                  </a:cubicBezTo>
                  <a:cubicBezTo>
                    <a:pt x="789842" y="1112227"/>
                    <a:pt x="910004" y="1326174"/>
                    <a:pt x="1028700" y="1441939"/>
                  </a:cubicBezTo>
                  <a:cubicBezTo>
                    <a:pt x="1147396" y="1557704"/>
                    <a:pt x="1285142" y="1594338"/>
                    <a:pt x="1397977" y="1635369"/>
                  </a:cubicBezTo>
                  <a:cubicBezTo>
                    <a:pt x="1510812" y="1676400"/>
                    <a:pt x="1658816" y="1679331"/>
                    <a:pt x="1705708" y="1688123"/>
                  </a:cubicBezTo>
                  <a:cubicBezTo>
                    <a:pt x="1752600" y="1696915"/>
                    <a:pt x="1685193" y="1685192"/>
                    <a:pt x="1679331" y="1688123"/>
                  </a:cubicBezTo>
                  <a:cubicBezTo>
                    <a:pt x="1673469" y="1691054"/>
                    <a:pt x="1654420" y="1701312"/>
                    <a:pt x="1670539" y="1705708"/>
                  </a:cubicBezTo>
                </a:path>
              </a:pathLst>
            </a:custGeom>
            <a:noFill/>
            <a:ln w="381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7" name="Straight Connector 26"/>
            <p:cNvCxnSpPr>
              <a:stCxn id="26" idx="0"/>
            </p:cNvCxnSpPr>
            <p:nvPr/>
          </p:nvCxnSpPr>
          <p:spPr bwMode="auto">
            <a:xfrm>
              <a:off x="5978769" y="2435469"/>
              <a:ext cx="0" cy="169691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>
              <a:off x="6267025" y="2646485"/>
              <a:ext cx="38099" cy="149469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>
              <a:off x="5675859" y="2646485"/>
              <a:ext cx="14654" cy="149469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>
              <a:off x="6825214" y="3628433"/>
              <a:ext cx="14654" cy="50590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5154676" y="3626479"/>
              <a:ext cx="14654" cy="50590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aphicFrame>
          <p:nvGraphicFramePr>
            <p:cNvPr id="42" name="Object 4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35022991"/>
                </p:ext>
              </p:extLst>
            </p:nvPr>
          </p:nvGraphicFramePr>
          <p:xfrm>
            <a:off x="5900129" y="4169880"/>
            <a:ext cx="161212" cy="2572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447" name="Equation" r:id="rId13" imgW="126720" imgH="203040" progId="Equation.3">
                    <p:embed/>
                  </p:oleObj>
                </mc:Choice>
                <mc:Fallback>
                  <p:oleObj name="Equation" r:id="rId13" imgW="126720" imgH="2030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5900129" y="4169880"/>
                          <a:ext cx="161212" cy="25729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" name="Object 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26159288"/>
                </p:ext>
              </p:extLst>
            </p:nvPr>
          </p:nvGraphicFramePr>
          <p:xfrm>
            <a:off x="6130925" y="4541226"/>
            <a:ext cx="762000" cy="301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448" name="Equation" r:id="rId14" imgW="609480" imgH="241200" progId="Equation.3">
                    <p:embed/>
                  </p:oleObj>
                </mc:Choice>
                <mc:Fallback>
                  <p:oleObj name="Equation" r:id="rId14" imgW="609480" imgH="241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6130925" y="4541226"/>
                          <a:ext cx="762000" cy="3016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" name="Object 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32312960"/>
                </p:ext>
              </p:extLst>
            </p:nvPr>
          </p:nvGraphicFramePr>
          <p:xfrm>
            <a:off x="6702425" y="4173538"/>
            <a:ext cx="476250" cy="269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449" name="Equation" r:id="rId16" imgW="380880" imgH="215640" progId="Equation.3">
                    <p:embed/>
                  </p:oleObj>
                </mc:Choice>
                <mc:Fallback>
                  <p:oleObj name="Equation" r:id="rId16" imgW="380880" imgH="2156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6702425" y="4173538"/>
                          <a:ext cx="476250" cy="2698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" name="Object 4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1562192"/>
                </p:ext>
              </p:extLst>
            </p:nvPr>
          </p:nvGraphicFramePr>
          <p:xfrm>
            <a:off x="4931690" y="4181743"/>
            <a:ext cx="476250" cy="269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450" name="Equation" r:id="rId18" imgW="380880" imgH="215640" progId="Equation.3">
                    <p:embed/>
                  </p:oleObj>
                </mc:Choice>
                <mc:Fallback>
                  <p:oleObj name="Equation" r:id="rId18" imgW="380880" imgH="2156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4931690" y="4181743"/>
                          <a:ext cx="476250" cy="2698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" name="Object 4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21972124"/>
                </p:ext>
              </p:extLst>
            </p:nvPr>
          </p:nvGraphicFramePr>
          <p:xfrm>
            <a:off x="5169330" y="4567615"/>
            <a:ext cx="762000" cy="301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451" name="Equation" r:id="rId20" imgW="609480" imgH="241200" progId="Equation.3">
                    <p:embed/>
                  </p:oleObj>
                </mc:Choice>
                <mc:Fallback>
                  <p:oleObj name="Equation" r:id="rId20" imgW="609480" imgH="241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5169330" y="4567615"/>
                          <a:ext cx="762000" cy="3016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8" name="Straight Connector 47"/>
            <p:cNvCxnSpPr/>
            <p:nvPr/>
          </p:nvCxnSpPr>
          <p:spPr bwMode="auto">
            <a:xfrm>
              <a:off x="5690513" y="4141177"/>
              <a:ext cx="10596" cy="40004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>
              <a:off x="6305124" y="4141177"/>
              <a:ext cx="10596" cy="40004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5065" name="TextBox 45064"/>
            <p:cNvSpPr txBox="1"/>
            <p:nvPr/>
          </p:nvSpPr>
          <p:spPr>
            <a:xfrm>
              <a:off x="6771191" y="3767559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A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871181" y="3759498"/>
              <a:ext cx="3722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F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225633" y="3759497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D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381754" y="3759496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774821" y="3764350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C</a:t>
              </a:r>
            </a:p>
          </p:txBody>
        </p:sp>
      </p:grpSp>
      <p:sp>
        <p:nvSpPr>
          <p:cNvPr id="45066" name="Rectangle 45065"/>
          <p:cNvSpPr/>
          <p:nvPr/>
        </p:nvSpPr>
        <p:spPr>
          <a:xfrm>
            <a:off x="18314" y="4793218"/>
            <a:ext cx="90887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kern="0" dirty="0" smtClean="0">
                <a:solidFill>
                  <a:schemeClr val="accent2"/>
                </a:solidFill>
              </a:rPr>
              <a:t>Notes</a:t>
            </a:r>
            <a:r>
              <a:rPr lang="en-US" sz="2000" kern="0" dirty="0" smtClean="0">
                <a:solidFill>
                  <a:schemeClr val="accent2"/>
                </a:solidFill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kern="0" dirty="0" smtClean="0">
                <a:solidFill>
                  <a:schemeClr val="accent2"/>
                </a:solidFill>
              </a:rPr>
              <a:t>This isn’t considered to be a good method for class sizes &lt; 35 students, so it is rarely used at a community college.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kern="0" dirty="0" smtClean="0">
                <a:solidFill>
                  <a:schemeClr val="accent2"/>
                </a:solidFill>
              </a:rPr>
              <a:t>The grade that you need to receive an A depends on how the class performs!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kern="0" dirty="0" smtClean="0">
                <a:solidFill>
                  <a:schemeClr val="accent2"/>
                </a:solidFill>
              </a:rPr>
              <a:t>From the previous slide we see that 68.2% of student receive grades of B, C, or D.  This implies that 15.9% receive A’s and 15.9% receive F’s.</a:t>
            </a:r>
            <a:endParaRPr lang="en-US" sz="2000" dirty="0"/>
          </a:p>
        </p:txBody>
      </p:sp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3929350"/>
              </p:ext>
            </p:extLst>
          </p:nvPr>
        </p:nvGraphicFramePr>
        <p:xfrm>
          <a:off x="6392068" y="1044443"/>
          <a:ext cx="239713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52" name="Equation" r:id="rId22" imgW="126720" imgH="203040" progId="Equation.3">
                  <p:embed/>
                </p:oleObj>
              </mc:Choice>
              <mc:Fallback>
                <p:oleObj name="Equation" r:id="rId22" imgW="12672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392068" y="1044443"/>
                        <a:ext cx="239713" cy="382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432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5"/>
          <p:cNvSpPr txBox="1">
            <a:spLocks noGrp="1"/>
          </p:cNvSpPr>
          <p:nvPr/>
        </p:nvSpPr>
        <p:spPr bwMode="auto">
          <a:xfrm>
            <a:off x="7225644" y="-11034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2D88F03A-B765-4860-AC64-EC68374AA1DE}" type="slidenum">
              <a:rPr lang="en-US" sz="1400"/>
              <a:pPr algn="r" eaLnBrk="0" hangingPunct="0"/>
              <a:t>36</a:t>
            </a:fld>
            <a:endParaRPr lang="en-US" sz="1400"/>
          </a:p>
        </p:txBody>
      </p:sp>
      <p:sp>
        <p:nvSpPr>
          <p:cNvPr id="7" name="Rectangle 9"/>
          <p:cNvSpPr txBox="1">
            <a:spLocks noChangeArrowheads="1"/>
          </p:cNvSpPr>
          <p:nvPr/>
        </p:nvSpPr>
        <p:spPr bwMode="auto">
          <a:xfrm>
            <a:off x="0" y="609600"/>
            <a:ext cx="4961614" cy="1712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u="sng" kern="0" dirty="0" smtClean="0">
                <a:solidFill>
                  <a:schemeClr val="accent2"/>
                </a:solidFill>
                <a:latin typeface="+mn-lt"/>
              </a:rPr>
              <a:t>Example</a:t>
            </a:r>
            <a:r>
              <a:rPr lang="en-US" kern="0" dirty="0" smtClean="0">
                <a:solidFill>
                  <a:schemeClr val="accent2"/>
                </a:solidFill>
                <a:latin typeface="+mn-lt"/>
              </a:rPr>
              <a:t>:  Determine the grade ranges for the following 36 test scores.  </a:t>
            </a:r>
          </a:p>
          <a:p>
            <a:pPr lvl="0" eaLnBrk="0" hangingPunct="0">
              <a:spcBef>
                <a:spcPct val="20000"/>
              </a:spcBef>
              <a:defRPr/>
            </a:pPr>
            <a:r>
              <a:rPr lang="en-US" kern="0" dirty="0" smtClean="0">
                <a:solidFill>
                  <a:schemeClr val="accent2"/>
                </a:solidFill>
                <a:latin typeface="+mn-lt"/>
              </a:rPr>
              <a:t>What letter grade is assigned for the grades shown to the right?</a:t>
            </a:r>
          </a:p>
        </p:txBody>
      </p:sp>
      <p:sp>
        <p:nvSpPr>
          <p:cNvPr id="10" name="Line 17"/>
          <p:cNvSpPr>
            <a:spLocks noChangeShapeType="1"/>
          </p:cNvSpPr>
          <p:nvPr/>
        </p:nvSpPr>
        <p:spPr bwMode="auto">
          <a:xfrm flipV="1">
            <a:off x="-1" y="587532"/>
            <a:ext cx="9130645" cy="2936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0" y="228600"/>
            <a:ext cx="784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Excel C     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EGR 120 – Introduction to Engineering</a:t>
            </a:r>
            <a:endParaRPr lang="en-US" sz="3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4042877"/>
              </p:ext>
            </p:extLst>
          </p:nvPr>
        </p:nvGraphicFramePr>
        <p:xfrm>
          <a:off x="5605669" y="686824"/>
          <a:ext cx="3093058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65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65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Test</a:t>
                      </a:r>
                      <a:r>
                        <a:rPr lang="en-US" baseline="0" dirty="0" smtClean="0"/>
                        <a:t> Score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Letter Grade?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647713"/>
            <a:ext cx="9130645" cy="4210288"/>
          </a:xfrm>
          <a:prstGeom prst="rect">
            <a:avLst/>
          </a:prstGeom>
          <a:noFill/>
          <a:ln w="38100">
            <a:solidFill>
              <a:schemeClr val="accent6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403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9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609600"/>
            <a:ext cx="9144000" cy="1195064"/>
          </a:xfrm>
        </p:spPr>
        <p:txBody>
          <a:bodyPr/>
          <a:lstStyle/>
          <a:p>
            <a:pPr marL="228600" indent="-228600">
              <a:buFontTx/>
              <a:buNone/>
            </a:pPr>
            <a:r>
              <a:rPr lang="en-US" sz="2200" b="1" u="sng" dirty="0" smtClean="0">
                <a:solidFill>
                  <a:schemeClr val="accent2"/>
                </a:solidFill>
              </a:rPr>
              <a:t>Matrix Operations in </a:t>
            </a:r>
            <a:r>
              <a:rPr lang="en-US" sz="2200" b="1" u="sng" dirty="0" smtClean="0">
                <a:solidFill>
                  <a:schemeClr val="accent2"/>
                </a:solidFill>
              </a:rPr>
              <a:t>Excel   </a:t>
            </a:r>
            <a:endParaRPr lang="en-US" sz="2200" dirty="0" smtClean="0">
              <a:solidFill>
                <a:schemeClr val="accent2"/>
              </a:solidFill>
            </a:endParaRPr>
          </a:p>
          <a:p>
            <a:pPr marL="0" indent="0">
              <a:buFontTx/>
              <a:buNone/>
            </a:pPr>
            <a:r>
              <a:rPr lang="en-US" sz="2200" dirty="0" smtClean="0">
                <a:solidFill>
                  <a:schemeClr val="accent2"/>
                </a:solidFill>
              </a:rPr>
              <a:t>Excel can easily perform matrix calculations, but the procedure for performing the calculations isn’t obvious.  First, let’s define some matrix operations:</a:t>
            </a:r>
          </a:p>
        </p:txBody>
      </p:sp>
      <p:sp>
        <p:nvSpPr>
          <p:cNvPr id="9" name="Rectangle 9"/>
          <p:cNvSpPr txBox="1">
            <a:spLocks noChangeArrowheads="1"/>
          </p:cNvSpPr>
          <p:nvPr/>
        </p:nvSpPr>
        <p:spPr bwMode="auto">
          <a:xfrm>
            <a:off x="227437" y="1804664"/>
            <a:ext cx="8689126" cy="5053335"/>
          </a:xfrm>
          <a:prstGeom prst="rect">
            <a:avLst/>
          </a:prstGeom>
          <a:noFill/>
          <a:ln w="38100">
            <a:solidFill>
              <a:schemeClr val="accent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Matrix Functions and Operations</a:t>
            </a:r>
            <a:endParaRPr kumimoji="0" lang="en-US" sz="21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10271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28850" algn="l"/>
              </a:tabLst>
              <a:defRPr/>
            </a:pPr>
            <a:r>
              <a:rPr lang="en-US" sz="2100" b="1" kern="0" dirty="0" smtClean="0">
                <a:solidFill>
                  <a:srgbClr val="FF0000"/>
                </a:solidFill>
                <a:latin typeface="+mn-lt"/>
              </a:rPr>
              <a:t>MDETERM(D)</a:t>
            </a:r>
            <a:r>
              <a:rPr lang="en-US" sz="2100" kern="0" dirty="0" smtClean="0">
                <a:solidFill>
                  <a:schemeClr val="accent2"/>
                </a:solidFill>
                <a:latin typeface="+mn-lt"/>
              </a:rPr>
              <a:t> 	- Find |D|, the </a:t>
            </a:r>
            <a:r>
              <a:rPr lang="en-US" sz="2100" b="1" i="1" kern="0" dirty="0" smtClean="0">
                <a:solidFill>
                  <a:srgbClr val="FF0000"/>
                </a:solidFill>
                <a:latin typeface="+mn-lt"/>
              </a:rPr>
              <a:t>determinant </a:t>
            </a:r>
            <a:r>
              <a:rPr lang="en-US" sz="2100" kern="0" dirty="0" smtClean="0">
                <a:solidFill>
                  <a:schemeClr val="accent2"/>
                </a:solidFill>
                <a:latin typeface="+mn-lt"/>
              </a:rPr>
              <a:t>of matrix D</a:t>
            </a:r>
          </a:p>
          <a:p>
            <a:pPr marL="0" marR="0" lvl="0" indent="0" algn="l" defTabSz="10271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28850" algn="l"/>
              </a:tabLst>
              <a:defRPr/>
            </a:pPr>
            <a:r>
              <a:rPr lang="en-US" sz="2100" kern="0" dirty="0">
                <a:solidFill>
                  <a:schemeClr val="accent2"/>
                </a:solidFill>
                <a:latin typeface="+mn-lt"/>
              </a:rPr>
              <a:t>	</a:t>
            </a:r>
            <a:r>
              <a:rPr lang="en-US" sz="2100" kern="0" dirty="0" smtClean="0">
                <a:solidFill>
                  <a:schemeClr val="accent2"/>
                </a:solidFill>
                <a:latin typeface="+mn-lt"/>
              </a:rPr>
              <a:t>- D must be a square matrix</a:t>
            </a:r>
          </a:p>
          <a:p>
            <a:pPr marL="0" marR="0" lvl="0" indent="0" algn="l" defTabSz="10271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28850" algn="l"/>
              </a:tabLst>
              <a:defRPr/>
            </a:pPr>
            <a:r>
              <a:rPr kumimoji="0" lang="en-US" sz="21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MMULT(D,E) </a:t>
            </a:r>
            <a:r>
              <a:rPr kumimoji="0" lang="en-US" sz="21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	- </a:t>
            </a:r>
            <a:r>
              <a:rPr kumimoji="0" lang="en-US" sz="21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Multiply</a:t>
            </a:r>
            <a:r>
              <a:rPr kumimoji="0" lang="en-US" sz="21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 matrices D and E</a:t>
            </a:r>
          </a:p>
          <a:p>
            <a:pPr marL="0" marR="0" lvl="0" indent="0" algn="l" defTabSz="10271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28850" algn="l"/>
              </a:tabLst>
              <a:defRPr/>
            </a:pPr>
            <a:r>
              <a:rPr lang="en-US" sz="2100" kern="0" dirty="0">
                <a:solidFill>
                  <a:schemeClr val="accent2"/>
                </a:solidFill>
                <a:latin typeface="+mn-lt"/>
              </a:rPr>
              <a:t>	</a:t>
            </a:r>
            <a:r>
              <a:rPr lang="en-US" sz="2100" kern="0" dirty="0" smtClean="0">
                <a:solidFill>
                  <a:schemeClr val="accent2"/>
                </a:solidFill>
                <a:latin typeface="+mn-lt"/>
              </a:rPr>
              <a:t>- Only defined if the number of columns in matrix D</a:t>
            </a:r>
          </a:p>
          <a:p>
            <a:pPr marL="0" marR="0" lvl="0" indent="0" algn="l" defTabSz="10271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28850" algn="l"/>
              </a:tabLst>
              <a:defRPr/>
            </a:pPr>
            <a:r>
              <a:rPr lang="en-US" sz="2100" kern="0" dirty="0">
                <a:solidFill>
                  <a:schemeClr val="accent2"/>
                </a:solidFill>
                <a:latin typeface="+mn-lt"/>
              </a:rPr>
              <a:t>	</a:t>
            </a:r>
            <a:r>
              <a:rPr lang="en-US" sz="2100" kern="0" dirty="0" smtClean="0">
                <a:solidFill>
                  <a:schemeClr val="accent2"/>
                </a:solidFill>
                <a:latin typeface="+mn-lt"/>
              </a:rPr>
              <a:t>  matches the number of rows in matrix E.</a:t>
            </a:r>
          </a:p>
          <a:p>
            <a:pPr marL="0" marR="0" lvl="0" indent="0" algn="l" defTabSz="10271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28850" algn="l"/>
              </a:tabLst>
              <a:defRPr/>
            </a:pPr>
            <a:r>
              <a:rPr kumimoji="0" lang="en-US" sz="21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MINVERSE(D)</a:t>
            </a:r>
            <a:r>
              <a:rPr kumimoji="0" lang="en-US" sz="21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	-</a:t>
            </a:r>
            <a:r>
              <a:rPr kumimoji="0" lang="en-US" sz="21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 Find the </a:t>
            </a:r>
            <a:r>
              <a:rPr kumimoji="0" lang="en-US" sz="2100" b="1" i="1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inverse</a:t>
            </a:r>
            <a:r>
              <a:rPr kumimoji="0" lang="en-US" sz="21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 of matrix D (if it exists)</a:t>
            </a:r>
          </a:p>
          <a:p>
            <a:pPr marL="0" marR="0" lvl="0" indent="0" algn="l" defTabSz="10271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28850" algn="l"/>
              </a:tabLst>
              <a:defRPr/>
            </a:pPr>
            <a:r>
              <a:rPr lang="en-US" sz="2100" kern="0" baseline="0" dirty="0">
                <a:solidFill>
                  <a:schemeClr val="accent2"/>
                </a:solidFill>
                <a:latin typeface="+mn-lt"/>
              </a:rPr>
              <a:t>	</a:t>
            </a:r>
            <a:r>
              <a:rPr lang="en-US" sz="2100" kern="0" baseline="0" dirty="0" smtClean="0">
                <a:solidFill>
                  <a:schemeClr val="accent2"/>
                </a:solidFill>
                <a:latin typeface="+mn-lt"/>
              </a:rPr>
              <a:t>-</a:t>
            </a:r>
            <a:r>
              <a:rPr lang="en-US" sz="2100" kern="0" dirty="0" smtClean="0">
                <a:solidFill>
                  <a:schemeClr val="accent2"/>
                </a:solidFill>
                <a:latin typeface="+mn-lt"/>
              </a:rPr>
              <a:t> D must be a square matrix</a:t>
            </a:r>
          </a:p>
          <a:p>
            <a:pPr marL="0" marR="0" lvl="0" indent="0" algn="l" defTabSz="10271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28850" algn="l"/>
              </a:tabLst>
              <a:defRPr/>
            </a:pPr>
            <a:r>
              <a:rPr lang="en-US" sz="2100" b="1" kern="0" dirty="0" smtClean="0">
                <a:solidFill>
                  <a:srgbClr val="FF0000"/>
                </a:solidFill>
                <a:latin typeface="+mn-lt"/>
              </a:rPr>
              <a:t>TRANSPOSE(D)</a:t>
            </a:r>
            <a:r>
              <a:rPr lang="en-US" sz="2100" kern="0" dirty="0" smtClean="0">
                <a:solidFill>
                  <a:schemeClr val="accent2"/>
                </a:solidFill>
                <a:latin typeface="+mn-lt"/>
              </a:rPr>
              <a:t>	- Find the </a:t>
            </a:r>
            <a:r>
              <a:rPr lang="en-US" sz="2100" b="1" i="1" kern="0" dirty="0" smtClean="0">
                <a:solidFill>
                  <a:srgbClr val="FF0000"/>
                </a:solidFill>
                <a:latin typeface="+mn-lt"/>
              </a:rPr>
              <a:t>transpose</a:t>
            </a:r>
            <a:r>
              <a:rPr lang="en-US" sz="2100" kern="0" dirty="0" smtClean="0">
                <a:solidFill>
                  <a:schemeClr val="accent2"/>
                </a:solidFill>
                <a:latin typeface="+mn-lt"/>
              </a:rPr>
              <a:t> of matrix D</a:t>
            </a:r>
          </a:p>
          <a:p>
            <a:pPr marL="0" marR="0" lvl="0" indent="0" algn="l" defTabSz="10271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28850" algn="l"/>
              </a:tabLst>
              <a:defRPr/>
            </a:pPr>
            <a:r>
              <a:rPr lang="en-US" sz="2100" kern="0" dirty="0">
                <a:solidFill>
                  <a:schemeClr val="accent2"/>
                </a:solidFill>
                <a:latin typeface="+mn-lt"/>
              </a:rPr>
              <a:t>	</a:t>
            </a:r>
            <a:r>
              <a:rPr lang="en-US" sz="2100" kern="0" dirty="0" smtClean="0">
                <a:solidFill>
                  <a:schemeClr val="accent2"/>
                </a:solidFill>
                <a:latin typeface="+mn-lt"/>
              </a:rPr>
              <a:t>- if D has dimension (</a:t>
            </a:r>
            <a:r>
              <a:rPr lang="en-US" sz="2100" kern="0" dirty="0" err="1" smtClean="0">
                <a:solidFill>
                  <a:schemeClr val="accent2"/>
                </a:solidFill>
                <a:latin typeface="+mn-lt"/>
              </a:rPr>
              <a:t>mxn</a:t>
            </a:r>
            <a:r>
              <a:rPr lang="en-US" sz="2100" kern="0" dirty="0" smtClean="0">
                <a:solidFill>
                  <a:schemeClr val="accent2"/>
                </a:solidFill>
                <a:latin typeface="+mn-lt"/>
              </a:rPr>
              <a:t>) then D</a:t>
            </a:r>
            <a:r>
              <a:rPr lang="en-US" sz="2100" kern="0" baseline="30000" dirty="0" smtClean="0">
                <a:solidFill>
                  <a:schemeClr val="accent2"/>
                </a:solidFill>
                <a:latin typeface="+mn-lt"/>
              </a:rPr>
              <a:t>T</a:t>
            </a:r>
            <a:r>
              <a:rPr lang="en-US" sz="2100" kern="0" dirty="0" smtClean="0">
                <a:solidFill>
                  <a:schemeClr val="accent2"/>
                </a:solidFill>
                <a:latin typeface="+mn-lt"/>
              </a:rPr>
              <a:t> will have </a:t>
            </a:r>
          </a:p>
          <a:p>
            <a:pPr marL="0" marR="0" lvl="0" indent="0" algn="l" defTabSz="10271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28850" algn="l"/>
              </a:tabLst>
              <a:defRPr/>
            </a:pPr>
            <a:r>
              <a:rPr lang="en-US" sz="2100" kern="0" dirty="0">
                <a:solidFill>
                  <a:schemeClr val="accent2"/>
                </a:solidFill>
                <a:latin typeface="+mn-lt"/>
              </a:rPr>
              <a:t>	</a:t>
            </a:r>
            <a:r>
              <a:rPr lang="en-US" sz="2100" kern="0" dirty="0" smtClean="0">
                <a:solidFill>
                  <a:schemeClr val="accent2"/>
                </a:solidFill>
                <a:latin typeface="+mn-lt"/>
              </a:rPr>
              <a:t>  dimension (</a:t>
            </a:r>
            <a:r>
              <a:rPr lang="en-US" sz="2100" kern="0" dirty="0" err="1" smtClean="0">
                <a:solidFill>
                  <a:schemeClr val="accent2"/>
                </a:solidFill>
                <a:latin typeface="+mn-lt"/>
              </a:rPr>
              <a:t>nxm</a:t>
            </a:r>
            <a:r>
              <a:rPr lang="en-US" sz="2100" kern="0" dirty="0" smtClean="0">
                <a:solidFill>
                  <a:schemeClr val="accent2"/>
                </a:solidFill>
                <a:latin typeface="+mn-lt"/>
              </a:rPr>
              <a:t>)</a:t>
            </a:r>
          </a:p>
          <a:p>
            <a:pPr marL="0" marR="0" lvl="0" indent="0" algn="l" defTabSz="10271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27113" algn="l"/>
                <a:tab pos="2228850" algn="l"/>
              </a:tabLst>
              <a:defRPr/>
            </a:pPr>
            <a:r>
              <a:rPr lang="en-US" sz="2100" b="1" kern="0" dirty="0" smtClean="0">
                <a:solidFill>
                  <a:srgbClr val="FF0000"/>
                </a:solidFill>
                <a:latin typeface="+mn-lt"/>
              </a:rPr>
              <a:t>D + E</a:t>
            </a:r>
            <a:r>
              <a:rPr lang="en-US" sz="2100" kern="0" dirty="0" smtClean="0">
                <a:solidFill>
                  <a:schemeClr val="accent2"/>
                </a:solidFill>
                <a:latin typeface="+mn-lt"/>
              </a:rPr>
              <a:t>	- </a:t>
            </a:r>
            <a:r>
              <a:rPr lang="en-US" sz="2100" b="1" i="1" kern="0" dirty="0" smtClean="0">
                <a:solidFill>
                  <a:srgbClr val="FF0000"/>
                </a:solidFill>
                <a:latin typeface="+mn-lt"/>
              </a:rPr>
              <a:t>Add</a:t>
            </a:r>
            <a:r>
              <a:rPr lang="en-US" sz="2100" kern="0" dirty="0" smtClean="0">
                <a:solidFill>
                  <a:schemeClr val="accent2"/>
                </a:solidFill>
                <a:latin typeface="+mn-lt"/>
              </a:rPr>
              <a:t> matrices D and E (must have same dimensions)</a:t>
            </a:r>
          </a:p>
          <a:p>
            <a:pPr lvl="0" defTabSz="1027113" eaLnBrk="0" hangingPunct="0">
              <a:spcBef>
                <a:spcPct val="20000"/>
              </a:spcBef>
              <a:tabLst>
                <a:tab pos="1027113" algn="l"/>
                <a:tab pos="2228850" algn="l"/>
              </a:tabLst>
            </a:pPr>
            <a:r>
              <a:rPr lang="en-US" sz="2100" b="1" kern="0" dirty="0" smtClean="0">
                <a:solidFill>
                  <a:srgbClr val="FF0000"/>
                </a:solidFill>
                <a:latin typeface="+mn-lt"/>
              </a:rPr>
              <a:t>D – E</a:t>
            </a:r>
            <a:r>
              <a:rPr lang="en-US" sz="2100" kern="0" dirty="0" smtClean="0">
                <a:solidFill>
                  <a:schemeClr val="accent2"/>
                </a:solidFill>
                <a:latin typeface="+mn-lt"/>
              </a:rPr>
              <a:t>	- </a:t>
            </a:r>
            <a:r>
              <a:rPr lang="en-US" sz="2100" b="1" i="1" kern="0" dirty="0" smtClean="0">
                <a:solidFill>
                  <a:srgbClr val="FF0000"/>
                </a:solidFill>
                <a:latin typeface="+mn-lt"/>
              </a:rPr>
              <a:t>Subtract</a:t>
            </a:r>
            <a:r>
              <a:rPr lang="en-US" sz="2100" kern="0" dirty="0" smtClean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2100" kern="0" dirty="0" smtClean="0">
                <a:solidFill>
                  <a:schemeClr val="accent2"/>
                </a:solidFill>
              </a:rPr>
              <a:t>matrix </a:t>
            </a:r>
            <a:r>
              <a:rPr lang="en-US" sz="2100" kern="0" dirty="0">
                <a:solidFill>
                  <a:schemeClr val="accent2"/>
                </a:solidFill>
              </a:rPr>
              <a:t>D </a:t>
            </a:r>
            <a:r>
              <a:rPr lang="en-US" sz="2100" kern="0" dirty="0" smtClean="0">
                <a:solidFill>
                  <a:schemeClr val="accent2"/>
                </a:solidFill>
              </a:rPr>
              <a:t>from matrix </a:t>
            </a:r>
            <a:r>
              <a:rPr lang="en-US" sz="2100" kern="0" dirty="0">
                <a:solidFill>
                  <a:schemeClr val="accent2"/>
                </a:solidFill>
              </a:rPr>
              <a:t>E (must have </a:t>
            </a:r>
            <a:r>
              <a:rPr lang="en-US" sz="2100" kern="0" dirty="0" smtClean="0">
                <a:solidFill>
                  <a:schemeClr val="accent2"/>
                </a:solidFill>
              </a:rPr>
              <a:t>same dimensions</a:t>
            </a:r>
            <a:r>
              <a:rPr lang="en-US" sz="2100" kern="0" dirty="0">
                <a:solidFill>
                  <a:schemeClr val="accent2"/>
                </a:solidFill>
              </a:rPr>
              <a:t>)</a:t>
            </a:r>
            <a:endParaRPr lang="en-US" sz="2100" kern="0" dirty="0" smtClean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7" name="Line 17"/>
          <p:cNvSpPr>
            <a:spLocks noChangeShapeType="1"/>
          </p:cNvSpPr>
          <p:nvPr/>
        </p:nvSpPr>
        <p:spPr bwMode="auto">
          <a:xfrm flipV="1">
            <a:off x="-1" y="587532"/>
            <a:ext cx="9130645" cy="2936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0" y="228600"/>
            <a:ext cx="5664631" cy="358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Excel C     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EGR 120 – Introduction to 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Engineering      </a:t>
            </a:r>
            <a:endParaRPr lang="en-US" sz="3200" dirty="0"/>
          </a:p>
        </p:txBody>
      </p:sp>
      <p:sp>
        <p:nvSpPr>
          <p:cNvPr id="10" name="Slide Number Placeholder 5"/>
          <p:cNvSpPr txBox="1">
            <a:spLocks noGrp="1"/>
          </p:cNvSpPr>
          <p:nvPr/>
        </p:nvSpPr>
        <p:spPr bwMode="auto">
          <a:xfrm>
            <a:off x="7225644" y="-11034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n-US" sz="1400" dirty="0" smtClean="0"/>
              <a:t>23</a:t>
            </a:r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5997583" y="6569"/>
            <a:ext cx="2560316" cy="461665"/>
          </a:xfrm>
          <a:prstGeom prst="rect">
            <a:avLst/>
          </a:prstGeom>
          <a:noFill/>
          <a:ln w="28575">
            <a:solidFill>
              <a:srgbClr val="FF3300"/>
            </a:solidFill>
          </a:ln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For reference only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5"/>
          <p:cNvSpPr txBox="1">
            <a:spLocks noGrp="1"/>
          </p:cNvSpPr>
          <p:nvPr/>
        </p:nvSpPr>
        <p:spPr bwMode="auto">
          <a:xfrm>
            <a:off x="7239000" y="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2D88F03A-B765-4860-AC64-EC68374AA1DE}" type="slidenum">
              <a:rPr lang="en-US" sz="1400"/>
              <a:pPr algn="r" eaLnBrk="0" hangingPunct="0"/>
              <a:t>38</a:t>
            </a:fld>
            <a:endParaRPr lang="en-US" sz="1400"/>
          </a:p>
        </p:txBody>
      </p:sp>
      <p:sp>
        <p:nvSpPr>
          <p:cNvPr id="4103" name="Rectangle 9"/>
          <p:cNvSpPr>
            <a:spLocks noGrp="1" noChangeArrowheads="1"/>
          </p:cNvSpPr>
          <p:nvPr>
            <p:ph type="subTitle" idx="4294967295"/>
          </p:nvPr>
        </p:nvSpPr>
        <p:spPr>
          <a:xfrm>
            <a:off x="-1" y="2227199"/>
            <a:ext cx="8534400" cy="398463"/>
          </a:xfrm>
        </p:spPr>
        <p:txBody>
          <a:bodyPr/>
          <a:lstStyle/>
          <a:p>
            <a:pPr marL="228600" indent="-228600">
              <a:buFontTx/>
              <a:buNone/>
            </a:pPr>
            <a:r>
              <a:rPr lang="en-US" sz="2200" b="1" u="sng" dirty="0" smtClean="0">
                <a:solidFill>
                  <a:srgbClr val="FF0000"/>
                </a:solidFill>
              </a:rPr>
              <a:t>Example:  Adding 2 matrices</a:t>
            </a:r>
            <a:endParaRPr lang="en-US" sz="2200" dirty="0" smtClean="0">
              <a:solidFill>
                <a:srgbClr val="FF0000"/>
              </a:solidFill>
            </a:endParaRPr>
          </a:p>
        </p:txBody>
      </p:sp>
      <p:sp>
        <p:nvSpPr>
          <p:cNvPr id="8" name="Rectangle 9"/>
          <p:cNvSpPr txBox="1">
            <a:spLocks noChangeArrowheads="1"/>
          </p:cNvSpPr>
          <p:nvPr/>
        </p:nvSpPr>
        <p:spPr bwMode="auto">
          <a:xfrm>
            <a:off x="0" y="635390"/>
            <a:ext cx="9144000" cy="1629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sng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To enter a matrix formula</a:t>
            </a:r>
            <a:r>
              <a:rPr kumimoji="0" lang="en-US" sz="2200" i="0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: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200" kern="0" baseline="0" dirty="0" smtClean="0">
                <a:solidFill>
                  <a:schemeClr val="accent2"/>
                </a:solidFill>
                <a:latin typeface="+mn-lt"/>
              </a:rPr>
              <a:t>Highlight</a:t>
            </a:r>
            <a:r>
              <a:rPr lang="en-US" sz="2200" kern="0" dirty="0" smtClean="0">
                <a:solidFill>
                  <a:schemeClr val="accent2"/>
                </a:solidFill>
                <a:latin typeface="+mn-lt"/>
              </a:rPr>
              <a:t> the cells where you want the result </a:t>
            </a:r>
            <a:r>
              <a:rPr lang="en-US" sz="2200" b="1" i="1" kern="0" dirty="0" smtClean="0">
                <a:solidFill>
                  <a:schemeClr val="accent2"/>
                </a:solidFill>
                <a:latin typeface="+mn-lt"/>
              </a:rPr>
              <a:t>(so you must know the size!)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i="0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Type</a:t>
            </a:r>
            <a:r>
              <a:rPr kumimoji="0" lang="en-US" sz="2200" i="0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 the matrix formula (without braces)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200" kern="0" baseline="0" dirty="0" smtClean="0">
                <a:solidFill>
                  <a:schemeClr val="accent2"/>
                </a:solidFill>
                <a:latin typeface="+mn-lt"/>
              </a:rPr>
              <a:t>Press</a:t>
            </a:r>
            <a:r>
              <a:rPr lang="en-US" sz="2200" kern="0" dirty="0" smtClean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2200" b="1" kern="0" dirty="0" smtClean="0">
                <a:solidFill>
                  <a:srgbClr val="FF0000"/>
                </a:solidFill>
                <a:latin typeface="+mn-lt"/>
              </a:rPr>
              <a:t>Ctrl + Shift + Enter </a:t>
            </a:r>
            <a:r>
              <a:rPr lang="en-US" sz="2200" kern="0" dirty="0" smtClean="0">
                <a:solidFill>
                  <a:schemeClr val="accent2"/>
                </a:solidFill>
                <a:latin typeface="+mn-lt"/>
              </a:rPr>
              <a:t>(and Excel will fill out the matrix and add braces)</a:t>
            </a:r>
            <a:endParaRPr kumimoji="0" lang="en-US" sz="2200" i="0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9" name="Line 17"/>
          <p:cNvSpPr>
            <a:spLocks noChangeShapeType="1"/>
          </p:cNvSpPr>
          <p:nvPr/>
        </p:nvSpPr>
        <p:spPr bwMode="auto">
          <a:xfrm flipV="1">
            <a:off x="-1" y="587532"/>
            <a:ext cx="9130645" cy="2936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0" y="228600"/>
            <a:ext cx="784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Excel C     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EGR 120 – Introduction to Engineering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2028"/>
          <a:stretch/>
        </p:blipFill>
        <p:spPr>
          <a:xfrm>
            <a:off x="254577" y="2688965"/>
            <a:ext cx="8621487" cy="4169035"/>
          </a:xfrm>
          <a:prstGeom prst="rect">
            <a:avLst/>
          </a:prstGeom>
          <a:noFill/>
          <a:ln w="38100">
            <a:solidFill>
              <a:schemeClr val="accent6"/>
            </a:solidFill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997583" y="6569"/>
            <a:ext cx="2560316" cy="461665"/>
          </a:xfrm>
          <a:prstGeom prst="rect">
            <a:avLst/>
          </a:prstGeom>
          <a:noFill/>
          <a:ln w="28575">
            <a:solidFill>
              <a:srgbClr val="FF3300"/>
            </a:solidFill>
          </a:ln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For reference only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5"/>
          <p:cNvSpPr txBox="1">
            <a:spLocks noGrp="1"/>
          </p:cNvSpPr>
          <p:nvPr/>
        </p:nvSpPr>
        <p:spPr bwMode="auto">
          <a:xfrm>
            <a:off x="7238999" y="2336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2D88F03A-B765-4860-AC64-EC68374AA1DE}" type="slidenum">
              <a:rPr lang="en-US" sz="1400"/>
              <a:pPr algn="r" eaLnBrk="0" hangingPunct="0"/>
              <a:t>39</a:t>
            </a:fld>
            <a:endParaRPr lang="en-US" sz="1400"/>
          </a:p>
        </p:txBody>
      </p:sp>
      <p:sp>
        <p:nvSpPr>
          <p:cNvPr id="4103" name="Rectangle 9"/>
          <p:cNvSpPr>
            <a:spLocks noGrp="1" noChangeArrowheads="1"/>
          </p:cNvSpPr>
          <p:nvPr>
            <p:ph type="subTitle" idx="4294967295"/>
          </p:nvPr>
        </p:nvSpPr>
        <p:spPr>
          <a:xfrm>
            <a:off x="-1" y="723864"/>
            <a:ext cx="8534400" cy="398463"/>
          </a:xfrm>
        </p:spPr>
        <p:txBody>
          <a:bodyPr/>
          <a:lstStyle/>
          <a:p>
            <a:pPr marL="228600" indent="-228600">
              <a:buFontTx/>
              <a:buNone/>
            </a:pPr>
            <a:r>
              <a:rPr lang="en-US" sz="2400" b="1" u="sng" dirty="0" smtClean="0">
                <a:solidFill>
                  <a:schemeClr val="accent2"/>
                </a:solidFill>
              </a:rPr>
              <a:t>Example:  Other matrix operations</a:t>
            </a:r>
            <a:endParaRPr lang="en-US" sz="2400" dirty="0" smtClean="0">
              <a:solidFill>
                <a:schemeClr val="accent2"/>
              </a:solidFill>
            </a:endParaRPr>
          </a:p>
        </p:txBody>
      </p:sp>
      <p:sp>
        <p:nvSpPr>
          <p:cNvPr id="8" name="Line 17"/>
          <p:cNvSpPr>
            <a:spLocks noChangeShapeType="1"/>
          </p:cNvSpPr>
          <p:nvPr/>
        </p:nvSpPr>
        <p:spPr bwMode="auto">
          <a:xfrm flipV="1">
            <a:off x="-1" y="587532"/>
            <a:ext cx="9130645" cy="2936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0" y="228600"/>
            <a:ext cx="784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Excel C     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EGR 120 – Introduction to Engineering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280160"/>
            <a:ext cx="9151278" cy="5290457"/>
          </a:xfrm>
          <a:prstGeom prst="rect">
            <a:avLst/>
          </a:prstGeom>
          <a:noFill/>
          <a:ln w="38100">
            <a:solidFill>
              <a:schemeClr val="accent6"/>
            </a:solidFill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997583" y="6569"/>
            <a:ext cx="2560316" cy="461665"/>
          </a:xfrm>
          <a:prstGeom prst="rect">
            <a:avLst/>
          </a:prstGeom>
          <a:noFill/>
          <a:ln w="28575">
            <a:solidFill>
              <a:srgbClr val="FF3300"/>
            </a:solidFill>
          </a:ln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For reference only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 txBox="1">
            <a:spLocks noGrp="1"/>
          </p:cNvSpPr>
          <p:nvPr/>
        </p:nvSpPr>
        <p:spPr bwMode="auto">
          <a:xfrm>
            <a:off x="7239000" y="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70F6D882-0FFD-43B3-BC9D-EC466671A6AF}" type="slidenum">
              <a:rPr lang="en-US" sz="1400"/>
              <a:pPr algn="r" eaLnBrk="0" hangingPunct="0"/>
              <a:t>4</a:t>
            </a:fld>
            <a:endParaRPr lang="en-US" sz="1400" dirty="0"/>
          </a:p>
        </p:txBody>
      </p:sp>
      <p:sp>
        <p:nvSpPr>
          <p:cNvPr id="4103" name="Rectangle 9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609600"/>
            <a:ext cx="9144000" cy="1333500"/>
          </a:xfrm>
        </p:spPr>
        <p:txBody>
          <a:bodyPr/>
          <a:lstStyle/>
          <a:p>
            <a:pPr marL="228600" indent="-228600">
              <a:buFontTx/>
              <a:buNone/>
            </a:pPr>
            <a:r>
              <a:rPr lang="en-US" sz="2400" b="1" u="sng" dirty="0" smtClean="0">
                <a:solidFill>
                  <a:schemeClr val="accent2"/>
                </a:solidFill>
              </a:rPr>
              <a:t>Example 1 (continued):</a:t>
            </a:r>
            <a:endParaRPr lang="en-US" sz="2400" b="1" dirty="0" smtClean="0">
              <a:solidFill>
                <a:schemeClr val="accent2"/>
              </a:solidFill>
            </a:endParaRPr>
          </a:p>
          <a:p>
            <a:pPr marL="0" indent="0">
              <a:buFontTx/>
              <a:buNone/>
            </a:pPr>
            <a:r>
              <a:rPr lang="en-US" sz="2400" dirty="0" smtClean="0">
                <a:solidFill>
                  <a:schemeClr val="accent2"/>
                </a:solidFill>
              </a:rPr>
              <a:t>The graph appears correctly and various types of formatting can be added.</a:t>
            </a:r>
          </a:p>
        </p:txBody>
      </p:sp>
      <p:sp>
        <p:nvSpPr>
          <p:cNvPr id="8" name="Line 17"/>
          <p:cNvSpPr>
            <a:spLocks noChangeShapeType="1"/>
          </p:cNvSpPr>
          <p:nvPr/>
        </p:nvSpPr>
        <p:spPr bwMode="auto">
          <a:xfrm flipV="1">
            <a:off x="-1" y="587532"/>
            <a:ext cx="9130645" cy="2936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0" y="228600"/>
            <a:ext cx="784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Excel C     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EGR 120 – Introduction to Engineering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1559"/>
          <a:stretch/>
        </p:blipFill>
        <p:spPr>
          <a:xfrm>
            <a:off x="1" y="2369292"/>
            <a:ext cx="9144000" cy="4076201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5"/>
          <p:cNvSpPr txBox="1">
            <a:spLocks noGrp="1"/>
          </p:cNvSpPr>
          <p:nvPr/>
        </p:nvSpPr>
        <p:spPr bwMode="auto">
          <a:xfrm>
            <a:off x="7225644" y="16764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2D88F03A-B765-4860-AC64-EC68374AA1DE}" type="slidenum">
              <a:rPr lang="en-US" sz="1400"/>
              <a:pPr algn="r" eaLnBrk="0" hangingPunct="0"/>
              <a:t>40</a:t>
            </a:fld>
            <a:endParaRPr lang="en-US" sz="1400"/>
          </a:p>
        </p:txBody>
      </p:sp>
      <p:sp>
        <p:nvSpPr>
          <p:cNvPr id="4103" name="Rectangle 9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609601"/>
            <a:ext cx="9144000" cy="1852559"/>
          </a:xfrm>
        </p:spPr>
        <p:txBody>
          <a:bodyPr/>
          <a:lstStyle/>
          <a:p>
            <a:pPr marL="228600" indent="-228600">
              <a:buFontTx/>
              <a:buNone/>
            </a:pPr>
            <a:r>
              <a:rPr lang="en-US" sz="2000" b="1" u="sng" dirty="0" smtClean="0">
                <a:solidFill>
                  <a:schemeClr val="accent2"/>
                </a:solidFill>
              </a:rPr>
              <a:t>Solving Simultaneous Equations using Matrices</a:t>
            </a:r>
            <a:r>
              <a:rPr lang="en-US" sz="2000" b="1" dirty="0" smtClean="0">
                <a:solidFill>
                  <a:schemeClr val="accent2"/>
                </a:solidFill>
              </a:rPr>
              <a:t> </a:t>
            </a:r>
            <a:r>
              <a:rPr lang="en-US" sz="2000" dirty="0" smtClean="0">
                <a:solidFill>
                  <a:schemeClr val="accent2"/>
                </a:solidFill>
              </a:rPr>
              <a:t>- Background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2"/>
                </a:solidFill>
                <a:latin typeface="Arial"/>
              </a:rPr>
              <a:t>Suppose that we want to solve the following two simultaneous equations:</a:t>
            </a:r>
          </a:p>
          <a:p>
            <a:pPr marL="228600" indent="-228600">
              <a:buNone/>
            </a:pPr>
            <a:r>
              <a:rPr lang="en-US" sz="2000" dirty="0" smtClean="0">
                <a:solidFill>
                  <a:schemeClr val="accent2"/>
                </a:solidFill>
                <a:latin typeface="Arial"/>
              </a:rPr>
              <a:t>		 3x</a:t>
            </a:r>
            <a:r>
              <a:rPr lang="en-US" sz="2000" baseline="-25000" dirty="0" smtClean="0">
                <a:solidFill>
                  <a:schemeClr val="accent2"/>
                </a:solidFill>
                <a:latin typeface="Arial"/>
              </a:rPr>
              <a:t>1</a:t>
            </a:r>
            <a:r>
              <a:rPr lang="en-US" sz="2000" dirty="0" smtClean="0">
                <a:solidFill>
                  <a:schemeClr val="accent2"/>
                </a:solidFill>
                <a:latin typeface="Arial"/>
              </a:rPr>
              <a:t> + 4x</a:t>
            </a:r>
            <a:r>
              <a:rPr lang="en-US" sz="2000" baseline="-25000" dirty="0" smtClean="0">
                <a:solidFill>
                  <a:schemeClr val="accent2"/>
                </a:solidFill>
                <a:latin typeface="Arial"/>
              </a:rPr>
              <a:t>2</a:t>
            </a:r>
            <a:r>
              <a:rPr lang="en-US" sz="2000" dirty="0" smtClean="0">
                <a:solidFill>
                  <a:schemeClr val="accent2"/>
                </a:solidFill>
                <a:latin typeface="Arial"/>
              </a:rPr>
              <a:t> = 14</a:t>
            </a:r>
          </a:p>
          <a:p>
            <a:pPr marL="228600" indent="-228600">
              <a:buNone/>
            </a:pPr>
            <a:r>
              <a:rPr lang="en-US" sz="2000" dirty="0" smtClean="0">
                <a:solidFill>
                  <a:schemeClr val="accent2"/>
                </a:solidFill>
                <a:latin typeface="Arial"/>
              </a:rPr>
              <a:t>		-5x</a:t>
            </a:r>
            <a:r>
              <a:rPr lang="en-US" sz="2000" baseline="-25000" dirty="0" smtClean="0">
                <a:solidFill>
                  <a:schemeClr val="accent2"/>
                </a:solidFill>
                <a:latin typeface="Arial"/>
              </a:rPr>
              <a:t>1</a:t>
            </a:r>
            <a:r>
              <a:rPr lang="en-US" sz="2000" dirty="0" smtClean="0">
                <a:solidFill>
                  <a:schemeClr val="accent2"/>
                </a:solidFill>
                <a:latin typeface="Arial"/>
              </a:rPr>
              <a:t> + 2x</a:t>
            </a:r>
            <a:r>
              <a:rPr lang="en-US" sz="2000" baseline="-25000" dirty="0" smtClean="0">
                <a:solidFill>
                  <a:schemeClr val="accent2"/>
                </a:solidFill>
                <a:latin typeface="Arial"/>
              </a:rPr>
              <a:t>2</a:t>
            </a:r>
            <a:r>
              <a:rPr lang="en-US" sz="2000" dirty="0" smtClean="0">
                <a:solidFill>
                  <a:schemeClr val="accent2"/>
                </a:solidFill>
                <a:latin typeface="Arial"/>
              </a:rPr>
              <a:t> = 20</a:t>
            </a:r>
          </a:p>
          <a:p>
            <a:pPr marL="228600" indent="-228600">
              <a:buNone/>
            </a:pPr>
            <a:r>
              <a:rPr lang="en-US" sz="2000" dirty="0" smtClean="0">
                <a:solidFill>
                  <a:schemeClr val="accent2"/>
                </a:solidFill>
                <a:latin typeface="Arial"/>
              </a:rPr>
              <a:t>These equations can be written in the matrix form </a:t>
            </a:r>
            <a:r>
              <a:rPr lang="en-US" sz="2000" b="1" dirty="0" smtClean="0">
                <a:solidFill>
                  <a:srgbClr val="FF0000"/>
                </a:solidFill>
                <a:latin typeface="Arial"/>
              </a:rPr>
              <a:t>Ax = b </a:t>
            </a:r>
            <a:r>
              <a:rPr lang="en-US" sz="2000" dirty="0" smtClean="0">
                <a:solidFill>
                  <a:schemeClr val="accent2"/>
                </a:solidFill>
                <a:latin typeface="Arial"/>
              </a:rPr>
              <a:t>shown below:</a:t>
            </a:r>
            <a:endParaRPr lang="en-US" sz="2000" dirty="0" smtClean="0">
              <a:solidFill>
                <a:schemeClr val="accent2"/>
              </a:solidFill>
            </a:endParaRPr>
          </a:p>
          <a:p>
            <a:pPr marL="228600" indent="-228600">
              <a:buFontTx/>
              <a:buNone/>
            </a:pPr>
            <a:endParaRPr lang="en-US" sz="2000" dirty="0" smtClean="0">
              <a:solidFill>
                <a:schemeClr val="accent2"/>
              </a:solidFill>
            </a:endParaRPr>
          </a:p>
          <a:p>
            <a:pPr marL="228600" indent="-228600">
              <a:buFontTx/>
              <a:buNone/>
            </a:pPr>
            <a:endParaRPr lang="en-US" sz="2000" dirty="0" smtClean="0">
              <a:solidFill>
                <a:schemeClr val="accent2"/>
              </a:solidFill>
            </a:endParaRPr>
          </a:p>
        </p:txBody>
      </p:sp>
      <p:sp>
        <p:nvSpPr>
          <p:cNvPr id="15" name="Rectangle 9"/>
          <p:cNvSpPr txBox="1">
            <a:spLocks noChangeArrowheads="1"/>
          </p:cNvSpPr>
          <p:nvPr/>
        </p:nvSpPr>
        <p:spPr bwMode="auto">
          <a:xfrm>
            <a:off x="-1" y="4230255"/>
            <a:ext cx="9144001" cy="2182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matrix equation Ax = b can be solved by pre-multiplying both sides of the equation by A</a:t>
            </a:r>
            <a:r>
              <a:rPr kumimoji="0" lang="en-US" sz="20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-1</a:t>
            </a:r>
          </a:p>
          <a:p>
            <a:pPr marL="1600200" lvl="3" indent="-228600" eaLnBrk="0" hangingPunct="0">
              <a:spcBef>
                <a:spcPct val="20000"/>
              </a:spcBef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Ax = b</a:t>
            </a:r>
          </a:p>
          <a:p>
            <a:pPr marL="1600200" lvl="3" indent="-228600" eaLnBrk="0" hangingPunct="0">
              <a:spcBef>
                <a:spcPct val="20000"/>
              </a:spcBef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A</a:t>
            </a:r>
            <a:r>
              <a:rPr kumimoji="0" lang="en-US" sz="20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-1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Ax = A</a:t>
            </a:r>
            <a:r>
              <a:rPr kumimoji="0" lang="en-US" sz="20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-1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</a:t>
            </a:r>
          </a:p>
          <a:p>
            <a:pPr marL="1600200" lvl="3" indent="-228600" eaLnBrk="0" hangingPunct="0">
              <a:spcBef>
                <a:spcPct val="20000"/>
              </a:spcBef>
              <a:tabLst>
                <a:tab pos="3205163" algn="l"/>
              </a:tabLst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Bodoni MT"/>
                <a:ea typeface="+mn-ea"/>
                <a:cs typeface="+mn-cs"/>
              </a:rPr>
              <a:t>	I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 = A</a:t>
            </a:r>
            <a:r>
              <a:rPr kumimoji="0" lang="en-US" sz="20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-1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b,  	where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Bodoni MT"/>
                <a:ea typeface="+mn-ea"/>
                <a:cs typeface="+mn-cs"/>
              </a:rPr>
              <a:t>I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is the identity matrix  and AA</a:t>
            </a:r>
            <a:r>
              <a:rPr kumimoji="0" lang="en-US" sz="20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-1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= A</a:t>
            </a:r>
            <a:r>
              <a:rPr kumimoji="0" lang="en-US" sz="20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-1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=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Bodoni MT"/>
                <a:ea typeface="+mn-ea"/>
                <a:cs typeface="+mn-cs"/>
              </a:rPr>
              <a:t>I</a:t>
            </a:r>
          </a:p>
          <a:p>
            <a:pPr marL="1600200" lvl="3" indent="-228600" eaLnBrk="0" hangingPunct="0">
              <a:spcBef>
                <a:spcPct val="20000"/>
              </a:spcBef>
              <a:tabLst>
                <a:tab pos="3205163" algn="l"/>
              </a:tabLst>
              <a:defRPr/>
            </a:pPr>
            <a:r>
              <a:rPr kumimoji="0" lang="en-US" sz="2000" b="1" i="0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US" sz="2000" i="0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 = A</a:t>
            </a:r>
            <a:r>
              <a:rPr kumimoji="0" lang="en-US" sz="2000" i="0" strike="noStrike" kern="0" cap="none" spc="0" normalizeH="0" baseline="3000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-1</a:t>
            </a:r>
            <a:r>
              <a:rPr kumimoji="0" lang="en-US" sz="2000" i="0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b,   	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 solve this equation to find x</a:t>
            </a:r>
            <a:r>
              <a:rPr kumimoji="0" lang="en-US" sz="20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and x</a:t>
            </a:r>
            <a:r>
              <a:rPr kumimoji="0" lang="en-US" sz="20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013527" y="2480713"/>
            <a:ext cx="3454475" cy="1721630"/>
            <a:chOff x="770370" y="3011488"/>
            <a:chExt cx="2718622" cy="1302843"/>
          </a:xfrm>
        </p:grpSpPr>
        <p:graphicFrame>
          <p:nvGraphicFramePr>
            <p:cNvPr id="52226" name="Object 2"/>
            <p:cNvGraphicFramePr>
              <a:graphicFrameLocks noChangeAspect="1"/>
            </p:cNvGraphicFramePr>
            <p:nvPr/>
          </p:nvGraphicFramePr>
          <p:xfrm>
            <a:off x="770370" y="3011488"/>
            <a:ext cx="2608263" cy="8216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61" name="Equation" r:id="rId3" imgW="1282680" imgH="482400" progId="Equation.3">
                    <p:embed/>
                  </p:oleObj>
                </mc:Choice>
                <mc:Fallback>
                  <p:oleObj name="Equation" r:id="rId3" imgW="1282680" imgH="4824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0370" y="3011488"/>
                          <a:ext cx="2608263" cy="821603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Right Brace 10"/>
            <p:cNvSpPr/>
            <p:nvPr/>
          </p:nvSpPr>
          <p:spPr bwMode="auto">
            <a:xfrm rot="5400000">
              <a:off x="1210232" y="3446458"/>
              <a:ext cx="204758" cy="965672"/>
            </a:xfrm>
            <a:prstGeom prst="rightBrac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83127" y="4034839"/>
              <a:ext cx="856889" cy="2794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solidFill>
                    <a:srgbClr val="FF0000"/>
                  </a:solidFill>
                </a:rPr>
                <a:t>Matrix A</a:t>
              </a:r>
              <a:endParaRPr lang="en-US" sz="1800" b="1" dirty="0">
                <a:solidFill>
                  <a:srgbClr val="FF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741056" y="4034839"/>
              <a:ext cx="826561" cy="2794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solidFill>
                    <a:srgbClr val="FF0000"/>
                  </a:solidFill>
                </a:rPr>
                <a:t>Matrix x</a:t>
              </a:r>
              <a:endParaRPr lang="en-US" sz="1800" b="1" dirty="0">
                <a:solidFill>
                  <a:srgbClr val="FF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652338" y="4034839"/>
              <a:ext cx="836654" cy="2794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solidFill>
                    <a:srgbClr val="FF0000"/>
                  </a:solidFill>
                </a:rPr>
                <a:t>Matrix b</a:t>
              </a:r>
              <a:endParaRPr lang="en-US" sz="1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0" name="Rectangle 9"/>
          <p:cNvSpPr txBox="1">
            <a:spLocks noChangeArrowheads="1"/>
          </p:cNvSpPr>
          <p:nvPr/>
        </p:nvSpPr>
        <p:spPr bwMode="auto">
          <a:xfrm>
            <a:off x="229459" y="6415453"/>
            <a:ext cx="1415415" cy="39485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 = A</a:t>
            </a:r>
            <a:r>
              <a:rPr kumimoji="0" lang="en-US" b="1" i="0" strike="noStrike" kern="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-1</a:t>
            </a:r>
            <a:r>
              <a:rPr kumimoji="0" lang="en-US" b="1" i="0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Rectangle 9"/>
          <p:cNvSpPr txBox="1">
            <a:spLocks noChangeArrowheads="1"/>
          </p:cNvSpPr>
          <p:nvPr/>
        </p:nvSpPr>
        <p:spPr bwMode="auto">
          <a:xfrm>
            <a:off x="1837641" y="6415629"/>
            <a:ext cx="6749010" cy="401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i="1" kern="0" dirty="0" smtClean="0">
                <a:solidFill>
                  <a:schemeClr val="accent2"/>
                </a:solidFill>
                <a:latin typeface="Arial"/>
              </a:rPr>
              <a:t>Key matrix equation for solving simultaneous equations.</a:t>
            </a:r>
            <a:endParaRPr kumimoji="0" lang="en-US" sz="1800" b="1" i="1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Line 17"/>
          <p:cNvSpPr>
            <a:spLocks noChangeShapeType="1"/>
          </p:cNvSpPr>
          <p:nvPr/>
        </p:nvSpPr>
        <p:spPr bwMode="auto">
          <a:xfrm flipV="1">
            <a:off x="-1" y="587532"/>
            <a:ext cx="9130645" cy="2936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" name="Rectangle 18"/>
          <p:cNvSpPr>
            <a:spLocks noChangeArrowheads="1"/>
          </p:cNvSpPr>
          <p:nvPr/>
        </p:nvSpPr>
        <p:spPr bwMode="auto">
          <a:xfrm>
            <a:off x="0" y="228600"/>
            <a:ext cx="784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Excel C     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EGR 120 – Introduction to Engineering</a:t>
            </a:r>
            <a:endParaRPr lang="en-US" sz="3200" dirty="0"/>
          </a:p>
        </p:txBody>
      </p:sp>
      <p:sp>
        <p:nvSpPr>
          <p:cNvPr id="24" name="Right Brace 23"/>
          <p:cNvSpPr/>
          <p:nvPr/>
        </p:nvSpPr>
        <p:spPr bwMode="auto">
          <a:xfrm rot="5400000">
            <a:off x="3607001" y="3342795"/>
            <a:ext cx="270574" cy="701483"/>
          </a:xfrm>
          <a:prstGeom prst="rightBrac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Right Brace 24"/>
          <p:cNvSpPr/>
          <p:nvPr/>
        </p:nvSpPr>
        <p:spPr bwMode="auto">
          <a:xfrm rot="5400000">
            <a:off x="4738493" y="3312805"/>
            <a:ext cx="267331" cy="758221"/>
          </a:xfrm>
          <a:prstGeom prst="rightBrac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97583" y="6569"/>
            <a:ext cx="2560316" cy="461665"/>
          </a:xfrm>
          <a:prstGeom prst="rect">
            <a:avLst/>
          </a:prstGeom>
          <a:noFill/>
          <a:ln w="28575">
            <a:solidFill>
              <a:srgbClr val="FF3300"/>
            </a:solidFill>
          </a:ln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For reference only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5"/>
          <p:cNvSpPr txBox="1">
            <a:spLocks noGrp="1"/>
          </p:cNvSpPr>
          <p:nvPr/>
        </p:nvSpPr>
        <p:spPr bwMode="auto">
          <a:xfrm>
            <a:off x="7239000" y="16817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2D88F03A-B765-4860-AC64-EC68374AA1DE}" type="slidenum">
              <a:rPr lang="en-US" sz="1400"/>
              <a:pPr algn="r" eaLnBrk="0" hangingPunct="0"/>
              <a:t>41</a:t>
            </a:fld>
            <a:endParaRPr lang="en-US" sz="1400"/>
          </a:p>
        </p:txBody>
      </p:sp>
      <p:sp>
        <p:nvSpPr>
          <p:cNvPr id="4103" name="Rectangle 9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609600"/>
            <a:ext cx="9144000" cy="3371850"/>
          </a:xfrm>
        </p:spPr>
        <p:txBody>
          <a:bodyPr/>
          <a:lstStyle/>
          <a:p>
            <a:pPr marL="228600" indent="-228600">
              <a:buFontTx/>
              <a:buNone/>
            </a:pPr>
            <a:r>
              <a:rPr lang="en-US" sz="2000" b="1" u="sng" dirty="0" smtClean="0">
                <a:solidFill>
                  <a:schemeClr val="accent2"/>
                </a:solidFill>
              </a:rPr>
              <a:t>Example</a:t>
            </a:r>
            <a:r>
              <a:rPr lang="en-US" sz="2000" dirty="0" smtClean="0">
                <a:solidFill>
                  <a:schemeClr val="accent2"/>
                </a:solidFill>
              </a:rPr>
              <a:t> -  Solving Simultaneous Equations using Matrices in Excel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2"/>
                </a:solidFill>
                <a:latin typeface="+mj-lt"/>
              </a:rPr>
              <a:t>Solve the same two simultaneous equations illustrated on the previous slide:</a:t>
            </a:r>
          </a:p>
          <a:p>
            <a:pPr marL="228600" indent="-228600">
              <a:buNone/>
            </a:pPr>
            <a:r>
              <a:rPr lang="en-US" sz="2000" dirty="0" smtClean="0">
                <a:solidFill>
                  <a:schemeClr val="accent2"/>
                </a:solidFill>
                <a:latin typeface="+mj-lt"/>
              </a:rPr>
              <a:t>		 3x</a:t>
            </a:r>
            <a:r>
              <a:rPr lang="en-US" sz="2000" baseline="-25000" dirty="0" smtClean="0">
                <a:solidFill>
                  <a:schemeClr val="accent2"/>
                </a:solidFill>
                <a:latin typeface="+mj-lt"/>
              </a:rPr>
              <a:t>1</a:t>
            </a:r>
            <a:r>
              <a:rPr lang="en-US" sz="2000" dirty="0" smtClean="0">
                <a:solidFill>
                  <a:schemeClr val="accent2"/>
                </a:solidFill>
                <a:latin typeface="+mj-lt"/>
              </a:rPr>
              <a:t> + 4x</a:t>
            </a:r>
            <a:r>
              <a:rPr lang="en-US" sz="2000" baseline="-25000" dirty="0" smtClean="0">
                <a:solidFill>
                  <a:schemeClr val="accent2"/>
                </a:solidFill>
                <a:latin typeface="+mj-lt"/>
              </a:rPr>
              <a:t>2</a:t>
            </a:r>
            <a:r>
              <a:rPr lang="en-US" sz="2000" dirty="0" smtClean="0">
                <a:solidFill>
                  <a:schemeClr val="accent2"/>
                </a:solidFill>
                <a:latin typeface="+mj-lt"/>
              </a:rPr>
              <a:t> = 14</a:t>
            </a:r>
          </a:p>
          <a:p>
            <a:pPr marL="228600" indent="-228600">
              <a:buNone/>
            </a:pPr>
            <a:r>
              <a:rPr lang="en-US" sz="2000" dirty="0" smtClean="0">
                <a:solidFill>
                  <a:schemeClr val="accent2"/>
                </a:solidFill>
                <a:latin typeface="+mj-lt"/>
              </a:rPr>
              <a:t>		-5x</a:t>
            </a:r>
            <a:r>
              <a:rPr lang="en-US" sz="2000" baseline="-25000" dirty="0" smtClean="0">
                <a:solidFill>
                  <a:schemeClr val="accent2"/>
                </a:solidFill>
                <a:latin typeface="+mj-lt"/>
              </a:rPr>
              <a:t>1</a:t>
            </a:r>
            <a:r>
              <a:rPr lang="en-US" sz="2000" dirty="0" smtClean="0">
                <a:solidFill>
                  <a:schemeClr val="accent2"/>
                </a:solidFill>
                <a:latin typeface="+mj-lt"/>
              </a:rPr>
              <a:t> + 2x</a:t>
            </a:r>
            <a:r>
              <a:rPr lang="en-US" sz="2000" baseline="-25000" dirty="0" smtClean="0">
                <a:solidFill>
                  <a:schemeClr val="accent2"/>
                </a:solidFill>
                <a:latin typeface="+mj-lt"/>
              </a:rPr>
              <a:t>2</a:t>
            </a:r>
            <a:r>
              <a:rPr lang="en-US" sz="2000" dirty="0" smtClean="0">
                <a:solidFill>
                  <a:schemeClr val="accent2"/>
                </a:solidFill>
                <a:latin typeface="+mj-lt"/>
              </a:rPr>
              <a:t> = 20</a:t>
            </a:r>
          </a:p>
          <a:p>
            <a:pPr marL="228600" indent="-228600">
              <a:buNone/>
            </a:pPr>
            <a:r>
              <a:rPr lang="en-US" sz="2000" b="1" i="1" u="sng" dirty="0" smtClean="0">
                <a:solidFill>
                  <a:schemeClr val="accent2"/>
                </a:solidFill>
                <a:latin typeface="+mj-lt"/>
              </a:rPr>
              <a:t>Steps</a:t>
            </a:r>
            <a:r>
              <a:rPr lang="en-US" sz="2000" b="1" i="1" dirty="0" smtClean="0">
                <a:solidFill>
                  <a:schemeClr val="accent2"/>
                </a:solidFill>
                <a:latin typeface="+mj-lt"/>
              </a:rPr>
              <a:t>:</a:t>
            </a:r>
          </a:p>
          <a:p>
            <a:pPr>
              <a:buFont typeface="+mj-lt"/>
              <a:buAutoNum type="arabicPeriod"/>
            </a:pPr>
            <a:r>
              <a:rPr lang="en-US" sz="2000" dirty="0" smtClean="0">
                <a:solidFill>
                  <a:schemeClr val="accent2"/>
                </a:solidFill>
                <a:latin typeface="+mj-lt"/>
              </a:rPr>
              <a:t>Enter the values for A and b.  Highlight and name the data ranges as A and b.</a:t>
            </a:r>
          </a:p>
          <a:p>
            <a:pPr>
              <a:buFont typeface="+mj-lt"/>
              <a:buAutoNum type="arabicPeriod"/>
            </a:pPr>
            <a:r>
              <a:rPr lang="en-US" sz="2000" dirty="0" smtClean="0">
                <a:solidFill>
                  <a:schemeClr val="accent2"/>
                </a:solidFill>
                <a:latin typeface="+mj-lt"/>
              </a:rPr>
              <a:t>Highlight the two cells where the result should be placed (C5:C6 in this case).</a:t>
            </a:r>
          </a:p>
          <a:p>
            <a:pPr>
              <a:buFont typeface="+mj-lt"/>
              <a:buAutoNum type="arabicPeriod"/>
            </a:pPr>
            <a:r>
              <a:rPr lang="en-US" sz="2000" dirty="0" smtClean="0">
                <a:solidFill>
                  <a:schemeClr val="accent2"/>
                </a:solidFill>
                <a:latin typeface="+mj-lt"/>
              </a:rPr>
              <a:t>Type the formula   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= </a:t>
            </a:r>
            <a:r>
              <a:rPr lang="en-US" sz="2000" b="1" dirty="0" err="1" smtClean="0">
                <a:solidFill>
                  <a:srgbClr val="FF0000"/>
                </a:solidFill>
                <a:latin typeface="+mj-lt"/>
              </a:rPr>
              <a:t>Mmult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(</a:t>
            </a:r>
            <a:r>
              <a:rPr lang="en-US" sz="2000" b="1" dirty="0" err="1" smtClean="0">
                <a:solidFill>
                  <a:srgbClr val="FF0000"/>
                </a:solidFill>
                <a:latin typeface="+mj-lt"/>
              </a:rPr>
              <a:t>Minverse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(A),b) </a:t>
            </a:r>
            <a:r>
              <a:rPr lang="en-US" sz="2000" dirty="0" smtClean="0">
                <a:solidFill>
                  <a:schemeClr val="accent2"/>
                </a:solidFill>
                <a:latin typeface="+mj-lt"/>
              </a:rPr>
              <a:t>and press 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Ctrl + Shift + Enter</a:t>
            </a:r>
            <a:r>
              <a:rPr lang="en-US" sz="2000" dirty="0" smtClean="0">
                <a:solidFill>
                  <a:schemeClr val="accent2"/>
                </a:solidFill>
                <a:latin typeface="+mj-lt"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en-US" sz="2000" dirty="0" smtClean="0">
                <a:solidFill>
                  <a:schemeClr val="accent2"/>
                </a:solidFill>
                <a:latin typeface="+mj-lt"/>
              </a:rPr>
              <a:t>The results should appear in the highlighted area.  Note that x</a:t>
            </a:r>
            <a:r>
              <a:rPr lang="en-US" sz="2000" baseline="-25000" dirty="0" smtClean="0">
                <a:solidFill>
                  <a:schemeClr val="accent2"/>
                </a:solidFill>
                <a:latin typeface="+mj-lt"/>
              </a:rPr>
              <a:t>1</a:t>
            </a:r>
            <a:r>
              <a:rPr lang="en-US" sz="2000" dirty="0" smtClean="0">
                <a:solidFill>
                  <a:schemeClr val="accent2"/>
                </a:solidFill>
                <a:latin typeface="+mj-lt"/>
              </a:rPr>
              <a:t> = -2 and x</a:t>
            </a:r>
            <a:r>
              <a:rPr lang="en-US" sz="2000" baseline="-25000" dirty="0" smtClean="0">
                <a:solidFill>
                  <a:schemeClr val="accent2"/>
                </a:solidFill>
                <a:latin typeface="+mj-lt"/>
              </a:rPr>
              <a:t>2</a:t>
            </a:r>
            <a:r>
              <a:rPr lang="en-US" sz="2000" dirty="0" smtClean="0">
                <a:solidFill>
                  <a:schemeClr val="accent2"/>
                </a:solidFill>
                <a:latin typeface="+mj-lt"/>
              </a:rPr>
              <a:t> = 5.</a:t>
            </a:r>
          </a:p>
          <a:p>
            <a:pPr marL="0" indent="0">
              <a:buNone/>
            </a:pPr>
            <a:endParaRPr lang="en-US" sz="2000" u="sng" dirty="0" smtClean="0">
              <a:solidFill>
                <a:schemeClr val="accent2"/>
              </a:solidFill>
              <a:latin typeface="Arial"/>
            </a:endParaRPr>
          </a:p>
          <a:p>
            <a:pPr marL="228600" indent="-228600">
              <a:buFontTx/>
              <a:buNone/>
            </a:pPr>
            <a:endParaRPr lang="en-US" sz="2000" dirty="0" smtClean="0">
              <a:solidFill>
                <a:schemeClr val="accent2"/>
              </a:solidFill>
            </a:endParaRPr>
          </a:p>
          <a:p>
            <a:pPr marL="228600" indent="-228600">
              <a:buFontTx/>
              <a:buNone/>
            </a:pPr>
            <a:endParaRPr lang="en-US" sz="2000" dirty="0" smtClean="0">
              <a:solidFill>
                <a:schemeClr val="accent2"/>
              </a:solidFill>
            </a:endParaRPr>
          </a:p>
        </p:txBody>
      </p:sp>
      <p:sp>
        <p:nvSpPr>
          <p:cNvPr id="8" name="Line 17"/>
          <p:cNvSpPr>
            <a:spLocks noChangeShapeType="1"/>
          </p:cNvSpPr>
          <p:nvPr/>
        </p:nvSpPr>
        <p:spPr bwMode="auto">
          <a:xfrm flipV="1">
            <a:off x="-1" y="587532"/>
            <a:ext cx="9130645" cy="2936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0" y="228600"/>
            <a:ext cx="784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Excel C     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EGR 120 – Introduction to Engineering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610" y="3950908"/>
            <a:ext cx="7458076" cy="2907092"/>
          </a:xfrm>
          <a:prstGeom prst="rect">
            <a:avLst/>
          </a:prstGeom>
          <a:noFill/>
          <a:ln w="38100">
            <a:solidFill>
              <a:schemeClr val="accent6"/>
            </a:solidFill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997583" y="6569"/>
            <a:ext cx="2560316" cy="461665"/>
          </a:xfrm>
          <a:prstGeom prst="rect">
            <a:avLst/>
          </a:prstGeom>
          <a:noFill/>
          <a:ln w="28575">
            <a:solidFill>
              <a:srgbClr val="FF3300"/>
            </a:solidFill>
          </a:ln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For reference only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5"/>
          <p:cNvSpPr txBox="1">
            <a:spLocks noGrp="1"/>
          </p:cNvSpPr>
          <p:nvPr/>
        </p:nvSpPr>
        <p:spPr bwMode="auto">
          <a:xfrm>
            <a:off x="7239000" y="16817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2D88F03A-B765-4860-AC64-EC68374AA1DE}" type="slidenum">
              <a:rPr lang="en-US" sz="1400"/>
              <a:pPr algn="r" eaLnBrk="0" hangingPunct="0"/>
              <a:t>42</a:t>
            </a:fld>
            <a:endParaRPr lang="en-US" sz="1400"/>
          </a:p>
        </p:txBody>
      </p:sp>
      <p:sp>
        <p:nvSpPr>
          <p:cNvPr id="4103" name="Rectangle 9"/>
          <p:cNvSpPr>
            <a:spLocks noGrp="1" noChangeArrowheads="1"/>
          </p:cNvSpPr>
          <p:nvPr>
            <p:ph type="subTitle" idx="4294967295"/>
          </p:nvPr>
        </p:nvSpPr>
        <p:spPr>
          <a:xfrm>
            <a:off x="-13356" y="1664662"/>
            <a:ext cx="9144000" cy="3434875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sz="2000" dirty="0" smtClean="0">
                <a:solidFill>
                  <a:schemeClr val="accent2"/>
                </a:solidFill>
                <a:latin typeface="+mj-lt"/>
              </a:rPr>
              <a:t>Enter matrices F and G below and assign names to them.</a:t>
            </a:r>
          </a:p>
          <a:p>
            <a:pPr>
              <a:buFont typeface="+mj-lt"/>
              <a:buAutoNum type="arabicPeriod"/>
            </a:pPr>
            <a:endParaRPr lang="en-US" sz="2000" dirty="0">
              <a:solidFill>
                <a:schemeClr val="accent2"/>
              </a:solidFill>
              <a:latin typeface="+mj-lt"/>
            </a:endParaRPr>
          </a:p>
          <a:p>
            <a:pPr>
              <a:buFont typeface="+mj-lt"/>
              <a:buAutoNum type="arabicPeriod"/>
            </a:pPr>
            <a:endParaRPr lang="en-US" sz="2000" dirty="0" smtClean="0">
              <a:solidFill>
                <a:schemeClr val="accent2"/>
              </a:solidFill>
              <a:latin typeface="+mj-lt"/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accent2"/>
              </a:solidFill>
              <a:latin typeface="+mj-lt"/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accent2"/>
              </a:solidFill>
              <a:latin typeface="+mj-lt"/>
            </a:endParaRPr>
          </a:p>
          <a:p>
            <a:pPr marL="0" indent="0">
              <a:buNone/>
            </a:pPr>
            <a:endParaRPr lang="en-US" sz="2000" dirty="0">
              <a:solidFill>
                <a:schemeClr val="accent2"/>
              </a:solidFill>
              <a:latin typeface="+mj-lt"/>
            </a:endParaRPr>
          </a:p>
          <a:p>
            <a:pPr>
              <a:buFont typeface="+mj-lt"/>
              <a:buAutoNum type="arabicPeriod" startAt="2"/>
            </a:pPr>
            <a:r>
              <a:rPr lang="en-US" sz="2000" dirty="0" smtClean="0">
                <a:solidFill>
                  <a:schemeClr val="accent2"/>
                </a:solidFill>
                <a:latin typeface="+mj-lt"/>
              </a:rPr>
              <a:t>Find H = F + G</a:t>
            </a:r>
          </a:p>
          <a:p>
            <a:pPr>
              <a:buFont typeface="+mj-lt"/>
              <a:buAutoNum type="arabicPeriod" startAt="2"/>
            </a:pPr>
            <a:r>
              <a:rPr lang="en-US" sz="2000" dirty="0" smtClean="0">
                <a:solidFill>
                  <a:schemeClr val="accent2"/>
                </a:solidFill>
                <a:latin typeface="+mj-lt"/>
              </a:rPr>
              <a:t>Find F</a:t>
            </a:r>
            <a:r>
              <a:rPr lang="en-US" sz="2000" baseline="30000" dirty="0" smtClean="0">
                <a:solidFill>
                  <a:schemeClr val="accent2"/>
                </a:solidFill>
                <a:latin typeface="+mj-lt"/>
              </a:rPr>
              <a:t>T</a:t>
            </a:r>
            <a:r>
              <a:rPr lang="en-US" sz="2000" dirty="0" smtClean="0">
                <a:solidFill>
                  <a:schemeClr val="accent2"/>
                </a:solidFill>
                <a:latin typeface="+mj-lt"/>
              </a:rPr>
              <a:t>, |F|, and F</a:t>
            </a:r>
            <a:r>
              <a:rPr lang="en-US" sz="2000" baseline="30000" dirty="0" smtClean="0">
                <a:solidFill>
                  <a:schemeClr val="accent2"/>
                </a:solidFill>
                <a:latin typeface="+mj-lt"/>
              </a:rPr>
              <a:t>-1</a:t>
            </a:r>
          </a:p>
          <a:p>
            <a:pPr>
              <a:buFont typeface="+mj-lt"/>
              <a:buAutoNum type="arabicPeriod" startAt="2"/>
            </a:pPr>
            <a:r>
              <a:rPr lang="en-US" sz="2000" dirty="0">
                <a:solidFill>
                  <a:schemeClr val="accent2"/>
                </a:solidFill>
              </a:rPr>
              <a:t>Solve the </a:t>
            </a:r>
            <a:r>
              <a:rPr lang="en-US" sz="2000" dirty="0" smtClean="0">
                <a:solidFill>
                  <a:schemeClr val="accent2"/>
                </a:solidFill>
              </a:rPr>
              <a:t>following three </a:t>
            </a:r>
            <a:r>
              <a:rPr lang="en-US" sz="2000" dirty="0">
                <a:solidFill>
                  <a:schemeClr val="accent2"/>
                </a:solidFill>
              </a:rPr>
              <a:t>simultaneous </a:t>
            </a:r>
            <a:r>
              <a:rPr lang="en-US" sz="2000" dirty="0" smtClean="0">
                <a:solidFill>
                  <a:schemeClr val="accent2"/>
                </a:solidFill>
              </a:rPr>
              <a:t>equations</a:t>
            </a:r>
            <a:r>
              <a:rPr lang="en-US" sz="2000" dirty="0" smtClean="0">
                <a:solidFill>
                  <a:schemeClr val="accent2"/>
                </a:solidFill>
                <a:latin typeface="+mj-lt"/>
              </a:rPr>
              <a:t>:  (</a:t>
            </a:r>
            <a:r>
              <a:rPr lang="en-US" sz="2000" b="1" i="1" u="sng" dirty="0" smtClean="0">
                <a:solidFill>
                  <a:schemeClr val="accent2"/>
                </a:solidFill>
                <a:latin typeface="+mj-lt"/>
              </a:rPr>
              <a:t>Answer</a:t>
            </a:r>
            <a:r>
              <a:rPr lang="en-US" sz="2000" dirty="0" smtClean="0">
                <a:solidFill>
                  <a:schemeClr val="accent2"/>
                </a:solidFill>
                <a:latin typeface="+mj-lt"/>
              </a:rPr>
              <a:t>:  x = 2, y = 3,and z = 6)</a:t>
            </a:r>
          </a:p>
          <a:p>
            <a:pPr marL="0" indent="0">
              <a:buNone/>
            </a:pPr>
            <a:endParaRPr lang="en-US" sz="2000" u="sng" dirty="0" smtClean="0">
              <a:solidFill>
                <a:schemeClr val="accent2"/>
              </a:solidFill>
              <a:latin typeface="Arial"/>
            </a:endParaRPr>
          </a:p>
          <a:p>
            <a:pPr marL="228600" indent="-228600">
              <a:buFontTx/>
              <a:buNone/>
            </a:pPr>
            <a:endParaRPr lang="en-US" sz="2000" dirty="0" smtClean="0">
              <a:solidFill>
                <a:schemeClr val="accent2"/>
              </a:solidFill>
            </a:endParaRPr>
          </a:p>
          <a:p>
            <a:pPr marL="228600" indent="-228600">
              <a:buFontTx/>
              <a:buNone/>
            </a:pPr>
            <a:endParaRPr lang="en-US" sz="2000" dirty="0" smtClean="0">
              <a:solidFill>
                <a:schemeClr val="accent2"/>
              </a:solidFill>
            </a:endParaRPr>
          </a:p>
        </p:txBody>
      </p:sp>
      <p:sp>
        <p:nvSpPr>
          <p:cNvPr id="8" name="Line 17"/>
          <p:cNvSpPr>
            <a:spLocks noChangeShapeType="1"/>
          </p:cNvSpPr>
          <p:nvPr/>
        </p:nvSpPr>
        <p:spPr bwMode="auto">
          <a:xfrm flipV="1">
            <a:off x="-1" y="587532"/>
            <a:ext cx="9130645" cy="2936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0" y="228600"/>
            <a:ext cx="784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Excel C     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EGR 120 – Introduction to Engineering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750173"/>
            <a:ext cx="5257800" cy="830997"/>
          </a:xfrm>
          <a:prstGeom prst="rect">
            <a:avLst/>
          </a:prstGeom>
          <a:solidFill>
            <a:srgbClr val="FFFFCC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u="sng" dirty="0" smtClean="0">
                <a:solidFill>
                  <a:srgbClr val="FF0000"/>
                </a:solidFill>
              </a:rPr>
              <a:t>Try It</a:t>
            </a:r>
            <a:r>
              <a:rPr lang="en-US" b="1" i="1" dirty="0" smtClean="0">
                <a:solidFill>
                  <a:srgbClr val="FF0000"/>
                </a:solidFill>
              </a:rPr>
              <a:t>! Use matrix operations in Excel to perform the following operations.</a:t>
            </a:r>
            <a:endParaRPr lang="en-US" b="1" i="1" dirty="0">
              <a:solidFill>
                <a:srgbClr val="FF000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1627395"/>
              </p:ext>
            </p:extLst>
          </p:nvPr>
        </p:nvGraphicFramePr>
        <p:xfrm>
          <a:off x="994995" y="2167568"/>
          <a:ext cx="5127271" cy="1472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20" name="Equation" r:id="rId3" imgW="2476440" imgH="711000" progId="Equation.3">
                  <p:embed/>
                </p:oleObj>
              </mc:Choice>
              <mc:Fallback>
                <p:oleObj name="Equation" r:id="rId3" imgW="2476440" imgH="711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4995" y="2167568"/>
                        <a:ext cx="5127271" cy="14724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4969128"/>
              </p:ext>
            </p:extLst>
          </p:nvPr>
        </p:nvGraphicFramePr>
        <p:xfrm>
          <a:off x="2563813" y="5099050"/>
          <a:ext cx="1973262" cy="150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21" name="Equation" r:id="rId5" imgW="863280" imgH="660240" progId="Equation.3">
                  <p:embed/>
                </p:oleObj>
              </mc:Choice>
              <mc:Fallback>
                <p:oleObj name="Equation" r:id="rId5" imgW="863280" imgH="6602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63813" y="5099050"/>
                        <a:ext cx="1973262" cy="1508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997583" y="6569"/>
            <a:ext cx="2560316" cy="461665"/>
          </a:xfrm>
          <a:prstGeom prst="rect">
            <a:avLst/>
          </a:prstGeom>
          <a:noFill/>
          <a:ln w="28575">
            <a:solidFill>
              <a:srgbClr val="FF3300"/>
            </a:solidFill>
          </a:ln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For reference only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70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 txBox="1">
            <a:spLocks noGrp="1"/>
          </p:cNvSpPr>
          <p:nvPr/>
        </p:nvSpPr>
        <p:spPr bwMode="auto">
          <a:xfrm>
            <a:off x="7235687" y="-190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DA25909B-3B1A-46DB-8ADE-0568DCE2EF7F}" type="slidenum">
              <a:rPr lang="en-US" sz="1400"/>
              <a:pPr algn="r" eaLnBrk="0" hangingPunct="0"/>
              <a:t>5</a:t>
            </a:fld>
            <a:endParaRPr lang="en-US" sz="1400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457200" y="1981200"/>
            <a:ext cx="784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endParaRPr lang="en-US" sz="1800">
              <a:solidFill>
                <a:srgbClr val="CC0066"/>
              </a:solidFill>
            </a:endParaRPr>
          </a:p>
        </p:txBody>
      </p:sp>
      <p:sp>
        <p:nvSpPr>
          <p:cNvPr id="4103" name="Rectangle 9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609600"/>
            <a:ext cx="9144000" cy="2705100"/>
          </a:xfrm>
        </p:spPr>
        <p:txBody>
          <a:bodyPr/>
          <a:lstStyle/>
          <a:p>
            <a:pPr marL="228600" indent="-228600">
              <a:buFontTx/>
              <a:buNone/>
            </a:pPr>
            <a:r>
              <a:rPr lang="en-US" sz="2200" b="1" u="sng" dirty="0" smtClean="0">
                <a:solidFill>
                  <a:schemeClr val="accent2"/>
                </a:solidFill>
              </a:rPr>
              <a:t>Example 2:  Graphing with 2 sets of x-values and 1 set of y-values</a:t>
            </a:r>
            <a:endParaRPr lang="en-US" sz="2200" b="1" dirty="0" smtClean="0">
              <a:solidFill>
                <a:schemeClr val="accent2"/>
              </a:solidFill>
            </a:endParaRPr>
          </a:p>
          <a:p>
            <a:pPr marL="228600" indent="-228600"/>
            <a:r>
              <a:rPr lang="en-US" sz="2200" dirty="0" smtClean="0">
                <a:solidFill>
                  <a:schemeClr val="accent2"/>
                </a:solidFill>
              </a:rPr>
              <a:t>This is the not the default case, so </a:t>
            </a:r>
            <a:r>
              <a:rPr lang="en-US" sz="2200" b="1" i="1" dirty="0" smtClean="0">
                <a:solidFill>
                  <a:srgbClr val="FF0000"/>
                </a:solidFill>
              </a:rPr>
              <a:t>Excel </a:t>
            </a:r>
            <a:r>
              <a:rPr lang="en-US" sz="2200" b="1" i="1" u="sng" dirty="0" smtClean="0">
                <a:solidFill>
                  <a:srgbClr val="FF0000"/>
                </a:solidFill>
              </a:rPr>
              <a:t>incorrectly</a:t>
            </a:r>
            <a:r>
              <a:rPr lang="en-US" sz="2200" b="1" i="1" dirty="0" smtClean="0">
                <a:solidFill>
                  <a:srgbClr val="FF0000"/>
                </a:solidFill>
              </a:rPr>
              <a:t> assumes that the leftmost column highlighted contains x-values and all other columns contain y-values</a:t>
            </a:r>
            <a:r>
              <a:rPr lang="en-US" sz="2200" dirty="0" smtClean="0">
                <a:solidFill>
                  <a:srgbClr val="FF0000"/>
                </a:solidFill>
              </a:rPr>
              <a:t>.  </a:t>
            </a:r>
          </a:p>
          <a:p>
            <a:pPr marL="228600" indent="-228600"/>
            <a:r>
              <a:rPr lang="en-US" sz="2200" dirty="0" smtClean="0">
                <a:solidFill>
                  <a:schemeClr val="accent2"/>
                </a:solidFill>
              </a:rPr>
              <a:t>It will be necessary to correct the </a:t>
            </a:r>
            <a:r>
              <a:rPr lang="en-US" sz="2200" b="1" i="1" u="sng" dirty="0" smtClean="0">
                <a:solidFill>
                  <a:schemeClr val="accent2"/>
                </a:solidFill>
              </a:rPr>
              <a:t>series</a:t>
            </a:r>
            <a:r>
              <a:rPr lang="en-US" sz="2200" dirty="0" smtClean="0">
                <a:solidFill>
                  <a:schemeClr val="accent2"/>
                </a:solidFill>
              </a:rPr>
              <a:t> of x-values and y-values.</a:t>
            </a:r>
          </a:p>
          <a:p>
            <a:pPr marL="228600" indent="-228600"/>
            <a:r>
              <a:rPr lang="en-US" sz="2200" dirty="0" smtClean="0">
                <a:solidFill>
                  <a:schemeClr val="accent2"/>
                </a:solidFill>
              </a:rPr>
              <a:t>Highlight the entire table and insert a scatter graph.  Note that the graph is </a:t>
            </a:r>
            <a:r>
              <a:rPr lang="en-US" sz="2200" b="1" i="1" u="sng" dirty="0" smtClean="0">
                <a:solidFill>
                  <a:schemeClr val="accent2"/>
                </a:solidFill>
              </a:rPr>
              <a:t>not</a:t>
            </a:r>
            <a:r>
              <a:rPr lang="en-US" sz="2200" dirty="0" smtClean="0">
                <a:solidFill>
                  <a:schemeClr val="accent2"/>
                </a:solidFill>
              </a:rPr>
              <a:t> correct.</a:t>
            </a:r>
          </a:p>
        </p:txBody>
      </p:sp>
      <p:sp>
        <p:nvSpPr>
          <p:cNvPr id="9" name="Line 17"/>
          <p:cNvSpPr>
            <a:spLocks noChangeShapeType="1"/>
          </p:cNvSpPr>
          <p:nvPr/>
        </p:nvSpPr>
        <p:spPr bwMode="auto">
          <a:xfrm flipV="1">
            <a:off x="-1" y="587532"/>
            <a:ext cx="9130645" cy="2936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0" y="228600"/>
            <a:ext cx="784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Excel C     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EGR 120 – Introduction to Engineering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5" y="3242881"/>
            <a:ext cx="8134350" cy="3577019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/>
          <p:cNvSpPr txBox="1">
            <a:spLocks noGrp="1"/>
          </p:cNvSpPr>
          <p:nvPr/>
        </p:nvSpPr>
        <p:spPr bwMode="auto">
          <a:xfrm>
            <a:off x="7239000" y="11269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BAFC20A8-4CA0-4F67-8810-CDBA31EA4689}" type="slidenum">
              <a:rPr lang="en-US" sz="1400"/>
              <a:pPr algn="r" eaLnBrk="0" hangingPunct="0"/>
              <a:t>6</a:t>
            </a:fld>
            <a:endParaRPr lang="en-US" sz="1400"/>
          </a:p>
        </p:txBody>
      </p:sp>
      <p:sp>
        <p:nvSpPr>
          <p:cNvPr id="4103" name="Rectangle 9"/>
          <p:cNvSpPr>
            <a:spLocks noGrp="1" noChangeArrowheads="1"/>
          </p:cNvSpPr>
          <p:nvPr>
            <p:ph type="subTitle" idx="4294967295"/>
          </p:nvPr>
        </p:nvSpPr>
        <p:spPr>
          <a:xfrm>
            <a:off x="-1" y="609600"/>
            <a:ext cx="9144001" cy="1625363"/>
          </a:xfrm>
        </p:spPr>
        <p:txBody>
          <a:bodyPr/>
          <a:lstStyle/>
          <a:p>
            <a:pPr marL="228600" indent="-228600">
              <a:buFontTx/>
              <a:buNone/>
            </a:pPr>
            <a:r>
              <a:rPr lang="en-US" sz="2200" b="1" u="sng" dirty="0" smtClean="0">
                <a:solidFill>
                  <a:schemeClr val="accent2"/>
                </a:solidFill>
              </a:rPr>
              <a:t>Example 2 (continued)</a:t>
            </a:r>
            <a:r>
              <a:rPr lang="en-US" sz="2200" b="1" dirty="0" smtClean="0">
                <a:solidFill>
                  <a:schemeClr val="accent2"/>
                </a:solidFill>
              </a:rPr>
              <a:t>:</a:t>
            </a:r>
            <a:r>
              <a:rPr lang="en-US" sz="2200" dirty="0" smtClean="0">
                <a:solidFill>
                  <a:schemeClr val="accent2"/>
                </a:solidFill>
              </a:rPr>
              <a:t>  Pick </a:t>
            </a:r>
            <a:r>
              <a:rPr lang="en-US" sz="2200" b="1" u="sng" dirty="0" smtClean="0">
                <a:solidFill>
                  <a:srgbClr val="FF0000"/>
                </a:solidFill>
              </a:rPr>
              <a:t>Select Data</a:t>
            </a:r>
            <a:r>
              <a:rPr lang="en-US" sz="2200" dirty="0" smtClean="0">
                <a:solidFill>
                  <a:schemeClr val="accent2"/>
                </a:solidFill>
              </a:rPr>
              <a:t> in one of several way, including:</a:t>
            </a:r>
          </a:p>
          <a:p>
            <a:pPr marL="228600" indent="-228600"/>
            <a:r>
              <a:rPr lang="en-US" sz="2200" dirty="0">
                <a:solidFill>
                  <a:schemeClr val="accent2"/>
                </a:solidFill>
              </a:rPr>
              <a:t>F</a:t>
            </a:r>
            <a:r>
              <a:rPr lang="en-US" sz="2200" dirty="0" smtClean="0">
                <a:solidFill>
                  <a:schemeClr val="accent2"/>
                </a:solidFill>
              </a:rPr>
              <a:t>rom the </a:t>
            </a:r>
            <a:r>
              <a:rPr lang="en-US" sz="2200" b="1" i="1" dirty="0" smtClean="0">
                <a:solidFill>
                  <a:srgbClr val="FF0000"/>
                </a:solidFill>
              </a:rPr>
              <a:t>Design ribbon</a:t>
            </a:r>
            <a:r>
              <a:rPr lang="en-US" sz="2200" dirty="0" smtClean="0">
                <a:solidFill>
                  <a:schemeClr val="accent2"/>
                </a:solidFill>
              </a:rPr>
              <a:t> under </a:t>
            </a:r>
            <a:r>
              <a:rPr lang="en-US" sz="2200" b="1" i="1" dirty="0" smtClean="0">
                <a:solidFill>
                  <a:srgbClr val="FF0000"/>
                </a:solidFill>
              </a:rPr>
              <a:t>Chart Tools</a:t>
            </a:r>
            <a:r>
              <a:rPr lang="en-US" sz="2200" dirty="0">
                <a:solidFill>
                  <a:schemeClr val="accent2"/>
                </a:solidFill>
              </a:rPr>
              <a:t> </a:t>
            </a:r>
            <a:r>
              <a:rPr lang="en-US" sz="2200" dirty="0" smtClean="0">
                <a:solidFill>
                  <a:schemeClr val="accent2"/>
                </a:solidFill>
              </a:rPr>
              <a:t>(shown below)</a:t>
            </a:r>
          </a:p>
          <a:p>
            <a:pPr marL="228600" indent="-228600"/>
            <a:r>
              <a:rPr lang="en-US" sz="2200" dirty="0" smtClean="0">
                <a:solidFill>
                  <a:schemeClr val="accent2"/>
                </a:solidFill>
              </a:rPr>
              <a:t>Right-click in the graph area (not shown).</a:t>
            </a:r>
          </a:p>
          <a:p>
            <a:pPr marL="228600" indent="-228600"/>
            <a:r>
              <a:rPr lang="en-US" sz="2200" dirty="0" smtClean="0">
                <a:solidFill>
                  <a:schemeClr val="accent2"/>
                </a:solidFill>
              </a:rPr>
              <a:t>Use the graph tool that appears to the right of the graph (shown below)</a:t>
            </a:r>
          </a:p>
        </p:txBody>
      </p:sp>
      <p:sp>
        <p:nvSpPr>
          <p:cNvPr id="13" name="Line 17"/>
          <p:cNvSpPr>
            <a:spLocks noChangeShapeType="1"/>
          </p:cNvSpPr>
          <p:nvPr/>
        </p:nvSpPr>
        <p:spPr bwMode="auto">
          <a:xfrm flipV="1">
            <a:off x="-1" y="587532"/>
            <a:ext cx="9130645" cy="2936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0" y="228600"/>
            <a:ext cx="784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Excel C     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EGR 120 – Introduction to Engineering</a:t>
            </a:r>
            <a:endParaRPr lang="en-US" sz="3200" dirty="0"/>
          </a:p>
        </p:txBody>
      </p:sp>
      <p:grpSp>
        <p:nvGrpSpPr>
          <p:cNvPr id="9" name="Group 8"/>
          <p:cNvGrpSpPr/>
          <p:nvPr/>
        </p:nvGrpSpPr>
        <p:grpSpPr>
          <a:xfrm>
            <a:off x="-13356" y="2234963"/>
            <a:ext cx="9144000" cy="4613905"/>
            <a:chOff x="-13356" y="2234963"/>
            <a:chExt cx="9144000" cy="461390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r="28896" b="29777"/>
            <a:stretch/>
          </p:blipFill>
          <p:spPr>
            <a:xfrm>
              <a:off x="885825" y="2251783"/>
              <a:ext cx="8244819" cy="4580265"/>
            </a:xfrm>
            <a:prstGeom prst="rect">
              <a:avLst/>
            </a:prstGeom>
            <a:ln w="28575">
              <a:solidFill>
                <a:schemeClr val="accent2"/>
              </a:solidFill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21824" y="4501183"/>
              <a:ext cx="4306490" cy="2347685"/>
            </a:xfrm>
            <a:prstGeom prst="rect">
              <a:avLst/>
            </a:prstGeom>
            <a:ln w="28575">
              <a:solidFill>
                <a:schemeClr val="accent2"/>
              </a:solidFill>
            </a:ln>
          </p:spPr>
        </p:pic>
        <p:sp>
          <p:nvSpPr>
            <p:cNvPr id="31756" name="AutoShape 12"/>
            <p:cNvSpPr>
              <a:spLocks noChangeArrowheads="1"/>
            </p:cNvSpPr>
            <p:nvPr/>
          </p:nvSpPr>
          <p:spPr bwMode="auto">
            <a:xfrm>
              <a:off x="6750294" y="2584938"/>
              <a:ext cx="296009" cy="509046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1">
                <a:solidFill>
                  <a:srgbClr val="FF0000"/>
                </a:solidFill>
              </a:endParaRPr>
            </a:p>
          </p:txBody>
        </p:sp>
        <p:sp>
          <p:nvSpPr>
            <p:cNvPr id="17" name="AutoShape 12"/>
            <p:cNvSpPr>
              <a:spLocks noChangeArrowheads="1"/>
            </p:cNvSpPr>
            <p:nvPr/>
          </p:nvSpPr>
          <p:spPr bwMode="auto">
            <a:xfrm>
              <a:off x="4946817" y="2234963"/>
              <a:ext cx="917652" cy="349975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1">
                <a:solidFill>
                  <a:srgbClr val="FF0000"/>
                </a:solidFill>
              </a:endParaRPr>
            </a:p>
          </p:txBody>
        </p:sp>
        <p:sp>
          <p:nvSpPr>
            <p:cNvPr id="18" name="AutoShape 12"/>
            <p:cNvSpPr>
              <a:spLocks noChangeArrowheads="1"/>
            </p:cNvSpPr>
            <p:nvPr/>
          </p:nvSpPr>
          <p:spPr bwMode="auto">
            <a:xfrm>
              <a:off x="7424011" y="4164894"/>
              <a:ext cx="247277" cy="242840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1">
                <a:solidFill>
                  <a:srgbClr val="FF0000"/>
                </a:solidFill>
              </a:endParaRPr>
            </a:p>
          </p:txBody>
        </p:sp>
        <p:sp>
          <p:nvSpPr>
            <p:cNvPr id="19" name="AutoShape 12"/>
            <p:cNvSpPr>
              <a:spLocks noChangeArrowheads="1"/>
            </p:cNvSpPr>
            <p:nvPr/>
          </p:nvSpPr>
          <p:spPr bwMode="auto">
            <a:xfrm>
              <a:off x="8484578" y="6620609"/>
              <a:ext cx="562464" cy="211440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1">
                <a:solidFill>
                  <a:srgbClr val="FF0000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-13356" y="5121471"/>
              <a:ext cx="2099331" cy="132343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 marL="0" indent="0">
                <a:buNone/>
              </a:pPr>
              <a:r>
                <a:rPr lang="en-US" sz="2000" b="1" dirty="0">
                  <a:solidFill>
                    <a:srgbClr val="FF0000"/>
                  </a:solidFill>
                </a:rPr>
                <a:t>Note that two </a:t>
              </a:r>
              <a:r>
                <a:rPr lang="en-US" sz="2000" b="1" u="sng" dirty="0">
                  <a:solidFill>
                    <a:srgbClr val="FF0000"/>
                  </a:solidFill>
                </a:rPr>
                <a:t>series</a:t>
              </a:r>
              <a:r>
                <a:rPr lang="en-US" sz="2000" b="1" dirty="0">
                  <a:solidFill>
                    <a:srgbClr val="FF0000"/>
                  </a:solidFill>
                </a:rPr>
                <a:t> are shown:</a:t>
              </a:r>
            </a:p>
            <a:p>
              <a:pPr marL="228600" lvl="1" indent="-228600">
                <a:buFont typeface="Arial" panose="020B0604020202020204" pitchFamily="34" charset="0"/>
                <a:buChar char="•"/>
              </a:pPr>
              <a:r>
                <a:rPr lang="en-US" sz="2000" b="1" dirty="0">
                  <a:solidFill>
                    <a:srgbClr val="FF0000"/>
                  </a:solidFill>
                </a:rPr>
                <a:t>x2</a:t>
              </a:r>
            </a:p>
            <a:p>
              <a:pPr marL="228600" lvl="1" indent="-228600">
                <a:buFont typeface="Arial" panose="020B0604020202020204" pitchFamily="34" charset="0"/>
                <a:buChar char="•"/>
              </a:pPr>
              <a:r>
                <a:rPr lang="en-US" sz="2000" b="1" dirty="0">
                  <a:solidFill>
                    <a:srgbClr val="FF0000"/>
                  </a:solidFill>
                </a:rPr>
                <a:t>y</a:t>
              </a:r>
            </a:p>
          </p:txBody>
        </p:sp>
        <p:sp>
          <p:nvSpPr>
            <p:cNvPr id="21" name="AutoShape 12"/>
            <p:cNvSpPr>
              <a:spLocks noChangeArrowheads="1"/>
            </p:cNvSpPr>
            <p:nvPr/>
          </p:nvSpPr>
          <p:spPr bwMode="auto">
            <a:xfrm>
              <a:off x="2421824" y="4483384"/>
              <a:ext cx="835726" cy="250950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1">
                <a:solidFill>
                  <a:srgbClr val="FF0000"/>
                </a:solidFill>
              </a:endParaRPr>
            </a:p>
          </p:txBody>
        </p:sp>
        <p:sp>
          <p:nvSpPr>
            <p:cNvPr id="22" name="AutoShape 12"/>
            <p:cNvSpPr>
              <a:spLocks noChangeArrowheads="1"/>
            </p:cNvSpPr>
            <p:nvPr/>
          </p:nvSpPr>
          <p:spPr bwMode="auto">
            <a:xfrm>
              <a:off x="2494805" y="5705291"/>
              <a:ext cx="431286" cy="342909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1">
                <a:solidFill>
                  <a:srgbClr val="FF0000"/>
                </a:solidFill>
              </a:endParaRPr>
            </a:p>
          </p:txBody>
        </p:sp>
        <p:sp>
          <p:nvSpPr>
            <p:cNvPr id="26" name="Line 18"/>
            <p:cNvSpPr>
              <a:spLocks noChangeShapeType="1"/>
            </p:cNvSpPr>
            <p:nvPr/>
          </p:nvSpPr>
          <p:spPr bwMode="auto">
            <a:xfrm>
              <a:off x="2085975" y="5753099"/>
              <a:ext cx="395474" cy="13335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b="1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/>
          <p:cNvSpPr txBox="1">
            <a:spLocks noGrp="1"/>
          </p:cNvSpPr>
          <p:nvPr/>
        </p:nvSpPr>
        <p:spPr bwMode="auto">
          <a:xfrm>
            <a:off x="7239000" y="7144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28C4BAD5-243D-4C48-8B55-608DB2211C15}" type="slidenum">
              <a:rPr lang="en-US" sz="1400"/>
              <a:pPr algn="r" eaLnBrk="0" hangingPunct="0"/>
              <a:t>7</a:t>
            </a:fld>
            <a:endParaRPr lang="en-US" sz="1400"/>
          </a:p>
        </p:txBody>
      </p:sp>
      <p:sp>
        <p:nvSpPr>
          <p:cNvPr id="4103" name="Rectangle 9"/>
          <p:cNvSpPr>
            <a:spLocks noGrp="1" noChangeArrowheads="1"/>
          </p:cNvSpPr>
          <p:nvPr>
            <p:ph type="subTitle" idx="4294967295"/>
          </p:nvPr>
        </p:nvSpPr>
        <p:spPr>
          <a:xfrm>
            <a:off x="-1" y="609599"/>
            <a:ext cx="9144001" cy="956469"/>
          </a:xfrm>
        </p:spPr>
        <p:txBody>
          <a:bodyPr/>
          <a:lstStyle/>
          <a:p>
            <a:pPr marL="228600" indent="-228600">
              <a:buFontTx/>
              <a:buNone/>
            </a:pPr>
            <a:r>
              <a:rPr lang="en-US" sz="2400" b="1" u="sng" dirty="0" smtClean="0">
                <a:solidFill>
                  <a:schemeClr val="accent2"/>
                </a:solidFill>
              </a:rPr>
              <a:t>Example 2 (continued):</a:t>
            </a:r>
            <a:endParaRPr lang="en-US" sz="2400" b="1" dirty="0" smtClean="0">
              <a:solidFill>
                <a:schemeClr val="accent2"/>
              </a:solidFill>
            </a:endParaRPr>
          </a:p>
          <a:p>
            <a:pPr marL="228600" indent="-228600"/>
            <a:r>
              <a:rPr lang="en-US" sz="2400" dirty="0" smtClean="0">
                <a:solidFill>
                  <a:schemeClr val="accent2"/>
                </a:solidFill>
              </a:rPr>
              <a:t>Select each series (highlighted in blue below) and select </a:t>
            </a:r>
            <a:r>
              <a:rPr lang="en-US" sz="2400" b="1" u="sng" dirty="0" smtClean="0">
                <a:solidFill>
                  <a:srgbClr val="FF3300"/>
                </a:solidFill>
              </a:rPr>
              <a:t>Edit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smtClean="0">
                <a:solidFill>
                  <a:schemeClr val="accent2"/>
                </a:solidFill>
              </a:rPr>
              <a:t>to see which columns are used.</a:t>
            </a:r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 flipV="1">
            <a:off x="-1" y="587532"/>
            <a:ext cx="9130645" cy="2936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0" y="228600"/>
            <a:ext cx="784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Excel C     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EGR 120 – Introduction to Engineering</a:t>
            </a:r>
            <a:endParaRPr lang="en-US" sz="32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-8417" y="1859051"/>
            <a:ext cx="5956625" cy="5008477"/>
            <a:chOff x="-8417" y="1859051"/>
            <a:chExt cx="5956625" cy="5008477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/>
            <a:srcRect r="43983"/>
            <a:stretch/>
          </p:blipFill>
          <p:spPr>
            <a:xfrm>
              <a:off x="-8416" y="4425590"/>
              <a:ext cx="2509220" cy="2441938"/>
            </a:xfrm>
            <a:prstGeom prst="rect">
              <a:avLst/>
            </a:prstGeom>
            <a:ln w="28575">
              <a:solidFill>
                <a:schemeClr val="accent2"/>
              </a:solidFill>
            </a:ln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/>
            <a:srcRect r="43647"/>
            <a:stretch/>
          </p:blipFill>
          <p:spPr>
            <a:xfrm>
              <a:off x="-8417" y="1859051"/>
              <a:ext cx="2470103" cy="2389534"/>
            </a:xfrm>
            <a:prstGeom prst="rect">
              <a:avLst/>
            </a:prstGeom>
            <a:ln w="28575">
              <a:solidFill>
                <a:schemeClr val="accent2"/>
              </a:solidFill>
            </a:ln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04958" y="4546870"/>
              <a:ext cx="3143250" cy="1885950"/>
            </a:xfrm>
            <a:prstGeom prst="rect">
              <a:avLst/>
            </a:prstGeom>
            <a:ln w="28575">
              <a:solidFill>
                <a:schemeClr val="accent2"/>
              </a:solidFill>
            </a:ln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04958" y="2075892"/>
              <a:ext cx="3143250" cy="1885950"/>
            </a:xfrm>
            <a:prstGeom prst="rect">
              <a:avLst/>
            </a:prstGeom>
            <a:ln w="28575">
              <a:solidFill>
                <a:schemeClr val="accent2"/>
              </a:solidFill>
            </a:ln>
          </p:spPr>
        </p:pic>
        <p:sp>
          <p:nvSpPr>
            <p:cNvPr id="32777" name="AutoShape 9"/>
            <p:cNvSpPr>
              <a:spLocks noChangeArrowheads="1"/>
            </p:cNvSpPr>
            <p:nvPr/>
          </p:nvSpPr>
          <p:spPr bwMode="auto">
            <a:xfrm>
              <a:off x="82154" y="3117582"/>
              <a:ext cx="2225616" cy="177005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3" name="AutoShape 15"/>
            <p:cNvSpPr>
              <a:spLocks noChangeArrowheads="1"/>
            </p:cNvSpPr>
            <p:nvPr/>
          </p:nvSpPr>
          <p:spPr bwMode="auto">
            <a:xfrm>
              <a:off x="685799" y="2902842"/>
              <a:ext cx="574982" cy="214740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8" name="Line 10"/>
            <p:cNvSpPr>
              <a:spLocks noChangeShapeType="1"/>
            </p:cNvSpPr>
            <p:nvPr/>
          </p:nvSpPr>
          <p:spPr bwMode="auto">
            <a:xfrm>
              <a:off x="1260782" y="2997129"/>
              <a:ext cx="1544175" cy="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AutoShape 9"/>
            <p:cNvSpPr>
              <a:spLocks noChangeArrowheads="1"/>
            </p:cNvSpPr>
            <p:nvPr/>
          </p:nvSpPr>
          <p:spPr bwMode="auto">
            <a:xfrm>
              <a:off x="82154" y="5842452"/>
              <a:ext cx="2225617" cy="235065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AutoShape 15"/>
            <p:cNvSpPr>
              <a:spLocks noChangeArrowheads="1"/>
            </p:cNvSpPr>
            <p:nvPr/>
          </p:nvSpPr>
          <p:spPr bwMode="auto">
            <a:xfrm>
              <a:off x="685799" y="5514987"/>
              <a:ext cx="574982" cy="222975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Line 10"/>
            <p:cNvSpPr>
              <a:spLocks noChangeShapeType="1"/>
            </p:cNvSpPr>
            <p:nvPr/>
          </p:nvSpPr>
          <p:spPr bwMode="auto">
            <a:xfrm>
              <a:off x="1260783" y="5619477"/>
              <a:ext cx="1544175" cy="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6039465" y="2569354"/>
            <a:ext cx="30911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chemeClr val="accent2"/>
                </a:solidFill>
              </a:rPr>
              <a:t>The 1</a:t>
            </a:r>
            <a:r>
              <a:rPr lang="en-US" sz="1800" baseline="30000" dirty="0" smtClean="0">
                <a:solidFill>
                  <a:schemeClr val="accent2"/>
                </a:solidFill>
              </a:rPr>
              <a:t>st</a:t>
            </a:r>
            <a:r>
              <a:rPr lang="en-US" sz="1800" dirty="0" smtClean="0">
                <a:solidFill>
                  <a:schemeClr val="accent2"/>
                </a:solidFill>
              </a:rPr>
              <a:t> series incorrectly uses </a:t>
            </a:r>
            <a:r>
              <a:rPr lang="en-US" sz="1800" b="1" i="1" dirty="0" smtClean="0">
                <a:solidFill>
                  <a:srgbClr val="FF0000"/>
                </a:solidFill>
              </a:rPr>
              <a:t>columns B and C (x1 and x2) </a:t>
            </a:r>
            <a:r>
              <a:rPr lang="en-US" sz="1800" dirty="0" smtClean="0">
                <a:solidFill>
                  <a:schemeClr val="accent2"/>
                </a:solidFill>
              </a:rPr>
              <a:t>instead of </a:t>
            </a:r>
          </a:p>
          <a:p>
            <a:r>
              <a:rPr lang="en-US" sz="1800" b="1" i="1" dirty="0" smtClean="0">
                <a:solidFill>
                  <a:srgbClr val="FF0000"/>
                </a:solidFill>
              </a:rPr>
              <a:t>columns B and D (x1 and y) </a:t>
            </a:r>
            <a:endParaRPr lang="en-US" sz="1800" b="1" i="1" dirty="0">
              <a:solidFill>
                <a:srgbClr val="FF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039465" y="4980258"/>
            <a:ext cx="30911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chemeClr val="accent2"/>
                </a:solidFill>
              </a:rPr>
              <a:t>The 2</a:t>
            </a:r>
            <a:r>
              <a:rPr lang="en-US" sz="1800" baseline="30000" dirty="0" smtClean="0">
                <a:solidFill>
                  <a:schemeClr val="accent2"/>
                </a:solidFill>
              </a:rPr>
              <a:t>nd</a:t>
            </a:r>
            <a:r>
              <a:rPr lang="en-US" sz="1800" dirty="0" smtClean="0">
                <a:solidFill>
                  <a:schemeClr val="accent2"/>
                </a:solidFill>
              </a:rPr>
              <a:t> series incorrectly uses </a:t>
            </a:r>
            <a:r>
              <a:rPr lang="en-US" sz="1800" b="1" i="1" dirty="0" smtClean="0">
                <a:solidFill>
                  <a:srgbClr val="FF0000"/>
                </a:solidFill>
              </a:rPr>
              <a:t>columns B and D (x1 and y) </a:t>
            </a:r>
            <a:r>
              <a:rPr lang="en-US" sz="1800" dirty="0" smtClean="0">
                <a:solidFill>
                  <a:schemeClr val="accent2"/>
                </a:solidFill>
              </a:rPr>
              <a:t>instead of </a:t>
            </a:r>
          </a:p>
          <a:p>
            <a:r>
              <a:rPr lang="en-US" sz="1800" b="1" i="1" dirty="0" smtClean="0">
                <a:solidFill>
                  <a:srgbClr val="FF0000"/>
                </a:solidFill>
              </a:rPr>
              <a:t>columns C and D (x2 and y) </a:t>
            </a:r>
            <a:endParaRPr lang="en-US" sz="1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 txBox="1">
            <a:spLocks noGrp="1"/>
          </p:cNvSpPr>
          <p:nvPr/>
        </p:nvSpPr>
        <p:spPr bwMode="auto">
          <a:xfrm>
            <a:off x="7239000" y="-4762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D1171DED-B6FF-431D-8259-B643A028E48D}" type="slidenum">
              <a:rPr lang="en-US" sz="1400"/>
              <a:pPr algn="r" eaLnBrk="0" hangingPunct="0"/>
              <a:t>8</a:t>
            </a:fld>
            <a:endParaRPr lang="en-US" sz="1400" dirty="0"/>
          </a:p>
        </p:txBody>
      </p:sp>
      <p:sp>
        <p:nvSpPr>
          <p:cNvPr id="4103" name="Rectangle 9"/>
          <p:cNvSpPr>
            <a:spLocks noGrp="1" noChangeArrowheads="1"/>
          </p:cNvSpPr>
          <p:nvPr>
            <p:ph type="subTitle" idx="4294967295"/>
          </p:nvPr>
        </p:nvSpPr>
        <p:spPr>
          <a:xfrm>
            <a:off x="-1" y="609599"/>
            <a:ext cx="9144001" cy="1749065"/>
          </a:xfrm>
        </p:spPr>
        <p:txBody>
          <a:bodyPr/>
          <a:lstStyle/>
          <a:p>
            <a:pPr marL="228600" indent="-228600">
              <a:buFontTx/>
              <a:buNone/>
            </a:pPr>
            <a:r>
              <a:rPr lang="en-US" sz="2400" b="1" u="sng" dirty="0" smtClean="0">
                <a:solidFill>
                  <a:schemeClr val="accent2"/>
                </a:solidFill>
              </a:rPr>
              <a:t>Example 2 (continued):</a:t>
            </a:r>
            <a:endParaRPr lang="en-US" sz="2400" b="1" dirty="0" smtClean="0">
              <a:solidFill>
                <a:schemeClr val="accent2"/>
              </a:solidFill>
            </a:endParaRPr>
          </a:p>
          <a:p>
            <a:pPr marL="228600" indent="-228600"/>
            <a:r>
              <a:rPr lang="en-US" sz="2400" dirty="0" smtClean="0">
                <a:solidFill>
                  <a:schemeClr val="accent2"/>
                </a:solidFill>
              </a:rPr>
              <a:t>To change a series, click on the </a:t>
            </a:r>
            <a:r>
              <a:rPr lang="en-US" sz="2400" b="1" i="1" dirty="0" smtClean="0">
                <a:solidFill>
                  <a:srgbClr val="FF0000"/>
                </a:solidFill>
              </a:rPr>
              <a:t>Select Tool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chemeClr val="accent2"/>
                </a:solidFill>
              </a:rPr>
              <a:t>next to the series.</a:t>
            </a:r>
          </a:p>
          <a:p>
            <a:pPr marL="228600" indent="-228600"/>
            <a:r>
              <a:rPr lang="en-US" sz="2400" dirty="0" smtClean="0">
                <a:solidFill>
                  <a:schemeClr val="accent2"/>
                </a:solidFill>
              </a:rPr>
              <a:t>In the example below, change the </a:t>
            </a:r>
            <a:r>
              <a:rPr lang="en-US" sz="2400" b="1" i="1" u="sng" dirty="0" smtClean="0">
                <a:solidFill>
                  <a:schemeClr val="accent2"/>
                </a:solidFill>
              </a:rPr>
              <a:t>Series Y values</a:t>
            </a:r>
            <a:r>
              <a:rPr lang="en-US" sz="2400" dirty="0" smtClean="0">
                <a:solidFill>
                  <a:schemeClr val="accent2"/>
                </a:solidFill>
              </a:rPr>
              <a:t> from column C to column D.</a:t>
            </a:r>
          </a:p>
        </p:txBody>
      </p:sp>
      <p:sp>
        <p:nvSpPr>
          <p:cNvPr id="14" name="Line 17"/>
          <p:cNvSpPr>
            <a:spLocks noChangeShapeType="1"/>
          </p:cNvSpPr>
          <p:nvPr/>
        </p:nvSpPr>
        <p:spPr bwMode="auto">
          <a:xfrm flipV="1">
            <a:off x="-1" y="587532"/>
            <a:ext cx="9130645" cy="2936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0" y="228600"/>
            <a:ext cx="784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Excel C     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EGR 120 – Introduction to Engineering</a:t>
            </a:r>
            <a:endParaRPr lang="en-US" sz="3200" dirty="0"/>
          </a:p>
        </p:txBody>
      </p:sp>
      <p:grpSp>
        <p:nvGrpSpPr>
          <p:cNvPr id="6" name="Group 5"/>
          <p:cNvGrpSpPr/>
          <p:nvPr/>
        </p:nvGrpSpPr>
        <p:grpSpPr>
          <a:xfrm>
            <a:off x="-1046" y="2464986"/>
            <a:ext cx="9131690" cy="3576750"/>
            <a:chOff x="-1046" y="2464986"/>
            <a:chExt cx="9131690" cy="357675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046" y="2464986"/>
              <a:ext cx="4392083" cy="2635250"/>
            </a:xfrm>
            <a:prstGeom prst="rect">
              <a:avLst/>
            </a:prstGeom>
            <a:ln w="28575">
              <a:solidFill>
                <a:schemeClr val="accent2"/>
              </a:solidFill>
            </a:ln>
          </p:spPr>
        </p:pic>
        <p:sp>
          <p:nvSpPr>
            <p:cNvPr id="33806" name="AutoShape 14"/>
            <p:cNvSpPr>
              <a:spLocks noChangeArrowheads="1"/>
            </p:cNvSpPr>
            <p:nvPr/>
          </p:nvSpPr>
          <p:spPr bwMode="auto">
            <a:xfrm>
              <a:off x="2481943" y="4192898"/>
              <a:ext cx="427288" cy="333073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7" name="Line 15"/>
            <p:cNvSpPr>
              <a:spLocks noChangeShapeType="1"/>
            </p:cNvSpPr>
            <p:nvPr/>
          </p:nvSpPr>
          <p:spPr bwMode="auto">
            <a:xfrm flipV="1">
              <a:off x="1205594" y="4525971"/>
              <a:ext cx="1276349" cy="105409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10" name="Text Box 18"/>
            <p:cNvSpPr txBox="1">
              <a:spLocks noChangeArrowheads="1"/>
            </p:cNvSpPr>
            <p:nvPr/>
          </p:nvSpPr>
          <p:spPr bwMode="auto">
            <a:xfrm>
              <a:off x="516620" y="5580071"/>
              <a:ext cx="1563826" cy="461665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i="1" dirty="0">
                  <a:solidFill>
                    <a:srgbClr val="FF0000"/>
                  </a:solidFill>
                </a:rPr>
                <a:t>Select Tool</a:t>
              </a:r>
            </a:p>
          </p:txBody>
        </p:sp>
        <p:sp>
          <p:nvSpPr>
            <p:cNvPr id="33811" name="Line 19"/>
            <p:cNvSpPr>
              <a:spLocks noChangeShapeType="1"/>
            </p:cNvSpPr>
            <p:nvPr/>
          </p:nvSpPr>
          <p:spPr bwMode="auto">
            <a:xfrm flipV="1">
              <a:off x="2909231" y="3566551"/>
              <a:ext cx="2037587" cy="80266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46818" y="3103794"/>
              <a:ext cx="4183826" cy="925513"/>
            </a:xfrm>
            <a:prstGeom prst="rect">
              <a:avLst/>
            </a:prstGeom>
            <a:ln w="28575">
              <a:solidFill>
                <a:schemeClr val="accent2"/>
              </a:solidFill>
            </a:ln>
          </p:spPr>
        </p:pic>
        <p:sp>
          <p:nvSpPr>
            <p:cNvPr id="4" name="Rectangle 3"/>
            <p:cNvSpPr/>
            <p:nvPr/>
          </p:nvSpPr>
          <p:spPr>
            <a:xfrm>
              <a:off x="5080011" y="4192898"/>
              <a:ext cx="389465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i="1" dirty="0" smtClean="0">
                  <a:solidFill>
                    <a:srgbClr val="FF0000"/>
                  </a:solidFill>
                </a:rPr>
                <a:t>Changing the </a:t>
              </a:r>
              <a:r>
                <a:rPr lang="en-US" b="1" i="1" u="sng" dirty="0" smtClean="0">
                  <a:solidFill>
                    <a:srgbClr val="FF0000"/>
                  </a:solidFill>
                </a:rPr>
                <a:t>Series Y values</a:t>
              </a:r>
              <a:endParaRPr lang="en-US" u="sng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808894" y="6396335"/>
            <a:ext cx="37016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(continued on the next slide)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 txBox="1">
            <a:spLocks noGrp="1"/>
          </p:cNvSpPr>
          <p:nvPr/>
        </p:nvSpPr>
        <p:spPr bwMode="auto">
          <a:xfrm>
            <a:off x="7239000" y="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FCCBA1AF-D314-4563-BFB2-24B7BB2329AC}" type="slidenum">
              <a:rPr lang="en-US" sz="1400"/>
              <a:pPr algn="r" eaLnBrk="0" hangingPunct="0"/>
              <a:t>9</a:t>
            </a:fld>
            <a:endParaRPr lang="en-US" sz="1400" dirty="0"/>
          </a:p>
        </p:txBody>
      </p:sp>
      <p:sp>
        <p:nvSpPr>
          <p:cNvPr id="4103" name="Rectangle 9"/>
          <p:cNvSpPr>
            <a:spLocks noGrp="1" noChangeArrowheads="1"/>
          </p:cNvSpPr>
          <p:nvPr>
            <p:ph type="subTitle" idx="4294967295"/>
          </p:nvPr>
        </p:nvSpPr>
        <p:spPr>
          <a:xfrm>
            <a:off x="9525" y="609599"/>
            <a:ext cx="9134475" cy="1362411"/>
          </a:xfrm>
        </p:spPr>
        <p:txBody>
          <a:bodyPr/>
          <a:lstStyle/>
          <a:p>
            <a:pPr marL="228600" indent="-228600">
              <a:buFontTx/>
              <a:buNone/>
            </a:pPr>
            <a:r>
              <a:rPr lang="en-US" sz="2400" b="1" u="sng" dirty="0" smtClean="0">
                <a:solidFill>
                  <a:schemeClr val="accent2"/>
                </a:solidFill>
              </a:rPr>
              <a:t>Example 2 (continued):</a:t>
            </a:r>
            <a:endParaRPr lang="en-US" sz="2400" b="1" dirty="0" smtClean="0">
              <a:solidFill>
                <a:schemeClr val="accent2"/>
              </a:solidFill>
            </a:endParaRPr>
          </a:p>
          <a:p>
            <a:pPr marL="228600" indent="-228600"/>
            <a:r>
              <a:rPr lang="en-US" sz="2400" dirty="0" smtClean="0">
                <a:solidFill>
                  <a:schemeClr val="accent2"/>
                </a:solidFill>
              </a:rPr>
              <a:t>Highlight the desired </a:t>
            </a:r>
            <a:r>
              <a:rPr lang="en-US" sz="2400" b="1" i="1" dirty="0" smtClean="0">
                <a:solidFill>
                  <a:schemeClr val="accent2"/>
                </a:solidFill>
              </a:rPr>
              <a:t>Series Y values </a:t>
            </a:r>
            <a:r>
              <a:rPr lang="en-US" sz="2400" dirty="0" smtClean="0">
                <a:solidFill>
                  <a:schemeClr val="accent2"/>
                </a:solidFill>
              </a:rPr>
              <a:t>(in column D) and then click on the </a:t>
            </a:r>
            <a:r>
              <a:rPr lang="en-US" sz="2400" b="1" i="1" dirty="0" smtClean="0">
                <a:solidFill>
                  <a:srgbClr val="FF0000"/>
                </a:solidFill>
              </a:rPr>
              <a:t>Return Tool</a:t>
            </a:r>
            <a:r>
              <a:rPr lang="en-US" sz="2400" dirty="0" smtClean="0">
                <a:solidFill>
                  <a:schemeClr val="accent2"/>
                </a:solidFill>
              </a:rPr>
              <a:t> to update the </a:t>
            </a:r>
            <a:r>
              <a:rPr lang="en-US" sz="2400" b="1" i="1" dirty="0" smtClean="0">
                <a:solidFill>
                  <a:schemeClr val="accent2"/>
                </a:solidFill>
              </a:rPr>
              <a:t>Series Y values</a:t>
            </a:r>
            <a:r>
              <a:rPr lang="en-US" sz="2400" dirty="0" smtClean="0">
                <a:solidFill>
                  <a:schemeClr val="accent2"/>
                </a:solidFill>
              </a:rPr>
              <a:t>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2881" y="2007876"/>
            <a:ext cx="9121119" cy="4820901"/>
            <a:chOff x="22881" y="2007876"/>
            <a:chExt cx="9121119" cy="482090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t="16687" r="48269" b="38894"/>
            <a:stretch/>
          </p:blipFill>
          <p:spPr>
            <a:xfrm>
              <a:off x="22881" y="2007876"/>
              <a:ext cx="9121119" cy="4405402"/>
            </a:xfrm>
            <a:prstGeom prst="rect">
              <a:avLst/>
            </a:prstGeom>
            <a:ln w="28575">
              <a:solidFill>
                <a:schemeClr val="accent2"/>
              </a:solidFill>
            </a:ln>
          </p:spPr>
        </p:pic>
        <p:sp>
          <p:nvSpPr>
            <p:cNvPr id="34825" name="AutoShape 9"/>
            <p:cNvSpPr>
              <a:spLocks noChangeArrowheads="1"/>
            </p:cNvSpPr>
            <p:nvPr/>
          </p:nvSpPr>
          <p:spPr bwMode="auto">
            <a:xfrm>
              <a:off x="2613820" y="3000946"/>
              <a:ext cx="796130" cy="3228403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800">
                <a:solidFill>
                  <a:srgbClr val="FF0000"/>
                </a:solidFill>
              </a:endParaRPr>
            </a:p>
          </p:txBody>
        </p:sp>
        <p:sp>
          <p:nvSpPr>
            <p:cNvPr id="34826" name="Line 10"/>
            <p:cNvSpPr>
              <a:spLocks noChangeShapeType="1"/>
            </p:cNvSpPr>
            <p:nvPr/>
          </p:nvSpPr>
          <p:spPr bwMode="auto">
            <a:xfrm flipH="1" flipV="1">
              <a:off x="5695720" y="5476874"/>
              <a:ext cx="1718278" cy="6172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sz="2800">
                <a:solidFill>
                  <a:srgbClr val="FF0000"/>
                </a:solidFill>
              </a:endParaRPr>
            </a:p>
          </p:txBody>
        </p:sp>
        <p:sp>
          <p:nvSpPr>
            <p:cNvPr id="34827" name="Text Box 11"/>
            <p:cNvSpPr txBox="1">
              <a:spLocks noChangeArrowheads="1"/>
            </p:cNvSpPr>
            <p:nvPr/>
          </p:nvSpPr>
          <p:spPr bwMode="auto">
            <a:xfrm>
              <a:off x="7427357" y="5918127"/>
              <a:ext cx="1703287" cy="461665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rgbClr val="FF0000"/>
                  </a:solidFill>
                </a:rPr>
                <a:t>Return Tool</a:t>
              </a:r>
            </a:p>
          </p:txBody>
        </p:sp>
        <p:sp>
          <p:nvSpPr>
            <p:cNvPr id="34828" name="Line 12"/>
            <p:cNvSpPr>
              <a:spLocks noChangeShapeType="1"/>
            </p:cNvSpPr>
            <p:nvPr/>
          </p:nvSpPr>
          <p:spPr bwMode="auto">
            <a:xfrm flipH="1" flipV="1">
              <a:off x="3371160" y="6229349"/>
              <a:ext cx="325199" cy="21979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sz="2800">
                <a:solidFill>
                  <a:srgbClr val="FF0000"/>
                </a:solidFill>
              </a:endParaRPr>
            </a:p>
          </p:txBody>
        </p:sp>
        <p:sp>
          <p:nvSpPr>
            <p:cNvPr id="34830" name="AutoShape 14"/>
            <p:cNvSpPr>
              <a:spLocks noChangeArrowheads="1"/>
            </p:cNvSpPr>
            <p:nvPr/>
          </p:nvSpPr>
          <p:spPr bwMode="auto">
            <a:xfrm>
              <a:off x="5329239" y="5199960"/>
              <a:ext cx="366482" cy="276915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800">
                <a:solidFill>
                  <a:srgbClr val="FF0000"/>
                </a:solidFill>
              </a:endParaRPr>
            </a:p>
          </p:txBody>
        </p:sp>
        <p:sp>
          <p:nvSpPr>
            <p:cNvPr id="34831" name="Text Box 15"/>
            <p:cNvSpPr txBox="1">
              <a:spLocks noChangeArrowheads="1"/>
            </p:cNvSpPr>
            <p:nvPr/>
          </p:nvSpPr>
          <p:spPr bwMode="auto">
            <a:xfrm>
              <a:off x="3696360" y="5997780"/>
              <a:ext cx="2890837" cy="83099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b="1" i="1" dirty="0">
                  <a:solidFill>
                    <a:srgbClr val="FF0000"/>
                  </a:solidFill>
                </a:rPr>
                <a:t>Highlight the correct </a:t>
              </a:r>
              <a:r>
                <a:rPr lang="en-US" b="1" i="1" dirty="0" smtClean="0">
                  <a:solidFill>
                    <a:srgbClr val="FF0000"/>
                  </a:solidFill>
                </a:rPr>
                <a:t>Series Y </a:t>
              </a:r>
              <a:r>
                <a:rPr lang="en-US" b="1" i="1" dirty="0">
                  <a:solidFill>
                    <a:srgbClr val="FF0000"/>
                  </a:solidFill>
                </a:rPr>
                <a:t>values</a:t>
              </a:r>
            </a:p>
          </p:txBody>
        </p:sp>
      </p:grpSp>
      <p:sp>
        <p:nvSpPr>
          <p:cNvPr id="14" name="Line 17"/>
          <p:cNvSpPr>
            <a:spLocks noChangeShapeType="1"/>
          </p:cNvSpPr>
          <p:nvPr/>
        </p:nvSpPr>
        <p:spPr bwMode="auto">
          <a:xfrm flipV="1">
            <a:off x="-1" y="587532"/>
            <a:ext cx="9130645" cy="2936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0" y="228600"/>
            <a:ext cx="784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Excel C     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EGR 120 – Introduction to Engineering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Custom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E5"/>
      </a:hlink>
      <a:folHlink>
        <a:srgbClr val="0000E5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3339</TotalTime>
  <Words>2820</Words>
  <Application>Microsoft Office PowerPoint</Application>
  <PresentationFormat>On-screen Show (4:3)</PresentationFormat>
  <Paragraphs>504</Paragraphs>
  <Slides>42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Bodoni MT</vt:lpstr>
      <vt:lpstr>Symbol</vt:lpstr>
      <vt:lpstr>Times New Roman</vt:lpstr>
      <vt:lpstr>Blank Presentation</vt:lpstr>
      <vt:lpstr>Chart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 Assignment: 1)  Read the course syllabus 2)  Read the TCC Student Handbook for Engineering 3)  Read pages 1 - 25 in the Introduction to Engineering textbook 4)  Read the notes provided in the following pages of this presentation</dc:title>
  <dc:creator>Paul Gordy</dc:creator>
  <cp:lastModifiedBy>Paul Gordy</cp:lastModifiedBy>
  <cp:revision>257</cp:revision>
  <cp:lastPrinted>2019-04-12T18:53:43Z</cp:lastPrinted>
  <dcterms:created xsi:type="dcterms:W3CDTF">2000-08-25T03:18:33Z</dcterms:created>
  <dcterms:modified xsi:type="dcterms:W3CDTF">2019-04-12T19:01:19Z</dcterms:modified>
</cp:coreProperties>
</file>