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56" r:id="rId2"/>
    <p:sldId id="262" r:id="rId3"/>
    <p:sldId id="280" r:id="rId4"/>
    <p:sldId id="293" r:id="rId5"/>
    <p:sldId id="292" r:id="rId6"/>
    <p:sldId id="263" r:id="rId7"/>
    <p:sldId id="265" r:id="rId8"/>
    <p:sldId id="294" r:id="rId9"/>
    <p:sldId id="295" r:id="rId10"/>
    <p:sldId id="266" r:id="rId11"/>
    <p:sldId id="283" r:id="rId12"/>
    <p:sldId id="284" r:id="rId13"/>
    <p:sldId id="267" r:id="rId14"/>
    <p:sldId id="285" r:id="rId15"/>
    <p:sldId id="286" r:id="rId16"/>
    <p:sldId id="268" r:id="rId17"/>
    <p:sldId id="287" r:id="rId18"/>
    <p:sldId id="291" r:id="rId19"/>
    <p:sldId id="269" r:id="rId20"/>
    <p:sldId id="270" r:id="rId21"/>
    <p:sldId id="271" r:id="rId22"/>
    <p:sldId id="272" r:id="rId23"/>
    <p:sldId id="273" r:id="rId24"/>
    <p:sldId id="296" r:id="rId25"/>
    <p:sldId id="297" r:id="rId26"/>
    <p:sldId id="298" r:id="rId27"/>
    <p:sldId id="299" r:id="rId28"/>
    <p:sldId id="276" r:id="rId29"/>
    <p:sldId id="300" r:id="rId30"/>
    <p:sldId id="301" r:id="rId31"/>
    <p:sldId id="303" r:id="rId32"/>
    <p:sldId id="302" r:id="rId33"/>
    <p:sldId id="304" r:id="rId34"/>
    <p:sldId id="278" r:id="rId35"/>
    <p:sldId id="308" r:id="rId36"/>
    <p:sldId id="288" r:id="rId37"/>
    <p:sldId id="289" r:id="rId38"/>
    <p:sldId id="290" r:id="rId39"/>
    <p:sldId id="305" r:id="rId40"/>
    <p:sldId id="306" r:id="rId41"/>
    <p:sldId id="309" r:id="rId42"/>
    <p:sldId id="310"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00"/>
    <a:srgbClr val="CCFFFF"/>
    <a:srgbClr val="FF9900"/>
    <a:srgbClr val="3399FF"/>
    <a:srgbClr val="FFFF00"/>
    <a:srgbClr val="008080"/>
    <a:srgbClr val="006699"/>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60" autoAdjust="0"/>
    <p:restoredTop sz="94249" autoAdjust="0"/>
  </p:normalViewPr>
  <p:slideViewPr>
    <p:cSldViewPr snapToGrid="0">
      <p:cViewPr varScale="1">
        <p:scale>
          <a:sx n="127" d="100"/>
          <a:sy n="127" d="100"/>
        </p:scale>
        <p:origin x="1506"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Table 1:  Force versus Distance</a:t>
            </a:r>
          </a:p>
        </c:rich>
      </c:tx>
      <c:layout>
        <c:manualLayout>
          <c:xMode val="edge"/>
          <c:yMode val="edge"/>
          <c:x val="2.7500000000000094E-3"/>
          <c:y val="0"/>
        </c:manualLayout>
      </c:layout>
      <c:overlay val="0"/>
      <c:spPr>
        <a:ln>
          <a:solidFill>
            <a:schemeClr val="tx1"/>
          </a:solidFill>
        </a:ln>
      </c:spPr>
    </c:title>
    <c:autoTitleDeleted val="0"/>
    <c:plotArea>
      <c:layout/>
      <c:scatterChart>
        <c:scatterStyle val="lineMarker"/>
        <c:varyColors val="0"/>
        <c:ser>
          <c:idx val="0"/>
          <c:order val="0"/>
          <c:tx>
            <c:strRef>
              <c:f>'Title Slide'!$B$4</c:f>
              <c:strCache>
                <c:ptCount val="1"/>
                <c:pt idx="0">
                  <c:v>F (N)</c:v>
                </c:pt>
              </c:strCache>
            </c:strRef>
          </c:tx>
          <c:spPr>
            <a:ln w="28575">
              <a:noFill/>
            </a:ln>
          </c:spPr>
          <c:trendline>
            <c:trendlineType val="linear"/>
            <c:dispRSqr val="1"/>
            <c:dispEq val="1"/>
            <c:trendlineLbl>
              <c:layout>
                <c:manualLayout>
                  <c:x val="0.13029527559055121"/>
                  <c:y val="-0.18954214056576377"/>
                </c:manualLayout>
              </c:layout>
              <c:tx>
                <c:rich>
                  <a:bodyPr/>
                  <a:lstStyle/>
                  <a:p>
                    <a:pPr>
                      <a:defRPr/>
                    </a:pPr>
                    <a:r>
                      <a:rPr lang="en-US" baseline="0"/>
                      <a:t>F = 2.2129x + 0.1699
R² = 0.9975</a:t>
                    </a:r>
                    <a:endParaRPr lang="en-US"/>
                  </a:p>
                </c:rich>
              </c:tx>
              <c:numFmt formatCode="General" sourceLinked="0"/>
            </c:trendlineLbl>
          </c:trendline>
          <c:xVal>
            <c:numRef>
              <c:f>'Title Slide'!$A$5:$A$17</c:f>
              <c:numCache>
                <c:formatCode>0.00</c:formatCode>
                <c:ptCount val="13"/>
                <c:pt idx="0">
                  <c:v>0</c:v>
                </c:pt>
                <c:pt idx="1">
                  <c:v>0.5</c:v>
                </c:pt>
                <c:pt idx="2">
                  <c:v>1</c:v>
                </c:pt>
                <c:pt idx="3">
                  <c:v>1.5</c:v>
                </c:pt>
                <c:pt idx="4">
                  <c:v>2</c:v>
                </c:pt>
                <c:pt idx="5">
                  <c:v>2.5</c:v>
                </c:pt>
                <c:pt idx="6">
                  <c:v>3</c:v>
                </c:pt>
                <c:pt idx="7">
                  <c:v>3.5</c:v>
                </c:pt>
                <c:pt idx="8">
                  <c:v>4</c:v>
                </c:pt>
                <c:pt idx="9">
                  <c:v>4.5</c:v>
                </c:pt>
                <c:pt idx="10">
                  <c:v>5</c:v>
                </c:pt>
                <c:pt idx="11">
                  <c:v>5.5</c:v>
                </c:pt>
                <c:pt idx="12">
                  <c:v>6</c:v>
                </c:pt>
              </c:numCache>
            </c:numRef>
          </c:xVal>
          <c:yVal>
            <c:numRef>
              <c:f>'Title Slide'!$B$5:$B$17</c:f>
              <c:numCache>
                <c:formatCode>0.00</c:formatCode>
                <c:ptCount val="13"/>
                <c:pt idx="0">
                  <c:v>0</c:v>
                </c:pt>
                <c:pt idx="1">
                  <c:v>1.55</c:v>
                </c:pt>
                <c:pt idx="2">
                  <c:v>2.2999999999999998</c:v>
                </c:pt>
                <c:pt idx="3">
                  <c:v>3.48</c:v>
                </c:pt>
                <c:pt idx="4">
                  <c:v>4.6599999999999975</c:v>
                </c:pt>
                <c:pt idx="5">
                  <c:v>5.44</c:v>
                </c:pt>
                <c:pt idx="6">
                  <c:v>6.8199999999999985</c:v>
                </c:pt>
                <c:pt idx="7">
                  <c:v>7.75</c:v>
                </c:pt>
                <c:pt idx="8">
                  <c:v>9.5400000000000009</c:v>
                </c:pt>
                <c:pt idx="9">
                  <c:v>10.220000000000001</c:v>
                </c:pt>
                <c:pt idx="10">
                  <c:v>11.19</c:v>
                </c:pt>
                <c:pt idx="11">
                  <c:v>12.09</c:v>
                </c:pt>
                <c:pt idx="12">
                  <c:v>13.47</c:v>
                </c:pt>
              </c:numCache>
            </c:numRef>
          </c:yVal>
          <c:smooth val="0"/>
          <c:extLst>
            <c:ext xmlns:c16="http://schemas.microsoft.com/office/drawing/2014/chart" uri="{C3380CC4-5D6E-409C-BE32-E72D297353CC}">
              <c16:uniqueId val="{00000000-FFB3-498D-97B2-840CCDFE3417}"/>
            </c:ext>
          </c:extLst>
        </c:ser>
        <c:dLbls>
          <c:showLegendKey val="0"/>
          <c:showVal val="0"/>
          <c:showCatName val="0"/>
          <c:showSerName val="0"/>
          <c:showPercent val="0"/>
          <c:showBubbleSize val="0"/>
        </c:dLbls>
        <c:axId val="228038960"/>
        <c:axId val="228039520"/>
      </c:scatterChart>
      <c:valAx>
        <c:axId val="228038960"/>
        <c:scaling>
          <c:orientation val="minMax"/>
        </c:scaling>
        <c:delete val="0"/>
        <c:axPos val="b"/>
        <c:title>
          <c:tx>
            <c:rich>
              <a:bodyPr/>
              <a:lstStyle/>
              <a:p>
                <a:pPr>
                  <a:defRPr/>
                </a:pPr>
                <a:r>
                  <a:rPr lang="en-US"/>
                  <a:t>Force,</a:t>
                </a:r>
                <a:r>
                  <a:rPr lang="en-US" baseline="0"/>
                  <a:t> F (N)</a:t>
                </a:r>
                <a:endParaRPr lang="en-US"/>
              </a:p>
            </c:rich>
          </c:tx>
          <c:overlay val="0"/>
        </c:title>
        <c:numFmt formatCode="0.00" sourceLinked="1"/>
        <c:majorTickMark val="out"/>
        <c:minorTickMark val="none"/>
        <c:tickLblPos val="nextTo"/>
        <c:crossAx val="228039520"/>
        <c:crosses val="autoZero"/>
        <c:crossBetween val="midCat"/>
      </c:valAx>
      <c:valAx>
        <c:axId val="228039520"/>
        <c:scaling>
          <c:orientation val="minMax"/>
        </c:scaling>
        <c:delete val="0"/>
        <c:axPos val="l"/>
        <c:majorGridlines/>
        <c:title>
          <c:tx>
            <c:rich>
              <a:bodyPr rot="-5400000" vert="horz"/>
              <a:lstStyle/>
              <a:p>
                <a:pPr>
                  <a:defRPr/>
                </a:pPr>
                <a:r>
                  <a:rPr lang="en-US"/>
                  <a:t>Distance, x (m)</a:t>
                </a:r>
              </a:p>
            </c:rich>
          </c:tx>
          <c:overlay val="0"/>
        </c:title>
        <c:numFmt formatCode="0.00" sourceLinked="1"/>
        <c:majorTickMark val="out"/>
        <c:minorTickMark val="none"/>
        <c:tickLblPos val="nextTo"/>
        <c:crossAx val="228038960"/>
        <c:crosses val="autoZero"/>
        <c:crossBetween val="midCat"/>
      </c:valAx>
    </c:plotArea>
    <c:plotVisOnly val="1"/>
    <c:dispBlanksAs val="gap"/>
    <c:showDLblsOverMax val="0"/>
  </c:chart>
  <c:spPr>
    <a:ln w="31750">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E9D0622-CDAC-4958-9A2E-7686E28034BD}" type="slidenum">
              <a:rPr lang="en-US"/>
              <a:pPr>
                <a:defRPr/>
              </a:pPr>
              <a:t>‹#›</a:t>
            </a:fld>
            <a:endParaRPr lang="en-US"/>
          </a:p>
        </p:txBody>
      </p:sp>
    </p:spTree>
    <p:extLst>
      <p:ext uri="{BB962C8B-B14F-4D97-AF65-F5344CB8AC3E}">
        <p14:creationId xmlns:p14="http://schemas.microsoft.com/office/powerpoint/2010/main" val="794803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74BCE68-D010-4AD3-925E-D79968D55556}" type="slidenum">
              <a:rPr lang="en-US"/>
              <a:pPr>
                <a:defRPr/>
              </a:pPr>
              <a:t>‹#›</a:t>
            </a:fld>
            <a:endParaRPr lang="en-US"/>
          </a:p>
        </p:txBody>
      </p:sp>
    </p:spTree>
    <p:extLst>
      <p:ext uri="{BB962C8B-B14F-4D97-AF65-F5344CB8AC3E}">
        <p14:creationId xmlns:p14="http://schemas.microsoft.com/office/powerpoint/2010/main" val="509592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4BCE68-D010-4AD3-925E-D79968D55556}" type="slidenum">
              <a:rPr lang="en-US" smtClean="0"/>
              <a:pPr>
                <a:defRPr/>
              </a:pPr>
              <a:t>12</a:t>
            </a:fld>
            <a:endParaRPr lang="en-US"/>
          </a:p>
        </p:txBody>
      </p:sp>
    </p:spTree>
    <p:extLst>
      <p:ext uri="{BB962C8B-B14F-4D97-AF65-F5344CB8AC3E}">
        <p14:creationId xmlns:p14="http://schemas.microsoft.com/office/powerpoint/2010/main" val="98710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4BCE68-D010-4AD3-925E-D79968D55556}" type="slidenum">
              <a:rPr lang="en-US" smtClean="0"/>
              <a:pPr>
                <a:defRPr/>
              </a:pPr>
              <a:t>16</a:t>
            </a:fld>
            <a:endParaRPr lang="en-US"/>
          </a:p>
        </p:txBody>
      </p:sp>
    </p:spTree>
    <p:extLst>
      <p:ext uri="{BB962C8B-B14F-4D97-AF65-F5344CB8AC3E}">
        <p14:creationId xmlns:p14="http://schemas.microsoft.com/office/powerpoint/2010/main" val="110519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4BCE68-D010-4AD3-925E-D79968D55556}" type="slidenum">
              <a:rPr lang="en-US" smtClean="0"/>
              <a:pPr>
                <a:defRPr/>
              </a:pPr>
              <a:t>24</a:t>
            </a:fld>
            <a:endParaRPr lang="en-US"/>
          </a:p>
        </p:txBody>
      </p:sp>
    </p:spTree>
    <p:extLst>
      <p:ext uri="{BB962C8B-B14F-4D97-AF65-F5344CB8AC3E}">
        <p14:creationId xmlns:p14="http://schemas.microsoft.com/office/powerpoint/2010/main" val="409611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4BCE68-D010-4AD3-925E-D79968D55556}" type="slidenum">
              <a:rPr lang="en-US" smtClean="0"/>
              <a:pPr>
                <a:defRPr/>
              </a:pPr>
              <a:t>25</a:t>
            </a:fld>
            <a:endParaRPr lang="en-US"/>
          </a:p>
        </p:txBody>
      </p:sp>
    </p:spTree>
    <p:extLst>
      <p:ext uri="{BB962C8B-B14F-4D97-AF65-F5344CB8AC3E}">
        <p14:creationId xmlns:p14="http://schemas.microsoft.com/office/powerpoint/2010/main" val="269302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4BCE68-D010-4AD3-925E-D79968D55556}" type="slidenum">
              <a:rPr lang="en-US" smtClean="0"/>
              <a:pPr>
                <a:defRPr/>
              </a:pPr>
              <a:t>26</a:t>
            </a:fld>
            <a:endParaRPr lang="en-US"/>
          </a:p>
        </p:txBody>
      </p:sp>
    </p:spTree>
    <p:extLst>
      <p:ext uri="{BB962C8B-B14F-4D97-AF65-F5344CB8AC3E}">
        <p14:creationId xmlns:p14="http://schemas.microsoft.com/office/powerpoint/2010/main" val="1232156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74BCE68-D010-4AD3-925E-D79968D55556}" type="slidenum">
              <a:rPr lang="en-US" smtClean="0"/>
              <a:pPr>
                <a:defRPr/>
              </a:pPr>
              <a:t>27</a:t>
            </a:fld>
            <a:endParaRPr lang="en-US"/>
          </a:p>
        </p:txBody>
      </p:sp>
    </p:spTree>
    <p:extLst>
      <p:ext uri="{BB962C8B-B14F-4D97-AF65-F5344CB8AC3E}">
        <p14:creationId xmlns:p14="http://schemas.microsoft.com/office/powerpoint/2010/main" val="199967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AB2774-B16F-4494-BF4F-A9230805CA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C7B901-B5C4-4303-A15E-457FC58FE7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E08591-FE70-4858-A1FD-EE55E66D6C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C96A81-24B3-4EC8-81BF-350BC5C260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C7F267-3F43-4E0A-80C7-9E5F089BD7C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A33B3F-57FF-4816-96B6-BFC4A43059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0CA847-A005-43E8-9CA2-B9A62CAB6F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CB6D0B-2532-4137-9947-DF67FA29AF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FE34E5-8090-4B5E-8618-A7AAD42AC61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DC2E36-0DF3-4BD4-84BB-6A0357865F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BC33B-1ED3-4494-87F6-E9C0ECFA40C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FF78F48A-6246-49B4-8933-2CB6ABB220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xfrm>
            <a:off x="7239001" y="0"/>
            <a:ext cx="1905000" cy="457200"/>
          </a:xfrm>
          <a:noFill/>
        </p:spPr>
        <p:txBody>
          <a:bodyPr/>
          <a:lstStyle/>
          <a:p>
            <a:fld id="{A77CB2AC-DE1C-4CF9-B5BB-CF759696CAEA}" type="slidenum">
              <a:rPr lang="en-US" smtClean="0"/>
              <a:pPr/>
              <a:t>1</a:t>
            </a:fld>
            <a:endParaRPr lang="en-US"/>
          </a:p>
        </p:txBody>
      </p:sp>
      <p:sp>
        <p:nvSpPr>
          <p:cNvPr id="3077" name="Line 17"/>
          <p:cNvSpPr>
            <a:spLocks noChangeShapeType="1"/>
          </p:cNvSpPr>
          <p:nvPr/>
        </p:nvSpPr>
        <p:spPr bwMode="auto">
          <a:xfrm flipV="1">
            <a:off x="-1" y="587532"/>
            <a:ext cx="9130645" cy="29360"/>
          </a:xfrm>
          <a:prstGeom prst="line">
            <a:avLst/>
          </a:prstGeom>
          <a:noFill/>
          <a:ln w="38100">
            <a:solidFill>
              <a:schemeClr val="accent2"/>
            </a:solidFill>
            <a:round/>
            <a:headEnd/>
            <a:tailEnd/>
          </a:ln>
        </p:spPr>
        <p:txBody>
          <a:bodyPr/>
          <a:lstStyle/>
          <a:p>
            <a:endParaRPr lang="en-US"/>
          </a:p>
        </p:txBody>
      </p:sp>
      <p:sp>
        <p:nvSpPr>
          <p:cNvPr id="3078"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3079" name="Rectangle 19"/>
          <p:cNvSpPr>
            <a:spLocks noGrp="1" noChangeArrowheads="1"/>
          </p:cNvSpPr>
          <p:nvPr>
            <p:ph type="subTitle" idx="1"/>
          </p:nvPr>
        </p:nvSpPr>
        <p:spPr>
          <a:xfrm>
            <a:off x="0" y="616893"/>
            <a:ext cx="9130645" cy="609600"/>
          </a:xfrm>
        </p:spPr>
        <p:txBody>
          <a:bodyPr/>
          <a:lstStyle/>
          <a:p>
            <a:r>
              <a:rPr lang="en-US" b="1" u="sng" dirty="0">
                <a:solidFill>
                  <a:schemeClr val="accent2"/>
                </a:solidFill>
              </a:rPr>
              <a:t>Microsoft Excel – Creating Graphs</a:t>
            </a:r>
            <a:endParaRPr lang="en-US" b="1" dirty="0">
              <a:solidFill>
                <a:schemeClr val="accent2"/>
              </a:solidFill>
            </a:endParaRPr>
          </a:p>
        </p:txBody>
      </p:sp>
      <p:graphicFrame>
        <p:nvGraphicFramePr>
          <p:cNvPr id="24" name="Chart 23"/>
          <p:cNvGraphicFramePr/>
          <p:nvPr>
            <p:extLst>
              <p:ext uri="{D42A27DB-BD31-4B8C-83A1-F6EECF244321}">
                <p14:modId xmlns:p14="http://schemas.microsoft.com/office/powerpoint/2010/main" val="1959082185"/>
              </p:ext>
            </p:extLst>
          </p:nvPr>
        </p:nvGraphicFramePr>
        <p:xfrm>
          <a:off x="768352" y="3238503"/>
          <a:ext cx="5483225" cy="3619498"/>
        </p:xfrm>
        <a:graphic>
          <a:graphicData uri="http://schemas.openxmlformats.org/drawingml/2006/chart">
            <c:chart xmlns:c="http://schemas.openxmlformats.org/drawingml/2006/chart" xmlns:r="http://schemas.openxmlformats.org/officeDocument/2006/relationships" r:id="rId2"/>
          </a:graphicData>
        </a:graphic>
      </p:graphicFrame>
      <p:cxnSp>
        <p:nvCxnSpPr>
          <p:cNvPr id="3082" name="Straight Arrow Connector 11"/>
          <p:cNvCxnSpPr>
            <a:cxnSpLocks noChangeShapeType="1"/>
            <a:stCxn id="3083" idx="1"/>
          </p:cNvCxnSpPr>
          <p:nvPr/>
        </p:nvCxnSpPr>
        <p:spPr bwMode="auto">
          <a:xfrm flipH="1" flipV="1">
            <a:off x="4533901" y="4601375"/>
            <a:ext cx="2240494" cy="625330"/>
          </a:xfrm>
          <a:prstGeom prst="straightConnector1">
            <a:avLst/>
          </a:prstGeom>
          <a:noFill/>
          <a:ln w="38100" algn="ctr">
            <a:solidFill>
              <a:srgbClr val="FF0000"/>
            </a:solidFill>
            <a:round/>
            <a:headEnd/>
            <a:tailEnd type="arrow" w="med" len="med"/>
          </a:ln>
        </p:spPr>
      </p:cxnSp>
      <p:sp>
        <p:nvSpPr>
          <p:cNvPr id="3083" name="TextBox 12"/>
          <p:cNvSpPr txBox="1">
            <a:spLocks noChangeArrowheads="1"/>
          </p:cNvSpPr>
          <p:nvPr/>
        </p:nvSpPr>
        <p:spPr bwMode="auto">
          <a:xfrm>
            <a:off x="6774395" y="5042039"/>
            <a:ext cx="1138004" cy="369332"/>
          </a:xfrm>
          <a:prstGeom prst="rect">
            <a:avLst/>
          </a:prstGeom>
          <a:noFill/>
          <a:ln w="38100">
            <a:solidFill>
              <a:srgbClr val="FF0000"/>
            </a:solidFill>
            <a:miter lim="800000"/>
            <a:headEnd/>
            <a:tailEnd/>
          </a:ln>
        </p:spPr>
        <p:txBody>
          <a:bodyPr wrap="none">
            <a:spAutoFit/>
          </a:bodyPr>
          <a:lstStyle/>
          <a:p>
            <a:pPr eaLnBrk="0" hangingPunct="0"/>
            <a:r>
              <a:rPr lang="en-US" sz="1800" b="1" i="1" dirty="0">
                <a:solidFill>
                  <a:srgbClr val="FF0000"/>
                </a:solidFill>
              </a:rPr>
              <a:t>Trendline</a:t>
            </a:r>
          </a:p>
        </p:txBody>
      </p:sp>
      <p:sp>
        <p:nvSpPr>
          <p:cNvPr id="3084" name="Rounded Rectangle 13"/>
          <p:cNvSpPr>
            <a:spLocks noChangeArrowheads="1"/>
          </p:cNvSpPr>
          <p:nvPr/>
        </p:nvSpPr>
        <p:spPr bwMode="auto">
          <a:xfrm>
            <a:off x="4695292" y="3301496"/>
            <a:ext cx="1333500" cy="419100"/>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3085" name="Straight Arrow Connector 14"/>
          <p:cNvCxnSpPr>
            <a:cxnSpLocks noChangeShapeType="1"/>
            <a:stCxn id="3086" idx="1"/>
          </p:cNvCxnSpPr>
          <p:nvPr/>
        </p:nvCxnSpPr>
        <p:spPr bwMode="auto">
          <a:xfrm flipH="1" flipV="1">
            <a:off x="6028794" y="3549150"/>
            <a:ext cx="626530" cy="387605"/>
          </a:xfrm>
          <a:prstGeom prst="straightConnector1">
            <a:avLst/>
          </a:prstGeom>
          <a:noFill/>
          <a:ln w="38100" algn="ctr">
            <a:solidFill>
              <a:srgbClr val="FF0000"/>
            </a:solidFill>
            <a:round/>
            <a:headEnd/>
            <a:tailEnd type="arrow" w="med" len="med"/>
          </a:ln>
        </p:spPr>
      </p:cxnSp>
      <p:sp>
        <p:nvSpPr>
          <p:cNvPr id="3086" name="TextBox 16"/>
          <p:cNvSpPr txBox="1">
            <a:spLocks noChangeArrowheads="1"/>
          </p:cNvSpPr>
          <p:nvPr/>
        </p:nvSpPr>
        <p:spPr bwMode="auto">
          <a:xfrm>
            <a:off x="6655324" y="3613589"/>
            <a:ext cx="2475321" cy="646331"/>
          </a:xfrm>
          <a:prstGeom prst="rect">
            <a:avLst/>
          </a:prstGeom>
          <a:noFill/>
          <a:ln w="38100">
            <a:solidFill>
              <a:srgbClr val="FF0000"/>
            </a:solidFill>
            <a:miter lim="800000"/>
            <a:headEnd/>
            <a:tailEnd/>
          </a:ln>
        </p:spPr>
        <p:txBody>
          <a:bodyPr wrap="square">
            <a:spAutoFit/>
          </a:bodyPr>
          <a:lstStyle/>
          <a:p>
            <a:pPr eaLnBrk="0" hangingPunct="0"/>
            <a:r>
              <a:rPr lang="en-US" sz="1800" dirty="0">
                <a:solidFill>
                  <a:srgbClr val="FF0000"/>
                </a:solidFill>
              </a:rPr>
              <a:t>Equation determined using </a:t>
            </a:r>
            <a:r>
              <a:rPr lang="en-US" sz="1800" b="1" i="1" dirty="0">
                <a:solidFill>
                  <a:srgbClr val="FF0000"/>
                </a:solidFill>
              </a:rPr>
              <a:t>linear regression.</a:t>
            </a:r>
          </a:p>
        </p:txBody>
      </p:sp>
      <p:sp>
        <p:nvSpPr>
          <p:cNvPr id="14" name="Rectangle 11"/>
          <p:cNvSpPr>
            <a:spLocks noChangeArrowheads="1"/>
          </p:cNvSpPr>
          <p:nvPr/>
        </p:nvSpPr>
        <p:spPr bwMode="auto">
          <a:xfrm>
            <a:off x="1" y="1233785"/>
            <a:ext cx="9144000" cy="2038350"/>
          </a:xfrm>
          <a:prstGeom prst="rect">
            <a:avLst/>
          </a:prstGeom>
          <a:noFill/>
          <a:ln w="9525">
            <a:noFill/>
            <a:miter lim="800000"/>
            <a:headEnd/>
            <a:tailEnd/>
          </a:ln>
        </p:spPr>
        <p:txBody>
          <a:bodyPr anchor="t"/>
          <a:lstStyle/>
          <a:p>
            <a:pPr>
              <a:tabLst>
                <a:tab pos="344488" algn="l"/>
              </a:tabLst>
            </a:pPr>
            <a:r>
              <a:rPr lang="en-US" sz="2200" b="1" u="sng" dirty="0">
                <a:solidFill>
                  <a:schemeClr val="accent2"/>
                </a:solidFill>
              </a:rPr>
              <a:t>Reading Assignment</a:t>
            </a:r>
            <a:r>
              <a:rPr lang="en-US" sz="2200" b="1" dirty="0">
                <a:solidFill>
                  <a:schemeClr val="accent2"/>
                </a:solidFill>
              </a:rPr>
              <a:t>:</a:t>
            </a:r>
            <a:br>
              <a:rPr lang="en-US" sz="2200" b="1" dirty="0">
                <a:solidFill>
                  <a:schemeClr val="accent2"/>
                </a:solidFill>
              </a:rPr>
            </a:br>
            <a:r>
              <a:rPr lang="en-US" sz="2200" dirty="0">
                <a:solidFill>
                  <a:schemeClr val="accent2"/>
                </a:solidFill>
              </a:rPr>
              <a:t>Chapter 14 in </a:t>
            </a:r>
            <a:r>
              <a:rPr lang="en-US" sz="2200" u="sng" dirty="0">
                <a:solidFill>
                  <a:schemeClr val="accent2"/>
                </a:solidFill>
              </a:rPr>
              <a:t>Engineering Fundamentals – An Introduction to Engineering, 5E </a:t>
            </a:r>
            <a:r>
              <a:rPr lang="en-US" sz="2200" dirty="0">
                <a:solidFill>
                  <a:schemeClr val="accent2"/>
                </a:solidFill>
              </a:rPr>
              <a:t>by Moaveni</a:t>
            </a:r>
          </a:p>
          <a:p>
            <a:pPr>
              <a:tabLst>
                <a:tab pos="344488" algn="l"/>
              </a:tabLst>
            </a:pPr>
            <a:endParaRPr lang="en-US" sz="1100" dirty="0">
              <a:solidFill>
                <a:schemeClr val="accent2"/>
              </a:solidFill>
            </a:endParaRPr>
          </a:p>
          <a:p>
            <a:pPr>
              <a:tabLst>
                <a:tab pos="344488" algn="l"/>
              </a:tabLst>
            </a:pPr>
            <a:r>
              <a:rPr lang="en-US" sz="2200" b="1" u="sng" dirty="0">
                <a:solidFill>
                  <a:schemeClr val="accent2"/>
                </a:solidFill>
              </a:rPr>
              <a:t>Homework Assignment</a:t>
            </a:r>
            <a:r>
              <a:rPr lang="en-US" sz="2200" b="1" dirty="0">
                <a:solidFill>
                  <a:schemeClr val="accent2"/>
                </a:solidFill>
              </a:rPr>
              <a:t>:</a:t>
            </a:r>
            <a:br>
              <a:rPr lang="en-US" sz="2200" b="1" dirty="0">
                <a:solidFill>
                  <a:schemeClr val="accent2"/>
                </a:solidFill>
              </a:rPr>
            </a:br>
            <a:r>
              <a:rPr lang="en-US" sz="2200" dirty="0">
                <a:solidFill>
                  <a:schemeClr val="accent2"/>
                </a:solidFill>
              </a:rPr>
              <a:t>Homework Assignment – Excel B</a:t>
            </a:r>
            <a:endParaRPr lang="en-US" sz="2200" dirty="0">
              <a:solidFill>
                <a:schemeClr val="tx2"/>
              </a:solidFill>
            </a:endParaRPr>
          </a:p>
          <a:p>
            <a:pPr>
              <a:tabLst>
                <a:tab pos="344488" algn="l"/>
              </a:tabLst>
            </a:pPr>
            <a:endParaRPr lang="en-US" sz="2200" dirty="0">
              <a:solidFill>
                <a:schemeClr val="tx2"/>
              </a:solidFill>
            </a:endParaRPr>
          </a:p>
        </p:txBody>
      </p:sp>
      <p:pic>
        <p:nvPicPr>
          <p:cNvPr id="15" name="Picture 14"/>
          <p:cNvPicPr>
            <a:picLocks noChangeAspect="1"/>
          </p:cNvPicPr>
          <p:nvPr/>
        </p:nvPicPr>
        <p:blipFill>
          <a:blip r:embed="rId3"/>
          <a:stretch>
            <a:fillRect/>
          </a:stretch>
        </p:blipFill>
        <p:spPr>
          <a:xfrm>
            <a:off x="6994124" y="2095499"/>
            <a:ext cx="1708952" cy="7025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xfrm>
            <a:off x="7239000" y="0"/>
            <a:ext cx="1905000" cy="457200"/>
          </a:xfrm>
          <a:noFill/>
        </p:spPr>
        <p:txBody>
          <a:bodyPr/>
          <a:lstStyle/>
          <a:p>
            <a:fld id="{51D60C2D-DB13-4471-B95D-76A784320D19}" type="slidenum">
              <a:rPr lang="en-US" smtClean="0"/>
              <a:pPr/>
              <a:t>10</a:t>
            </a:fld>
            <a:endParaRPr lang="en-US" dirty="0"/>
          </a:p>
        </p:txBody>
      </p:sp>
      <p:sp>
        <p:nvSpPr>
          <p:cNvPr id="51206" name="Rectangle 6"/>
          <p:cNvSpPr>
            <a:spLocks noChangeArrowheads="1"/>
          </p:cNvSpPr>
          <p:nvPr/>
        </p:nvSpPr>
        <p:spPr bwMode="auto">
          <a:xfrm>
            <a:off x="1" y="628650"/>
            <a:ext cx="9144000" cy="2124075"/>
          </a:xfrm>
          <a:prstGeom prst="rect">
            <a:avLst/>
          </a:prstGeom>
          <a:noFill/>
          <a:ln w="9525">
            <a:noFill/>
            <a:miter lim="800000"/>
            <a:headEnd/>
            <a:tailEnd/>
          </a:ln>
          <a:effectLst/>
        </p:spPr>
        <p:txBody>
          <a:bodyPr/>
          <a:lstStyle/>
          <a:p>
            <a:pPr eaLnBrk="0" hangingPunct="0">
              <a:spcBef>
                <a:spcPct val="20000"/>
              </a:spcBef>
              <a:defRPr/>
            </a:pPr>
            <a:r>
              <a:rPr lang="en-US" b="1" dirty="0">
                <a:solidFill>
                  <a:schemeClr val="accent2"/>
                </a:solidFill>
              </a:rPr>
              <a:t>5.   </a:t>
            </a:r>
            <a:r>
              <a:rPr lang="en-US" b="1" u="sng" dirty="0">
                <a:solidFill>
                  <a:schemeClr val="accent2"/>
                </a:solidFill>
              </a:rPr>
              <a:t>Display the results correctly</a:t>
            </a:r>
            <a:r>
              <a:rPr lang="en-US" b="1" dirty="0">
                <a:solidFill>
                  <a:schemeClr val="accent2"/>
                </a:solidFill>
              </a:rPr>
              <a:t>  </a:t>
            </a:r>
          </a:p>
          <a:p>
            <a:pPr lvl="1" eaLnBrk="0" hangingPunct="0">
              <a:spcBef>
                <a:spcPct val="20000"/>
              </a:spcBef>
              <a:defRPr/>
            </a:pPr>
            <a:r>
              <a:rPr lang="en-US" b="1" dirty="0">
                <a:solidFill>
                  <a:schemeClr val="accent2"/>
                </a:solidFill>
              </a:rPr>
              <a:t>A.	</a:t>
            </a:r>
            <a:r>
              <a:rPr lang="en-US" b="1" u="sng" dirty="0">
                <a:solidFill>
                  <a:schemeClr val="accent2"/>
                </a:solidFill>
              </a:rPr>
              <a:t>Observed data</a:t>
            </a:r>
          </a:p>
          <a:p>
            <a:pPr marL="1143000" lvl="1" indent="-228600" eaLnBrk="0" hangingPunct="0">
              <a:spcBef>
                <a:spcPct val="20000"/>
              </a:spcBef>
              <a:buFont typeface="Symbol" pitchFamily="18" charset="2"/>
              <a:buChar char="·"/>
              <a:defRPr/>
            </a:pPr>
            <a:r>
              <a:rPr lang="en-US" dirty="0">
                <a:solidFill>
                  <a:schemeClr val="accent2"/>
                </a:solidFill>
              </a:rPr>
              <a:t>This type of data has </a:t>
            </a:r>
            <a:r>
              <a:rPr lang="en-US" b="1" i="1" dirty="0">
                <a:solidFill>
                  <a:srgbClr val="FF0000"/>
                </a:solidFill>
              </a:rPr>
              <a:t>no assumed form </a:t>
            </a:r>
            <a:r>
              <a:rPr lang="en-US" dirty="0">
                <a:solidFill>
                  <a:schemeClr val="accent2"/>
                </a:solidFill>
              </a:rPr>
              <a:t>(we do not expect it to follow some mathematical formula).</a:t>
            </a:r>
          </a:p>
          <a:p>
            <a:pPr marL="1143000" lvl="1" indent="-228600" eaLnBrk="0" hangingPunct="0">
              <a:spcBef>
                <a:spcPct val="20000"/>
              </a:spcBef>
              <a:buFont typeface="Symbol" pitchFamily="18" charset="2"/>
              <a:buChar char="·"/>
              <a:defRPr/>
            </a:pPr>
            <a:r>
              <a:rPr lang="en-US" b="1" i="1" dirty="0">
                <a:solidFill>
                  <a:srgbClr val="FF0000"/>
                </a:solidFill>
              </a:rPr>
              <a:t>Show data points and connect them (“dot-to-dot”).</a:t>
            </a:r>
          </a:p>
        </p:txBody>
      </p:sp>
      <p:sp>
        <p:nvSpPr>
          <p:cNvPr id="8197" name="Line 5"/>
          <p:cNvSpPr>
            <a:spLocks noChangeShapeType="1"/>
          </p:cNvSpPr>
          <p:nvPr/>
        </p:nvSpPr>
        <p:spPr bwMode="auto">
          <a:xfrm flipV="1">
            <a:off x="0" y="628650"/>
            <a:ext cx="9144000" cy="0"/>
          </a:xfrm>
          <a:prstGeom prst="line">
            <a:avLst/>
          </a:prstGeom>
          <a:noFill/>
          <a:ln w="38100">
            <a:solidFill>
              <a:schemeClr val="accent2"/>
            </a:solidFill>
            <a:round/>
            <a:headEnd/>
            <a:tailEnd/>
          </a:ln>
        </p:spPr>
        <p:txBody>
          <a:bodyPr/>
          <a:lstStyle/>
          <a:p>
            <a:endParaRPr lang="en-US"/>
          </a:p>
        </p:txBody>
      </p:sp>
      <p:sp>
        <p:nvSpPr>
          <p:cNvPr id="8198"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1" name="Rectangle 6"/>
          <p:cNvSpPr>
            <a:spLocks noChangeArrowheads="1"/>
          </p:cNvSpPr>
          <p:nvPr/>
        </p:nvSpPr>
        <p:spPr bwMode="auto">
          <a:xfrm>
            <a:off x="6081348" y="3276600"/>
            <a:ext cx="3062652" cy="3028950"/>
          </a:xfrm>
          <a:prstGeom prst="rect">
            <a:avLst/>
          </a:prstGeom>
          <a:noFill/>
          <a:ln w="9525">
            <a:noFill/>
            <a:miter lim="800000"/>
            <a:headEnd/>
            <a:tailEnd/>
          </a:ln>
          <a:effectLst/>
        </p:spPr>
        <p:txBody>
          <a:bodyPr/>
          <a:lstStyle/>
          <a:p>
            <a:pPr marL="0" lvl="1" eaLnBrk="0" hangingPunct="0">
              <a:spcBef>
                <a:spcPct val="20000"/>
              </a:spcBef>
              <a:defRPr/>
            </a:pPr>
            <a:r>
              <a:rPr lang="en-US" b="1" i="1" u="sng" dirty="0">
                <a:solidFill>
                  <a:schemeClr val="accent2"/>
                </a:solidFill>
              </a:rPr>
              <a:t>Example</a:t>
            </a:r>
            <a:r>
              <a:rPr lang="en-US" b="1" dirty="0">
                <a:solidFill>
                  <a:schemeClr val="accent2"/>
                </a:solidFill>
              </a:rPr>
              <a:t>:</a:t>
            </a:r>
            <a:r>
              <a:rPr lang="en-US" dirty="0">
                <a:solidFill>
                  <a:schemeClr val="accent2"/>
                </a:solidFill>
              </a:rPr>
              <a:t>  Annual sales are not known to be linear, exponential, etc., so we simply show the data points and connect them.</a:t>
            </a:r>
          </a:p>
          <a:p>
            <a:pPr lvl="1" eaLnBrk="0" hangingPunct="0">
              <a:spcBef>
                <a:spcPct val="20000"/>
              </a:spcBef>
              <a:buFont typeface="Symbol" pitchFamily="18" charset="2"/>
              <a:buChar char="·"/>
              <a:defRPr/>
            </a:pPr>
            <a:endParaRPr lang="en-US" sz="1600" b="1" dirty="0">
              <a:solidFill>
                <a:schemeClr val="accent2"/>
              </a:solidFill>
            </a:endParaRPr>
          </a:p>
        </p:txBody>
      </p:sp>
      <p:pic>
        <p:nvPicPr>
          <p:cNvPr id="9" name="Picture 8"/>
          <p:cNvPicPr>
            <a:picLocks noChangeAspect="1"/>
          </p:cNvPicPr>
          <p:nvPr/>
        </p:nvPicPr>
        <p:blipFill>
          <a:blip r:embed="rId2"/>
          <a:stretch>
            <a:fillRect/>
          </a:stretch>
        </p:blipFill>
        <p:spPr>
          <a:xfrm>
            <a:off x="0" y="3086100"/>
            <a:ext cx="5966020" cy="3643056"/>
          </a:xfrm>
          <a:prstGeom prst="rect">
            <a:avLst/>
          </a:prstGeom>
          <a:ln w="38100">
            <a:solidFill>
              <a:schemeClr val="accent6"/>
            </a:solidFill>
          </a:ln>
        </p:spPr>
      </p:pic>
      <p:sp>
        <p:nvSpPr>
          <p:cNvPr id="10" name="Rectangle 9"/>
          <p:cNvSpPr/>
          <p:nvPr/>
        </p:nvSpPr>
        <p:spPr>
          <a:xfrm>
            <a:off x="2800558" y="5206459"/>
            <a:ext cx="1486304" cy="369332"/>
          </a:xfrm>
          <a:prstGeom prst="rect">
            <a:avLst/>
          </a:prstGeom>
          <a:solidFill>
            <a:schemeClr val="bg1"/>
          </a:solidFill>
          <a:ln w="28575">
            <a:solidFill>
              <a:srgbClr val="FF0000"/>
            </a:solidFill>
          </a:ln>
        </p:spPr>
        <p:txBody>
          <a:bodyPr wrap="none">
            <a:spAutoFit/>
          </a:bodyPr>
          <a:lstStyle/>
          <a:p>
            <a:r>
              <a:rPr lang="en-US" sz="1800" b="1" i="1" dirty="0">
                <a:solidFill>
                  <a:srgbClr val="FF0000"/>
                </a:solidFill>
              </a:rPr>
              <a:t>observed data</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ChangeArrowheads="1"/>
          </p:cNvSpPr>
          <p:nvPr/>
        </p:nvSpPr>
        <p:spPr bwMode="auto">
          <a:xfrm>
            <a:off x="1" y="628649"/>
            <a:ext cx="6791324" cy="2914651"/>
          </a:xfrm>
          <a:prstGeom prst="rect">
            <a:avLst/>
          </a:prstGeom>
          <a:noFill/>
          <a:ln w="9525">
            <a:noFill/>
            <a:miter lim="800000"/>
            <a:headEnd/>
            <a:tailEnd/>
          </a:ln>
          <a:effectLst/>
        </p:spPr>
        <p:txBody>
          <a:bodyPr/>
          <a:lstStyle/>
          <a:p>
            <a:pPr marL="0" lvl="1" eaLnBrk="0" hangingPunct="0">
              <a:spcBef>
                <a:spcPct val="20000"/>
              </a:spcBef>
              <a:tabLst>
                <a:tab pos="228600" algn="l"/>
                <a:tab pos="342900" algn="l"/>
              </a:tabLst>
              <a:defRPr/>
            </a:pPr>
            <a:r>
              <a:rPr lang="en-US" b="1" dirty="0">
                <a:solidFill>
                  <a:schemeClr val="accent2"/>
                </a:solidFill>
              </a:rPr>
              <a:t>5. 	</a:t>
            </a:r>
            <a:r>
              <a:rPr lang="en-US" b="1" u="sng" dirty="0">
                <a:solidFill>
                  <a:schemeClr val="accent2"/>
                </a:solidFill>
              </a:rPr>
              <a:t>Display the results correctly</a:t>
            </a:r>
            <a:r>
              <a:rPr lang="en-US" b="1" dirty="0">
                <a:solidFill>
                  <a:schemeClr val="accent2"/>
                </a:solidFill>
              </a:rPr>
              <a:t>  </a:t>
            </a:r>
          </a:p>
          <a:p>
            <a:pPr marL="0" lvl="1" eaLnBrk="0" hangingPunct="0">
              <a:spcBef>
                <a:spcPct val="20000"/>
              </a:spcBef>
              <a:tabLst>
                <a:tab pos="342900" algn="l"/>
                <a:tab pos="800100" algn="l"/>
              </a:tabLst>
              <a:defRPr/>
            </a:pPr>
            <a:r>
              <a:rPr lang="en-US" b="1" dirty="0">
                <a:solidFill>
                  <a:schemeClr val="accent2"/>
                </a:solidFill>
              </a:rPr>
              <a:t>	B.	</a:t>
            </a:r>
            <a:r>
              <a:rPr lang="en-US" b="1" u="sng" dirty="0">
                <a:solidFill>
                  <a:schemeClr val="accent2"/>
                </a:solidFill>
              </a:rPr>
              <a:t>Empirical data</a:t>
            </a:r>
          </a:p>
          <a:p>
            <a:pPr marL="1147762" lvl="2" indent="-342900" eaLnBrk="0" hangingPunct="0">
              <a:spcBef>
                <a:spcPct val="20000"/>
              </a:spcBef>
              <a:buFont typeface="Arial" panose="020B0604020202020204" pitchFamily="34" charset="0"/>
              <a:buChar char="•"/>
              <a:defRPr/>
            </a:pPr>
            <a:r>
              <a:rPr lang="en-US" dirty="0">
                <a:solidFill>
                  <a:schemeClr val="accent2"/>
                </a:solidFill>
              </a:rPr>
              <a:t>This type of data is </a:t>
            </a:r>
            <a:r>
              <a:rPr lang="en-US" b="1" i="1" dirty="0">
                <a:solidFill>
                  <a:srgbClr val="FF0000"/>
                </a:solidFill>
              </a:rPr>
              <a:t>assumed to follow some mathematical formula </a:t>
            </a:r>
            <a:r>
              <a:rPr lang="en-US" dirty="0">
                <a:solidFill>
                  <a:schemeClr val="accent2"/>
                </a:solidFill>
              </a:rPr>
              <a:t>and thus </a:t>
            </a:r>
            <a:r>
              <a:rPr lang="en-US" b="1" i="1" dirty="0">
                <a:solidFill>
                  <a:srgbClr val="FF0000"/>
                </a:solidFill>
              </a:rPr>
              <a:t>should be displayed using a “smooth curve” </a:t>
            </a:r>
            <a:r>
              <a:rPr lang="en-US" dirty="0">
                <a:solidFill>
                  <a:schemeClr val="accent2"/>
                </a:solidFill>
              </a:rPr>
              <a:t>rather than by connecting the points.</a:t>
            </a:r>
          </a:p>
          <a:p>
            <a:pPr marL="1147762" lvl="2" indent="-342900" eaLnBrk="0" hangingPunct="0">
              <a:spcBef>
                <a:spcPct val="20000"/>
              </a:spcBef>
              <a:buFont typeface="Arial" panose="020B0604020202020204" pitchFamily="34" charset="0"/>
              <a:buChar char="•"/>
              <a:defRPr/>
            </a:pPr>
            <a:r>
              <a:rPr lang="en-US" dirty="0">
                <a:solidFill>
                  <a:schemeClr val="accent2"/>
                </a:solidFill>
              </a:rPr>
              <a:t>Most engineering data will be of this type.</a:t>
            </a:r>
          </a:p>
        </p:txBody>
      </p:sp>
      <p:sp>
        <p:nvSpPr>
          <p:cNvPr id="9221" name="Line 5"/>
          <p:cNvSpPr>
            <a:spLocks noChangeShapeType="1"/>
          </p:cNvSpPr>
          <p:nvPr/>
        </p:nvSpPr>
        <p:spPr bwMode="auto">
          <a:xfrm flipV="1">
            <a:off x="0" y="619204"/>
            <a:ext cx="9144000" cy="9444"/>
          </a:xfrm>
          <a:prstGeom prst="line">
            <a:avLst/>
          </a:prstGeom>
          <a:noFill/>
          <a:ln w="38100">
            <a:solidFill>
              <a:schemeClr val="accent2"/>
            </a:solidFill>
            <a:round/>
            <a:headEnd/>
            <a:tailEnd/>
          </a:ln>
        </p:spPr>
        <p:txBody>
          <a:bodyPr/>
          <a:lstStyle/>
          <a:p>
            <a:endParaRPr lang="en-US"/>
          </a:p>
        </p:txBody>
      </p:sp>
      <p:sp>
        <p:nvSpPr>
          <p:cNvPr id="9222"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9224" name="Rectangle 6"/>
          <p:cNvSpPr>
            <a:spLocks noChangeArrowheads="1"/>
          </p:cNvSpPr>
          <p:nvPr/>
        </p:nvSpPr>
        <p:spPr bwMode="auto">
          <a:xfrm>
            <a:off x="6715125" y="3212587"/>
            <a:ext cx="2428875" cy="330713"/>
          </a:xfrm>
          <a:prstGeom prst="rect">
            <a:avLst/>
          </a:prstGeom>
          <a:noFill/>
          <a:ln w="9525">
            <a:noFill/>
            <a:miter lim="800000"/>
            <a:headEnd/>
            <a:tailEnd/>
          </a:ln>
        </p:spPr>
        <p:txBody>
          <a:bodyPr/>
          <a:lstStyle/>
          <a:p>
            <a:pPr marL="0" lvl="1" eaLnBrk="0" hangingPunct="0">
              <a:spcBef>
                <a:spcPct val="20000"/>
              </a:spcBef>
              <a:tabLst>
                <a:tab pos="347663" algn="l"/>
              </a:tabLst>
            </a:pPr>
            <a:r>
              <a:rPr lang="en-US" sz="1200" dirty="0">
                <a:solidFill>
                  <a:schemeClr val="accent2"/>
                </a:solidFill>
              </a:rPr>
              <a:t>Reference:  </a:t>
            </a:r>
            <a:r>
              <a:rPr lang="en-US" sz="1200" u="sng" dirty="0">
                <a:solidFill>
                  <a:schemeClr val="accent2"/>
                </a:solidFill>
              </a:rPr>
              <a:t>http://en.wikipedia.org/</a:t>
            </a:r>
            <a:endParaRPr lang="en-US" sz="1200" b="1" dirty="0">
              <a:solidFill>
                <a:schemeClr val="accent2"/>
              </a:solidFill>
            </a:endParaRPr>
          </a:p>
        </p:txBody>
      </p:sp>
      <p:sp>
        <p:nvSpPr>
          <p:cNvPr id="9226" name="Rectangle 6"/>
          <p:cNvSpPr>
            <a:spLocks noChangeArrowheads="1"/>
          </p:cNvSpPr>
          <p:nvPr/>
        </p:nvSpPr>
        <p:spPr bwMode="auto">
          <a:xfrm>
            <a:off x="6019800" y="3959816"/>
            <a:ext cx="3124200" cy="3143249"/>
          </a:xfrm>
          <a:prstGeom prst="rect">
            <a:avLst/>
          </a:prstGeom>
          <a:noFill/>
          <a:ln w="9525">
            <a:noFill/>
            <a:miter lim="800000"/>
            <a:headEnd/>
            <a:tailEnd/>
          </a:ln>
        </p:spPr>
        <p:txBody>
          <a:bodyPr/>
          <a:lstStyle/>
          <a:p>
            <a:pPr marL="0" lvl="1" eaLnBrk="0" hangingPunct="0">
              <a:spcBef>
                <a:spcPct val="20000"/>
              </a:spcBef>
              <a:tabLst>
                <a:tab pos="347663" algn="l"/>
              </a:tabLst>
            </a:pPr>
            <a:r>
              <a:rPr lang="en-US" b="1" i="1" u="sng" dirty="0">
                <a:solidFill>
                  <a:schemeClr val="accent2"/>
                </a:solidFill>
              </a:rPr>
              <a:t>Example</a:t>
            </a:r>
            <a:r>
              <a:rPr lang="en-US" b="1" i="1" dirty="0">
                <a:solidFill>
                  <a:schemeClr val="accent2"/>
                </a:solidFill>
              </a:rPr>
              <a:t>:</a:t>
            </a:r>
            <a:r>
              <a:rPr lang="en-US" dirty="0">
                <a:solidFill>
                  <a:schemeClr val="accent2"/>
                </a:solidFill>
              </a:rPr>
              <a:t>  A linear curve (straight line) is used to represent the point since the data is assumed to follow Hook’s Law,  </a:t>
            </a:r>
            <a:r>
              <a:rPr lang="en-US" b="1" i="1" dirty="0">
                <a:solidFill>
                  <a:schemeClr val="accent2"/>
                </a:solidFill>
              </a:rPr>
              <a:t>F = </a:t>
            </a:r>
            <a:r>
              <a:rPr lang="en-US" b="1" i="1" dirty="0" err="1">
                <a:solidFill>
                  <a:schemeClr val="accent2"/>
                </a:solidFill>
              </a:rPr>
              <a:t>kx</a:t>
            </a:r>
            <a:r>
              <a:rPr lang="en-US" dirty="0">
                <a:solidFill>
                  <a:schemeClr val="accent2"/>
                </a:solidFill>
              </a:rPr>
              <a:t>.</a:t>
            </a:r>
            <a:endParaRPr lang="en-US" b="1" dirty="0">
              <a:solidFill>
                <a:schemeClr val="accent2"/>
              </a:solidFill>
            </a:endParaRPr>
          </a:p>
        </p:txBody>
      </p:sp>
      <p:pic>
        <p:nvPicPr>
          <p:cNvPr id="11" name="Picture 10"/>
          <p:cNvPicPr>
            <a:picLocks noChangeAspect="1"/>
          </p:cNvPicPr>
          <p:nvPr/>
        </p:nvPicPr>
        <p:blipFill>
          <a:blip r:embed="rId2"/>
          <a:stretch>
            <a:fillRect/>
          </a:stretch>
        </p:blipFill>
        <p:spPr>
          <a:xfrm>
            <a:off x="0" y="3714751"/>
            <a:ext cx="5896161" cy="3143250"/>
          </a:xfrm>
          <a:prstGeom prst="rect">
            <a:avLst/>
          </a:prstGeom>
          <a:ln w="38100">
            <a:solidFill>
              <a:schemeClr val="accent6"/>
            </a:solidFill>
          </a:ln>
        </p:spPr>
      </p:pic>
      <p:sp>
        <p:nvSpPr>
          <p:cNvPr id="12" name="Rectangle 11"/>
          <p:cNvSpPr/>
          <p:nvPr/>
        </p:nvSpPr>
        <p:spPr>
          <a:xfrm>
            <a:off x="1771044" y="4526511"/>
            <a:ext cx="1550424" cy="369332"/>
          </a:xfrm>
          <a:prstGeom prst="rect">
            <a:avLst/>
          </a:prstGeom>
          <a:solidFill>
            <a:schemeClr val="bg1"/>
          </a:solidFill>
          <a:ln w="28575">
            <a:solidFill>
              <a:srgbClr val="FF0000"/>
            </a:solidFill>
          </a:ln>
        </p:spPr>
        <p:txBody>
          <a:bodyPr wrap="none">
            <a:spAutoFit/>
          </a:bodyPr>
          <a:lstStyle/>
          <a:p>
            <a:r>
              <a:rPr lang="en-US" sz="1800" b="1" i="1" dirty="0">
                <a:solidFill>
                  <a:srgbClr val="FF0000"/>
                </a:solidFill>
              </a:rPr>
              <a:t>empirical data</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8606" y="799942"/>
            <a:ext cx="2235394" cy="2326842"/>
          </a:xfrm>
          <a:prstGeom prst="rect">
            <a:avLst/>
          </a:prstGeom>
          <a:ln w="38100">
            <a:solidFill>
              <a:schemeClr val="accent6"/>
            </a:solidFill>
          </a:ln>
        </p:spPr>
      </p:pic>
      <p:sp>
        <p:nvSpPr>
          <p:cNvPr id="17" name="Slide Number Placeholder 5"/>
          <p:cNvSpPr>
            <a:spLocks noGrp="1"/>
          </p:cNvSpPr>
          <p:nvPr>
            <p:ph type="sldNum" sz="quarter" idx="12"/>
          </p:nvPr>
        </p:nvSpPr>
        <p:spPr>
          <a:xfrm>
            <a:off x="7239000" y="0"/>
            <a:ext cx="1905000" cy="457200"/>
          </a:xfrm>
          <a:noFill/>
        </p:spPr>
        <p:txBody>
          <a:bodyPr/>
          <a:lstStyle/>
          <a:p>
            <a:r>
              <a:rPr lang="en-US" dirty="0"/>
              <a:t>11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ChangeArrowheads="1"/>
          </p:cNvSpPr>
          <p:nvPr/>
        </p:nvSpPr>
        <p:spPr bwMode="auto">
          <a:xfrm>
            <a:off x="1" y="628650"/>
            <a:ext cx="6334124" cy="3438525"/>
          </a:xfrm>
          <a:prstGeom prst="rect">
            <a:avLst/>
          </a:prstGeom>
          <a:noFill/>
          <a:ln w="9525">
            <a:noFill/>
            <a:miter lim="800000"/>
            <a:headEnd/>
            <a:tailEnd/>
          </a:ln>
        </p:spPr>
        <p:txBody>
          <a:bodyPr/>
          <a:lstStyle/>
          <a:p>
            <a:pPr marL="0" lvl="1" eaLnBrk="0" hangingPunct="0">
              <a:spcBef>
                <a:spcPct val="20000"/>
              </a:spcBef>
              <a:tabLst>
                <a:tab pos="457200" algn="l"/>
              </a:tabLst>
            </a:pPr>
            <a:r>
              <a:rPr lang="en-US" b="1" dirty="0">
                <a:solidFill>
                  <a:schemeClr val="accent2"/>
                </a:solidFill>
              </a:rPr>
              <a:t>5. 	</a:t>
            </a:r>
            <a:r>
              <a:rPr lang="en-US" b="1" u="sng" dirty="0">
                <a:solidFill>
                  <a:schemeClr val="accent2"/>
                </a:solidFill>
              </a:rPr>
              <a:t>Display the results correctly</a:t>
            </a:r>
            <a:r>
              <a:rPr lang="en-US" b="1" dirty="0">
                <a:solidFill>
                  <a:schemeClr val="accent2"/>
                </a:solidFill>
              </a:rPr>
              <a:t>  </a:t>
            </a:r>
          </a:p>
          <a:p>
            <a:pPr eaLnBrk="0" hangingPunct="0">
              <a:spcBef>
                <a:spcPct val="20000"/>
              </a:spcBef>
              <a:tabLst>
                <a:tab pos="457200" algn="l"/>
              </a:tabLst>
            </a:pPr>
            <a:r>
              <a:rPr lang="en-US" b="1" dirty="0">
                <a:solidFill>
                  <a:schemeClr val="accent2"/>
                </a:solidFill>
              </a:rPr>
              <a:t>	C.	</a:t>
            </a:r>
            <a:r>
              <a:rPr lang="en-US" b="1" u="sng" dirty="0">
                <a:solidFill>
                  <a:schemeClr val="accent2"/>
                </a:solidFill>
              </a:rPr>
              <a:t>Theoretical functions</a:t>
            </a:r>
          </a:p>
          <a:p>
            <a:pPr marL="1257300" lvl="2" indent="-342900" eaLnBrk="0" hangingPunct="0">
              <a:spcBef>
                <a:spcPct val="20000"/>
              </a:spcBef>
              <a:buFont typeface="Arial" panose="020B0604020202020204" pitchFamily="34" charset="0"/>
              <a:buChar char="•"/>
              <a:tabLst>
                <a:tab pos="457200" algn="l"/>
              </a:tabLst>
            </a:pPr>
            <a:r>
              <a:rPr lang="en-US" dirty="0">
                <a:solidFill>
                  <a:schemeClr val="accent2"/>
                </a:solidFill>
              </a:rPr>
              <a:t>When graphing a mathematical function we sometimes generate a few “points” in a spreadsheet, but the points picked are not data, so </a:t>
            </a:r>
            <a:r>
              <a:rPr lang="en-US" b="1" i="1" dirty="0">
                <a:solidFill>
                  <a:srgbClr val="FF0000"/>
                </a:solidFill>
              </a:rPr>
              <a:t>use a smooth curve, but do not show the points.</a:t>
            </a:r>
          </a:p>
        </p:txBody>
      </p:sp>
      <p:sp>
        <p:nvSpPr>
          <p:cNvPr id="10245" name="Line 5"/>
          <p:cNvSpPr>
            <a:spLocks noChangeShapeType="1"/>
          </p:cNvSpPr>
          <p:nvPr/>
        </p:nvSpPr>
        <p:spPr bwMode="auto">
          <a:xfrm flipV="1">
            <a:off x="0" y="609600"/>
            <a:ext cx="8458200" cy="19050"/>
          </a:xfrm>
          <a:prstGeom prst="line">
            <a:avLst/>
          </a:prstGeom>
          <a:noFill/>
          <a:ln w="38100">
            <a:solidFill>
              <a:schemeClr val="accent2"/>
            </a:solidFill>
            <a:round/>
            <a:headEnd/>
            <a:tailEnd/>
          </a:ln>
        </p:spPr>
        <p:txBody>
          <a:bodyPr/>
          <a:lstStyle/>
          <a:p>
            <a:endParaRPr lang="en-US"/>
          </a:p>
        </p:txBody>
      </p:sp>
      <p:sp>
        <p:nvSpPr>
          <p:cNvPr id="10246" name="Rectangle 18"/>
          <p:cNvSpPr>
            <a:spLocks noChangeArrowheads="1"/>
          </p:cNvSpPr>
          <p:nvPr/>
        </p:nvSpPr>
        <p:spPr bwMode="auto">
          <a:xfrm>
            <a:off x="1"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1" name="Rectangle 6"/>
          <p:cNvSpPr>
            <a:spLocks noChangeArrowheads="1"/>
          </p:cNvSpPr>
          <p:nvPr/>
        </p:nvSpPr>
        <p:spPr bwMode="auto">
          <a:xfrm>
            <a:off x="5619750" y="3638551"/>
            <a:ext cx="3524250" cy="3219450"/>
          </a:xfrm>
          <a:prstGeom prst="rect">
            <a:avLst/>
          </a:prstGeom>
          <a:noFill/>
          <a:ln w="9525">
            <a:noFill/>
            <a:miter lim="800000"/>
            <a:headEnd/>
            <a:tailEnd/>
          </a:ln>
          <a:effectLst/>
        </p:spPr>
        <p:txBody>
          <a:bodyPr/>
          <a:lstStyle/>
          <a:p>
            <a:pPr marL="0" lvl="1" eaLnBrk="0" hangingPunct="0">
              <a:spcBef>
                <a:spcPct val="20000"/>
              </a:spcBef>
              <a:defRPr/>
            </a:pPr>
            <a:r>
              <a:rPr lang="en-US" sz="2000" b="1" u="sng" dirty="0">
                <a:solidFill>
                  <a:schemeClr val="accent2"/>
                </a:solidFill>
              </a:rPr>
              <a:t>Example</a:t>
            </a:r>
            <a:r>
              <a:rPr lang="en-US" sz="2000" b="1" dirty="0">
                <a:solidFill>
                  <a:schemeClr val="accent2"/>
                </a:solidFill>
              </a:rPr>
              <a:t>:  </a:t>
            </a:r>
            <a:r>
              <a:rPr lang="en-US" sz="2000" dirty="0">
                <a:solidFill>
                  <a:schemeClr val="accent2"/>
                </a:solidFill>
              </a:rPr>
              <a:t>Graph the function v(t) = 10te</a:t>
            </a:r>
            <a:r>
              <a:rPr lang="en-US" sz="2000" baseline="30000" dirty="0">
                <a:solidFill>
                  <a:schemeClr val="accent2"/>
                </a:solidFill>
              </a:rPr>
              <a:t>-2t </a:t>
            </a:r>
            <a:r>
              <a:rPr lang="en-US" sz="2000" dirty="0">
                <a:solidFill>
                  <a:schemeClr val="accent2"/>
                </a:solidFill>
              </a:rPr>
              <a:t>using Excel.  To graph this function we need to generate some “points”, but these aren’t data points and we could have used other points (increments of 0.25 or 0.3 perhaps), so we don’t show the points.  We use a smooth curve since it is a continuous function.</a:t>
            </a:r>
            <a:endParaRPr lang="en-US" sz="2000" b="1" dirty="0">
              <a:solidFill>
                <a:schemeClr val="accent2"/>
              </a:solidFill>
            </a:endParaRPr>
          </a:p>
        </p:txBody>
      </p:sp>
      <p:pic>
        <p:nvPicPr>
          <p:cNvPr id="9" name="Picture 8"/>
          <p:cNvPicPr>
            <a:picLocks noChangeAspect="1"/>
          </p:cNvPicPr>
          <p:nvPr/>
        </p:nvPicPr>
        <p:blipFill>
          <a:blip r:embed="rId3"/>
          <a:stretch>
            <a:fillRect/>
          </a:stretch>
        </p:blipFill>
        <p:spPr>
          <a:xfrm>
            <a:off x="0" y="3600451"/>
            <a:ext cx="5510612" cy="3257550"/>
          </a:xfrm>
          <a:prstGeom prst="rect">
            <a:avLst/>
          </a:prstGeom>
          <a:ln w="38100">
            <a:solidFill>
              <a:schemeClr val="accent6"/>
            </a:solidFill>
          </a:ln>
        </p:spPr>
      </p:pic>
      <p:sp>
        <p:nvSpPr>
          <p:cNvPr id="10" name="Rectangle 9"/>
          <p:cNvSpPr/>
          <p:nvPr/>
        </p:nvSpPr>
        <p:spPr>
          <a:xfrm>
            <a:off x="2543873" y="4347053"/>
            <a:ext cx="2466273" cy="369332"/>
          </a:xfrm>
          <a:prstGeom prst="rect">
            <a:avLst/>
          </a:prstGeom>
          <a:solidFill>
            <a:schemeClr val="bg1"/>
          </a:solidFill>
          <a:ln w="28575">
            <a:solidFill>
              <a:srgbClr val="FF0000"/>
            </a:solidFill>
          </a:ln>
        </p:spPr>
        <p:txBody>
          <a:bodyPr wrap="square">
            <a:spAutoFit/>
          </a:bodyPr>
          <a:lstStyle/>
          <a:p>
            <a:r>
              <a:rPr lang="en-US" sz="1800" b="1" i="1" dirty="0">
                <a:solidFill>
                  <a:srgbClr val="FF0000"/>
                </a:solidFill>
              </a:rPr>
              <a:t>Theoretical curve</a:t>
            </a:r>
            <a:endParaRPr lang="en-US" sz="1800" dirty="0"/>
          </a:p>
        </p:txBody>
      </p:sp>
      <p:pic>
        <p:nvPicPr>
          <p:cNvPr id="3" name="Picture 2"/>
          <p:cNvPicPr>
            <a:picLocks noChangeAspect="1"/>
          </p:cNvPicPr>
          <p:nvPr/>
        </p:nvPicPr>
        <p:blipFill>
          <a:blip r:embed="rId4"/>
          <a:stretch>
            <a:fillRect/>
          </a:stretch>
        </p:blipFill>
        <p:spPr>
          <a:xfrm>
            <a:off x="6781801" y="-1"/>
            <a:ext cx="2362200" cy="36054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7239000" y="-1"/>
            <a:ext cx="1905000" cy="457200"/>
          </a:xfrm>
          <a:noFill/>
        </p:spPr>
        <p:txBody>
          <a:bodyPr/>
          <a:lstStyle/>
          <a:p>
            <a:fld id="{1BA0C13F-CEBA-4046-A1CE-BF6B3E8105C8}" type="slidenum">
              <a:rPr lang="en-US" smtClean="0"/>
              <a:pPr/>
              <a:t>13</a:t>
            </a:fld>
            <a:endParaRPr lang="en-US" dirty="0"/>
          </a:p>
        </p:txBody>
      </p:sp>
      <p:sp>
        <p:nvSpPr>
          <p:cNvPr id="52229" name="Rectangle 5"/>
          <p:cNvSpPr>
            <a:spLocks noChangeArrowheads="1"/>
          </p:cNvSpPr>
          <p:nvPr/>
        </p:nvSpPr>
        <p:spPr bwMode="auto">
          <a:xfrm>
            <a:off x="0" y="619125"/>
            <a:ext cx="9144000" cy="6238875"/>
          </a:xfrm>
          <a:prstGeom prst="rect">
            <a:avLst/>
          </a:prstGeom>
          <a:noFill/>
          <a:ln w="9525">
            <a:noFill/>
            <a:miter lim="800000"/>
            <a:headEnd/>
            <a:tailEnd/>
          </a:ln>
          <a:effectLst/>
        </p:spPr>
        <p:txBody>
          <a:bodyPr/>
          <a:lstStyle/>
          <a:p>
            <a:pPr eaLnBrk="0" hangingPunct="0">
              <a:spcBef>
                <a:spcPct val="20000"/>
              </a:spcBef>
              <a:tabLst>
                <a:tab pos="457200" algn="l"/>
              </a:tabLst>
              <a:defRPr/>
            </a:pPr>
            <a:r>
              <a:rPr lang="en-US" sz="2000" b="1" dirty="0">
                <a:solidFill>
                  <a:schemeClr val="accent2"/>
                </a:solidFill>
              </a:rPr>
              <a:t>6.	</a:t>
            </a:r>
            <a:r>
              <a:rPr lang="en-US" sz="2000" b="1" u="sng" dirty="0">
                <a:solidFill>
                  <a:schemeClr val="accent2"/>
                </a:solidFill>
              </a:rPr>
              <a:t>Methods for drawing a smooth curve (for empirical data)</a:t>
            </a:r>
            <a:r>
              <a:rPr lang="en-US" sz="2000" dirty="0">
                <a:solidFill>
                  <a:schemeClr val="accent2"/>
                </a:solidFill>
              </a:rPr>
              <a:t>  </a:t>
            </a:r>
          </a:p>
          <a:p>
            <a:pPr lvl="1" eaLnBrk="0" hangingPunct="0">
              <a:spcBef>
                <a:spcPct val="20000"/>
              </a:spcBef>
              <a:defRPr/>
            </a:pPr>
            <a:r>
              <a:rPr lang="en-US" sz="2000" dirty="0">
                <a:solidFill>
                  <a:schemeClr val="accent2"/>
                </a:solidFill>
              </a:rPr>
              <a:t>Consider three ways to draw a smooth curve.</a:t>
            </a:r>
          </a:p>
          <a:p>
            <a:pPr marL="800100" lvl="1" indent="-342900" eaLnBrk="0" hangingPunct="0">
              <a:spcBef>
                <a:spcPct val="20000"/>
              </a:spcBef>
              <a:buFontTx/>
              <a:buAutoNum type="alphaUcPeriod"/>
              <a:defRPr/>
            </a:pPr>
            <a:r>
              <a:rPr lang="en-US" sz="2000" b="1" u="sng" dirty="0">
                <a:solidFill>
                  <a:schemeClr val="accent2"/>
                </a:solidFill>
              </a:rPr>
              <a:t>Visual estimation</a:t>
            </a:r>
          </a:p>
          <a:p>
            <a:pPr marL="1143000" lvl="2" indent="-228600" eaLnBrk="0" hangingPunct="0">
              <a:spcBef>
                <a:spcPct val="20000"/>
              </a:spcBef>
              <a:buFont typeface="Arial" pitchFamily="34" charset="0"/>
              <a:buChar char="•"/>
              <a:defRPr/>
            </a:pPr>
            <a:r>
              <a:rPr lang="en-US" sz="2000" dirty="0">
                <a:solidFill>
                  <a:schemeClr val="accent2"/>
                </a:solidFill>
              </a:rPr>
              <a:t>This method is not precise and results will vary.  This is what you do when you create a graph by hand (perhaps using a ruler).</a:t>
            </a:r>
          </a:p>
          <a:p>
            <a:pPr lvl="1" eaLnBrk="0" hangingPunct="0">
              <a:spcBef>
                <a:spcPct val="20000"/>
              </a:spcBef>
              <a:defRPr/>
            </a:pPr>
            <a:r>
              <a:rPr lang="en-US" sz="2000" b="1" dirty="0">
                <a:solidFill>
                  <a:schemeClr val="accent2"/>
                </a:solidFill>
              </a:rPr>
              <a:t>B.	</a:t>
            </a:r>
            <a:r>
              <a:rPr lang="en-US" sz="2000" b="1" u="sng" dirty="0">
                <a:solidFill>
                  <a:schemeClr val="accent2"/>
                </a:solidFill>
              </a:rPr>
              <a:t>Method of least averages</a:t>
            </a:r>
          </a:p>
          <a:p>
            <a:pPr marL="1143000" lvl="2" indent="-228600" eaLnBrk="0" hangingPunct="0">
              <a:spcBef>
                <a:spcPct val="20000"/>
              </a:spcBef>
              <a:buFont typeface="Arial" pitchFamily="34" charset="0"/>
              <a:buChar char="•"/>
              <a:defRPr/>
            </a:pPr>
            <a:r>
              <a:rPr lang="en-US" sz="2000" dirty="0">
                <a:solidFill>
                  <a:schemeClr val="accent2"/>
                </a:solidFill>
              </a:rPr>
              <a:t>This is a statistical method intended to generate the line (or curve) that will result in the least average error between the line and the data points.</a:t>
            </a:r>
          </a:p>
          <a:p>
            <a:pPr marL="1143000" lvl="2" indent="-228600" eaLnBrk="0" hangingPunct="0">
              <a:spcBef>
                <a:spcPct val="20000"/>
              </a:spcBef>
              <a:buFont typeface="Arial" pitchFamily="34" charset="0"/>
              <a:buChar char="•"/>
              <a:defRPr/>
            </a:pPr>
            <a:r>
              <a:rPr lang="en-US" sz="2000" dirty="0">
                <a:solidFill>
                  <a:schemeClr val="accent2"/>
                </a:solidFill>
              </a:rPr>
              <a:t>This seems to be the best method intuitively, but the next method is preferred.</a:t>
            </a:r>
          </a:p>
          <a:p>
            <a:pPr lvl="1" eaLnBrk="0" hangingPunct="0">
              <a:spcBef>
                <a:spcPct val="20000"/>
              </a:spcBef>
              <a:defRPr/>
            </a:pPr>
            <a:r>
              <a:rPr lang="en-US" sz="2000" b="1" dirty="0">
                <a:solidFill>
                  <a:schemeClr val="accent2"/>
                </a:solidFill>
              </a:rPr>
              <a:t>C.	</a:t>
            </a:r>
            <a:r>
              <a:rPr lang="en-US" sz="2000" b="1" u="sng" dirty="0">
                <a:solidFill>
                  <a:schemeClr val="accent2"/>
                </a:solidFill>
              </a:rPr>
              <a:t>Method of least mean squares (</a:t>
            </a:r>
            <a:r>
              <a:rPr lang="en-US" sz="2000" b="1" u="sng" dirty="0">
                <a:solidFill>
                  <a:srgbClr val="FF0000"/>
                </a:solidFill>
              </a:rPr>
              <a:t>linear regression</a:t>
            </a:r>
            <a:r>
              <a:rPr lang="en-US" sz="2000" b="1" u="sng" dirty="0">
                <a:solidFill>
                  <a:schemeClr val="accent2"/>
                </a:solidFill>
              </a:rPr>
              <a:t>)</a:t>
            </a:r>
          </a:p>
          <a:p>
            <a:pPr marL="1143000" lvl="2" indent="-228600" eaLnBrk="0" hangingPunct="0">
              <a:spcBef>
                <a:spcPct val="20000"/>
              </a:spcBef>
              <a:buFont typeface="Arial" pitchFamily="34" charset="0"/>
              <a:buChar char="•"/>
              <a:defRPr/>
            </a:pPr>
            <a:r>
              <a:rPr lang="en-US" sz="2000" dirty="0">
                <a:solidFill>
                  <a:schemeClr val="accent2"/>
                </a:solidFill>
              </a:rPr>
              <a:t>This is a statistical method intended to generate the line (or curve) that will result in the least average </a:t>
            </a:r>
            <a:r>
              <a:rPr lang="en-US" sz="2000" b="1" i="1" dirty="0">
                <a:solidFill>
                  <a:schemeClr val="accent2"/>
                </a:solidFill>
              </a:rPr>
              <a:t>square error</a:t>
            </a:r>
            <a:r>
              <a:rPr lang="en-US" sz="2000" dirty="0">
                <a:solidFill>
                  <a:schemeClr val="accent2"/>
                </a:solidFill>
              </a:rPr>
              <a:t> between the line and the data points.</a:t>
            </a:r>
          </a:p>
          <a:p>
            <a:pPr marL="1143000" lvl="2" indent="-228600" eaLnBrk="0" hangingPunct="0">
              <a:spcBef>
                <a:spcPct val="20000"/>
              </a:spcBef>
              <a:buFont typeface="Arial" pitchFamily="34" charset="0"/>
              <a:buChar char="•"/>
              <a:defRPr/>
            </a:pPr>
            <a:r>
              <a:rPr lang="en-US" sz="2000" dirty="0">
                <a:solidFill>
                  <a:schemeClr val="accent2"/>
                </a:solidFill>
              </a:rPr>
              <a:t>This is generally considered to be the method that produces the line that best fits the data.  This method is used by Excel when you pick “</a:t>
            </a:r>
            <a:r>
              <a:rPr lang="en-US" sz="2000" b="1" i="1" dirty="0">
                <a:solidFill>
                  <a:srgbClr val="FF0000"/>
                </a:solidFill>
              </a:rPr>
              <a:t>Add a trendline</a:t>
            </a:r>
            <a:r>
              <a:rPr lang="en-US" sz="2000" dirty="0">
                <a:solidFill>
                  <a:schemeClr val="accent2"/>
                </a:solidFill>
              </a:rPr>
              <a:t>.”</a:t>
            </a:r>
          </a:p>
          <a:p>
            <a:pPr marL="1143000" lvl="2" indent="-228600" eaLnBrk="0" hangingPunct="0">
              <a:spcBef>
                <a:spcPct val="20000"/>
              </a:spcBef>
              <a:buFont typeface="Arial" pitchFamily="34" charset="0"/>
              <a:buChar char="•"/>
              <a:defRPr/>
            </a:pPr>
            <a:r>
              <a:rPr lang="en-US" sz="2000" dirty="0">
                <a:solidFill>
                  <a:schemeClr val="accent2"/>
                </a:solidFill>
              </a:rPr>
              <a:t>Linear regression determines the </a:t>
            </a:r>
            <a:r>
              <a:rPr lang="en-US" sz="2000" b="1" i="1" dirty="0">
                <a:solidFill>
                  <a:srgbClr val="FF0000"/>
                </a:solidFill>
              </a:rPr>
              <a:t>slope, m,</a:t>
            </a:r>
            <a:r>
              <a:rPr lang="en-US" sz="2000" dirty="0">
                <a:solidFill>
                  <a:schemeClr val="accent2"/>
                </a:solidFill>
              </a:rPr>
              <a:t> and the </a:t>
            </a:r>
            <a:r>
              <a:rPr lang="en-US" sz="2000" b="1" i="1" dirty="0">
                <a:solidFill>
                  <a:srgbClr val="FF0000"/>
                </a:solidFill>
              </a:rPr>
              <a:t>intercept, b,</a:t>
            </a:r>
            <a:r>
              <a:rPr lang="en-US" sz="2000" dirty="0">
                <a:solidFill>
                  <a:schemeClr val="accent2"/>
                </a:solidFill>
              </a:rPr>
              <a:t> of the line that best fits the data.  It also determines the </a:t>
            </a:r>
            <a:r>
              <a:rPr lang="en-US" sz="2000" b="1" i="1" dirty="0">
                <a:solidFill>
                  <a:srgbClr val="FF0000"/>
                </a:solidFill>
              </a:rPr>
              <a:t>correlation coefficient, R</a:t>
            </a:r>
            <a:r>
              <a:rPr lang="en-US" sz="2000" b="1" i="1" baseline="30000" dirty="0">
                <a:solidFill>
                  <a:srgbClr val="FF0000"/>
                </a:solidFill>
              </a:rPr>
              <a:t>2</a:t>
            </a:r>
            <a:r>
              <a:rPr lang="en-US" sz="2000" dirty="0">
                <a:solidFill>
                  <a:schemeClr val="accent2"/>
                </a:solidFill>
              </a:rPr>
              <a:t>.</a:t>
            </a:r>
          </a:p>
          <a:p>
            <a:pPr lvl="1" algn="ctr" eaLnBrk="0" hangingPunct="0">
              <a:spcBef>
                <a:spcPct val="20000"/>
              </a:spcBef>
              <a:buFont typeface="Symbol" pitchFamily="18" charset="2"/>
              <a:buChar char="·"/>
              <a:defRPr/>
            </a:pPr>
            <a:endParaRPr lang="en-US" sz="2000" b="1" dirty="0">
              <a:solidFill>
                <a:schemeClr val="accent2"/>
              </a:solidFill>
            </a:endParaRPr>
          </a:p>
        </p:txBody>
      </p:sp>
      <p:sp>
        <p:nvSpPr>
          <p:cNvPr id="11269"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11270"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xfrm>
            <a:off x="7239000" y="-1"/>
            <a:ext cx="1905000" cy="457200"/>
          </a:xfrm>
          <a:noFill/>
        </p:spPr>
        <p:txBody>
          <a:bodyPr/>
          <a:lstStyle/>
          <a:p>
            <a:fld id="{2FDC8807-79B0-45C4-93BD-4F17450FCF8A}" type="slidenum">
              <a:rPr lang="en-US" smtClean="0"/>
              <a:pPr/>
              <a:t>14</a:t>
            </a:fld>
            <a:endParaRPr lang="en-US" dirty="0"/>
          </a:p>
        </p:txBody>
      </p:sp>
      <p:sp>
        <p:nvSpPr>
          <p:cNvPr id="12291" name="Rectangle 5"/>
          <p:cNvSpPr>
            <a:spLocks noChangeArrowheads="1"/>
          </p:cNvSpPr>
          <p:nvPr/>
        </p:nvSpPr>
        <p:spPr bwMode="auto">
          <a:xfrm>
            <a:off x="0" y="619125"/>
            <a:ext cx="9144000" cy="2752725"/>
          </a:xfrm>
          <a:prstGeom prst="rect">
            <a:avLst/>
          </a:prstGeom>
          <a:noFill/>
          <a:ln w="9525">
            <a:noFill/>
            <a:miter lim="800000"/>
            <a:headEnd/>
            <a:tailEnd/>
          </a:ln>
        </p:spPr>
        <p:txBody>
          <a:bodyPr/>
          <a:lstStyle/>
          <a:p>
            <a:pPr eaLnBrk="0" hangingPunct="0">
              <a:spcBef>
                <a:spcPct val="20000"/>
              </a:spcBef>
            </a:pPr>
            <a:r>
              <a:rPr lang="en-US" b="1" u="sng" dirty="0">
                <a:solidFill>
                  <a:schemeClr val="accent2"/>
                </a:solidFill>
              </a:rPr>
              <a:t>How does linear regression work?</a:t>
            </a:r>
            <a:r>
              <a:rPr lang="en-US" dirty="0">
                <a:solidFill>
                  <a:schemeClr val="accent2"/>
                </a:solidFill>
              </a:rPr>
              <a:t>  </a:t>
            </a:r>
          </a:p>
          <a:p>
            <a:pPr marL="342900" indent="-342900" eaLnBrk="0" hangingPunct="0">
              <a:buFont typeface="Arial" panose="020B0604020202020204" pitchFamily="34" charset="0"/>
              <a:buChar char="•"/>
            </a:pPr>
            <a:r>
              <a:rPr lang="en-US" b="1" i="1" dirty="0">
                <a:solidFill>
                  <a:srgbClr val="FF0000"/>
                </a:solidFill>
              </a:rPr>
              <a:t>Linear regression</a:t>
            </a:r>
            <a:r>
              <a:rPr lang="en-US" dirty="0">
                <a:solidFill>
                  <a:schemeClr val="accent2"/>
                </a:solidFill>
              </a:rPr>
              <a:t>, or the </a:t>
            </a:r>
            <a:r>
              <a:rPr lang="en-US" b="1" i="1" dirty="0">
                <a:solidFill>
                  <a:srgbClr val="FF0000"/>
                </a:solidFill>
              </a:rPr>
              <a:t>method of least mean squares</a:t>
            </a:r>
            <a:r>
              <a:rPr lang="en-US" dirty="0">
                <a:solidFill>
                  <a:schemeClr val="accent2"/>
                </a:solidFill>
              </a:rPr>
              <a:t>, is a method for determining the equation of a straight line that best fits a set of data.  </a:t>
            </a:r>
          </a:p>
          <a:p>
            <a:pPr marL="342900" indent="-342900" eaLnBrk="0" hangingPunct="0">
              <a:buFont typeface="Arial" panose="020B0604020202020204" pitchFamily="34" charset="0"/>
              <a:buChar char="•"/>
            </a:pPr>
            <a:r>
              <a:rPr lang="en-US" dirty="0">
                <a:solidFill>
                  <a:schemeClr val="accent2"/>
                </a:solidFill>
              </a:rPr>
              <a:t>In the graph shown below, linear regression calculates the slope and intercept of the line such that (</a:t>
            </a:r>
            <a:r>
              <a:rPr lang="en-US" dirty="0">
                <a:solidFill>
                  <a:schemeClr val="accent2"/>
                </a:solidFill>
                <a:sym typeface="Symbol" pitchFamily="18" charset="2"/>
              </a:rPr>
              <a:t></a:t>
            </a:r>
            <a:r>
              <a:rPr lang="en-US" baseline="-25000" dirty="0">
                <a:solidFill>
                  <a:schemeClr val="accent2"/>
                </a:solidFill>
              </a:rPr>
              <a:t>1</a:t>
            </a:r>
            <a:r>
              <a:rPr lang="en-US" dirty="0">
                <a:solidFill>
                  <a:schemeClr val="accent2"/>
                </a:solidFill>
              </a:rPr>
              <a:t>)</a:t>
            </a:r>
            <a:r>
              <a:rPr lang="en-US" baseline="30000" dirty="0">
                <a:solidFill>
                  <a:schemeClr val="accent2"/>
                </a:solidFill>
              </a:rPr>
              <a:t>2</a:t>
            </a:r>
            <a:r>
              <a:rPr lang="en-US" dirty="0">
                <a:solidFill>
                  <a:schemeClr val="accent2"/>
                </a:solidFill>
              </a:rPr>
              <a:t> + (</a:t>
            </a:r>
            <a:r>
              <a:rPr lang="en-US" dirty="0">
                <a:solidFill>
                  <a:schemeClr val="accent2"/>
                </a:solidFill>
                <a:sym typeface="Symbol" pitchFamily="18" charset="2"/>
              </a:rPr>
              <a:t></a:t>
            </a:r>
            <a:r>
              <a:rPr lang="en-US" baseline="-25000" dirty="0">
                <a:solidFill>
                  <a:schemeClr val="accent2"/>
                </a:solidFill>
              </a:rPr>
              <a:t>2</a:t>
            </a:r>
            <a:r>
              <a:rPr lang="en-US" dirty="0">
                <a:solidFill>
                  <a:schemeClr val="accent2"/>
                </a:solidFill>
              </a:rPr>
              <a:t>)</a:t>
            </a:r>
            <a:r>
              <a:rPr lang="en-US" baseline="30000" dirty="0">
                <a:solidFill>
                  <a:schemeClr val="accent2"/>
                </a:solidFill>
              </a:rPr>
              <a:t>2</a:t>
            </a:r>
            <a:r>
              <a:rPr lang="en-US" dirty="0">
                <a:solidFill>
                  <a:schemeClr val="accent2"/>
                </a:solidFill>
              </a:rPr>
              <a:t> +(</a:t>
            </a:r>
            <a:r>
              <a:rPr lang="en-US" dirty="0">
                <a:solidFill>
                  <a:schemeClr val="accent2"/>
                </a:solidFill>
                <a:sym typeface="Symbol" pitchFamily="18" charset="2"/>
              </a:rPr>
              <a:t></a:t>
            </a:r>
            <a:r>
              <a:rPr lang="en-US" baseline="-25000" dirty="0">
                <a:solidFill>
                  <a:schemeClr val="accent2"/>
                </a:solidFill>
              </a:rPr>
              <a:t>3</a:t>
            </a:r>
            <a:r>
              <a:rPr lang="en-US" dirty="0">
                <a:solidFill>
                  <a:schemeClr val="accent2"/>
                </a:solidFill>
              </a:rPr>
              <a:t>)</a:t>
            </a:r>
            <a:r>
              <a:rPr lang="en-US" baseline="30000" dirty="0">
                <a:solidFill>
                  <a:schemeClr val="accent2"/>
                </a:solidFill>
              </a:rPr>
              <a:t>2</a:t>
            </a:r>
            <a:r>
              <a:rPr lang="en-US" dirty="0">
                <a:solidFill>
                  <a:schemeClr val="accent2"/>
                </a:solidFill>
              </a:rPr>
              <a:t> +(</a:t>
            </a:r>
            <a:r>
              <a:rPr lang="en-US" dirty="0">
                <a:solidFill>
                  <a:schemeClr val="accent2"/>
                </a:solidFill>
                <a:sym typeface="Symbol" pitchFamily="18" charset="2"/>
              </a:rPr>
              <a:t></a:t>
            </a:r>
            <a:r>
              <a:rPr lang="en-US" baseline="-25000" dirty="0">
                <a:solidFill>
                  <a:schemeClr val="accent2"/>
                </a:solidFill>
              </a:rPr>
              <a:t>4</a:t>
            </a:r>
            <a:r>
              <a:rPr lang="en-US" dirty="0">
                <a:solidFill>
                  <a:schemeClr val="accent2"/>
                </a:solidFill>
              </a:rPr>
              <a:t>)</a:t>
            </a:r>
            <a:r>
              <a:rPr lang="en-US" baseline="30000" dirty="0">
                <a:solidFill>
                  <a:schemeClr val="accent2"/>
                </a:solidFill>
              </a:rPr>
              <a:t>2</a:t>
            </a:r>
            <a:r>
              <a:rPr lang="en-US" dirty="0">
                <a:solidFill>
                  <a:schemeClr val="accent2"/>
                </a:solidFill>
              </a:rPr>
              <a:t> +(</a:t>
            </a:r>
            <a:r>
              <a:rPr lang="en-US" dirty="0">
                <a:solidFill>
                  <a:schemeClr val="accent2"/>
                </a:solidFill>
                <a:sym typeface="Symbol" pitchFamily="18" charset="2"/>
              </a:rPr>
              <a:t></a:t>
            </a:r>
            <a:r>
              <a:rPr lang="en-US" baseline="-25000" dirty="0">
                <a:solidFill>
                  <a:schemeClr val="accent2"/>
                </a:solidFill>
                <a:sym typeface="Symbol" pitchFamily="18" charset="2"/>
              </a:rPr>
              <a:t>5</a:t>
            </a:r>
            <a:r>
              <a:rPr lang="en-US" dirty="0">
                <a:solidFill>
                  <a:schemeClr val="accent2"/>
                </a:solidFill>
              </a:rPr>
              <a:t>)</a:t>
            </a:r>
            <a:r>
              <a:rPr lang="en-US" baseline="30000" dirty="0">
                <a:solidFill>
                  <a:schemeClr val="accent2"/>
                </a:solidFill>
              </a:rPr>
              <a:t>2</a:t>
            </a:r>
            <a:r>
              <a:rPr lang="en-US" dirty="0">
                <a:solidFill>
                  <a:schemeClr val="accent2"/>
                </a:solidFill>
              </a:rPr>
              <a:t> is minimized.</a:t>
            </a:r>
          </a:p>
          <a:p>
            <a:pPr lvl="1" algn="ctr" eaLnBrk="0" hangingPunct="0">
              <a:spcBef>
                <a:spcPct val="20000"/>
              </a:spcBef>
              <a:buFont typeface="Symbol" pitchFamily="18" charset="2"/>
              <a:buChar char="·"/>
            </a:pPr>
            <a:endParaRPr lang="en-US" b="1" dirty="0">
              <a:solidFill>
                <a:schemeClr val="accent2"/>
              </a:solidFill>
            </a:endParaRPr>
          </a:p>
        </p:txBody>
      </p:sp>
      <p:sp>
        <p:nvSpPr>
          <p:cNvPr id="12293"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12294"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pic>
        <p:nvPicPr>
          <p:cNvPr id="12295" name="Picture 152"/>
          <p:cNvPicPr>
            <a:picLocks noChangeAspect="1" noChangeArrowheads="1"/>
          </p:cNvPicPr>
          <p:nvPr/>
        </p:nvPicPr>
        <p:blipFill>
          <a:blip r:embed="rId2"/>
          <a:srcRect l="25833" t="29810" r="29762" b="15714"/>
          <a:stretch>
            <a:fillRect/>
          </a:stretch>
        </p:blipFill>
        <p:spPr bwMode="auto">
          <a:xfrm>
            <a:off x="2419350" y="2962274"/>
            <a:ext cx="5080284" cy="3895725"/>
          </a:xfrm>
          <a:prstGeom prst="rect">
            <a:avLst/>
          </a:prstGeom>
          <a:noFill/>
          <a:ln w="38100">
            <a:solidFill>
              <a:schemeClr val="accent6"/>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xfrm>
            <a:off x="7239000" y="0"/>
            <a:ext cx="1905000" cy="457200"/>
          </a:xfrm>
          <a:noFill/>
        </p:spPr>
        <p:txBody>
          <a:bodyPr/>
          <a:lstStyle/>
          <a:p>
            <a:fld id="{4E2B5FE5-2609-4E2D-9902-DDA306B366D4}" type="slidenum">
              <a:rPr lang="en-US" smtClean="0"/>
              <a:pPr/>
              <a:t>15</a:t>
            </a:fld>
            <a:endParaRPr lang="en-US" dirty="0"/>
          </a:p>
        </p:txBody>
      </p:sp>
      <p:sp>
        <p:nvSpPr>
          <p:cNvPr id="13315" name="Rectangle 5"/>
          <p:cNvSpPr>
            <a:spLocks noChangeArrowheads="1"/>
          </p:cNvSpPr>
          <p:nvPr/>
        </p:nvSpPr>
        <p:spPr bwMode="auto">
          <a:xfrm>
            <a:off x="0" y="619125"/>
            <a:ext cx="9144000" cy="2647950"/>
          </a:xfrm>
          <a:prstGeom prst="rect">
            <a:avLst/>
          </a:prstGeom>
          <a:noFill/>
          <a:ln w="9525">
            <a:noFill/>
            <a:miter lim="800000"/>
            <a:headEnd/>
            <a:tailEnd/>
          </a:ln>
        </p:spPr>
        <p:txBody>
          <a:bodyPr/>
          <a:lstStyle/>
          <a:p>
            <a:pPr eaLnBrk="0" hangingPunct="0">
              <a:spcBef>
                <a:spcPct val="20000"/>
              </a:spcBef>
            </a:pPr>
            <a:r>
              <a:rPr lang="en-US" b="1" u="sng" dirty="0">
                <a:solidFill>
                  <a:schemeClr val="accent2"/>
                </a:solidFill>
              </a:rPr>
              <a:t>How does linear regression work</a:t>
            </a:r>
            <a:r>
              <a:rPr lang="en-US" b="1" dirty="0">
                <a:solidFill>
                  <a:schemeClr val="accent2"/>
                </a:solidFill>
              </a:rPr>
              <a:t>? </a:t>
            </a:r>
            <a:r>
              <a:rPr lang="en-US" dirty="0">
                <a:solidFill>
                  <a:schemeClr val="accent2"/>
                </a:solidFill>
              </a:rPr>
              <a:t>(continued)  </a:t>
            </a:r>
          </a:p>
          <a:p>
            <a:pPr eaLnBrk="0" hangingPunct="0"/>
            <a:r>
              <a:rPr lang="en-US" dirty="0">
                <a:solidFill>
                  <a:schemeClr val="accent2"/>
                </a:solidFill>
              </a:rPr>
              <a:t>The equation of a line can be represented as </a:t>
            </a:r>
            <a:r>
              <a:rPr lang="en-US" b="1" i="1" dirty="0">
                <a:solidFill>
                  <a:srgbClr val="FF0000"/>
                </a:solidFill>
              </a:rPr>
              <a:t>y = mx + b</a:t>
            </a:r>
            <a:r>
              <a:rPr lang="en-US" dirty="0">
                <a:solidFill>
                  <a:schemeClr val="accent2"/>
                </a:solidFill>
              </a:rPr>
              <a:t>, where</a:t>
            </a:r>
          </a:p>
          <a:p>
            <a:pPr eaLnBrk="0" hangingPunct="0"/>
            <a:r>
              <a:rPr lang="en-US" dirty="0">
                <a:solidFill>
                  <a:schemeClr val="accent2"/>
                </a:solidFill>
              </a:rPr>
              <a:t>	</a:t>
            </a:r>
            <a:r>
              <a:rPr lang="en-US" b="1" i="1" dirty="0">
                <a:solidFill>
                  <a:srgbClr val="FF0000"/>
                </a:solidFill>
              </a:rPr>
              <a:t>m = slope         b = y-intercept</a:t>
            </a:r>
          </a:p>
          <a:p>
            <a:pPr eaLnBrk="0" hangingPunct="0"/>
            <a:r>
              <a:rPr lang="en-US" dirty="0">
                <a:solidFill>
                  <a:schemeClr val="accent2"/>
                </a:solidFill>
              </a:rPr>
              <a:t>In an upper-level statistics class students might see a derivation for the formulas used to calculate m and b based on the method of </a:t>
            </a:r>
            <a:r>
              <a:rPr lang="en-US" b="1" i="1" dirty="0">
                <a:solidFill>
                  <a:schemeClr val="accent2"/>
                </a:solidFill>
              </a:rPr>
              <a:t>linear regression</a:t>
            </a:r>
            <a:r>
              <a:rPr lang="en-US" dirty="0">
                <a:solidFill>
                  <a:schemeClr val="accent2"/>
                </a:solidFill>
              </a:rPr>
              <a:t>.  The formulas are shown below.  Note that:</a:t>
            </a:r>
          </a:p>
          <a:p>
            <a:pPr eaLnBrk="0" hangingPunct="0"/>
            <a:r>
              <a:rPr lang="en-US" dirty="0">
                <a:solidFill>
                  <a:schemeClr val="accent2"/>
                </a:solidFill>
              </a:rPr>
              <a:t>	</a:t>
            </a:r>
            <a:r>
              <a:rPr lang="en-US" b="1" i="1" dirty="0">
                <a:solidFill>
                  <a:srgbClr val="FF0000"/>
                </a:solidFill>
              </a:rPr>
              <a:t>n = number of data points</a:t>
            </a:r>
          </a:p>
          <a:p>
            <a:pPr lvl="1" algn="ctr" eaLnBrk="0" hangingPunct="0">
              <a:spcBef>
                <a:spcPct val="20000"/>
              </a:spcBef>
              <a:buFont typeface="Symbol" pitchFamily="18" charset="2"/>
              <a:buChar char="·"/>
            </a:pPr>
            <a:endParaRPr lang="en-US" b="1" dirty="0">
              <a:solidFill>
                <a:schemeClr val="accent2"/>
              </a:solidFill>
            </a:endParaRPr>
          </a:p>
        </p:txBody>
      </p:sp>
      <p:sp>
        <p:nvSpPr>
          <p:cNvPr id="13317" name="Line 5"/>
          <p:cNvSpPr>
            <a:spLocks noChangeShapeType="1"/>
          </p:cNvSpPr>
          <p:nvPr/>
        </p:nvSpPr>
        <p:spPr bwMode="auto">
          <a:xfrm>
            <a:off x="0" y="609599"/>
            <a:ext cx="9144000" cy="9525"/>
          </a:xfrm>
          <a:prstGeom prst="line">
            <a:avLst/>
          </a:prstGeom>
          <a:noFill/>
          <a:ln w="38100">
            <a:solidFill>
              <a:schemeClr val="accent2"/>
            </a:solidFill>
            <a:round/>
            <a:headEnd/>
            <a:tailEnd/>
          </a:ln>
        </p:spPr>
        <p:txBody>
          <a:bodyPr/>
          <a:lstStyle/>
          <a:p>
            <a:endParaRPr lang="en-US"/>
          </a:p>
        </p:txBody>
      </p:sp>
      <p:sp>
        <p:nvSpPr>
          <p:cNvPr id="13318"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pic>
        <p:nvPicPr>
          <p:cNvPr id="13319" name="Picture 3"/>
          <p:cNvPicPr>
            <a:picLocks noChangeAspect="1" noChangeArrowheads="1"/>
          </p:cNvPicPr>
          <p:nvPr/>
        </p:nvPicPr>
        <p:blipFill>
          <a:blip r:embed="rId2"/>
          <a:srcRect l="14761" t="34476" r="25833" b="14857"/>
          <a:stretch>
            <a:fillRect/>
          </a:stretch>
        </p:blipFill>
        <p:spPr bwMode="auto">
          <a:xfrm>
            <a:off x="704849" y="3276600"/>
            <a:ext cx="6719741" cy="358140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xfrm>
            <a:off x="7239000" y="0"/>
            <a:ext cx="1905000" cy="457200"/>
          </a:xfrm>
          <a:noFill/>
        </p:spPr>
        <p:txBody>
          <a:bodyPr/>
          <a:lstStyle/>
          <a:p>
            <a:fld id="{A08826FC-8CE6-493B-B208-4F34B86C08D9}" type="slidenum">
              <a:rPr lang="en-US" smtClean="0"/>
              <a:pPr/>
              <a:t>16</a:t>
            </a:fld>
            <a:endParaRPr lang="en-US"/>
          </a:p>
        </p:txBody>
      </p:sp>
      <p:sp>
        <p:nvSpPr>
          <p:cNvPr id="15363" name="Rectangle 5"/>
          <p:cNvSpPr>
            <a:spLocks noChangeArrowheads="1"/>
          </p:cNvSpPr>
          <p:nvPr/>
        </p:nvSpPr>
        <p:spPr bwMode="auto">
          <a:xfrm>
            <a:off x="609600" y="619125"/>
            <a:ext cx="8534400" cy="6238875"/>
          </a:xfrm>
          <a:prstGeom prst="rect">
            <a:avLst/>
          </a:prstGeom>
          <a:noFill/>
          <a:ln w="9525">
            <a:noFill/>
            <a:miter lim="800000"/>
            <a:headEnd/>
            <a:tailEnd/>
          </a:ln>
        </p:spPr>
        <p:txBody>
          <a:bodyPr/>
          <a:lstStyle/>
          <a:p>
            <a:pPr marL="342900" indent="-342900" eaLnBrk="0" hangingPunct="0">
              <a:spcBef>
                <a:spcPct val="20000"/>
              </a:spcBef>
            </a:pPr>
            <a:r>
              <a:rPr lang="en-US" b="1" u="sng" dirty="0">
                <a:solidFill>
                  <a:schemeClr val="accent2"/>
                </a:solidFill>
              </a:rPr>
              <a:t>Correlation Coefficient, R</a:t>
            </a:r>
            <a:r>
              <a:rPr lang="en-US" b="1" dirty="0">
                <a:solidFill>
                  <a:schemeClr val="accent2"/>
                </a:solidFill>
              </a:rPr>
              <a:t>  </a:t>
            </a:r>
            <a:endParaRPr lang="en-US" sz="1800" dirty="0">
              <a:solidFill>
                <a:schemeClr val="accent2"/>
              </a:solidFill>
            </a:endParaRPr>
          </a:p>
          <a:p>
            <a:pPr lvl="1" eaLnBrk="0" hangingPunct="0">
              <a:spcBef>
                <a:spcPct val="20000"/>
              </a:spcBef>
            </a:pPr>
            <a:endParaRPr lang="en-US" sz="1800" dirty="0">
              <a:solidFill>
                <a:schemeClr val="accent2"/>
              </a:solidFill>
            </a:endParaRPr>
          </a:p>
          <a:p>
            <a:pPr lvl="1" eaLnBrk="0" hangingPunct="0">
              <a:spcBef>
                <a:spcPct val="20000"/>
              </a:spcBef>
              <a:buFont typeface="Symbol" pitchFamily="18" charset="2"/>
              <a:buChar char="·"/>
            </a:pPr>
            <a:endParaRPr lang="en-US" sz="1800" dirty="0">
              <a:solidFill>
                <a:schemeClr val="accent2"/>
              </a:solidFill>
            </a:endParaRPr>
          </a:p>
        </p:txBody>
      </p:sp>
      <p:sp>
        <p:nvSpPr>
          <p:cNvPr id="15365" name="Line 5"/>
          <p:cNvSpPr>
            <a:spLocks noChangeShapeType="1"/>
          </p:cNvSpPr>
          <p:nvPr/>
        </p:nvSpPr>
        <p:spPr bwMode="auto">
          <a:xfrm flipV="1">
            <a:off x="0" y="619123"/>
            <a:ext cx="9144000" cy="0"/>
          </a:xfrm>
          <a:prstGeom prst="line">
            <a:avLst/>
          </a:prstGeom>
          <a:noFill/>
          <a:ln w="38100">
            <a:solidFill>
              <a:schemeClr val="accent2"/>
            </a:solidFill>
            <a:round/>
            <a:headEnd/>
            <a:tailEnd/>
          </a:ln>
        </p:spPr>
        <p:txBody>
          <a:bodyPr/>
          <a:lstStyle/>
          <a:p>
            <a:endParaRPr lang="en-US"/>
          </a:p>
        </p:txBody>
      </p:sp>
      <p:sp>
        <p:nvSpPr>
          <p:cNvPr id="1536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8" name="Rectangle 5"/>
          <p:cNvSpPr>
            <a:spLocks noChangeArrowheads="1"/>
          </p:cNvSpPr>
          <p:nvPr/>
        </p:nvSpPr>
        <p:spPr bwMode="auto">
          <a:xfrm>
            <a:off x="5114928" y="619124"/>
            <a:ext cx="4029072" cy="6238876"/>
          </a:xfrm>
          <a:prstGeom prst="rect">
            <a:avLst/>
          </a:prstGeom>
          <a:noFill/>
          <a:ln w="9525">
            <a:noFill/>
            <a:miter lim="800000"/>
            <a:headEnd/>
            <a:tailEnd/>
          </a:ln>
        </p:spPr>
        <p:txBody>
          <a:bodyPr/>
          <a:lstStyle/>
          <a:p>
            <a:pPr eaLnBrk="0" hangingPunct="0">
              <a:spcBef>
                <a:spcPct val="20000"/>
              </a:spcBef>
            </a:pPr>
            <a:r>
              <a:rPr lang="en-US" sz="2200" dirty="0">
                <a:solidFill>
                  <a:schemeClr val="accent2"/>
                </a:solidFill>
              </a:rPr>
              <a:t>The correlation coefficient gives a measure how good the trendline fits the data or how well you can trust the equation.</a:t>
            </a:r>
          </a:p>
          <a:p>
            <a:pPr eaLnBrk="0" hangingPunct="0">
              <a:spcBef>
                <a:spcPct val="20000"/>
              </a:spcBef>
            </a:pPr>
            <a:r>
              <a:rPr lang="en-US" sz="2200" dirty="0">
                <a:solidFill>
                  <a:schemeClr val="accent2"/>
                </a:solidFill>
              </a:rPr>
              <a:t>Values of R are as follows:</a:t>
            </a:r>
          </a:p>
          <a:p>
            <a:pPr eaLnBrk="0" hangingPunct="0">
              <a:spcBef>
                <a:spcPct val="20000"/>
              </a:spcBef>
            </a:pPr>
            <a:r>
              <a:rPr lang="en-US" sz="2200" dirty="0">
                <a:solidFill>
                  <a:schemeClr val="accent2"/>
                </a:solidFill>
              </a:rPr>
              <a:t>	</a:t>
            </a:r>
            <a:r>
              <a:rPr lang="en-US" sz="2200" b="1" dirty="0">
                <a:solidFill>
                  <a:srgbClr val="FF0000"/>
                </a:solidFill>
              </a:rPr>
              <a:t>-1 </a:t>
            </a:r>
            <a:r>
              <a:rPr lang="en-US" sz="2200" b="1" u="sng" dirty="0">
                <a:solidFill>
                  <a:srgbClr val="FF0000"/>
                </a:solidFill>
              </a:rPr>
              <a:t>&lt;</a:t>
            </a:r>
            <a:r>
              <a:rPr lang="en-US" sz="2200" b="1" dirty="0">
                <a:solidFill>
                  <a:srgbClr val="FF0000"/>
                </a:solidFill>
              </a:rPr>
              <a:t> R </a:t>
            </a:r>
            <a:r>
              <a:rPr lang="en-US" sz="2200" b="1" u="sng" dirty="0">
                <a:solidFill>
                  <a:srgbClr val="FF0000"/>
                </a:solidFill>
              </a:rPr>
              <a:t>&lt;</a:t>
            </a:r>
            <a:r>
              <a:rPr lang="en-US" sz="2200" b="1" dirty="0">
                <a:solidFill>
                  <a:srgbClr val="FF0000"/>
                </a:solidFill>
              </a:rPr>
              <a:t> 1</a:t>
            </a:r>
          </a:p>
          <a:p>
            <a:pPr eaLnBrk="0" hangingPunct="0">
              <a:spcBef>
                <a:spcPct val="20000"/>
              </a:spcBef>
            </a:pPr>
            <a:r>
              <a:rPr lang="en-US" sz="2200" dirty="0">
                <a:solidFill>
                  <a:schemeClr val="accent2"/>
                </a:solidFill>
              </a:rPr>
              <a:t>      	       or</a:t>
            </a:r>
          </a:p>
          <a:p>
            <a:pPr eaLnBrk="0" hangingPunct="0">
              <a:spcBef>
                <a:spcPct val="20000"/>
              </a:spcBef>
            </a:pPr>
            <a:r>
              <a:rPr lang="en-US" sz="2200" dirty="0">
                <a:solidFill>
                  <a:schemeClr val="accent2"/>
                </a:solidFill>
              </a:rPr>
              <a:t>	</a:t>
            </a:r>
            <a:r>
              <a:rPr lang="en-US" sz="2200" b="1" dirty="0">
                <a:solidFill>
                  <a:srgbClr val="FF0000"/>
                </a:solidFill>
              </a:rPr>
              <a:t>0 </a:t>
            </a:r>
            <a:r>
              <a:rPr lang="en-US" sz="2200" b="1" u="sng" dirty="0">
                <a:solidFill>
                  <a:srgbClr val="FF0000"/>
                </a:solidFill>
              </a:rPr>
              <a:t>&lt;</a:t>
            </a:r>
            <a:r>
              <a:rPr lang="en-US" sz="2200" b="1" dirty="0">
                <a:solidFill>
                  <a:srgbClr val="FF0000"/>
                </a:solidFill>
              </a:rPr>
              <a:t> R</a:t>
            </a:r>
            <a:r>
              <a:rPr lang="en-US" sz="2200" b="1" baseline="30000" dirty="0">
                <a:solidFill>
                  <a:srgbClr val="FF0000"/>
                </a:solidFill>
              </a:rPr>
              <a:t>2</a:t>
            </a:r>
            <a:r>
              <a:rPr lang="en-US" sz="2200" b="1" dirty="0">
                <a:solidFill>
                  <a:srgbClr val="FF0000"/>
                </a:solidFill>
              </a:rPr>
              <a:t> </a:t>
            </a:r>
            <a:r>
              <a:rPr lang="en-US" sz="2200" b="1" u="sng" dirty="0">
                <a:solidFill>
                  <a:srgbClr val="FF0000"/>
                </a:solidFill>
              </a:rPr>
              <a:t>&lt;</a:t>
            </a:r>
            <a:r>
              <a:rPr lang="en-US" sz="2200" b="1" dirty="0">
                <a:solidFill>
                  <a:srgbClr val="FF0000"/>
                </a:solidFill>
              </a:rPr>
              <a:t> 1</a:t>
            </a:r>
          </a:p>
          <a:p>
            <a:pPr eaLnBrk="0" hangingPunct="0">
              <a:spcBef>
                <a:spcPct val="20000"/>
              </a:spcBef>
            </a:pPr>
            <a:r>
              <a:rPr lang="en-US" sz="2200" dirty="0">
                <a:solidFill>
                  <a:schemeClr val="accent2"/>
                </a:solidFill>
              </a:rPr>
              <a:t>where R</a:t>
            </a:r>
            <a:r>
              <a:rPr lang="en-US" sz="2200" baseline="30000" dirty="0">
                <a:solidFill>
                  <a:schemeClr val="accent2"/>
                </a:solidFill>
              </a:rPr>
              <a:t>2</a:t>
            </a:r>
            <a:r>
              <a:rPr lang="en-US" sz="2200" dirty="0">
                <a:solidFill>
                  <a:schemeClr val="accent2"/>
                </a:solidFill>
              </a:rPr>
              <a:t> = 1 represents a prefect fit and R</a:t>
            </a:r>
            <a:r>
              <a:rPr lang="en-US" sz="2200" baseline="30000" dirty="0">
                <a:solidFill>
                  <a:schemeClr val="accent2"/>
                </a:solidFill>
              </a:rPr>
              <a:t>2 =</a:t>
            </a:r>
            <a:r>
              <a:rPr lang="en-US" sz="2200" dirty="0">
                <a:solidFill>
                  <a:schemeClr val="accent2"/>
                </a:solidFill>
              </a:rPr>
              <a:t> 0 represents the worst possible fit.</a:t>
            </a:r>
          </a:p>
          <a:p>
            <a:pPr eaLnBrk="0" hangingPunct="0">
              <a:spcBef>
                <a:spcPct val="20000"/>
              </a:spcBef>
            </a:pPr>
            <a:r>
              <a:rPr lang="en-US" sz="2200" dirty="0">
                <a:solidFill>
                  <a:schemeClr val="accent2"/>
                </a:solidFill>
              </a:rPr>
              <a:t>What constitutes a “good fit” depends on many factors, including the number of points and the range of the data, but </a:t>
            </a:r>
            <a:r>
              <a:rPr lang="en-US" sz="2200" b="1" i="1" dirty="0">
                <a:solidFill>
                  <a:srgbClr val="FF0000"/>
                </a:solidFill>
              </a:rPr>
              <a:t>for this class we might consider R</a:t>
            </a:r>
            <a:r>
              <a:rPr lang="en-US" sz="2200" b="1" i="1" baseline="30000" dirty="0">
                <a:solidFill>
                  <a:srgbClr val="FF0000"/>
                </a:solidFill>
              </a:rPr>
              <a:t>2</a:t>
            </a:r>
            <a:r>
              <a:rPr lang="en-US" sz="2200" b="1" i="1" dirty="0">
                <a:solidFill>
                  <a:srgbClr val="FF0000"/>
                </a:solidFill>
              </a:rPr>
              <a:t> &gt; 0.95 to be a good fit.</a:t>
            </a:r>
          </a:p>
        </p:txBody>
      </p:sp>
      <p:grpSp>
        <p:nvGrpSpPr>
          <p:cNvPr id="5" name="Group 4"/>
          <p:cNvGrpSpPr/>
          <p:nvPr/>
        </p:nvGrpSpPr>
        <p:grpSpPr>
          <a:xfrm>
            <a:off x="0" y="1171575"/>
            <a:ext cx="4991100" cy="5686425"/>
            <a:chOff x="0" y="1171575"/>
            <a:chExt cx="4991100" cy="5686425"/>
          </a:xfrm>
        </p:grpSpPr>
        <p:grpSp>
          <p:nvGrpSpPr>
            <p:cNvPr id="3" name="Group 2"/>
            <p:cNvGrpSpPr/>
            <p:nvPr/>
          </p:nvGrpSpPr>
          <p:grpSpPr>
            <a:xfrm>
              <a:off x="0" y="1171575"/>
              <a:ext cx="4991100" cy="5686425"/>
              <a:chOff x="4152898" y="1171575"/>
              <a:chExt cx="4991100" cy="5686425"/>
            </a:xfrm>
          </p:grpSpPr>
          <p:pic>
            <p:nvPicPr>
              <p:cNvPr id="2049" name="Picture 1"/>
              <p:cNvPicPr>
                <a:picLocks noChangeAspect="1" noChangeArrowheads="1"/>
              </p:cNvPicPr>
              <p:nvPr/>
            </p:nvPicPr>
            <p:blipFill>
              <a:blip r:embed="rId3"/>
              <a:srcRect l="18359" t="18750" r="40703" b="22949"/>
              <a:stretch>
                <a:fillRect/>
              </a:stretch>
            </p:blipFill>
            <p:spPr bwMode="auto">
              <a:xfrm>
                <a:off x="4152898" y="1171575"/>
                <a:ext cx="4991100" cy="5686425"/>
              </a:xfrm>
              <a:prstGeom prst="rect">
                <a:avLst/>
              </a:prstGeom>
              <a:noFill/>
              <a:ln w="9525">
                <a:noFill/>
                <a:miter lim="800000"/>
                <a:headEnd/>
                <a:tailEnd/>
              </a:ln>
              <a:effectLst/>
            </p:spPr>
          </p:pic>
          <p:sp>
            <p:nvSpPr>
              <p:cNvPr id="9" name="Rectangle 8"/>
              <p:cNvSpPr/>
              <p:nvPr/>
            </p:nvSpPr>
            <p:spPr bwMode="auto">
              <a:xfrm>
                <a:off x="8096250" y="1709737"/>
                <a:ext cx="781050" cy="238125"/>
              </a:xfrm>
              <a:prstGeom prst="rect">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bwMode="auto">
              <a:xfrm>
                <a:off x="8058147" y="4495799"/>
                <a:ext cx="781050" cy="238125"/>
              </a:xfrm>
              <a:prstGeom prst="rect">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bwMode="auto">
              <a:xfrm>
                <a:off x="6819900" y="1304925"/>
                <a:ext cx="885825" cy="285750"/>
              </a:xfrm>
              <a:prstGeom prst="rect">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11"/>
              <p:cNvSpPr/>
              <p:nvPr/>
            </p:nvSpPr>
            <p:spPr bwMode="auto">
              <a:xfrm>
                <a:off x="6819899" y="4157663"/>
                <a:ext cx="885825" cy="285750"/>
              </a:xfrm>
              <a:prstGeom prst="rect">
                <a:avLst/>
              </a:prstGeom>
              <a:noFill/>
              <a:ln w="28575"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4" name="Rectangle 3"/>
            <p:cNvSpPr/>
            <p:nvPr/>
          </p:nvSpPr>
          <p:spPr bwMode="auto">
            <a:xfrm>
              <a:off x="47625" y="1209675"/>
              <a:ext cx="4867276" cy="2776538"/>
            </a:xfrm>
            <a:prstGeom prst="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Rectangle 15"/>
            <p:cNvSpPr/>
            <p:nvPr/>
          </p:nvSpPr>
          <p:spPr bwMode="auto">
            <a:xfrm>
              <a:off x="47624" y="4081463"/>
              <a:ext cx="4867276" cy="2733675"/>
            </a:xfrm>
            <a:prstGeom prst="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2"/>
          <a:srcRect l="21786" t="21906" r="19762" b="5144"/>
          <a:stretch>
            <a:fillRect/>
          </a:stretch>
        </p:blipFill>
        <p:spPr bwMode="auto">
          <a:xfrm>
            <a:off x="2571750" y="1730679"/>
            <a:ext cx="6572250" cy="5127321"/>
          </a:xfrm>
          <a:prstGeom prst="rect">
            <a:avLst/>
          </a:prstGeom>
          <a:noFill/>
          <a:ln w="19050">
            <a:solidFill>
              <a:schemeClr val="tx1"/>
            </a:solidFill>
            <a:miter lim="800000"/>
            <a:headEnd/>
            <a:tailEnd/>
          </a:ln>
        </p:spPr>
      </p:pic>
      <p:sp>
        <p:nvSpPr>
          <p:cNvPr id="14339" name="Slide Number Placeholder 5"/>
          <p:cNvSpPr>
            <a:spLocks noGrp="1"/>
          </p:cNvSpPr>
          <p:nvPr>
            <p:ph type="sldNum" sz="quarter" idx="12"/>
          </p:nvPr>
        </p:nvSpPr>
        <p:spPr>
          <a:xfrm>
            <a:off x="7239000" y="0"/>
            <a:ext cx="1905000" cy="457200"/>
          </a:xfrm>
          <a:noFill/>
        </p:spPr>
        <p:txBody>
          <a:bodyPr/>
          <a:lstStyle/>
          <a:p>
            <a:fld id="{AAC25B40-E119-4F88-8529-ADFCD1AD7704}" type="slidenum">
              <a:rPr lang="en-US" smtClean="0"/>
              <a:pPr/>
              <a:t>17</a:t>
            </a:fld>
            <a:endParaRPr lang="en-US" dirty="0"/>
          </a:p>
        </p:txBody>
      </p:sp>
      <p:sp>
        <p:nvSpPr>
          <p:cNvPr id="14340" name="Rectangle 5"/>
          <p:cNvSpPr>
            <a:spLocks noChangeArrowheads="1"/>
          </p:cNvSpPr>
          <p:nvPr/>
        </p:nvSpPr>
        <p:spPr bwMode="auto">
          <a:xfrm>
            <a:off x="0" y="619125"/>
            <a:ext cx="9144000" cy="1057275"/>
          </a:xfrm>
          <a:prstGeom prst="rect">
            <a:avLst/>
          </a:prstGeom>
          <a:noFill/>
          <a:ln w="9525">
            <a:noFill/>
            <a:miter lim="800000"/>
            <a:headEnd/>
            <a:tailEnd/>
          </a:ln>
        </p:spPr>
        <p:txBody>
          <a:bodyPr/>
          <a:lstStyle/>
          <a:p>
            <a:pPr eaLnBrk="0" hangingPunct="0">
              <a:spcBef>
                <a:spcPct val="20000"/>
              </a:spcBef>
            </a:pPr>
            <a:r>
              <a:rPr lang="en-US" sz="2200" b="1" u="sng" dirty="0">
                <a:solidFill>
                  <a:schemeClr val="accent2"/>
                </a:solidFill>
              </a:rPr>
              <a:t>How does linear regression work</a:t>
            </a:r>
            <a:r>
              <a:rPr lang="en-US" sz="2200" b="1" dirty="0">
                <a:solidFill>
                  <a:schemeClr val="accent2"/>
                </a:solidFill>
              </a:rPr>
              <a:t>? </a:t>
            </a:r>
            <a:r>
              <a:rPr lang="en-US" sz="2200" dirty="0">
                <a:solidFill>
                  <a:schemeClr val="accent2"/>
                </a:solidFill>
              </a:rPr>
              <a:t>(continued)  </a:t>
            </a:r>
          </a:p>
          <a:p>
            <a:pPr eaLnBrk="0" hangingPunct="0"/>
            <a:r>
              <a:rPr lang="en-US" sz="2200" dirty="0">
                <a:solidFill>
                  <a:schemeClr val="accent2"/>
                </a:solidFill>
              </a:rPr>
              <a:t>Let’s try an example.  Use the linear regression formulas for m and b to calculate the linear equation that best fits the data shown below.</a:t>
            </a:r>
          </a:p>
        </p:txBody>
      </p:sp>
      <p:sp>
        <p:nvSpPr>
          <p:cNvPr id="14342" name="Line 5"/>
          <p:cNvSpPr>
            <a:spLocks noChangeShapeType="1"/>
          </p:cNvSpPr>
          <p:nvPr/>
        </p:nvSpPr>
        <p:spPr bwMode="auto">
          <a:xfrm>
            <a:off x="0" y="614362"/>
            <a:ext cx="9144000" cy="4762"/>
          </a:xfrm>
          <a:prstGeom prst="line">
            <a:avLst/>
          </a:prstGeom>
          <a:noFill/>
          <a:ln w="38100">
            <a:solidFill>
              <a:schemeClr val="accent2"/>
            </a:solidFill>
            <a:round/>
            <a:headEnd/>
            <a:tailEnd/>
          </a:ln>
        </p:spPr>
        <p:txBody>
          <a:bodyPr/>
          <a:lstStyle/>
          <a:p>
            <a:endParaRPr lang="en-US"/>
          </a:p>
        </p:txBody>
      </p:sp>
      <p:sp>
        <p:nvSpPr>
          <p:cNvPr id="14343"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graphicFrame>
        <p:nvGraphicFramePr>
          <p:cNvPr id="10" name="Table 9"/>
          <p:cNvGraphicFramePr>
            <a:graphicFrameLocks noGrp="1"/>
          </p:cNvGraphicFramePr>
          <p:nvPr>
            <p:extLst>
              <p:ext uri="{D42A27DB-BD31-4B8C-83A1-F6EECF244321}">
                <p14:modId xmlns:p14="http://schemas.microsoft.com/office/powerpoint/2010/main" val="21265314"/>
              </p:ext>
            </p:extLst>
          </p:nvPr>
        </p:nvGraphicFramePr>
        <p:xfrm>
          <a:off x="304800" y="1679575"/>
          <a:ext cx="1971676" cy="2063748"/>
        </p:xfrm>
        <a:graphic>
          <a:graphicData uri="http://schemas.openxmlformats.org/drawingml/2006/table">
            <a:tbl>
              <a:tblPr/>
              <a:tblGrid>
                <a:gridCol w="985838">
                  <a:extLst>
                    <a:ext uri="{9D8B030D-6E8A-4147-A177-3AD203B41FA5}">
                      <a16:colId xmlns:a16="http://schemas.microsoft.com/office/drawing/2014/main" val="20000"/>
                    </a:ext>
                  </a:extLst>
                </a:gridCol>
                <a:gridCol w="985838">
                  <a:extLst>
                    <a:ext uri="{9D8B030D-6E8A-4147-A177-3AD203B41FA5}">
                      <a16:colId xmlns:a16="http://schemas.microsoft.com/office/drawing/2014/main" val="20001"/>
                    </a:ext>
                  </a:extLst>
                </a:gridCol>
              </a:tblGrid>
              <a:tr h="343958">
                <a:tc>
                  <a:txBody>
                    <a:bodyPr/>
                    <a:lstStyle/>
                    <a:p>
                      <a:pPr marL="0" marR="0" algn="ctr">
                        <a:spcBef>
                          <a:spcPts val="0"/>
                        </a:spcBef>
                        <a:spcAft>
                          <a:spcPts val="0"/>
                        </a:spcAft>
                      </a:pPr>
                      <a:r>
                        <a:rPr lang="en-US" sz="1800" b="1" dirty="0">
                          <a:latin typeface="Times New Roman"/>
                          <a:ea typeface="Times New Roman"/>
                          <a:cs typeface="Times New Roman"/>
                        </a:rPr>
                        <a:t>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dirty="0">
                          <a:latin typeface="Times New Roman"/>
                          <a:ea typeface="Times New Roman"/>
                          <a:cs typeface="Times New Roman"/>
                        </a:rPr>
                        <a:t>f(t)</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58">
                <a:tc>
                  <a:txBody>
                    <a:bodyPr/>
                    <a:lstStyle/>
                    <a:p>
                      <a:pPr marL="0" marR="0" algn="ctr">
                        <a:spcBef>
                          <a:spcPts val="0"/>
                        </a:spcBef>
                        <a:spcAft>
                          <a:spcPts val="0"/>
                        </a:spcAft>
                      </a:pPr>
                      <a:r>
                        <a:rPr lang="en-US" sz="1800">
                          <a:latin typeface="Times New Roman"/>
                          <a:ea typeface="Times New Roman"/>
                          <a:cs typeface="Times New Roman"/>
                        </a:rPr>
                        <a:t>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Times New Roman"/>
                          <a:ea typeface="Times New Roman"/>
                          <a:cs typeface="Times New Roman"/>
                        </a:rPr>
                        <a:t>30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58">
                <a:tc>
                  <a:txBody>
                    <a:bodyPr/>
                    <a:lstStyle/>
                    <a:p>
                      <a:pPr marL="0" marR="0" algn="ctr">
                        <a:spcBef>
                          <a:spcPts val="0"/>
                        </a:spcBef>
                        <a:spcAft>
                          <a:spcPts val="0"/>
                        </a:spcAft>
                      </a:pPr>
                      <a:r>
                        <a:rPr lang="en-US" sz="1800">
                          <a:latin typeface="Times New Roman"/>
                          <a:ea typeface="Times New Roman"/>
                          <a:cs typeface="Times New Roman"/>
                        </a:rPr>
                        <a:t>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Times New Roman"/>
                          <a:ea typeface="Times New Roman"/>
                          <a:cs typeface="Times New Roman"/>
                        </a:rPr>
                        <a:t>45</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58">
                <a:tc>
                  <a:txBody>
                    <a:bodyPr/>
                    <a:lstStyle/>
                    <a:p>
                      <a:pPr marL="0" marR="0" algn="ctr">
                        <a:spcBef>
                          <a:spcPts val="0"/>
                        </a:spcBef>
                        <a:spcAft>
                          <a:spcPts val="0"/>
                        </a:spcAft>
                      </a:pPr>
                      <a:r>
                        <a:rPr lang="en-US" sz="1800" dirty="0">
                          <a:latin typeface="Times New Roman"/>
                          <a:ea typeface="Times New Roman"/>
                          <a:cs typeface="Times New Roman"/>
                        </a:rPr>
                        <a:t>5</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50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58">
                <a:tc>
                  <a:txBody>
                    <a:bodyPr/>
                    <a:lstStyle/>
                    <a:p>
                      <a:pPr marL="0" marR="0" algn="ctr">
                        <a:spcBef>
                          <a:spcPts val="0"/>
                        </a:spcBef>
                        <a:spcAft>
                          <a:spcPts val="0"/>
                        </a:spcAft>
                      </a:pPr>
                      <a:r>
                        <a:rPr lang="en-US" sz="1800">
                          <a:latin typeface="Times New Roman"/>
                          <a:ea typeface="Times New Roman"/>
                          <a:cs typeface="Times New Roman"/>
                        </a:rPr>
                        <a:t>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Times New Roman"/>
                          <a:ea typeface="Times New Roman"/>
                          <a:cs typeface="Times New Roman"/>
                        </a:rPr>
                        <a:t>60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58">
                <a:tc>
                  <a:txBody>
                    <a:bodyPr/>
                    <a:lstStyle/>
                    <a:p>
                      <a:pPr marL="0" marR="0" algn="ctr">
                        <a:spcBef>
                          <a:spcPts val="0"/>
                        </a:spcBef>
                        <a:spcAft>
                          <a:spcPts val="0"/>
                        </a:spcAft>
                      </a:pPr>
                      <a:r>
                        <a:rPr lang="en-US" sz="1800">
                          <a:latin typeface="Times New Roman"/>
                          <a:ea typeface="Times New Roman"/>
                          <a:cs typeface="Times New Roman"/>
                        </a:rPr>
                        <a:t>9</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Times New Roman"/>
                          <a:ea typeface="Times New Roman"/>
                          <a:cs typeface="Times New Roman"/>
                        </a:rPr>
                        <a:t>80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4367"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sz="1800">
              <a:latin typeface="Arial" charset="0"/>
            </a:endParaRPr>
          </a:p>
        </p:txBody>
      </p:sp>
      <p:sp>
        <p:nvSpPr>
          <p:cNvPr id="14368" name="Rectangle 5"/>
          <p:cNvSpPr>
            <a:spLocks noChangeArrowheads="1"/>
          </p:cNvSpPr>
          <p:nvPr/>
        </p:nvSpPr>
        <p:spPr bwMode="auto">
          <a:xfrm>
            <a:off x="0" y="3743324"/>
            <a:ext cx="2667000" cy="3114675"/>
          </a:xfrm>
          <a:prstGeom prst="rect">
            <a:avLst/>
          </a:prstGeom>
          <a:noFill/>
          <a:ln w="9525">
            <a:noFill/>
            <a:miter lim="800000"/>
            <a:headEnd/>
            <a:tailEnd/>
          </a:ln>
        </p:spPr>
        <p:txBody>
          <a:bodyPr/>
          <a:lstStyle/>
          <a:p>
            <a:pPr eaLnBrk="0" hangingPunct="0">
              <a:spcBef>
                <a:spcPct val="20000"/>
              </a:spcBef>
            </a:pPr>
            <a:r>
              <a:rPr lang="en-US" sz="2200" dirty="0">
                <a:solidFill>
                  <a:schemeClr val="accent2"/>
                </a:solidFill>
              </a:rPr>
              <a:t>So this is what Excel does when you select “</a:t>
            </a:r>
            <a:r>
              <a:rPr lang="en-US" sz="2200" b="1" i="1" dirty="0">
                <a:solidFill>
                  <a:srgbClr val="FF0000"/>
                </a:solidFill>
              </a:rPr>
              <a:t>Add a trendline</a:t>
            </a:r>
            <a:r>
              <a:rPr lang="en-US" sz="2200" dirty="0">
                <a:solidFill>
                  <a:schemeClr val="accent2"/>
                </a:solidFill>
              </a:rPr>
              <a:t>.”  It performs these calculations of m and b for the best fit line (y = mx + b) and then it adds the line to your graph!</a:t>
            </a:r>
          </a:p>
        </p:txBody>
      </p:sp>
      <p:sp>
        <p:nvSpPr>
          <p:cNvPr id="14369" name="TextBox 12"/>
          <p:cNvSpPr txBox="1">
            <a:spLocks noChangeArrowheads="1"/>
          </p:cNvSpPr>
          <p:nvPr/>
        </p:nvSpPr>
        <p:spPr bwMode="auto">
          <a:xfrm>
            <a:off x="6248400" y="1828800"/>
            <a:ext cx="2800350" cy="2554545"/>
          </a:xfrm>
          <a:prstGeom prst="rect">
            <a:avLst/>
          </a:prstGeom>
          <a:noFill/>
          <a:ln w="28575">
            <a:solidFill>
              <a:srgbClr val="FF0000"/>
            </a:solidFill>
            <a:miter lim="800000"/>
            <a:headEnd/>
            <a:tailEnd/>
          </a:ln>
        </p:spPr>
        <p:txBody>
          <a:bodyPr wrap="square">
            <a:spAutoFit/>
          </a:bodyPr>
          <a:lstStyle/>
          <a:p>
            <a:pPr eaLnBrk="0" hangingPunct="0"/>
            <a:r>
              <a:rPr lang="en-US" sz="2000" b="1" i="1" dirty="0">
                <a:solidFill>
                  <a:srgbClr val="FF0000"/>
                </a:solidFill>
              </a:rPr>
              <a:t>Try it!  </a:t>
            </a:r>
            <a:r>
              <a:rPr lang="en-US" sz="2000" b="1" i="1" dirty="0">
                <a:solidFill>
                  <a:schemeClr val="accent2"/>
                </a:solidFill>
              </a:rPr>
              <a:t>Graph these data points in Excel, add a </a:t>
            </a:r>
            <a:r>
              <a:rPr lang="en-US" sz="2000" b="1" i="1" dirty="0">
                <a:solidFill>
                  <a:srgbClr val="FF0000"/>
                </a:solidFill>
              </a:rPr>
              <a:t>linear trendline</a:t>
            </a:r>
            <a:r>
              <a:rPr lang="en-US" sz="2000" b="1" i="1" dirty="0">
                <a:solidFill>
                  <a:schemeClr val="accent2"/>
                </a:solidFill>
              </a:rPr>
              <a:t>, and see if you get the same equation and R</a:t>
            </a:r>
            <a:r>
              <a:rPr lang="en-US" sz="2000" b="1" i="1" baseline="30000" dirty="0">
                <a:solidFill>
                  <a:schemeClr val="accent2"/>
                </a:solidFill>
              </a:rPr>
              <a:t>2</a:t>
            </a:r>
            <a:r>
              <a:rPr lang="en-US" sz="2000" b="1" i="1" dirty="0">
                <a:solidFill>
                  <a:schemeClr val="accent2"/>
                </a:solidFill>
              </a:rPr>
              <a:t> shown below.  You should!</a:t>
            </a:r>
          </a:p>
          <a:p>
            <a:pPr eaLnBrk="0" hangingPunct="0"/>
            <a:r>
              <a:rPr lang="en-US" sz="2000" b="1" i="1" dirty="0">
                <a:solidFill>
                  <a:srgbClr val="FF0000"/>
                </a:solidFill>
              </a:rPr>
              <a:t>     y = 5.75x + 24.25  </a:t>
            </a:r>
          </a:p>
          <a:p>
            <a:pPr eaLnBrk="0" hangingPunct="0"/>
            <a:r>
              <a:rPr lang="en-US" sz="2000" b="1" i="1" dirty="0">
                <a:solidFill>
                  <a:srgbClr val="FF0000"/>
                </a:solidFill>
              </a:rPr>
              <a:t>     R</a:t>
            </a:r>
            <a:r>
              <a:rPr lang="en-US" sz="2000" b="1" i="1" baseline="30000" dirty="0">
                <a:solidFill>
                  <a:srgbClr val="FF0000"/>
                </a:solidFill>
              </a:rPr>
              <a:t>2</a:t>
            </a:r>
            <a:r>
              <a:rPr lang="en-US" sz="2000" b="1" i="1" dirty="0">
                <a:solidFill>
                  <a:srgbClr val="FF0000"/>
                </a:solidFill>
              </a:rPr>
              <a:t> = 0.9582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xfrm>
            <a:off x="7239000" y="-9524"/>
            <a:ext cx="1905000" cy="457200"/>
          </a:xfrm>
          <a:noFill/>
        </p:spPr>
        <p:txBody>
          <a:bodyPr/>
          <a:lstStyle/>
          <a:p>
            <a:fld id="{A08826FC-8CE6-493B-B208-4F34B86C08D9}" type="slidenum">
              <a:rPr lang="en-US" smtClean="0"/>
              <a:pPr/>
              <a:t>18</a:t>
            </a:fld>
            <a:endParaRPr lang="en-US"/>
          </a:p>
        </p:txBody>
      </p:sp>
      <p:sp>
        <p:nvSpPr>
          <p:cNvPr id="15363" name="Rectangle 5"/>
          <p:cNvSpPr>
            <a:spLocks noChangeArrowheads="1"/>
          </p:cNvSpPr>
          <p:nvPr/>
        </p:nvSpPr>
        <p:spPr bwMode="auto">
          <a:xfrm>
            <a:off x="0" y="619125"/>
            <a:ext cx="9144000" cy="6238875"/>
          </a:xfrm>
          <a:prstGeom prst="rect">
            <a:avLst/>
          </a:prstGeom>
          <a:noFill/>
          <a:ln w="9525">
            <a:noFill/>
            <a:miter lim="800000"/>
            <a:headEnd/>
            <a:tailEnd/>
          </a:ln>
        </p:spPr>
        <p:txBody>
          <a:bodyPr/>
          <a:lstStyle/>
          <a:p>
            <a:pPr marL="342900" indent="-342900" eaLnBrk="0" hangingPunct="0">
              <a:spcBef>
                <a:spcPct val="20000"/>
              </a:spcBef>
              <a:buFontTx/>
              <a:buAutoNum type="arabicPeriod" startAt="6"/>
            </a:pPr>
            <a:r>
              <a:rPr lang="en-US" sz="2000" b="1" u="sng" dirty="0">
                <a:solidFill>
                  <a:schemeClr val="accent2"/>
                </a:solidFill>
              </a:rPr>
              <a:t>Linear versus log scales and types of trendlines</a:t>
            </a:r>
            <a:r>
              <a:rPr lang="en-US" sz="2000" b="1" dirty="0">
                <a:solidFill>
                  <a:schemeClr val="accent2"/>
                </a:solidFill>
              </a:rPr>
              <a:t>  </a:t>
            </a:r>
          </a:p>
          <a:p>
            <a:pPr marL="342900" indent="-342900" eaLnBrk="0" hangingPunct="0">
              <a:spcBef>
                <a:spcPct val="20000"/>
              </a:spcBef>
            </a:pPr>
            <a:r>
              <a:rPr lang="en-US" sz="1800" b="1" dirty="0">
                <a:solidFill>
                  <a:schemeClr val="accent2"/>
                </a:solidFill>
              </a:rPr>
              <a:t>	</a:t>
            </a:r>
            <a:r>
              <a:rPr lang="en-US" sz="1850" dirty="0">
                <a:solidFill>
                  <a:schemeClr val="accent2"/>
                </a:solidFill>
              </a:rPr>
              <a:t>Linear or log scales are used with different types of trendlines as shown below:</a:t>
            </a:r>
          </a:p>
          <a:p>
            <a:pPr lvl="1" eaLnBrk="0" hangingPunct="0">
              <a:spcBef>
                <a:spcPct val="20000"/>
              </a:spcBef>
            </a:pPr>
            <a:r>
              <a:rPr lang="en-US" sz="1850" dirty="0">
                <a:solidFill>
                  <a:schemeClr val="accent2"/>
                </a:solidFill>
              </a:rPr>
              <a:t>1)     </a:t>
            </a:r>
            <a:r>
              <a:rPr lang="en-US" sz="1850" b="1" u="sng" dirty="0">
                <a:solidFill>
                  <a:schemeClr val="accent2"/>
                </a:solidFill>
              </a:rPr>
              <a:t>linear equation</a:t>
            </a:r>
            <a:r>
              <a:rPr lang="en-US" sz="1850" dirty="0">
                <a:solidFill>
                  <a:schemeClr val="accent2"/>
                </a:solidFill>
              </a:rPr>
              <a:t>:  </a:t>
            </a:r>
            <a:r>
              <a:rPr lang="en-US" sz="1850" b="1" dirty="0">
                <a:solidFill>
                  <a:srgbClr val="FF0000"/>
                </a:solidFill>
              </a:rPr>
              <a:t>y = mx + b</a:t>
            </a:r>
          </a:p>
          <a:p>
            <a:pPr marL="1200150" lvl="2" indent="-285750" eaLnBrk="0" hangingPunct="0">
              <a:spcBef>
                <a:spcPct val="20000"/>
              </a:spcBef>
              <a:buFont typeface="Arial" panose="020B0604020202020204" pitchFamily="34" charset="0"/>
              <a:buChar char="•"/>
            </a:pPr>
            <a:r>
              <a:rPr lang="en-US" sz="1850" dirty="0">
                <a:solidFill>
                  <a:schemeClr val="accent2"/>
                </a:solidFill>
              </a:rPr>
              <a:t>an equation of this form will exhibit a straight-line relationship on </a:t>
            </a:r>
            <a:r>
              <a:rPr lang="en-US" sz="1850" b="1" i="1" dirty="0">
                <a:solidFill>
                  <a:srgbClr val="FF0000"/>
                </a:solidFill>
              </a:rPr>
              <a:t>linear scales</a:t>
            </a:r>
            <a:r>
              <a:rPr lang="en-US" sz="1850" dirty="0">
                <a:solidFill>
                  <a:schemeClr val="accent2"/>
                </a:solidFill>
              </a:rPr>
              <a:t> used for the x and y axes</a:t>
            </a:r>
          </a:p>
          <a:p>
            <a:pPr lvl="1" eaLnBrk="0" hangingPunct="0">
              <a:spcBef>
                <a:spcPct val="20000"/>
              </a:spcBef>
            </a:pPr>
            <a:r>
              <a:rPr lang="en-US" sz="1850" dirty="0">
                <a:solidFill>
                  <a:schemeClr val="accent2"/>
                </a:solidFill>
              </a:rPr>
              <a:t>2)     </a:t>
            </a:r>
            <a:r>
              <a:rPr lang="en-US" sz="1850" b="1" u="sng" dirty="0">
                <a:solidFill>
                  <a:schemeClr val="accent2"/>
                </a:solidFill>
              </a:rPr>
              <a:t>exponential equation</a:t>
            </a:r>
            <a:r>
              <a:rPr lang="en-US" sz="1850" dirty="0">
                <a:solidFill>
                  <a:schemeClr val="accent2"/>
                </a:solidFill>
              </a:rPr>
              <a:t>:  </a:t>
            </a:r>
            <a:r>
              <a:rPr lang="en-US" sz="1850" b="1" dirty="0">
                <a:solidFill>
                  <a:srgbClr val="FF0000"/>
                </a:solidFill>
              </a:rPr>
              <a:t>y = </a:t>
            </a:r>
            <a:r>
              <a:rPr lang="en-US" sz="1850" b="1" dirty="0" err="1">
                <a:solidFill>
                  <a:srgbClr val="FF0000"/>
                </a:solidFill>
              </a:rPr>
              <a:t>be</a:t>
            </a:r>
            <a:r>
              <a:rPr lang="en-US" sz="1850" b="1" baseline="30000" dirty="0" err="1">
                <a:solidFill>
                  <a:srgbClr val="FF0000"/>
                </a:solidFill>
              </a:rPr>
              <a:t>mx</a:t>
            </a:r>
            <a:endParaRPr lang="en-US" sz="1850" b="1" dirty="0">
              <a:solidFill>
                <a:srgbClr val="FF0000"/>
              </a:solidFill>
            </a:endParaRPr>
          </a:p>
          <a:p>
            <a:pPr marL="1200150" lvl="2" indent="-285750" eaLnBrk="0" hangingPunct="0">
              <a:spcBef>
                <a:spcPct val="20000"/>
              </a:spcBef>
              <a:buFont typeface="Arial" panose="020B0604020202020204" pitchFamily="34" charset="0"/>
              <a:buChar char="•"/>
            </a:pPr>
            <a:r>
              <a:rPr lang="en-US" sz="1850" dirty="0">
                <a:solidFill>
                  <a:schemeClr val="accent2"/>
                </a:solidFill>
              </a:rPr>
              <a:t>taking the natural log of both sides of the equation yields </a:t>
            </a:r>
            <a:r>
              <a:rPr lang="en-US" sz="1850" b="1" i="1" dirty="0">
                <a:solidFill>
                  <a:schemeClr val="accent2"/>
                </a:solidFill>
              </a:rPr>
              <a:t>ln(y) = mx + ln(b)   </a:t>
            </a:r>
          </a:p>
          <a:p>
            <a:pPr marL="1200150" lvl="2" indent="-285750" eaLnBrk="0" hangingPunct="0">
              <a:spcBef>
                <a:spcPct val="20000"/>
              </a:spcBef>
              <a:buFont typeface="Arial" panose="020B0604020202020204" pitchFamily="34" charset="0"/>
              <a:buChar char="•"/>
            </a:pPr>
            <a:r>
              <a:rPr lang="en-US" sz="1850" dirty="0">
                <a:solidFill>
                  <a:schemeClr val="accent2"/>
                </a:solidFill>
              </a:rPr>
              <a:t>an equation of this form will exhibit a straight-line relationship if the </a:t>
            </a:r>
            <a:r>
              <a:rPr lang="en-US" sz="1850" b="1" i="1" dirty="0">
                <a:solidFill>
                  <a:srgbClr val="FF0000"/>
                </a:solidFill>
              </a:rPr>
              <a:t>y-axis is on a log scale and the x-axis is on a linear scale</a:t>
            </a:r>
            <a:r>
              <a:rPr lang="en-US" sz="1850" dirty="0">
                <a:solidFill>
                  <a:schemeClr val="accent2"/>
                </a:solidFill>
              </a:rPr>
              <a:t>.</a:t>
            </a:r>
          </a:p>
          <a:p>
            <a:pPr lvl="1" eaLnBrk="0" hangingPunct="0">
              <a:spcBef>
                <a:spcPct val="20000"/>
              </a:spcBef>
            </a:pPr>
            <a:r>
              <a:rPr lang="en-US" sz="1850" dirty="0">
                <a:solidFill>
                  <a:schemeClr val="accent2"/>
                </a:solidFill>
              </a:rPr>
              <a:t>3)     </a:t>
            </a:r>
            <a:r>
              <a:rPr lang="en-US" sz="1850" b="1" u="sng" dirty="0">
                <a:solidFill>
                  <a:schemeClr val="accent2"/>
                </a:solidFill>
              </a:rPr>
              <a:t>logarithmic equation</a:t>
            </a:r>
            <a:r>
              <a:rPr lang="en-US" sz="1850" dirty="0">
                <a:solidFill>
                  <a:schemeClr val="accent2"/>
                </a:solidFill>
              </a:rPr>
              <a:t>:  </a:t>
            </a:r>
            <a:r>
              <a:rPr lang="en-US" sz="1850" b="1" i="1" dirty="0">
                <a:solidFill>
                  <a:srgbClr val="FF0000"/>
                </a:solidFill>
              </a:rPr>
              <a:t>y = </a:t>
            </a:r>
            <a:r>
              <a:rPr lang="en-US" sz="1850" b="1" i="1" dirty="0" err="1">
                <a:solidFill>
                  <a:srgbClr val="FF0000"/>
                </a:solidFill>
              </a:rPr>
              <a:t>mln</a:t>
            </a:r>
            <a:r>
              <a:rPr lang="en-US" sz="1850" b="1" i="1" dirty="0">
                <a:solidFill>
                  <a:srgbClr val="FF0000"/>
                </a:solidFill>
              </a:rPr>
              <a:t>(x) + b</a:t>
            </a:r>
          </a:p>
          <a:p>
            <a:pPr marL="1200150" lvl="2" indent="-285750" eaLnBrk="0" hangingPunct="0">
              <a:spcBef>
                <a:spcPct val="20000"/>
              </a:spcBef>
              <a:buFont typeface="Arial" panose="020B0604020202020204" pitchFamily="34" charset="0"/>
              <a:buChar char="•"/>
            </a:pPr>
            <a:r>
              <a:rPr lang="en-US" sz="1850" dirty="0">
                <a:solidFill>
                  <a:schemeClr val="accent2"/>
                </a:solidFill>
              </a:rPr>
              <a:t>an equation of this form will exhibit a straight-line relationship if the </a:t>
            </a:r>
            <a:r>
              <a:rPr lang="en-US" sz="1850" b="1" i="1" dirty="0">
                <a:solidFill>
                  <a:srgbClr val="FF0000"/>
                </a:solidFill>
              </a:rPr>
              <a:t>y-axis is on a linear scale and the x-axis is on a log scale.</a:t>
            </a:r>
          </a:p>
          <a:p>
            <a:pPr lvl="1" eaLnBrk="0" hangingPunct="0">
              <a:spcBef>
                <a:spcPct val="20000"/>
              </a:spcBef>
            </a:pPr>
            <a:r>
              <a:rPr lang="en-US" sz="1850" dirty="0">
                <a:solidFill>
                  <a:schemeClr val="accent2"/>
                </a:solidFill>
              </a:rPr>
              <a:t>4)     </a:t>
            </a:r>
            <a:r>
              <a:rPr lang="en-US" sz="1850" b="1" u="sng" dirty="0">
                <a:solidFill>
                  <a:schemeClr val="accent2"/>
                </a:solidFill>
              </a:rPr>
              <a:t>power equation</a:t>
            </a:r>
            <a:r>
              <a:rPr lang="en-US" sz="1850" dirty="0">
                <a:solidFill>
                  <a:schemeClr val="accent2"/>
                </a:solidFill>
              </a:rPr>
              <a:t>:  </a:t>
            </a:r>
            <a:r>
              <a:rPr lang="en-US" sz="1850" b="1" dirty="0">
                <a:solidFill>
                  <a:srgbClr val="FF0000"/>
                </a:solidFill>
              </a:rPr>
              <a:t>y = </a:t>
            </a:r>
            <a:r>
              <a:rPr lang="en-US" sz="1850" b="1" dirty="0" err="1">
                <a:solidFill>
                  <a:srgbClr val="FF0000"/>
                </a:solidFill>
              </a:rPr>
              <a:t>bx</a:t>
            </a:r>
            <a:r>
              <a:rPr lang="en-US" sz="1850" b="1" baseline="30000" dirty="0" err="1">
                <a:solidFill>
                  <a:srgbClr val="FF0000"/>
                </a:solidFill>
              </a:rPr>
              <a:t>m</a:t>
            </a:r>
            <a:endParaRPr lang="en-US" sz="1850" b="1" dirty="0">
              <a:solidFill>
                <a:srgbClr val="FF0000"/>
              </a:solidFill>
            </a:endParaRPr>
          </a:p>
          <a:p>
            <a:pPr marL="1200150" lvl="2" indent="-285750" eaLnBrk="0" hangingPunct="0">
              <a:spcBef>
                <a:spcPct val="20000"/>
              </a:spcBef>
              <a:buFont typeface="Arial" panose="020B0604020202020204" pitchFamily="34" charset="0"/>
              <a:buChar char="•"/>
            </a:pPr>
            <a:r>
              <a:rPr lang="en-US" sz="1850" dirty="0">
                <a:solidFill>
                  <a:schemeClr val="accent2"/>
                </a:solidFill>
              </a:rPr>
              <a:t>taking the log of both sides of the equation yields </a:t>
            </a:r>
            <a:r>
              <a:rPr lang="en-US" sz="1850" b="1" i="1" dirty="0">
                <a:solidFill>
                  <a:schemeClr val="accent2"/>
                </a:solidFill>
              </a:rPr>
              <a:t>log(y) = </a:t>
            </a:r>
            <a:r>
              <a:rPr lang="en-US" sz="1850" b="1" i="1" dirty="0" err="1">
                <a:solidFill>
                  <a:schemeClr val="accent2"/>
                </a:solidFill>
              </a:rPr>
              <a:t>mlog</a:t>
            </a:r>
            <a:r>
              <a:rPr lang="en-US" sz="1850" b="1" i="1" dirty="0">
                <a:solidFill>
                  <a:schemeClr val="accent2"/>
                </a:solidFill>
              </a:rPr>
              <a:t>(x) + log(b)   </a:t>
            </a:r>
          </a:p>
          <a:p>
            <a:pPr marL="1200150" lvl="2" indent="-285750" eaLnBrk="0" hangingPunct="0">
              <a:spcBef>
                <a:spcPct val="20000"/>
              </a:spcBef>
              <a:buFont typeface="Arial" panose="020B0604020202020204" pitchFamily="34" charset="0"/>
              <a:buChar char="•"/>
            </a:pPr>
            <a:r>
              <a:rPr lang="en-US" sz="1850" dirty="0">
                <a:solidFill>
                  <a:schemeClr val="accent2"/>
                </a:solidFill>
              </a:rPr>
              <a:t>an equation of this form will exhibit a straight-line relationship if both the </a:t>
            </a:r>
            <a:r>
              <a:rPr lang="en-US" sz="1850" b="1" i="1" dirty="0">
                <a:solidFill>
                  <a:srgbClr val="FF0000"/>
                </a:solidFill>
              </a:rPr>
              <a:t>y-axis and the x-axis are both on log scales</a:t>
            </a:r>
            <a:r>
              <a:rPr lang="en-US" sz="1850" dirty="0">
                <a:solidFill>
                  <a:schemeClr val="accent2"/>
                </a:solidFill>
              </a:rPr>
              <a:t>.</a:t>
            </a:r>
          </a:p>
          <a:p>
            <a:pPr lvl="1" eaLnBrk="0" hangingPunct="0">
              <a:spcBef>
                <a:spcPct val="20000"/>
              </a:spcBef>
            </a:pPr>
            <a:r>
              <a:rPr lang="en-US" sz="1850" dirty="0">
                <a:solidFill>
                  <a:schemeClr val="accent2"/>
                </a:solidFill>
              </a:rPr>
              <a:t>5)     </a:t>
            </a:r>
            <a:r>
              <a:rPr lang="en-US" sz="1850" b="1" u="sng" dirty="0">
                <a:solidFill>
                  <a:schemeClr val="accent2"/>
                </a:solidFill>
              </a:rPr>
              <a:t>polynomial equation</a:t>
            </a:r>
            <a:r>
              <a:rPr lang="en-US" sz="1850" dirty="0">
                <a:solidFill>
                  <a:schemeClr val="accent2"/>
                </a:solidFill>
              </a:rPr>
              <a:t>:  </a:t>
            </a:r>
            <a:r>
              <a:rPr lang="en-US" sz="1850" b="1" dirty="0">
                <a:solidFill>
                  <a:srgbClr val="FF0000"/>
                </a:solidFill>
              </a:rPr>
              <a:t>y = A</a:t>
            </a:r>
            <a:r>
              <a:rPr lang="en-US" sz="1850" b="1" baseline="-25000" dirty="0">
                <a:solidFill>
                  <a:srgbClr val="FF0000"/>
                </a:solidFill>
              </a:rPr>
              <a:t>0</a:t>
            </a:r>
            <a:r>
              <a:rPr lang="en-US" sz="1850" b="1" dirty="0">
                <a:solidFill>
                  <a:srgbClr val="FF0000"/>
                </a:solidFill>
              </a:rPr>
              <a:t> + A</a:t>
            </a:r>
            <a:r>
              <a:rPr lang="en-US" sz="1850" b="1" baseline="-25000" dirty="0">
                <a:solidFill>
                  <a:srgbClr val="FF0000"/>
                </a:solidFill>
              </a:rPr>
              <a:t>1</a:t>
            </a:r>
            <a:r>
              <a:rPr lang="en-US" sz="1850" b="1" dirty="0">
                <a:solidFill>
                  <a:srgbClr val="FF0000"/>
                </a:solidFill>
              </a:rPr>
              <a:t>x + A</a:t>
            </a:r>
            <a:r>
              <a:rPr lang="en-US" sz="1850" b="1" baseline="-25000" dirty="0">
                <a:solidFill>
                  <a:srgbClr val="FF0000"/>
                </a:solidFill>
              </a:rPr>
              <a:t>2</a:t>
            </a:r>
            <a:r>
              <a:rPr lang="en-US" sz="1850" b="1" dirty="0">
                <a:solidFill>
                  <a:srgbClr val="FF0000"/>
                </a:solidFill>
              </a:rPr>
              <a:t>x</a:t>
            </a:r>
            <a:r>
              <a:rPr lang="en-US" sz="1850" b="1" baseline="30000" dirty="0">
                <a:solidFill>
                  <a:srgbClr val="FF0000"/>
                </a:solidFill>
              </a:rPr>
              <a:t>2</a:t>
            </a:r>
            <a:r>
              <a:rPr lang="en-US" sz="1850" b="1" dirty="0">
                <a:solidFill>
                  <a:srgbClr val="FF0000"/>
                </a:solidFill>
              </a:rPr>
              <a:t> + A</a:t>
            </a:r>
            <a:r>
              <a:rPr lang="en-US" sz="1850" b="1" baseline="-25000" dirty="0">
                <a:solidFill>
                  <a:srgbClr val="FF0000"/>
                </a:solidFill>
              </a:rPr>
              <a:t>3</a:t>
            </a:r>
            <a:r>
              <a:rPr lang="en-US" sz="1850" b="1" dirty="0">
                <a:solidFill>
                  <a:srgbClr val="FF0000"/>
                </a:solidFill>
              </a:rPr>
              <a:t>x</a:t>
            </a:r>
            <a:r>
              <a:rPr lang="en-US" sz="1850" b="1" baseline="30000" dirty="0">
                <a:solidFill>
                  <a:srgbClr val="FF0000"/>
                </a:solidFill>
              </a:rPr>
              <a:t>3</a:t>
            </a:r>
            <a:r>
              <a:rPr lang="en-US" sz="1850" b="1" dirty="0">
                <a:solidFill>
                  <a:srgbClr val="FF0000"/>
                </a:solidFill>
              </a:rPr>
              <a:t> + … +  </a:t>
            </a:r>
            <a:r>
              <a:rPr lang="en-US" sz="1850" b="1" dirty="0" err="1">
                <a:solidFill>
                  <a:srgbClr val="FF0000"/>
                </a:solidFill>
              </a:rPr>
              <a:t>A</a:t>
            </a:r>
            <a:r>
              <a:rPr lang="en-US" sz="1850" b="1" baseline="-25000" dirty="0" err="1">
                <a:solidFill>
                  <a:srgbClr val="FF0000"/>
                </a:solidFill>
              </a:rPr>
              <a:t>N</a:t>
            </a:r>
            <a:r>
              <a:rPr lang="en-US" sz="1850" b="1" dirty="0" err="1">
                <a:solidFill>
                  <a:srgbClr val="FF0000"/>
                </a:solidFill>
              </a:rPr>
              <a:t>x</a:t>
            </a:r>
            <a:r>
              <a:rPr lang="en-US" sz="1850" b="1" baseline="30000" dirty="0" err="1">
                <a:solidFill>
                  <a:srgbClr val="FF0000"/>
                </a:solidFill>
              </a:rPr>
              <a:t>N</a:t>
            </a:r>
            <a:r>
              <a:rPr lang="en-US" sz="1850" b="1" dirty="0">
                <a:solidFill>
                  <a:srgbClr val="FF0000"/>
                </a:solidFill>
              </a:rPr>
              <a:t>   (Nth-order)</a:t>
            </a:r>
          </a:p>
          <a:p>
            <a:pPr marL="1200150" lvl="2" indent="-285750" eaLnBrk="0" hangingPunct="0">
              <a:spcBef>
                <a:spcPct val="20000"/>
              </a:spcBef>
              <a:buFont typeface="Arial" panose="020B0604020202020204" pitchFamily="34" charset="0"/>
              <a:buChar char="•"/>
            </a:pPr>
            <a:r>
              <a:rPr lang="en-US" sz="1850" dirty="0">
                <a:solidFill>
                  <a:schemeClr val="accent2"/>
                </a:solidFill>
              </a:rPr>
              <a:t>the data does not typically exhibit a straight-line relationship with any combination of log or linear scales, so </a:t>
            </a:r>
            <a:r>
              <a:rPr lang="en-US" sz="1850" b="1" i="1" dirty="0">
                <a:solidFill>
                  <a:srgbClr val="FF0000"/>
                </a:solidFill>
              </a:rPr>
              <a:t>use linear scales for both axes</a:t>
            </a:r>
            <a:r>
              <a:rPr lang="en-US" sz="1850" dirty="0">
                <a:solidFill>
                  <a:schemeClr val="accent2"/>
                </a:solidFill>
              </a:rPr>
              <a:t>.</a:t>
            </a:r>
          </a:p>
          <a:p>
            <a:pPr lvl="1" eaLnBrk="0" hangingPunct="0">
              <a:spcBef>
                <a:spcPct val="20000"/>
              </a:spcBef>
              <a:buFont typeface="Symbol" pitchFamily="18" charset="2"/>
              <a:buChar char="·"/>
            </a:pPr>
            <a:endParaRPr lang="en-US" sz="1850" dirty="0">
              <a:solidFill>
                <a:schemeClr val="accent2"/>
              </a:solidFill>
            </a:endParaRPr>
          </a:p>
        </p:txBody>
      </p:sp>
      <p:sp>
        <p:nvSpPr>
          <p:cNvPr id="15365"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1536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xfrm>
            <a:off x="7239000" y="0"/>
            <a:ext cx="1905000" cy="457200"/>
          </a:xfrm>
          <a:noFill/>
        </p:spPr>
        <p:txBody>
          <a:bodyPr/>
          <a:lstStyle/>
          <a:p>
            <a:fld id="{3A9E6224-B584-4277-9922-C565B33E72D8}" type="slidenum">
              <a:rPr lang="en-US" smtClean="0"/>
              <a:pPr/>
              <a:t>19</a:t>
            </a:fld>
            <a:endParaRPr lang="en-US"/>
          </a:p>
        </p:txBody>
      </p:sp>
      <p:sp>
        <p:nvSpPr>
          <p:cNvPr id="1028" name="Rectangle 5"/>
          <p:cNvSpPr>
            <a:spLocks noChangeArrowheads="1"/>
          </p:cNvSpPr>
          <p:nvPr/>
        </p:nvSpPr>
        <p:spPr bwMode="auto">
          <a:xfrm>
            <a:off x="1" y="628650"/>
            <a:ext cx="9144000" cy="2091392"/>
          </a:xfrm>
          <a:prstGeom prst="rect">
            <a:avLst/>
          </a:prstGeom>
          <a:noFill/>
          <a:ln w="9525">
            <a:noFill/>
            <a:miter lim="800000"/>
            <a:headEnd/>
            <a:tailEnd/>
          </a:ln>
        </p:spPr>
        <p:txBody>
          <a:bodyPr/>
          <a:lstStyle/>
          <a:p>
            <a:pPr eaLnBrk="0" hangingPunct="0">
              <a:spcBef>
                <a:spcPct val="20000"/>
              </a:spcBef>
            </a:pPr>
            <a:r>
              <a:rPr lang="en-US" b="1" u="sng" dirty="0">
                <a:solidFill>
                  <a:schemeClr val="accent2"/>
                </a:solidFill>
              </a:rPr>
              <a:t>Linear versus log scales - Summary</a:t>
            </a:r>
            <a:endParaRPr lang="en-US" b="1" dirty="0">
              <a:solidFill>
                <a:schemeClr val="accent2"/>
              </a:solidFill>
            </a:endParaRPr>
          </a:p>
          <a:p>
            <a:pPr marL="0" lvl="1" eaLnBrk="0" hangingPunct="0">
              <a:spcBef>
                <a:spcPct val="20000"/>
              </a:spcBef>
            </a:pPr>
            <a:r>
              <a:rPr lang="en-US" dirty="0">
                <a:solidFill>
                  <a:schemeClr val="accent2"/>
                </a:solidFill>
              </a:rPr>
              <a:t>Note that Excel will perform a regression analysis (by adding a </a:t>
            </a:r>
            <a:r>
              <a:rPr lang="en-US" b="1" i="1" u="sng" dirty="0">
                <a:solidFill>
                  <a:schemeClr val="accent2"/>
                </a:solidFill>
              </a:rPr>
              <a:t>trendline</a:t>
            </a:r>
            <a:r>
              <a:rPr lang="en-US" dirty="0">
                <a:solidFill>
                  <a:schemeClr val="accent2"/>
                </a:solidFill>
              </a:rPr>
              <a:t>) for any of the types of equations listed on the previous slide  no matter what scales are used on the axes.  However, it is common to use the types of axes indicated below:</a:t>
            </a:r>
          </a:p>
          <a:p>
            <a:pPr eaLnBrk="0" hangingPunct="0">
              <a:spcBef>
                <a:spcPct val="20000"/>
              </a:spcBef>
            </a:pPr>
            <a:endParaRPr lang="en-US" b="1" dirty="0">
              <a:solidFill>
                <a:schemeClr val="accent2"/>
              </a:solidFill>
            </a:endParaRPr>
          </a:p>
        </p:txBody>
      </p:sp>
      <p:sp>
        <p:nvSpPr>
          <p:cNvPr id="1029" name="Rectangle 8"/>
          <p:cNvSpPr>
            <a:spLocks noChangeArrowheads="1"/>
          </p:cNvSpPr>
          <p:nvPr/>
        </p:nvSpPr>
        <p:spPr bwMode="auto">
          <a:xfrm>
            <a:off x="0" y="5657850"/>
            <a:ext cx="9144000" cy="838200"/>
          </a:xfrm>
          <a:prstGeom prst="rect">
            <a:avLst/>
          </a:prstGeom>
          <a:noFill/>
          <a:ln w="9525">
            <a:noFill/>
            <a:miter lim="800000"/>
            <a:headEnd/>
            <a:tailEnd/>
          </a:ln>
        </p:spPr>
        <p:txBody>
          <a:bodyPr/>
          <a:lstStyle/>
          <a:p>
            <a:pPr eaLnBrk="0" hangingPunct="0">
              <a:spcBef>
                <a:spcPct val="20000"/>
              </a:spcBef>
            </a:pPr>
            <a:r>
              <a:rPr lang="en-US" dirty="0">
                <a:solidFill>
                  <a:schemeClr val="accent2"/>
                </a:solidFill>
              </a:rPr>
              <a:t>Now that good graphing practices have been discussed, graphing with Excel will be covered.</a:t>
            </a:r>
          </a:p>
        </p:txBody>
      </p:sp>
      <p:sp>
        <p:nvSpPr>
          <p:cNvPr id="1031" name="Line 5"/>
          <p:cNvSpPr>
            <a:spLocks noChangeShapeType="1"/>
          </p:cNvSpPr>
          <p:nvPr/>
        </p:nvSpPr>
        <p:spPr bwMode="auto">
          <a:xfrm flipV="1">
            <a:off x="0" y="628650"/>
            <a:ext cx="9144000" cy="0"/>
          </a:xfrm>
          <a:prstGeom prst="line">
            <a:avLst/>
          </a:prstGeom>
          <a:noFill/>
          <a:ln w="38100">
            <a:solidFill>
              <a:schemeClr val="accent2"/>
            </a:solidFill>
            <a:round/>
            <a:headEnd/>
            <a:tailEnd/>
          </a:ln>
        </p:spPr>
        <p:txBody>
          <a:bodyPr/>
          <a:lstStyle/>
          <a:p>
            <a:endParaRPr lang="en-US"/>
          </a:p>
        </p:txBody>
      </p:sp>
      <p:sp>
        <p:nvSpPr>
          <p:cNvPr id="1032"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2379366659"/>
              </p:ext>
            </p:extLst>
          </p:nvPr>
        </p:nvGraphicFramePr>
        <p:xfrm>
          <a:off x="371475" y="2743200"/>
          <a:ext cx="6096000" cy="2743200"/>
        </p:xfrm>
        <a:graphic>
          <a:graphicData uri="http://schemas.openxmlformats.org/drawingml/2006/table">
            <a:tbl>
              <a:tblPr firstRow="1" bandRow="1">
                <a:tableStyleId>{5C22544A-7EE6-4342-B048-85BDC9FD1C3A}</a:tableStyleId>
              </a:tblPr>
              <a:tblGrid>
                <a:gridCol w="272415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657350">
                  <a:extLst>
                    <a:ext uri="{9D8B030D-6E8A-4147-A177-3AD203B41FA5}">
                      <a16:colId xmlns:a16="http://schemas.microsoft.com/office/drawing/2014/main" val="20002"/>
                    </a:ext>
                  </a:extLst>
                </a:gridCol>
              </a:tblGrid>
              <a:tr h="370840">
                <a:tc>
                  <a:txBody>
                    <a:bodyPr/>
                    <a:lstStyle/>
                    <a:p>
                      <a:pPr algn="l"/>
                      <a:r>
                        <a:rPr lang="en-US" sz="2400" b="1" i="0" dirty="0">
                          <a:solidFill>
                            <a:schemeClr val="accent6"/>
                          </a:solidFill>
                        </a:rPr>
                        <a:t>Type</a:t>
                      </a:r>
                      <a:r>
                        <a:rPr lang="en-US" sz="2400" b="1" i="0" baseline="0" dirty="0">
                          <a:solidFill>
                            <a:schemeClr val="accent6"/>
                          </a:solidFill>
                        </a:rPr>
                        <a:t> of Equation</a:t>
                      </a:r>
                      <a:endParaRPr lang="en-US" sz="2400" b="1" i="0" dirty="0">
                        <a:solidFill>
                          <a:schemeClr val="accent6"/>
                        </a:solidFill>
                      </a:endParaRP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tc>
                  <a:txBody>
                    <a:bodyPr/>
                    <a:lstStyle/>
                    <a:p>
                      <a:pPr algn="ctr"/>
                      <a:r>
                        <a:rPr lang="en-US" sz="2400" b="1" i="0" dirty="0">
                          <a:solidFill>
                            <a:schemeClr val="accent6"/>
                          </a:solidFill>
                        </a:rPr>
                        <a:t>x-axis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tc>
                  <a:txBody>
                    <a:bodyPr/>
                    <a:lstStyle/>
                    <a:p>
                      <a:pPr algn="ctr"/>
                      <a:r>
                        <a:rPr lang="en-US" sz="2400" b="1" i="0" dirty="0">
                          <a:solidFill>
                            <a:schemeClr val="accent6"/>
                          </a:solidFill>
                        </a:rPr>
                        <a:t>y-axis</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370840">
                <a:tc>
                  <a:txBody>
                    <a:bodyPr/>
                    <a:lstStyle/>
                    <a:p>
                      <a:r>
                        <a:rPr lang="en-US" sz="2400" b="1" i="0" dirty="0">
                          <a:solidFill>
                            <a:schemeClr val="accent6"/>
                          </a:solidFill>
                        </a:rPr>
                        <a:t>Linear</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en-US" sz="2400" b="1" i="0" dirty="0">
                          <a:solidFill>
                            <a:schemeClr val="accent6"/>
                          </a:solidFill>
                        </a:rPr>
                        <a:t>Linear</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6"/>
                          </a:solidFill>
                        </a:rPr>
                        <a:t>Linear</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370840">
                <a:tc>
                  <a:txBody>
                    <a:bodyPr/>
                    <a:lstStyle/>
                    <a:p>
                      <a:r>
                        <a:rPr lang="en-US" sz="2400" b="1" i="0" dirty="0">
                          <a:solidFill>
                            <a:schemeClr val="accent6"/>
                          </a:solidFill>
                        </a:rPr>
                        <a:t>Exponential</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6"/>
                          </a:solidFill>
                        </a:rPr>
                        <a:t>Linear</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en-US" sz="2400" b="1" i="0" dirty="0">
                          <a:solidFill>
                            <a:schemeClr val="accent6"/>
                          </a:solidFill>
                        </a:rPr>
                        <a:t>Log</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370840">
                <a:tc>
                  <a:txBody>
                    <a:bodyPr/>
                    <a:lstStyle/>
                    <a:p>
                      <a:r>
                        <a:rPr lang="en-US" sz="2400" b="1" i="0" dirty="0">
                          <a:solidFill>
                            <a:schemeClr val="accent6"/>
                          </a:solidFill>
                        </a:rPr>
                        <a:t>Logarithmic</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6"/>
                          </a:solidFill>
                        </a:rPr>
                        <a:t>Log</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6"/>
                          </a:solidFill>
                        </a:rPr>
                        <a:t>Linear</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370840">
                <a:tc>
                  <a:txBody>
                    <a:bodyPr/>
                    <a:lstStyle/>
                    <a:p>
                      <a:r>
                        <a:rPr lang="en-US" sz="2400" b="1" i="0" dirty="0">
                          <a:solidFill>
                            <a:schemeClr val="accent6"/>
                          </a:solidFill>
                        </a:rPr>
                        <a:t>Power</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6"/>
                          </a:solidFill>
                        </a:rPr>
                        <a:t>Log</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6"/>
                          </a:solidFill>
                        </a:rPr>
                        <a:t>Log</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370840">
                <a:tc>
                  <a:txBody>
                    <a:bodyPr/>
                    <a:lstStyle/>
                    <a:p>
                      <a:r>
                        <a:rPr lang="en-US" sz="2400" b="1" i="0" dirty="0">
                          <a:solidFill>
                            <a:schemeClr val="accent6"/>
                          </a:solidFill>
                        </a:rPr>
                        <a:t>Polynomial</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6"/>
                          </a:solidFill>
                        </a:rPr>
                        <a:t>Linear</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6"/>
                          </a:solidFill>
                        </a:rPr>
                        <a:t>Linear</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bl>
          </a:graphicData>
        </a:graphic>
      </p:graphicFrame>
      <p:sp>
        <p:nvSpPr>
          <p:cNvPr id="3" name="TextBox 2"/>
          <p:cNvSpPr txBox="1"/>
          <p:nvPr/>
        </p:nvSpPr>
        <p:spPr>
          <a:xfrm>
            <a:off x="7005637" y="3219450"/>
            <a:ext cx="1928813" cy="1938992"/>
          </a:xfrm>
          <a:prstGeom prst="rect">
            <a:avLst/>
          </a:prstGeom>
          <a:noFill/>
          <a:ln w="38100">
            <a:solidFill>
              <a:srgbClr val="FF0000"/>
            </a:solidFill>
          </a:ln>
        </p:spPr>
        <p:txBody>
          <a:bodyPr wrap="square" rtlCol="0">
            <a:spAutoFit/>
          </a:bodyPr>
          <a:lstStyle/>
          <a:p>
            <a:pPr algn="ctr"/>
            <a:r>
              <a:rPr lang="en-US" b="1" i="1" dirty="0">
                <a:solidFill>
                  <a:srgbClr val="FF0000"/>
                </a:solidFill>
              </a:rPr>
              <a:t>Learn this table and use it on all graphing assignments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xfrm>
            <a:off x="7239000" y="0"/>
            <a:ext cx="1905000" cy="457200"/>
          </a:xfrm>
          <a:noFill/>
        </p:spPr>
        <p:txBody>
          <a:bodyPr/>
          <a:lstStyle/>
          <a:p>
            <a:fld id="{96EEF127-D052-4448-9193-CABBA9C2EC80}" type="slidenum">
              <a:rPr lang="en-US" smtClean="0"/>
              <a:pPr/>
              <a:t>2</a:t>
            </a:fld>
            <a:endParaRPr lang="en-US"/>
          </a:p>
        </p:txBody>
      </p:sp>
      <p:sp>
        <p:nvSpPr>
          <p:cNvPr id="4099" name="Rectangle 3"/>
          <p:cNvSpPr>
            <a:spLocks noGrp="1" noChangeArrowheads="1"/>
          </p:cNvSpPr>
          <p:nvPr>
            <p:ph type="subTitle" idx="1"/>
          </p:nvPr>
        </p:nvSpPr>
        <p:spPr>
          <a:xfrm>
            <a:off x="0" y="619124"/>
            <a:ext cx="9144000" cy="2514601"/>
          </a:xfrm>
        </p:spPr>
        <p:txBody>
          <a:bodyPr/>
          <a:lstStyle/>
          <a:p>
            <a:pPr algn="l"/>
            <a:r>
              <a:rPr lang="en-US" sz="2200" b="1" u="sng" dirty="0">
                <a:solidFill>
                  <a:schemeClr val="accent2"/>
                </a:solidFill>
              </a:rPr>
              <a:t>Graphing with Excel</a:t>
            </a:r>
            <a:endParaRPr lang="en-US" sz="2200" b="1" dirty="0">
              <a:solidFill>
                <a:schemeClr val="accent2"/>
              </a:solidFill>
            </a:endParaRPr>
          </a:p>
          <a:p>
            <a:pPr algn="l"/>
            <a:r>
              <a:rPr lang="en-US" sz="2200" dirty="0">
                <a:solidFill>
                  <a:schemeClr val="accent2"/>
                </a:solidFill>
              </a:rPr>
              <a:t>Many software packages, including Excel, have excellent graphing capabilities.  However, if care is not taken to use good graphing practices and standards, </a:t>
            </a:r>
            <a:r>
              <a:rPr lang="en-US" sz="2200" b="1" i="1" dirty="0">
                <a:solidFill>
                  <a:srgbClr val="FF0000"/>
                </a:solidFill>
              </a:rPr>
              <a:t>Excel can easily be used to generate poor graphs</a:t>
            </a:r>
            <a:r>
              <a:rPr lang="en-US" sz="2200" dirty="0">
                <a:solidFill>
                  <a:schemeClr val="accent2"/>
                </a:solidFill>
              </a:rPr>
              <a:t>.  Several features related to good graphing practices are discussed below.  These practices for good graphing should be used whenever graphs are generated using Excel, MATLAB, or any software.</a:t>
            </a:r>
          </a:p>
        </p:txBody>
      </p:sp>
      <p:sp>
        <p:nvSpPr>
          <p:cNvPr id="6157" name="Rectangle 13"/>
          <p:cNvSpPr>
            <a:spLocks noChangeArrowheads="1"/>
          </p:cNvSpPr>
          <p:nvPr/>
        </p:nvSpPr>
        <p:spPr bwMode="auto">
          <a:xfrm>
            <a:off x="1" y="3324683"/>
            <a:ext cx="9144000" cy="3473450"/>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Good Graphing Practices and Graphing Terminology</a:t>
            </a:r>
            <a:endParaRPr lang="en-US" sz="2200" dirty="0">
              <a:solidFill>
                <a:schemeClr val="accent2"/>
              </a:solidFill>
            </a:endParaRPr>
          </a:p>
          <a:p>
            <a:pPr marL="342900" indent="-342900" eaLnBrk="0" hangingPunct="0">
              <a:spcBef>
                <a:spcPct val="20000"/>
              </a:spcBef>
              <a:buFontTx/>
              <a:buAutoNum type="arabicPeriod"/>
              <a:defRPr/>
            </a:pPr>
            <a:r>
              <a:rPr lang="en-US" sz="2200" dirty="0">
                <a:solidFill>
                  <a:schemeClr val="accent2"/>
                </a:solidFill>
              </a:rPr>
              <a:t>Using the best type of graph.</a:t>
            </a:r>
          </a:p>
          <a:p>
            <a:pPr marL="342900" indent="-342900" eaLnBrk="0" hangingPunct="0">
              <a:spcBef>
                <a:spcPct val="20000"/>
              </a:spcBef>
              <a:buFontTx/>
              <a:buAutoNum type="arabicPeriod"/>
              <a:defRPr/>
            </a:pPr>
            <a:r>
              <a:rPr lang="en-US" sz="2200" dirty="0">
                <a:solidFill>
                  <a:schemeClr val="accent2"/>
                </a:solidFill>
              </a:rPr>
              <a:t>Identify the independent and dependent variables.</a:t>
            </a:r>
          </a:p>
          <a:p>
            <a:pPr marL="342900" indent="-342900" eaLnBrk="0" hangingPunct="0">
              <a:spcBef>
                <a:spcPct val="20000"/>
              </a:spcBef>
              <a:buFont typeface="Symbol" pitchFamily="18" charset="2"/>
              <a:buAutoNum type="arabicPeriod"/>
              <a:defRPr/>
            </a:pPr>
            <a:r>
              <a:rPr lang="en-US" sz="2200" dirty="0">
                <a:solidFill>
                  <a:schemeClr val="accent2"/>
                </a:solidFill>
              </a:rPr>
              <a:t>Label the axes and add a title to the graph.</a:t>
            </a:r>
          </a:p>
          <a:p>
            <a:pPr marL="342900" indent="-342900" eaLnBrk="0" hangingPunct="0">
              <a:spcBef>
                <a:spcPct val="20000"/>
              </a:spcBef>
              <a:buFont typeface="Symbol" pitchFamily="18" charset="2"/>
              <a:buAutoNum type="arabicPeriod"/>
              <a:defRPr/>
            </a:pPr>
            <a:r>
              <a:rPr lang="en-US" sz="2200" dirty="0">
                <a:solidFill>
                  <a:schemeClr val="accent2"/>
                </a:solidFill>
              </a:rPr>
              <a:t>Choose proper calibrations for each axis.</a:t>
            </a:r>
          </a:p>
          <a:p>
            <a:pPr marL="342900" indent="-342900" eaLnBrk="0" hangingPunct="0">
              <a:spcBef>
                <a:spcPct val="20000"/>
              </a:spcBef>
              <a:buFont typeface="Symbol" pitchFamily="18" charset="2"/>
              <a:buAutoNum type="arabicPeriod"/>
              <a:defRPr/>
            </a:pPr>
            <a:r>
              <a:rPr lang="en-US" sz="2200" dirty="0">
                <a:solidFill>
                  <a:schemeClr val="accent2"/>
                </a:solidFill>
              </a:rPr>
              <a:t>Display the results correctly:  Markers? Lines? Connect dots?  Smooth curve?</a:t>
            </a:r>
          </a:p>
          <a:p>
            <a:pPr marL="342900" indent="-342900" eaLnBrk="0" hangingPunct="0">
              <a:spcBef>
                <a:spcPct val="20000"/>
              </a:spcBef>
              <a:buFont typeface="Symbol" pitchFamily="18" charset="2"/>
              <a:buAutoNum type="arabicPeriod"/>
              <a:defRPr/>
            </a:pPr>
            <a:r>
              <a:rPr lang="en-US" sz="2200" dirty="0">
                <a:solidFill>
                  <a:schemeClr val="accent2"/>
                </a:solidFill>
              </a:rPr>
              <a:t>Methods for drawing a smooth curve (for empirical data)</a:t>
            </a:r>
          </a:p>
          <a:p>
            <a:pPr marL="342900" indent="-342900" eaLnBrk="0" hangingPunct="0">
              <a:spcBef>
                <a:spcPct val="20000"/>
              </a:spcBef>
              <a:buFont typeface="Symbol" pitchFamily="18" charset="2"/>
              <a:buAutoNum type="arabicPeriod"/>
              <a:defRPr/>
            </a:pPr>
            <a:r>
              <a:rPr lang="en-US" sz="2200" dirty="0">
                <a:solidFill>
                  <a:schemeClr val="accent2"/>
                </a:solidFill>
              </a:rPr>
              <a:t>Linear versus log scales and types of trendlines</a:t>
            </a:r>
          </a:p>
          <a:p>
            <a:pPr marL="342900" indent="-342900" eaLnBrk="0" hangingPunct="0">
              <a:spcBef>
                <a:spcPct val="20000"/>
              </a:spcBef>
              <a:buFont typeface="Symbol" pitchFamily="18" charset="2"/>
              <a:buAutoNum type="arabicPeriod"/>
              <a:defRPr/>
            </a:pPr>
            <a:endParaRPr lang="en-US" sz="2200" dirty="0">
              <a:solidFill>
                <a:schemeClr val="accent2"/>
              </a:solidFill>
            </a:endParaRPr>
          </a:p>
        </p:txBody>
      </p:sp>
      <p:sp>
        <p:nvSpPr>
          <p:cNvPr id="4102" name="Line 5"/>
          <p:cNvSpPr>
            <a:spLocks noChangeShapeType="1"/>
          </p:cNvSpPr>
          <p:nvPr/>
        </p:nvSpPr>
        <p:spPr bwMode="auto">
          <a:xfrm flipV="1">
            <a:off x="0" y="619124"/>
            <a:ext cx="9144000" cy="0"/>
          </a:xfrm>
          <a:prstGeom prst="line">
            <a:avLst/>
          </a:prstGeom>
          <a:noFill/>
          <a:ln w="38100">
            <a:solidFill>
              <a:schemeClr val="accent2"/>
            </a:solidFill>
            <a:round/>
            <a:headEnd/>
            <a:tailEnd/>
          </a:ln>
        </p:spPr>
        <p:txBody>
          <a:bodyPr/>
          <a:lstStyle/>
          <a:p>
            <a:endParaRPr lang="en-US"/>
          </a:p>
        </p:txBody>
      </p:sp>
      <p:sp>
        <p:nvSpPr>
          <p:cNvPr id="4103"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xfrm>
            <a:off x="7239000" y="0"/>
            <a:ext cx="1905000" cy="457200"/>
          </a:xfrm>
          <a:noFill/>
        </p:spPr>
        <p:txBody>
          <a:bodyPr/>
          <a:lstStyle/>
          <a:p>
            <a:fld id="{8C6DAA6D-5D0A-4068-BC55-5D33EAA1AF4F}" type="slidenum">
              <a:rPr lang="en-US" smtClean="0"/>
              <a:pPr/>
              <a:t>20</a:t>
            </a:fld>
            <a:endParaRPr lang="en-US" dirty="0"/>
          </a:p>
        </p:txBody>
      </p:sp>
      <p:sp>
        <p:nvSpPr>
          <p:cNvPr id="55301" name="Rectangle 5"/>
          <p:cNvSpPr>
            <a:spLocks noChangeArrowheads="1"/>
          </p:cNvSpPr>
          <p:nvPr/>
        </p:nvSpPr>
        <p:spPr bwMode="auto">
          <a:xfrm>
            <a:off x="0" y="619126"/>
            <a:ext cx="9144000" cy="2137393"/>
          </a:xfrm>
          <a:prstGeom prst="rect">
            <a:avLst/>
          </a:prstGeom>
          <a:noFill/>
          <a:ln w="9525">
            <a:noFill/>
            <a:miter lim="800000"/>
            <a:headEnd/>
            <a:tailEnd/>
          </a:ln>
          <a:effectLst/>
        </p:spPr>
        <p:txBody>
          <a:bodyPr/>
          <a:lstStyle/>
          <a:p>
            <a:pPr eaLnBrk="0" hangingPunct="0">
              <a:spcBef>
                <a:spcPct val="20000"/>
              </a:spcBef>
              <a:defRPr/>
            </a:pPr>
            <a:r>
              <a:rPr lang="en-US" b="1" u="sng" dirty="0">
                <a:solidFill>
                  <a:schemeClr val="accent2"/>
                </a:solidFill>
              </a:rPr>
              <a:t>Basic steps in creating an </a:t>
            </a:r>
            <a:r>
              <a:rPr lang="en-US" b="1" u="sng" dirty="0" err="1">
                <a:solidFill>
                  <a:schemeClr val="accent2"/>
                </a:solidFill>
              </a:rPr>
              <a:t>xy</a:t>
            </a:r>
            <a:r>
              <a:rPr lang="en-US" b="1" u="sng" dirty="0">
                <a:solidFill>
                  <a:schemeClr val="accent2"/>
                </a:solidFill>
              </a:rPr>
              <a:t> graph:</a:t>
            </a:r>
          </a:p>
          <a:p>
            <a:pPr marL="342900" indent="-342900" eaLnBrk="0" hangingPunct="0">
              <a:spcBef>
                <a:spcPct val="20000"/>
              </a:spcBef>
              <a:buFontTx/>
              <a:buAutoNum type="arabicParenR"/>
              <a:defRPr/>
            </a:pPr>
            <a:r>
              <a:rPr lang="en-US" b="1" u="sng" dirty="0">
                <a:solidFill>
                  <a:schemeClr val="accent2"/>
                </a:solidFill>
              </a:rPr>
              <a:t>Create the table of information</a:t>
            </a:r>
            <a:r>
              <a:rPr lang="en-US" b="1" dirty="0">
                <a:solidFill>
                  <a:schemeClr val="accent2"/>
                </a:solidFill>
              </a:rPr>
              <a:t>  </a:t>
            </a:r>
          </a:p>
          <a:p>
            <a:pPr marL="571500" lvl="1" indent="-228600" eaLnBrk="0" hangingPunct="0">
              <a:spcBef>
                <a:spcPct val="20000"/>
              </a:spcBef>
              <a:buFont typeface="Arial" panose="020B0604020202020204" pitchFamily="34" charset="0"/>
              <a:buChar char="•"/>
              <a:defRPr/>
            </a:pPr>
            <a:r>
              <a:rPr lang="en-US" dirty="0">
                <a:solidFill>
                  <a:schemeClr val="accent2"/>
                </a:solidFill>
              </a:rPr>
              <a:t>It is easiest if the x (independent) values are in the column to the left of the y values, but it is not necessary.</a:t>
            </a:r>
          </a:p>
          <a:p>
            <a:pPr marL="342900" indent="-342900" eaLnBrk="0" hangingPunct="0">
              <a:spcBef>
                <a:spcPct val="20000"/>
              </a:spcBef>
              <a:buFontTx/>
              <a:buAutoNum type="arabicParenR"/>
              <a:defRPr/>
            </a:pPr>
            <a:r>
              <a:rPr lang="en-US" b="1" u="sng" dirty="0">
                <a:solidFill>
                  <a:schemeClr val="accent2"/>
                </a:solidFill>
              </a:rPr>
              <a:t>Highlight the entire table</a:t>
            </a:r>
            <a:r>
              <a:rPr lang="en-US" dirty="0">
                <a:solidFill>
                  <a:schemeClr val="accent2"/>
                </a:solidFill>
              </a:rPr>
              <a:t>   (You can highlight the headings also.)</a:t>
            </a:r>
            <a:endParaRPr lang="en-US" b="1" u="sng" dirty="0">
              <a:solidFill>
                <a:schemeClr val="accent2"/>
              </a:solidFill>
            </a:endParaRPr>
          </a:p>
        </p:txBody>
      </p:sp>
      <p:sp>
        <p:nvSpPr>
          <p:cNvPr id="16390" name="Line 5"/>
          <p:cNvSpPr>
            <a:spLocks noChangeShapeType="1"/>
          </p:cNvSpPr>
          <p:nvPr/>
        </p:nvSpPr>
        <p:spPr bwMode="auto">
          <a:xfrm>
            <a:off x="0" y="609599"/>
            <a:ext cx="9144000" cy="9525"/>
          </a:xfrm>
          <a:prstGeom prst="line">
            <a:avLst/>
          </a:prstGeom>
          <a:noFill/>
          <a:ln w="38100">
            <a:solidFill>
              <a:schemeClr val="accent2"/>
            </a:solidFill>
            <a:round/>
            <a:headEnd/>
            <a:tailEnd/>
          </a:ln>
        </p:spPr>
        <p:txBody>
          <a:bodyPr/>
          <a:lstStyle/>
          <a:p>
            <a:endParaRPr lang="en-US"/>
          </a:p>
        </p:txBody>
      </p:sp>
      <p:sp>
        <p:nvSpPr>
          <p:cNvPr id="16391"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6393" name="Rectangle 8"/>
          <p:cNvSpPr>
            <a:spLocks noChangeArrowheads="1"/>
          </p:cNvSpPr>
          <p:nvPr/>
        </p:nvSpPr>
        <p:spPr bwMode="auto">
          <a:xfrm>
            <a:off x="4581525" y="5591176"/>
            <a:ext cx="4562475" cy="1257300"/>
          </a:xfrm>
          <a:prstGeom prst="rect">
            <a:avLst/>
          </a:prstGeom>
          <a:noFill/>
          <a:ln w="9525">
            <a:noFill/>
            <a:miter lim="800000"/>
            <a:headEnd/>
            <a:tailEnd/>
          </a:ln>
        </p:spPr>
        <p:txBody>
          <a:bodyPr/>
          <a:lstStyle/>
          <a:p>
            <a:pPr eaLnBrk="0" hangingPunct="0">
              <a:spcBef>
                <a:spcPct val="20000"/>
              </a:spcBef>
            </a:pPr>
            <a:r>
              <a:rPr lang="en-US" u="sng" dirty="0">
                <a:solidFill>
                  <a:schemeClr val="accent2"/>
                </a:solidFill>
              </a:rPr>
              <a:t>Note</a:t>
            </a:r>
            <a:r>
              <a:rPr lang="en-US" dirty="0">
                <a:solidFill>
                  <a:schemeClr val="accent2"/>
                </a:solidFill>
              </a:rPr>
              <a:t>:  Excel likes to use the word </a:t>
            </a:r>
            <a:r>
              <a:rPr lang="en-US" b="1" i="1" u="sng" dirty="0">
                <a:solidFill>
                  <a:srgbClr val="FF0000"/>
                </a:solidFill>
              </a:rPr>
              <a:t>chart</a:t>
            </a:r>
            <a:r>
              <a:rPr lang="en-US" dirty="0">
                <a:solidFill>
                  <a:schemeClr val="accent2"/>
                </a:solidFill>
              </a:rPr>
              <a:t> instead of </a:t>
            </a:r>
            <a:r>
              <a:rPr lang="en-US" b="1" i="1" u="sng" dirty="0">
                <a:solidFill>
                  <a:srgbClr val="FF0000"/>
                </a:solidFill>
              </a:rPr>
              <a:t>graph</a:t>
            </a:r>
            <a:r>
              <a:rPr lang="en-US" dirty="0">
                <a:solidFill>
                  <a:schemeClr val="accent2"/>
                </a:solidFill>
              </a:rPr>
              <a:t>.  The terms are interchangeable. </a:t>
            </a:r>
            <a:endParaRPr lang="en-US" sz="1050" u="sng" dirty="0">
              <a:solidFill>
                <a:schemeClr val="accent2"/>
              </a:solidFill>
            </a:endParaRPr>
          </a:p>
        </p:txBody>
      </p:sp>
      <p:pic>
        <p:nvPicPr>
          <p:cNvPr id="2" name="Picture 1"/>
          <p:cNvPicPr>
            <a:picLocks noChangeAspect="1"/>
          </p:cNvPicPr>
          <p:nvPr/>
        </p:nvPicPr>
        <p:blipFill>
          <a:blip r:embed="rId2"/>
          <a:stretch>
            <a:fillRect/>
          </a:stretch>
        </p:blipFill>
        <p:spPr>
          <a:xfrm>
            <a:off x="1" y="2817463"/>
            <a:ext cx="4410074" cy="4031011"/>
          </a:xfrm>
          <a:prstGeom prst="rect">
            <a:avLst/>
          </a:prstGeom>
          <a:noFill/>
          <a:ln w="38100">
            <a:solidFill>
              <a:schemeClr val="accent6"/>
            </a:solidFill>
            <a:miter lim="800000"/>
            <a:headEnd/>
            <a:tailEnd/>
          </a:ln>
        </p:spPr>
      </p:pic>
      <p:sp>
        <p:nvSpPr>
          <p:cNvPr id="11" name="TextBox 10"/>
          <p:cNvSpPr txBox="1"/>
          <p:nvPr/>
        </p:nvSpPr>
        <p:spPr>
          <a:xfrm>
            <a:off x="5343525" y="2756519"/>
            <a:ext cx="3314699" cy="2677656"/>
          </a:xfrm>
          <a:prstGeom prst="rect">
            <a:avLst/>
          </a:prstGeom>
          <a:solidFill>
            <a:srgbClr val="FFFFCC"/>
          </a:solidFill>
          <a:ln w="38100">
            <a:solidFill>
              <a:srgbClr val="FF0000"/>
            </a:solidFill>
          </a:ln>
        </p:spPr>
        <p:txBody>
          <a:bodyPr wrap="square" rtlCol="0">
            <a:spAutoFit/>
          </a:bodyPr>
          <a:lstStyle/>
          <a:p>
            <a:r>
              <a:rPr lang="en-US" b="1" i="1" u="sng" dirty="0">
                <a:solidFill>
                  <a:srgbClr val="FF0000"/>
                </a:solidFill>
              </a:rPr>
              <a:t>Try It</a:t>
            </a:r>
            <a:r>
              <a:rPr lang="en-US" b="1" i="1" dirty="0">
                <a:solidFill>
                  <a:srgbClr val="FF0000"/>
                </a:solidFill>
              </a:rPr>
              <a:t>! Open Excel, create this table, and then switch back and forth between Excel and these PowerPoint notes to continue following the example.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2762"/>
          <a:stretch/>
        </p:blipFill>
        <p:spPr>
          <a:xfrm>
            <a:off x="9525" y="2425670"/>
            <a:ext cx="9142377" cy="4432330"/>
          </a:xfrm>
          <a:prstGeom prst="rect">
            <a:avLst/>
          </a:prstGeom>
          <a:noFill/>
          <a:ln w="38100">
            <a:solidFill>
              <a:schemeClr val="accent6"/>
            </a:solidFill>
            <a:miter lim="800000"/>
            <a:headEnd/>
            <a:tailEnd/>
          </a:ln>
        </p:spPr>
      </p:pic>
      <p:sp>
        <p:nvSpPr>
          <p:cNvPr id="17410" name="Slide Number Placeholder 5"/>
          <p:cNvSpPr>
            <a:spLocks noGrp="1"/>
          </p:cNvSpPr>
          <p:nvPr>
            <p:ph type="sldNum" sz="quarter" idx="12"/>
          </p:nvPr>
        </p:nvSpPr>
        <p:spPr>
          <a:xfrm>
            <a:off x="7239000" y="0"/>
            <a:ext cx="1905000" cy="457200"/>
          </a:xfrm>
          <a:noFill/>
        </p:spPr>
        <p:txBody>
          <a:bodyPr/>
          <a:lstStyle/>
          <a:p>
            <a:fld id="{83A4028A-A31B-4377-ADA9-F0D24EC85FB7}" type="slidenum">
              <a:rPr lang="en-US" smtClean="0"/>
              <a:pPr/>
              <a:t>21</a:t>
            </a:fld>
            <a:endParaRPr lang="en-US" dirty="0"/>
          </a:p>
        </p:txBody>
      </p:sp>
      <p:sp>
        <p:nvSpPr>
          <p:cNvPr id="56325" name="Rectangle 5"/>
          <p:cNvSpPr>
            <a:spLocks noChangeArrowheads="1"/>
          </p:cNvSpPr>
          <p:nvPr/>
        </p:nvSpPr>
        <p:spPr bwMode="auto">
          <a:xfrm>
            <a:off x="0" y="619125"/>
            <a:ext cx="9144000" cy="2609850"/>
          </a:xfrm>
          <a:prstGeom prst="rect">
            <a:avLst/>
          </a:prstGeom>
          <a:noFill/>
          <a:ln w="9525">
            <a:noFill/>
            <a:miter lim="800000"/>
            <a:headEnd/>
            <a:tailEnd/>
          </a:ln>
          <a:effectLst/>
        </p:spPr>
        <p:txBody>
          <a:bodyPr/>
          <a:lstStyle/>
          <a:p>
            <a:pPr eaLnBrk="0" hangingPunct="0">
              <a:spcBef>
                <a:spcPct val="20000"/>
              </a:spcBef>
              <a:defRPr/>
            </a:pPr>
            <a:r>
              <a:rPr lang="en-US" b="1" u="sng" dirty="0">
                <a:solidFill>
                  <a:schemeClr val="accent2"/>
                </a:solidFill>
              </a:rPr>
              <a:t>Basic steps in creating an </a:t>
            </a:r>
            <a:r>
              <a:rPr lang="en-US" b="1" u="sng" dirty="0" err="1">
                <a:solidFill>
                  <a:schemeClr val="accent2"/>
                </a:solidFill>
              </a:rPr>
              <a:t>xy</a:t>
            </a:r>
            <a:r>
              <a:rPr lang="en-US" b="1" u="sng" dirty="0">
                <a:solidFill>
                  <a:schemeClr val="accent2"/>
                </a:solidFill>
              </a:rPr>
              <a:t> graph:</a:t>
            </a:r>
          </a:p>
          <a:p>
            <a:pPr marL="342900" indent="-342900" eaLnBrk="0" hangingPunct="0">
              <a:spcBef>
                <a:spcPct val="20000"/>
              </a:spcBef>
              <a:buFontTx/>
              <a:buAutoNum type="arabicParenR" startAt="3"/>
              <a:tabLst>
                <a:tab pos="342900" algn="l"/>
              </a:tabLst>
              <a:defRPr/>
            </a:pPr>
            <a:r>
              <a:rPr lang="en-US" b="1" u="sng" dirty="0">
                <a:solidFill>
                  <a:schemeClr val="accent2"/>
                </a:solidFill>
              </a:rPr>
              <a:t>Select the Insert ribbon and the type of chart</a:t>
            </a:r>
            <a:r>
              <a:rPr lang="en-US" b="1" dirty="0">
                <a:solidFill>
                  <a:schemeClr val="accent2"/>
                </a:solidFill>
              </a:rPr>
              <a:t>  </a:t>
            </a:r>
          </a:p>
          <a:p>
            <a:pPr marL="685800" lvl="1" indent="-342900" eaLnBrk="0" hangingPunct="0">
              <a:spcBef>
                <a:spcPct val="20000"/>
              </a:spcBef>
              <a:buFont typeface="Arial" pitchFamily="34" charset="0"/>
              <a:buChar char="•"/>
              <a:tabLst>
                <a:tab pos="342900" algn="l"/>
              </a:tabLst>
              <a:defRPr/>
            </a:pPr>
            <a:r>
              <a:rPr lang="en-US" dirty="0">
                <a:solidFill>
                  <a:schemeClr val="accent2"/>
                </a:solidFill>
              </a:rPr>
              <a:t>Several types of charts are now available on the ribbon.</a:t>
            </a:r>
          </a:p>
          <a:p>
            <a:pPr marL="685800" lvl="1" indent="-342900" eaLnBrk="0" hangingPunct="0">
              <a:spcBef>
                <a:spcPct val="20000"/>
              </a:spcBef>
              <a:buFont typeface="Arial" pitchFamily="34" charset="0"/>
              <a:buChar char="•"/>
              <a:tabLst>
                <a:tab pos="342900" algn="l"/>
              </a:tabLst>
              <a:defRPr/>
            </a:pPr>
            <a:r>
              <a:rPr lang="en-US" dirty="0">
                <a:solidFill>
                  <a:schemeClr val="accent2"/>
                </a:solidFill>
              </a:rPr>
              <a:t>For engineering data, we will typically use a </a:t>
            </a:r>
            <a:r>
              <a:rPr lang="en-US" b="1" i="1" dirty="0">
                <a:solidFill>
                  <a:schemeClr val="accent2"/>
                </a:solidFill>
              </a:rPr>
              <a:t>scatter chart</a:t>
            </a:r>
            <a:r>
              <a:rPr lang="en-US" dirty="0">
                <a:solidFill>
                  <a:schemeClr val="accent2"/>
                </a:solidFill>
              </a:rPr>
              <a:t>.  </a:t>
            </a:r>
          </a:p>
        </p:txBody>
      </p:sp>
      <p:sp>
        <p:nvSpPr>
          <p:cNvPr id="17413" name="Line 5"/>
          <p:cNvSpPr>
            <a:spLocks noChangeShapeType="1"/>
          </p:cNvSpPr>
          <p:nvPr/>
        </p:nvSpPr>
        <p:spPr bwMode="auto">
          <a:xfrm>
            <a:off x="0" y="608011"/>
            <a:ext cx="9144000" cy="11113"/>
          </a:xfrm>
          <a:prstGeom prst="line">
            <a:avLst/>
          </a:prstGeom>
          <a:noFill/>
          <a:ln w="38100">
            <a:solidFill>
              <a:schemeClr val="accent2"/>
            </a:solidFill>
            <a:round/>
            <a:headEnd/>
            <a:tailEnd/>
          </a:ln>
        </p:spPr>
        <p:txBody>
          <a:bodyPr/>
          <a:lstStyle/>
          <a:p>
            <a:endParaRPr lang="en-US"/>
          </a:p>
        </p:txBody>
      </p:sp>
      <p:sp>
        <p:nvSpPr>
          <p:cNvPr id="17414"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7417" name="Rounded Rectangle 11"/>
          <p:cNvSpPr>
            <a:spLocks noChangeArrowheads="1"/>
          </p:cNvSpPr>
          <p:nvPr/>
        </p:nvSpPr>
        <p:spPr bwMode="auto">
          <a:xfrm>
            <a:off x="7943849" y="2990819"/>
            <a:ext cx="303177" cy="268956"/>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17418" name="Straight Arrow Connector 12"/>
          <p:cNvCxnSpPr>
            <a:cxnSpLocks noChangeShapeType="1"/>
            <a:stCxn id="17420" idx="0"/>
          </p:cNvCxnSpPr>
          <p:nvPr/>
        </p:nvCxnSpPr>
        <p:spPr bwMode="auto">
          <a:xfrm flipV="1">
            <a:off x="4868087" y="3259775"/>
            <a:ext cx="3075762" cy="1905514"/>
          </a:xfrm>
          <a:prstGeom prst="straightConnector1">
            <a:avLst/>
          </a:prstGeom>
          <a:noFill/>
          <a:ln w="38100" algn="ctr">
            <a:solidFill>
              <a:srgbClr val="FF0000"/>
            </a:solidFill>
            <a:round/>
            <a:headEnd/>
            <a:tailEnd type="arrow" w="med" len="med"/>
          </a:ln>
        </p:spPr>
      </p:cxnSp>
      <p:cxnSp>
        <p:nvCxnSpPr>
          <p:cNvPr id="17419" name="Straight Arrow Connector 14"/>
          <p:cNvCxnSpPr>
            <a:cxnSpLocks noChangeShapeType="1"/>
            <a:stCxn id="17422" idx="0"/>
            <a:endCxn id="17421" idx="2"/>
          </p:cNvCxnSpPr>
          <p:nvPr/>
        </p:nvCxnSpPr>
        <p:spPr bwMode="auto">
          <a:xfrm flipV="1">
            <a:off x="7848600" y="3524250"/>
            <a:ext cx="627027" cy="1968470"/>
          </a:xfrm>
          <a:prstGeom prst="straightConnector1">
            <a:avLst/>
          </a:prstGeom>
          <a:noFill/>
          <a:ln w="38100" algn="ctr">
            <a:solidFill>
              <a:srgbClr val="FF0000"/>
            </a:solidFill>
            <a:round/>
            <a:headEnd/>
            <a:tailEnd type="arrow" w="med" len="med"/>
          </a:ln>
        </p:spPr>
      </p:cxnSp>
      <p:sp>
        <p:nvSpPr>
          <p:cNvPr id="17420" name="TextBox 15"/>
          <p:cNvSpPr txBox="1">
            <a:spLocks noChangeArrowheads="1"/>
          </p:cNvSpPr>
          <p:nvPr/>
        </p:nvSpPr>
        <p:spPr bwMode="auto">
          <a:xfrm>
            <a:off x="3190875" y="5165289"/>
            <a:ext cx="3354423" cy="1446550"/>
          </a:xfrm>
          <a:prstGeom prst="rect">
            <a:avLst/>
          </a:prstGeom>
          <a:solidFill>
            <a:schemeClr val="bg1"/>
          </a:solidFill>
          <a:ln w="38100">
            <a:solidFill>
              <a:srgbClr val="FF0000"/>
            </a:solidFill>
            <a:miter lim="800000"/>
            <a:headEnd/>
            <a:tailEnd/>
          </a:ln>
        </p:spPr>
        <p:txBody>
          <a:bodyPr wrap="square">
            <a:spAutoFit/>
          </a:bodyPr>
          <a:lstStyle/>
          <a:p>
            <a:pPr eaLnBrk="0" hangingPunct="0"/>
            <a:r>
              <a:rPr lang="en-US" sz="2200" dirty="0">
                <a:solidFill>
                  <a:srgbClr val="FF0000"/>
                </a:solidFill>
              </a:rPr>
              <a:t>Do </a:t>
            </a:r>
            <a:r>
              <a:rPr lang="en-US" sz="2200" b="1" i="1" dirty="0">
                <a:solidFill>
                  <a:schemeClr val="accent6"/>
                </a:solidFill>
              </a:rPr>
              <a:t>NOT</a:t>
            </a:r>
            <a:r>
              <a:rPr lang="en-US" sz="2200" dirty="0">
                <a:solidFill>
                  <a:srgbClr val="FF0000"/>
                </a:solidFill>
              </a:rPr>
              <a:t> select a </a:t>
            </a:r>
            <a:r>
              <a:rPr lang="en-US" sz="2200" b="1" i="1" u="sng" dirty="0">
                <a:solidFill>
                  <a:srgbClr val="FF0000"/>
                </a:solidFill>
              </a:rPr>
              <a:t>Line Chart</a:t>
            </a:r>
            <a:r>
              <a:rPr lang="en-US" sz="2200" dirty="0">
                <a:solidFill>
                  <a:srgbClr val="FF0000"/>
                </a:solidFill>
              </a:rPr>
              <a:t>.   Line charts are typically used for non-numeric data on the x-axis.</a:t>
            </a:r>
          </a:p>
        </p:txBody>
      </p:sp>
      <p:sp>
        <p:nvSpPr>
          <p:cNvPr id="17421" name="Rounded Rectangle 20"/>
          <p:cNvSpPr>
            <a:spLocks noChangeArrowheads="1"/>
          </p:cNvSpPr>
          <p:nvPr/>
        </p:nvSpPr>
        <p:spPr bwMode="auto">
          <a:xfrm>
            <a:off x="8247027" y="3259775"/>
            <a:ext cx="457200" cy="264475"/>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
        <p:nvSpPr>
          <p:cNvPr id="17422" name="TextBox 22"/>
          <p:cNvSpPr txBox="1">
            <a:spLocks noChangeArrowheads="1"/>
          </p:cNvSpPr>
          <p:nvPr/>
        </p:nvSpPr>
        <p:spPr bwMode="auto">
          <a:xfrm>
            <a:off x="6734175" y="5492720"/>
            <a:ext cx="2228850" cy="769441"/>
          </a:xfrm>
          <a:prstGeom prst="rect">
            <a:avLst/>
          </a:prstGeom>
          <a:solidFill>
            <a:schemeClr val="bg1"/>
          </a:solidFill>
          <a:ln w="38100">
            <a:solidFill>
              <a:srgbClr val="FF0000"/>
            </a:solidFill>
            <a:miter lim="800000"/>
            <a:headEnd/>
            <a:tailEnd/>
          </a:ln>
        </p:spPr>
        <p:txBody>
          <a:bodyPr wrap="square">
            <a:spAutoFit/>
          </a:bodyPr>
          <a:lstStyle>
            <a:defPPr>
              <a:defRPr lang="en-US"/>
            </a:defPPr>
            <a:lvl1pPr eaLnBrk="0" hangingPunct="0">
              <a:defRPr>
                <a:solidFill>
                  <a:srgbClr val="FF0000"/>
                </a:solidFill>
              </a:defRPr>
            </a:lvl1pPr>
          </a:lstStyle>
          <a:p>
            <a:r>
              <a:rPr lang="en-US" sz="2200" dirty="0"/>
              <a:t>Select a </a:t>
            </a:r>
            <a:r>
              <a:rPr lang="en-US" sz="2200" b="1" i="1" u="sng" dirty="0"/>
              <a:t>scatter graph</a:t>
            </a:r>
            <a:r>
              <a:rPr lang="en-US" sz="2200" dirty="0"/>
              <a:t> for </a:t>
            </a:r>
            <a:r>
              <a:rPr lang="en-US" sz="2200" dirty="0" err="1"/>
              <a:t>xy</a:t>
            </a:r>
            <a:r>
              <a:rPr lang="en-US" sz="2200" dirty="0"/>
              <a:t> data.</a:t>
            </a:r>
          </a:p>
        </p:txBody>
      </p:sp>
      <p:sp>
        <p:nvSpPr>
          <p:cNvPr id="17423" name="Rounded Rectangle 31"/>
          <p:cNvSpPr>
            <a:spLocks noChangeArrowheads="1"/>
          </p:cNvSpPr>
          <p:nvPr/>
        </p:nvSpPr>
        <p:spPr bwMode="auto">
          <a:xfrm>
            <a:off x="1409700" y="2457473"/>
            <a:ext cx="647700" cy="260242"/>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4422" y="2862607"/>
            <a:ext cx="4007505" cy="3982221"/>
          </a:xfrm>
          <a:prstGeom prst="rect">
            <a:avLst/>
          </a:prstGeom>
          <a:noFill/>
          <a:ln w="38100">
            <a:solidFill>
              <a:schemeClr val="accent6"/>
            </a:solidFill>
            <a:miter lim="800000"/>
            <a:headEnd/>
            <a:tailEnd/>
          </a:ln>
        </p:spPr>
      </p:pic>
      <p:sp>
        <p:nvSpPr>
          <p:cNvPr id="18434" name="Slide Number Placeholder 5"/>
          <p:cNvSpPr>
            <a:spLocks noGrp="1"/>
          </p:cNvSpPr>
          <p:nvPr>
            <p:ph type="sldNum" sz="quarter" idx="12"/>
          </p:nvPr>
        </p:nvSpPr>
        <p:spPr>
          <a:xfrm>
            <a:off x="7238999" y="0"/>
            <a:ext cx="1905000" cy="457200"/>
          </a:xfrm>
          <a:noFill/>
        </p:spPr>
        <p:txBody>
          <a:bodyPr/>
          <a:lstStyle/>
          <a:p>
            <a:fld id="{D38D0153-69C9-4505-B03D-0A0B86DB746A}" type="slidenum">
              <a:rPr lang="en-US" smtClean="0"/>
              <a:pPr/>
              <a:t>22</a:t>
            </a:fld>
            <a:endParaRPr lang="en-US" dirty="0"/>
          </a:p>
        </p:txBody>
      </p:sp>
      <p:sp>
        <p:nvSpPr>
          <p:cNvPr id="56325" name="Rectangle 5"/>
          <p:cNvSpPr>
            <a:spLocks noChangeArrowheads="1"/>
          </p:cNvSpPr>
          <p:nvPr/>
        </p:nvSpPr>
        <p:spPr bwMode="auto">
          <a:xfrm>
            <a:off x="9525" y="619125"/>
            <a:ext cx="9267825" cy="2615030"/>
          </a:xfrm>
          <a:prstGeom prst="rect">
            <a:avLst/>
          </a:prstGeom>
          <a:noFill/>
          <a:ln w="9525">
            <a:noFill/>
            <a:miter lim="800000"/>
            <a:headEnd/>
            <a:tailEnd/>
          </a:ln>
          <a:effectLst/>
        </p:spPr>
        <p:txBody>
          <a:bodyPr/>
          <a:lstStyle/>
          <a:p>
            <a:pPr eaLnBrk="0" hangingPunct="0">
              <a:spcBef>
                <a:spcPct val="20000"/>
              </a:spcBef>
              <a:defRPr/>
            </a:pPr>
            <a:r>
              <a:rPr lang="en-US" b="1" u="sng" dirty="0">
                <a:solidFill>
                  <a:schemeClr val="accent2"/>
                </a:solidFill>
              </a:rPr>
              <a:t>Basic steps in creating an </a:t>
            </a:r>
            <a:r>
              <a:rPr lang="en-US" b="1" u="sng" dirty="0" err="1">
                <a:solidFill>
                  <a:schemeClr val="accent2"/>
                </a:solidFill>
              </a:rPr>
              <a:t>xy</a:t>
            </a:r>
            <a:r>
              <a:rPr lang="en-US" b="1" u="sng" dirty="0">
                <a:solidFill>
                  <a:schemeClr val="accent2"/>
                </a:solidFill>
              </a:rPr>
              <a:t> graph:</a:t>
            </a:r>
          </a:p>
          <a:p>
            <a:pPr marL="342900" indent="-342900" eaLnBrk="0" hangingPunct="0">
              <a:spcBef>
                <a:spcPct val="20000"/>
              </a:spcBef>
              <a:buFont typeface="+mj-lt"/>
              <a:buAutoNum type="arabicParenR" startAt="4"/>
              <a:tabLst>
                <a:tab pos="342900" algn="l"/>
              </a:tabLst>
              <a:defRPr/>
            </a:pPr>
            <a:r>
              <a:rPr lang="en-US" b="1" u="sng" dirty="0">
                <a:solidFill>
                  <a:schemeClr val="accent2"/>
                </a:solidFill>
              </a:rPr>
              <a:t>Select the type of scatter graph</a:t>
            </a:r>
            <a:r>
              <a:rPr lang="en-US" b="1" dirty="0">
                <a:solidFill>
                  <a:schemeClr val="accent2"/>
                </a:solidFill>
              </a:rPr>
              <a:t>.  </a:t>
            </a:r>
            <a:r>
              <a:rPr lang="en-US" dirty="0">
                <a:solidFill>
                  <a:schemeClr val="accent2"/>
                </a:solidFill>
              </a:rPr>
              <a:t>Note that there are 5 options.  </a:t>
            </a:r>
          </a:p>
          <a:p>
            <a:pPr marL="685800" lvl="1" indent="-342900" eaLnBrk="0" hangingPunct="0">
              <a:spcBef>
                <a:spcPct val="20000"/>
              </a:spcBef>
              <a:buFont typeface="Arial" pitchFamily="34" charset="0"/>
              <a:buChar char="•"/>
              <a:tabLst>
                <a:tab pos="342900" algn="l"/>
              </a:tabLst>
              <a:defRPr/>
            </a:pPr>
            <a:r>
              <a:rPr lang="en-US" dirty="0">
                <a:solidFill>
                  <a:schemeClr val="accent2"/>
                </a:solidFill>
              </a:rPr>
              <a:t>If you plan on adding a </a:t>
            </a:r>
            <a:r>
              <a:rPr lang="en-US" b="1" i="1" u="sng" dirty="0">
                <a:solidFill>
                  <a:schemeClr val="accent2"/>
                </a:solidFill>
              </a:rPr>
              <a:t>trendline</a:t>
            </a:r>
            <a:r>
              <a:rPr lang="en-US" dirty="0">
                <a:solidFill>
                  <a:schemeClr val="accent2"/>
                </a:solidFill>
              </a:rPr>
              <a:t> so that Excel will determine the equation that best fits the data, select </a:t>
            </a:r>
            <a:r>
              <a:rPr lang="en-US" b="1" u="sng" dirty="0">
                <a:solidFill>
                  <a:srgbClr val="FF0000"/>
                </a:solidFill>
              </a:rPr>
              <a:t>Markers only</a:t>
            </a:r>
            <a:r>
              <a:rPr lang="en-US" dirty="0">
                <a:solidFill>
                  <a:schemeClr val="accent2"/>
                </a:solidFill>
              </a:rPr>
              <a:t>. </a:t>
            </a:r>
          </a:p>
          <a:p>
            <a:pPr marL="685800" lvl="1" indent="-342900" eaLnBrk="0" hangingPunct="0">
              <a:spcBef>
                <a:spcPct val="20000"/>
              </a:spcBef>
              <a:buFont typeface="Arial" pitchFamily="34" charset="0"/>
              <a:buChar char="•"/>
              <a:tabLst>
                <a:tab pos="342900" algn="l"/>
              </a:tabLst>
              <a:defRPr/>
            </a:pPr>
            <a:r>
              <a:rPr lang="en-US" dirty="0">
                <a:solidFill>
                  <a:schemeClr val="accent2"/>
                </a:solidFill>
              </a:rPr>
              <a:t>If you do not plan to add a trendline, select whichever type is appropriate.</a:t>
            </a:r>
          </a:p>
        </p:txBody>
      </p:sp>
      <p:sp>
        <p:nvSpPr>
          <p:cNvPr id="18437" name="Line 5"/>
          <p:cNvSpPr>
            <a:spLocks noChangeShapeType="1"/>
          </p:cNvSpPr>
          <p:nvPr/>
        </p:nvSpPr>
        <p:spPr bwMode="auto">
          <a:xfrm>
            <a:off x="-1" y="619123"/>
            <a:ext cx="9143999" cy="1"/>
          </a:xfrm>
          <a:prstGeom prst="line">
            <a:avLst/>
          </a:prstGeom>
          <a:noFill/>
          <a:ln w="38100">
            <a:solidFill>
              <a:schemeClr val="accent2"/>
            </a:solidFill>
            <a:round/>
            <a:headEnd/>
            <a:tailEnd/>
          </a:ln>
        </p:spPr>
        <p:txBody>
          <a:bodyPr/>
          <a:lstStyle/>
          <a:p>
            <a:endParaRPr lang="en-US"/>
          </a:p>
        </p:txBody>
      </p:sp>
      <p:sp>
        <p:nvSpPr>
          <p:cNvPr id="18438" name="Rectangle 18"/>
          <p:cNvSpPr>
            <a:spLocks noChangeArrowheads="1"/>
          </p:cNvSpPr>
          <p:nvPr/>
        </p:nvSpPr>
        <p:spPr bwMode="auto">
          <a:xfrm>
            <a:off x="9525" y="230217"/>
            <a:ext cx="71628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cxnSp>
        <p:nvCxnSpPr>
          <p:cNvPr id="18439" name="Straight Arrow Connector 12"/>
          <p:cNvCxnSpPr>
            <a:cxnSpLocks noChangeShapeType="1"/>
            <a:stCxn id="18441" idx="3"/>
            <a:endCxn id="29" idx="1"/>
          </p:cNvCxnSpPr>
          <p:nvPr/>
        </p:nvCxnSpPr>
        <p:spPr bwMode="auto">
          <a:xfrm>
            <a:off x="2228850" y="5176596"/>
            <a:ext cx="985523" cy="43216"/>
          </a:xfrm>
          <a:prstGeom prst="straightConnector1">
            <a:avLst/>
          </a:prstGeom>
          <a:noFill/>
          <a:ln w="38100" algn="ctr">
            <a:solidFill>
              <a:srgbClr val="FF0000"/>
            </a:solidFill>
            <a:round/>
            <a:headEnd/>
            <a:tailEnd type="arrow" w="med" len="med"/>
          </a:ln>
        </p:spPr>
      </p:cxnSp>
      <p:sp>
        <p:nvSpPr>
          <p:cNvPr id="18441" name="TextBox 22"/>
          <p:cNvSpPr txBox="1">
            <a:spLocks noChangeArrowheads="1"/>
          </p:cNvSpPr>
          <p:nvPr/>
        </p:nvSpPr>
        <p:spPr bwMode="auto">
          <a:xfrm>
            <a:off x="167036" y="4453321"/>
            <a:ext cx="2061814" cy="1446550"/>
          </a:xfrm>
          <a:prstGeom prst="rect">
            <a:avLst/>
          </a:prstGeom>
          <a:noFill/>
          <a:ln w="38100">
            <a:solidFill>
              <a:srgbClr val="FF0000"/>
            </a:solidFill>
            <a:miter lim="800000"/>
            <a:headEnd/>
            <a:tailEnd/>
          </a:ln>
        </p:spPr>
        <p:txBody>
          <a:bodyPr wrap="square">
            <a:spAutoFit/>
          </a:bodyPr>
          <a:lstStyle/>
          <a:p>
            <a:pPr eaLnBrk="0" hangingPunct="0"/>
            <a:r>
              <a:rPr lang="en-US" sz="2200" b="1" u="sng" dirty="0">
                <a:solidFill>
                  <a:srgbClr val="FF0000"/>
                </a:solidFill>
              </a:rPr>
              <a:t>Markers only</a:t>
            </a:r>
            <a:r>
              <a:rPr lang="en-US" sz="2200" dirty="0">
                <a:solidFill>
                  <a:srgbClr val="FF0000"/>
                </a:solidFill>
              </a:rPr>
              <a:t>.  Use this option if you plan to add a </a:t>
            </a:r>
            <a:r>
              <a:rPr lang="en-US" sz="2200" b="1" u="sng" dirty="0">
                <a:solidFill>
                  <a:srgbClr val="FF0000"/>
                </a:solidFill>
              </a:rPr>
              <a:t>trendline</a:t>
            </a:r>
            <a:r>
              <a:rPr lang="en-US" sz="2200" dirty="0">
                <a:solidFill>
                  <a:srgbClr val="FF0000"/>
                </a:solidFill>
              </a:rPr>
              <a:t>.</a:t>
            </a:r>
          </a:p>
        </p:txBody>
      </p:sp>
      <p:sp>
        <p:nvSpPr>
          <p:cNvPr id="18443" name="TextBox 28"/>
          <p:cNvSpPr txBox="1">
            <a:spLocks noChangeArrowheads="1"/>
          </p:cNvSpPr>
          <p:nvPr/>
        </p:nvSpPr>
        <p:spPr bwMode="auto">
          <a:xfrm>
            <a:off x="7115173" y="4835091"/>
            <a:ext cx="1771651" cy="769441"/>
          </a:xfrm>
          <a:prstGeom prst="rect">
            <a:avLst/>
          </a:prstGeom>
          <a:noFill/>
          <a:ln w="38100">
            <a:solidFill>
              <a:schemeClr val="accent2"/>
            </a:solidFill>
            <a:miter lim="800000"/>
            <a:headEnd/>
            <a:tailEnd/>
          </a:ln>
        </p:spPr>
        <p:txBody>
          <a:bodyPr wrap="square">
            <a:spAutoFit/>
          </a:bodyPr>
          <a:lstStyle/>
          <a:p>
            <a:pPr eaLnBrk="0" hangingPunct="0"/>
            <a:r>
              <a:rPr lang="en-US" sz="2200">
                <a:solidFill>
                  <a:schemeClr val="accent2"/>
                </a:solidFill>
              </a:rPr>
              <a:t>Smooth Line only. </a:t>
            </a:r>
          </a:p>
        </p:txBody>
      </p:sp>
      <p:cxnSp>
        <p:nvCxnSpPr>
          <p:cNvPr id="18444" name="Straight Arrow Connector 31"/>
          <p:cNvCxnSpPr>
            <a:cxnSpLocks noChangeShapeType="1"/>
            <a:stCxn id="18447" idx="1"/>
            <a:endCxn id="26" idx="0"/>
          </p:cNvCxnSpPr>
          <p:nvPr/>
        </p:nvCxnSpPr>
        <p:spPr bwMode="auto">
          <a:xfrm flipH="1">
            <a:off x="4748482" y="4154471"/>
            <a:ext cx="2366691" cy="627079"/>
          </a:xfrm>
          <a:prstGeom prst="straightConnector1">
            <a:avLst/>
          </a:prstGeom>
          <a:noFill/>
          <a:ln w="38100" algn="ctr">
            <a:solidFill>
              <a:schemeClr val="accent2"/>
            </a:solidFill>
            <a:round/>
            <a:headEnd/>
            <a:tailEnd type="arrow" w="med" len="med"/>
          </a:ln>
        </p:spPr>
      </p:cxnSp>
      <p:sp>
        <p:nvSpPr>
          <p:cNvPr id="18445" name="TextBox 35"/>
          <p:cNvSpPr txBox="1">
            <a:spLocks noChangeArrowheads="1"/>
          </p:cNvSpPr>
          <p:nvPr/>
        </p:nvSpPr>
        <p:spPr bwMode="auto">
          <a:xfrm>
            <a:off x="7115173" y="5878696"/>
            <a:ext cx="1771651" cy="769441"/>
          </a:xfrm>
          <a:prstGeom prst="rect">
            <a:avLst/>
          </a:prstGeom>
          <a:noFill/>
          <a:ln w="38100">
            <a:solidFill>
              <a:schemeClr val="accent2"/>
            </a:solidFill>
            <a:miter lim="800000"/>
            <a:headEnd/>
            <a:tailEnd/>
          </a:ln>
        </p:spPr>
        <p:txBody>
          <a:bodyPr wrap="square">
            <a:spAutoFit/>
          </a:bodyPr>
          <a:lstStyle/>
          <a:p>
            <a:pPr eaLnBrk="0" hangingPunct="0"/>
            <a:r>
              <a:rPr lang="en-US" sz="2200">
                <a:solidFill>
                  <a:schemeClr val="accent2"/>
                </a:solidFill>
              </a:rPr>
              <a:t>Straight Line only. </a:t>
            </a:r>
          </a:p>
        </p:txBody>
      </p:sp>
      <p:cxnSp>
        <p:nvCxnSpPr>
          <p:cNvPr id="18446" name="Straight Arrow Connector 36"/>
          <p:cNvCxnSpPr>
            <a:cxnSpLocks noChangeShapeType="1"/>
            <a:stCxn id="18449" idx="3"/>
            <a:endCxn id="28" idx="1"/>
          </p:cNvCxnSpPr>
          <p:nvPr/>
        </p:nvCxnSpPr>
        <p:spPr bwMode="auto">
          <a:xfrm flipV="1">
            <a:off x="1943101" y="6269988"/>
            <a:ext cx="1271272" cy="167276"/>
          </a:xfrm>
          <a:prstGeom prst="straightConnector1">
            <a:avLst/>
          </a:prstGeom>
          <a:noFill/>
          <a:ln w="38100" algn="ctr">
            <a:solidFill>
              <a:schemeClr val="accent2"/>
            </a:solidFill>
            <a:round/>
            <a:headEnd/>
            <a:tailEnd type="arrow" w="med" len="med"/>
          </a:ln>
        </p:spPr>
      </p:cxnSp>
      <p:sp>
        <p:nvSpPr>
          <p:cNvPr id="18447" name="TextBox 39"/>
          <p:cNvSpPr txBox="1">
            <a:spLocks noChangeArrowheads="1"/>
          </p:cNvSpPr>
          <p:nvPr/>
        </p:nvSpPr>
        <p:spPr bwMode="auto">
          <a:xfrm>
            <a:off x="7115173" y="3769750"/>
            <a:ext cx="1771651" cy="769441"/>
          </a:xfrm>
          <a:prstGeom prst="rect">
            <a:avLst/>
          </a:prstGeom>
          <a:noFill/>
          <a:ln w="38100">
            <a:solidFill>
              <a:schemeClr val="accent2"/>
            </a:solidFill>
            <a:miter lim="800000"/>
            <a:headEnd/>
            <a:tailEnd/>
          </a:ln>
        </p:spPr>
        <p:txBody>
          <a:bodyPr wrap="square">
            <a:spAutoFit/>
          </a:bodyPr>
          <a:lstStyle/>
          <a:p>
            <a:pPr eaLnBrk="0" hangingPunct="0"/>
            <a:r>
              <a:rPr lang="en-US" sz="2200" dirty="0">
                <a:solidFill>
                  <a:schemeClr val="accent2"/>
                </a:solidFill>
              </a:rPr>
              <a:t>Smooth Line and Markers. </a:t>
            </a:r>
          </a:p>
        </p:txBody>
      </p:sp>
      <p:cxnSp>
        <p:nvCxnSpPr>
          <p:cNvPr id="18448" name="Straight Arrow Connector 41"/>
          <p:cNvCxnSpPr>
            <a:cxnSpLocks noChangeShapeType="1"/>
            <a:stCxn id="18445" idx="1"/>
            <a:endCxn id="27" idx="3"/>
          </p:cNvCxnSpPr>
          <p:nvPr/>
        </p:nvCxnSpPr>
        <p:spPr bwMode="auto">
          <a:xfrm flipH="1">
            <a:off x="5203458" y="6263417"/>
            <a:ext cx="1911715" cy="6571"/>
          </a:xfrm>
          <a:prstGeom prst="straightConnector1">
            <a:avLst/>
          </a:prstGeom>
          <a:noFill/>
          <a:ln w="38100" algn="ctr">
            <a:solidFill>
              <a:schemeClr val="accent2"/>
            </a:solidFill>
            <a:round/>
            <a:headEnd/>
            <a:tailEnd type="arrow" w="med" len="med"/>
          </a:ln>
        </p:spPr>
      </p:cxnSp>
      <p:sp>
        <p:nvSpPr>
          <p:cNvPr id="18449" name="TextBox 44"/>
          <p:cNvSpPr txBox="1">
            <a:spLocks noChangeArrowheads="1"/>
          </p:cNvSpPr>
          <p:nvPr/>
        </p:nvSpPr>
        <p:spPr bwMode="auto">
          <a:xfrm>
            <a:off x="171450" y="6052543"/>
            <a:ext cx="1771651" cy="769441"/>
          </a:xfrm>
          <a:prstGeom prst="rect">
            <a:avLst/>
          </a:prstGeom>
          <a:noFill/>
          <a:ln w="38100">
            <a:solidFill>
              <a:schemeClr val="accent2"/>
            </a:solidFill>
            <a:miter lim="800000"/>
            <a:headEnd/>
            <a:tailEnd/>
          </a:ln>
        </p:spPr>
        <p:txBody>
          <a:bodyPr wrap="square">
            <a:spAutoFit/>
          </a:bodyPr>
          <a:lstStyle/>
          <a:p>
            <a:pPr eaLnBrk="0" hangingPunct="0"/>
            <a:r>
              <a:rPr lang="en-US" sz="2200">
                <a:solidFill>
                  <a:schemeClr val="accent2"/>
                </a:solidFill>
              </a:rPr>
              <a:t>Straight Line and Markers. </a:t>
            </a:r>
          </a:p>
        </p:txBody>
      </p:sp>
      <p:cxnSp>
        <p:nvCxnSpPr>
          <p:cNvPr id="18450" name="Straight Arrow Connector 45"/>
          <p:cNvCxnSpPr>
            <a:cxnSpLocks noChangeShapeType="1"/>
            <a:stCxn id="18443" idx="1"/>
            <a:endCxn id="8" idx="3"/>
          </p:cNvCxnSpPr>
          <p:nvPr/>
        </p:nvCxnSpPr>
        <p:spPr bwMode="auto">
          <a:xfrm flipH="1">
            <a:off x="6243952" y="5219812"/>
            <a:ext cx="871221" cy="0"/>
          </a:xfrm>
          <a:prstGeom prst="straightConnector1">
            <a:avLst/>
          </a:prstGeom>
          <a:noFill/>
          <a:ln w="38100" algn="ctr">
            <a:solidFill>
              <a:schemeClr val="accent2"/>
            </a:solidFill>
            <a:round/>
            <a:headEnd/>
            <a:tailEnd type="arrow" w="med" len="med"/>
          </a:ln>
        </p:spPr>
      </p:cxnSp>
      <p:sp>
        <p:nvSpPr>
          <p:cNvPr id="8" name="Rectangle 7"/>
          <p:cNvSpPr/>
          <p:nvPr/>
        </p:nvSpPr>
        <p:spPr bwMode="auto">
          <a:xfrm>
            <a:off x="5334000" y="4781550"/>
            <a:ext cx="909952" cy="876524"/>
          </a:xfrm>
          <a:prstGeom prst="rect">
            <a:avLst/>
          </a:prstGeom>
          <a:no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6" name="Rectangle 25"/>
          <p:cNvSpPr/>
          <p:nvPr/>
        </p:nvSpPr>
        <p:spPr bwMode="auto">
          <a:xfrm>
            <a:off x="4293506" y="4781550"/>
            <a:ext cx="909952" cy="876524"/>
          </a:xfrm>
          <a:prstGeom prst="rect">
            <a:avLst/>
          </a:prstGeom>
          <a:no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Rectangle 26"/>
          <p:cNvSpPr/>
          <p:nvPr/>
        </p:nvSpPr>
        <p:spPr bwMode="auto">
          <a:xfrm>
            <a:off x="4293506" y="5831726"/>
            <a:ext cx="909952" cy="876524"/>
          </a:xfrm>
          <a:prstGeom prst="rect">
            <a:avLst/>
          </a:prstGeom>
          <a:no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Rectangle 27"/>
          <p:cNvSpPr/>
          <p:nvPr/>
        </p:nvSpPr>
        <p:spPr bwMode="auto">
          <a:xfrm>
            <a:off x="3214373" y="5831726"/>
            <a:ext cx="909952" cy="876524"/>
          </a:xfrm>
          <a:prstGeom prst="rect">
            <a:avLst/>
          </a:prstGeom>
          <a:no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9" name="Rectangle 28"/>
          <p:cNvSpPr/>
          <p:nvPr/>
        </p:nvSpPr>
        <p:spPr bwMode="auto">
          <a:xfrm>
            <a:off x="3214373" y="4781550"/>
            <a:ext cx="909952" cy="8765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Rectangle 20"/>
          <p:cNvSpPr/>
          <p:nvPr/>
        </p:nvSpPr>
        <p:spPr>
          <a:xfrm>
            <a:off x="-3012" y="3280426"/>
            <a:ext cx="2401909" cy="769441"/>
          </a:xfrm>
          <a:prstGeom prst="rect">
            <a:avLst/>
          </a:prstGeom>
        </p:spPr>
        <p:txBody>
          <a:bodyPr wrap="square">
            <a:spAutoFit/>
          </a:bodyPr>
          <a:lstStyle/>
          <a:p>
            <a:pPr marL="0" lvl="1" algn="ctr" eaLnBrk="0" hangingPunct="0">
              <a:spcBef>
                <a:spcPct val="20000"/>
              </a:spcBef>
              <a:tabLst>
                <a:tab pos="228600" algn="l"/>
              </a:tabLst>
              <a:defRPr/>
            </a:pPr>
            <a:r>
              <a:rPr lang="en-US" sz="2200" b="1" i="1" dirty="0">
                <a:solidFill>
                  <a:srgbClr val="FF0000"/>
                </a:solidFill>
              </a:rPr>
              <a:t>Use </a:t>
            </a:r>
            <a:r>
              <a:rPr lang="en-US" sz="2200" b="1" i="1" u="sng" dirty="0">
                <a:solidFill>
                  <a:srgbClr val="FF0000"/>
                </a:solidFill>
              </a:rPr>
              <a:t>Markers only </a:t>
            </a:r>
            <a:r>
              <a:rPr lang="en-US" sz="2200" b="1" i="1" dirty="0">
                <a:solidFill>
                  <a:srgbClr val="FF0000"/>
                </a:solidFill>
              </a:rPr>
              <a:t>for this example</a:t>
            </a:r>
          </a:p>
        </p:txBody>
      </p:sp>
      <p:cxnSp>
        <p:nvCxnSpPr>
          <p:cNvPr id="42" name="Straight Arrow Connector 12"/>
          <p:cNvCxnSpPr>
            <a:cxnSpLocks noChangeShapeType="1"/>
            <a:stCxn id="21" idx="2"/>
            <a:endCxn id="18441" idx="0"/>
          </p:cNvCxnSpPr>
          <p:nvPr/>
        </p:nvCxnSpPr>
        <p:spPr bwMode="auto">
          <a:xfrm>
            <a:off x="1197943" y="4049867"/>
            <a:ext cx="0" cy="403454"/>
          </a:xfrm>
          <a:prstGeom prst="straightConnector1">
            <a:avLst/>
          </a:prstGeom>
          <a:noFill/>
          <a:ln w="38100" algn="ctr">
            <a:solidFill>
              <a:srgbClr val="FF0000"/>
            </a:solidFill>
            <a:round/>
            <a:headEnd/>
            <a:tailEnd type="arrow"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8977" r="7158"/>
          <a:stretch/>
        </p:blipFill>
        <p:spPr>
          <a:xfrm>
            <a:off x="4764" y="2952751"/>
            <a:ext cx="9114499" cy="3905250"/>
          </a:xfrm>
          <a:prstGeom prst="rect">
            <a:avLst/>
          </a:prstGeom>
          <a:noFill/>
          <a:ln w="38100">
            <a:solidFill>
              <a:schemeClr val="accent6"/>
            </a:solidFill>
            <a:miter lim="800000"/>
            <a:headEnd/>
            <a:tailEnd/>
          </a:ln>
        </p:spPr>
      </p:pic>
      <p:sp>
        <p:nvSpPr>
          <p:cNvPr id="19458" name="Slide Number Placeholder 5"/>
          <p:cNvSpPr>
            <a:spLocks noGrp="1"/>
          </p:cNvSpPr>
          <p:nvPr>
            <p:ph type="sldNum" sz="quarter" idx="12"/>
          </p:nvPr>
        </p:nvSpPr>
        <p:spPr>
          <a:xfrm>
            <a:off x="7239000" y="0"/>
            <a:ext cx="1905000" cy="457200"/>
          </a:xfrm>
          <a:noFill/>
        </p:spPr>
        <p:txBody>
          <a:bodyPr/>
          <a:lstStyle/>
          <a:p>
            <a:fld id="{3BBA8AD8-CFED-473F-9D7D-24C426D84AF1}" type="slidenum">
              <a:rPr lang="en-US" smtClean="0"/>
              <a:pPr/>
              <a:t>23</a:t>
            </a:fld>
            <a:endParaRPr lang="en-US" dirty="0"/>
          </a:p>
        </p:txBody>
      </p:sp>
      <p:sp>
        <p:nvSpPr>
          <p:cNvPr id="56325" name="Rectangle 5"/>
          <p:cNvSpPr>
            <a:spLocks noChangeArrowheads="1"/>
          </p:cNvSpPr>
          <p:nvPr/>
        </p:nvSpPr>
        <p:spPr bwMode="auto">
          <a:xfrm>
            <a:off x="0" y="619125"/>
            <a:ext cx="9144000" cy="2962275"/>
          </a:xfrm>
          <a:prstGeom prst="rect">
            <a:avLst/>
          </a:prstGeom>
          <a:noFill/>
          <a:ln w="9525">
            <a:noFill/>
            <a:miter lim="800000"/>
            <a:headEnd/>
            <a:tailEnd/>
          </a:ln>
          <a:effectLst/>
        </p:spPr>
        <p:txBody>
          <a:bodyPr/>
          <a:lstStyle/>
          <a:p>
            <a:pPr eaLnBrk="0" hangingPunct="0">
              <a:spcBef>
                <a:spcPct val="20000"/>
              </a:spcBef>
              <a:defRPr/>
            </a:pPr>
            <a:r>
              <a:rPr lang="en-US" b="1" u="sng" dirty="0">
                <a:solidFill>
                  <a:schemeClr val="accent2"/>
                </a:solidFill>
              </a:rPr>
              <a:t>Basic steps in creating an </a:t>
            </a:r>
            <a:r>
              <a:rPr lang="en-US" b="1" u="sng" dirty="0" err="1">
                <a:solidFill>
                  <a:schemeClr val="accent2"/>
                </a:solidFill>
              </a:rPr>
              <a:t>xy</a:t>
            </a:r>
            <a:r>
              <a:rPr lang="en-US" b="1" u="sng" dirty="0">
                <a:solidFill>
                  <a:schemeClr val="accent2"/>
                </a:solidFill>
              </a:rPr>
              <a:t> graph:</a:t>
            </a:r>
          </a:p>
          <a:p>
            <a:pPr marL="342900" indent="-342900" eaLnBrk="0" hangingPunct="0">
              <a:spcBef>
                <a:spcPct val="20000"/>
              </a:spcBef>
              <a:buFont typeface="+mj-lt"/>
              <a:buAutoNum type="arabicParenR" startAt="5"/>
              <a:tabLst>
                <a:tab pos="342900" algn="l"/>
              </a:tabLst>
              <a:defRPr/>
            </a:pPr>
            <a:r>
              <a:rPr lang="en-US" b="1" u="sng" dirty="0">
                <a:solidFill>
                  <a:schemeClr val="accent2"/>
                </a:solidFill>
              </a:rPr>
              <a:t>The graph should now appear in the spreadsheet.</a:t>
            </a:r>
            <a:r>
              <a:rPr lang="en-US" b="1" dirty="0">
                <a:solidFill>
                  <a:schemeClr val="accent2"/>
                </a:solidFill>
              </a:rPr>
              <a:t>  </a:t>
            </a:r>
          </a:p>
          <a:p>
            <a:pPr marL="685800" lvl="1" indent="-342900" eaLnBrk="0" hangingPunct="0">
              <a:spcBef>
                <a:spcPct val="20000"/>
              </a:spcBef>
              <a:buFont typeface="Arial" panose="020B0604020202020204" pitchFamily="34" charset="0"/>
              <a:buChar char="•"/>
              <a:tabLst>
                <a:tab pos="342900" algn="l"/>
              </a:tabLst>
              <a:defRPr/>
            </a:pPr>
            <a:r>
              <a:rPr lang="en-US" dirty="0">
                <a:solidFill>
                  <a:schemeClr val="accent2"/>
                </a:solidFill>
              </a:rPr>
              <a:t>Excel puts data in the left column on the x-axis and data on the right column on the y-axis by default.</a:t>
            </a:r>
          </a:p>
          <a:p>
            <a:pPr marL="685800" lvl="1" indent="-342900" eaLnBrk="0" hangingPunct="0">
              <a:spcBef>
                <a:spcPct val="20000"/>
              </a:spcBef>
              <a:buFont typeface="Arial" panose="020B0604020202020204" pitchFamily="34" charset="0"/>
              <a:buChar char="•"/>
              <a:tabLst>
                <a:tab pos="342900" algn="l"/>
              </a:tabLst>
              <a:defRPr/>
            </a:pPr>
            <a:r>
              <a:rPr lang="en-US" dirty="0">
                <a:solidFill>
                  <a:schemeClr val="accent2"/>
                </a:solidFill>
              </a:rPr>
              <a:t>Note that the graph still needs to be formatted.</a:t>
            </a:r>
            <a:endParaRPr lang="en-US" dirty="0">
              <a:solidFill>
                <a:srgbClr val="FF0000"/>
              </a:solidFill>
            </a:endParaRPr>
          </a:p>
        </p:txBody>
      </p:sp>
      <p:sp>
        <p:nvSpPr>
          <p:cNvPr id="19461"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19462"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xfrm>
            <a:off x="7239000" y="0"/>
            <a:ext cx="1905000" cy="457200"/>
          </a:xfrm>
          <a:noFill/>
        </p:spPr>
        <p:txBody>
          <a:bodyPr/>
          <a:lstStyle/>
          <a:p>
            <a:fld id="{3BBA8AD8-CFED-473F-9D7D-24C426D84AF1}" type="slidenum">
              <a:rPr lang="en-US" smtClean="0"/>
              <a:pPr/>
              <a:t>24</a:t>
            </a:fld>
            <a:endParaRPr lang="en-US" dirty="0"/>
          </a:p>
        </p:txBody>
      </p:sp>
      <p:sp>
        <p:nvSpPr>
          <p:cNvPr id="56325" name="Rectangle 5"/>
          <p:cNvSpPr>
            <a:spLocks noChangeArrowheads="1"/>
          </p:cNvSpPr>
          <p:nvPr/>
        </p:nvSpPr>
        <p:spPr bwMode="auto">
          <a:xfrm>
            <a:off x="0" y="619126"/>
            <a:ext cx="9144000" cy="2133600"/>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Basic steps in creating an </a:t>
            </a:r>
            <a:r>
              <a:rPr lang="en-US" sz="2200" b="1" u="sng" dirty="0" err="1">
                <a:solidFill>
                  <a:schemeClr val="accent2"/>
                </a:solidFill>
              </a:rPr>
              <a:t>xy</a:t>
            </a:r>
            <a:r>
              <a:rPr lang="en-US" sz="2200" b="1" u="sng" dirty="0">
                <a:solidFill>
                  <a:schemeClr val="accent2"/>
                </a:solidFill>
              </a:rPr>
              <a:t> graph:</a:t>
            </a:r>
          </a:p>
          <a:p>
            <a:pPr marL="342900" indent="-342900" eaLnBrk="0" hangingPunct="0">
              <a:spcBef>
                <a:spcPct val="20000"/>
              </a:spcBef>
              <a:buFont typeface="+mj-lt"/>
              <a:buAutoNum type="arabicParenR" startAt="5"/>
              <a:tabLst>
                <a:tab pos="342900" algn="l"/>
              </a:tabLst>
              <a:defRPr/>
            </a:pPr>
            <a:r>
              <a:rPr lang="en-US" sz="2200" b="1" u="sng" dirty="0">
                <a:solidFill>
                  <a:schemeClr val="accent2"/>
                </a:solidFill>
              </a:rPr>
              <a:t>Formatting the graph</a:t>
            </a:r>
            <a:r>
              <a:rPr lang="en-US" sz="2200" b="1" dirty="0">
                <a:solidFill>
                  <a:schemeClr val="accent2"/>
                </a:solidFill>
              </a:rPr>
              <a:t>  </a:t>
            </a:r>
          </a:p>
          <a:p>
            <a:pPr marL="685800" lvl="1" indent="-342900" eaLnBrk="0" hangingPunct="0">
              <a:spcBef>
                <a:spcPct val="20000"/>
              </a:spcBef>
              <a:buFont typeface="Arial" panose="020B0604020202020204" pitchFamily="34" charset="0"/>
              <a:buChar char="•"/>
              <a:tabLst>
                <a:tab pos="342900" algn="l"/>
              </a:tabLst>
              <a:defRPr/>
            </a:pPr>
            <a:r>
              <a:rPr lang="en-US" sz="2200" dirty="0">
                <a:solidFill>
                  <a:schemeClr val="accent2"/>
                </a:solidFill>
              </a:rPr>
              <a:t>Excel uses “context-sensitive” ribbons, so when you click on the graph the ribbons change.  There are two key ribbons used for charts.</a:t>
            </a:r>
          </a:p>
        </p:txBody>
      </p:sp>
      <p:sp>
        <p:nvSpPr>
          <p:cNvPr id="19461"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19462"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grpSp>
        <p:nvGrpSpPr>
          <p:cNvPr id="5" name="Group 4"/>
          <p:cNvGrpSpPr/>
          <p:nvPr/>
        </p:nvGrpSpPr>
        <p:grpSpPr>
          <a:xfrm>
            <a:off x="-1" y="2306823"/>
            <a:ext cx="9144001" cy="4414711"/>
            <a:chOff x="-1" y="2306823"/>
            <a:chExt cx="9144001" cy="4414711"/>
          </a:xfrm>
        </p:grpSpPr>
        <p:pic>
          <p:nvPicPr>
            <p:cNvPr id="2" name="Picture 1"/>
            <p:cNvPicPr>
              <a:picLocks noChangeAspect="1"/>
            </p:cNvPicPr>
            <p:nvPr/>
          </p:nvPicPr>
          <p:blipFill rotWithShape="1">
            <a:blip r:embed="rId3"/>
            <a:srcRect b="58981"/>
            <a:stretch/>
          </p:blipFill>
          <p:spPr>
            <a:xfrm>
              <a:off x="-1" y="2306825"/>
              <a:ext cx="9144001" cy="2100827"/>
            </a:xfrm>
            <a:prstGeom prst="rect">
              <a:avLst/>
            </a:prstGeom>
            <a:noFill/>
            <a:ln w="38100">
              <a:solidFill>
                <a:schemeClr val="accent6"/>
              </a:solidFill>
              <a:miter lim="800000"/>
              <a:headEnd/>
              <a:tailEnd/>
            </a:ln>
          </p:spPr>
        </p:pic>
        <p:sp>
          <p:nvSpPr>
            <p:cNvPr id="19465" name="Rounded Rectangle 16"/>
            <p:cNvSpPr>
              <a:spLocks noChangeArrowheads="1"/>
            </p:cNvSpPr>
            <p:nvPr/>
          </p:nvSpPr>
          <p:spPr bwMode="auto">
            <a:xfrm>
              <a:off x="5286374" y="2538977"/>
              <a:ext cx="571500" cy="213750"/>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
          <p:nvSpPr>
            <p:cNvPr id="15" name="TextBox 22"/>
            <p:cNvSpPr txBox="1">
              <a:spLocks noChangeArrowheads="1"/>
            </p:cNvSpPr>
            <p:nvPr/>
          </p:nvSpPr>
          <p:spPr bwMode="auto">
            <a:xfrm>
              <a:off x="6696076" y="2306825"/>
              <a:ext cx="2061814" cy="430887"/>
            </a:xfrm>
            <a:prstGeom prst="rect">
              <a:avLst/>
            </a:prstGeom>
            <a:noFill/>
            <a:ln w="38100">
              <a:solidFill>
                <a:srgbClr val="FF0000"/>
              </a:solidFill>
              <a:miter lim="800000"/>
              <a:headEnd/>
              <a:tailEnd/>
            </a:ln>
          </p:spPr>
          <p:txBody>
            <a:bodyPr wrap="square">
              <a:spAutoFit/>
            </a:bodyPr>
            <a:lstStyle/>
            <a:p>
              <a:pPr eaLnBrk="0" hangingPunct="0"/>
              <a:r>
                <a:rPr lang="en-US" sz="2200" b="1" i="1" dirty="0">
                  <a:solidFill>
                    <a:srgbClr val="FF0000"/>
                  </a:solidFill>
                </a:rPr>
                <a:t>Design ribbon</a:t>
              </a:r>
            </a:p>
          </p:txBody>
        </p:sp>
        <p:pic>
          <p:nvPicPr>
            <p:cNvPr id="4" name="Picture 3"/>
            <p:cNvPicPr>
              <a:picLocks noChangeAspect="1"/>
            </p:cNvPicPr>
            <p:nvPr/>
          </p:nvPicPr>
          <p:blipFill rotWithShape="1">
            <a:blip r:embed="rId4"/>
            <a:srcRect r="26042" b="30115"/>
            <a:stretch/>
          </p:blipFill>
          <p:spPr>
            <a:xfrm>
              <a:off x="0" y="4665910"/>
              <a:ext cx="9098382" cy="2055624"/>
            </a:xfrm>
            <a:prstGeom prst="rect">
              <a:avLst/>
            </a:prstGeom>
            <a:noFill/>
            <a:ln w="38100">
              <a:solidFill>
                <a:schemeClr val="accent6"/>
              </a:solidFill>
              <a:miter lim="800000"/>
              <a:headEnd/>
              <a:tailEnd/>
            </a:ln>
          </p:spPr>
        </p:pic>
        <p:sp>
          <p:nvSpPr>
            <p:cNvPr id="17" name="Rounded Rectangle 16"/>
            <p:cNvSpPr>
              <a:spLocks noChangeArrowheads="1"/>
            </p:cNvSpPr>
            <p:nvPr/>
          </p:nvSpPr>
          <p:spPr bwMode="auto">
            <a:xfrm>
              <a:off x="5276848" y="2306823"/>
              <a:ext cx="1143002" cy="232153"/>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
          <p:nvSpPr>
            <p:cNvPr id="18" name="TextBox 22"/>
            <p:cNvSpPr txBox="1">
              <a:spLocks noChangeArrowheads="1"/>
            </p:cNvSpPr>
            <p:nvPr/>
          </p:nvSpPr>
          <p:spPr bwMode="auto">
            <a:xfrm>
              <a:off x="6696076" y="4665910"/>
              <a:ext cx="2061814" cy="430887"/>
            </a:xfrm>
            <a:prstGeom prst="rect">
              <a:avLst/>
            </a:prstGeom>
            <a:noFill/>
            <a:ln w="38100">
              <a:solidFill>
                <a:srgbClr val="FF0000"/>
              </a:solidFill>
              <a:miter lim="800000"/>
              <a:headEnd/>
              <a:tailEnd/>
            </a:ln>
          </p:spPr>
          <p:txBody>
            <a:bodyPr wrap="square">
              <a:spAutoFit/>
            </a:bodyPr>
            <a:lstStyle/>
            <a:p>
              <a:pPr eaLnBrk="0" hangingPunct="0"/>
              <a:r>
                <a:rPr lang="en-US" sz="2200" b="1" i="1" dirty="0">
                  <a:solidFill>
                    <a:srgbClr val="FF0000"/>
                  </a:solidFill>
                </a:rPr>
                <a:t>Format  ribbon</a:t>
              </a:r>
            </a:p>
          </p:txBody>
        </p:sp>
        <p:sp>
          <p:nvSpPr>
            <p:cNvPr id="19" name="Rounded Rectangle 16"/>
            <p:cNvSpPr>
              <a:spLocks noChangeArrowheads="1"/>
            </p:cNvSpPr>
            <p:nvPr/>
          </p:nvSpPr>
          <p:spPr bwMode="auto">
            <a:xfrm>
              <a:off x="5857874" y="4895386"/>
              <a:ext cx="571500" cy="215444"/>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
          <p:nvSpPr>
            <p:cNvPr id="20" name="Rounded Rectangle 19"/>
            <p:cNvSpPr>
              <a:spLocks noChangeArrowheads="1"/>
            </p:cNvSpPr>
            <p:nvPr/>
          </p:nvSpPr>
          <p:spPr bwMode="auto">
            <a:xfrm>
              <a:off x="5276848" y="4665910"/>
              <a:ext cx="1143002" cy="232153"/>
            </a:xfrm>
            <a:prstGeom prst="roundRect">
              <a:avLst>
                <a:gd name="adj" fmla="val 16667"/>
              </a:avLst>
            </a:prstGeom>
            <a:noFill/>
            <a:ln w="38100" algn="ctr">
              <a:solidFill>
                <a:srgbClr val="FF0000"/>
              </a:solidFill>
              <a:round/>
              <a:headEnd/>
              <a:tailEnd/>
            </a:ln>
          </p:spPr>
          <p:txBody>
            <a:bodyPr/>
            <a:lstStyle/>
            <a:p>
              <a:pPr eaLnBrk="0" hangingPunct="0"/>
              <a:endParaRPr lang="en-US"/>
            </a:p>
          </p:txBody>
        </p:sp>
      </p:grpSp>
      <p:sp>
        <p:nvSpPr>
          <p:cNvPr id="21" name="TextBox 20"/>
          <p:cNvSpPr txBox="1"/>
          <p:nvPr/>
        </p:nvSpPr>
        <p:spPr>
          <a:xfrm>
            <a:off x="5424139" y="682086"/>
            <a:ext cx="3333751" cy="769441"/>
          </a:xfrm>
          <a:prstGeom prst="rect">
            <a:avLst/>
          </a:prstGeom>
          <a:solidFill>
            <a:srgbClr val="FFFFCC"/>
          </a:solidFill>
          <a:ln w="38100">
            <a:solidFill>
              <a:srgbClr val="FF0000"/>
            </a:solidFill>
          </a:ln>
        </p:spPr>
        <p:txBody>
          <a:bodyPr wrap="square" rtlCol="0">
            <a:spAutoFit/>
          </a:bodyPr>
          <a:lstStyle/>
          <a:p>
            <a:r>
              <a:rPr lang="en-US" sz="2200" b="1" i="1" u="sng" dirty="0">
                <a:solidFill>
                  <a:srgbClr val="FF0000"/>
                </a:solidFill>
              </a:rPr>
              <a:t>Try It</a:t>
            </a:r>
            <a:r>
              <a:rPr lang="en-US" sz="2200" b="1" i="1" dirty="0">
                <a:solidFill>
                  <a:srgbClr val="FF0000"/>
                </a:solidFill>
              </a:rPr>
              <a:t>! Explore some of the features on each ribbon.</a:t>
            </a:r>
          </a:p>
        </p:txBody>
      </p:sp>
    </p:spTree>
    <p:extLst>
      <p:ext uri="{BB962C8B-B14F-4D97-AF65-F5344CB8AC3E}">
        <p14:creationId xmlns:p14="http://schemas.microsoft.com/office/powerpoint/2010/main" val="272778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xfrm>
            <a:off x="7239000" y="0"/>
            <a:ext cx="1905000" cy="457200"/>
          </a:xfrm>
          <a:noFill/>
        </p:spPr>
        <p:txBody>
          <a:bodyPr/>
          <a:lstStyle/>
          <a:p>
            <a:fld id="{3BBA8AD8-CFED-473F-9D7D-24C426D84AF1}" type="slidenum">
              <a:rPr lang="en-US" smtClean="0"/>
              <a:pPr/>
              <a:t>25</a:t>
            </a:fld>
            <a:endParaRPr lang="en-US" dirty="0"/>
          </a:p>
        </p:txBody>
      </p:sp>
      <p:sp>
        <p:nvSpPr>
          <p:cNvPr id="56325" name="Rectangle 5"/>
          <p:cNvSpPr>
            <a:spLocks noChangeArrowheads="1"/>
          </p:cNvSpPr>
          <p:nvPr/>
        </p:nvSpPr>
        <p:spPr bwMode="auto">
          <a:xfrm>
            <a:off x="0" y="619126"/>
            <a:ext cx="9144000" cy="2133600"/>
          </a:xfrm>
          <a:prstGeom prst="rect">
            <a:avLst/>
          </a:prstGeom>
          <a:noFill/>
          <a:ln w="9525">
            <a:noFill/>
            <a:miter lim="800000"/>
            <a:headEnd/>
            <a:tailEnd/>
          </a:ln>
          <a:effectLst/>
        </p:spPr>
        <p:txBody>
          <a:bodyPr/>
          <a:lstStyle/>
          <a:p>
            <a:pPr marL="342900" indent="-342900" eaLnBrk="0" hangingPunct="0">
              <a:spcBef>
                <a:spcPct val="20000"/>
              </a:spcBef>
              <a:buFont typeface="+mj-lt"/>
              <a:buAutoNum type="arabicParenR" startAt="5"/>
              <a:tabLst>
                <a:tab pos="342900" algn="l"/>
              </a:tabLst>
              <a:defRPr/>
            </a:pPr>
            <a:r>
              <a:rPr lang="en-US" sz="2200" b="1" u="sng" dirty="0">
                <a:solidFill>
                  <a:schemeClr val="accent2"/>
                </a:solidFill>
              </a:rPr>
              <a:t>Formatting the graph</a:t>
            </a:r>
            <a:r>
              <a:rPr lang="en-US" sz="2200" dirty="0">
                <a:solidFill>
                  <a:schemeClr val="accent2"/>
                </a:solidFill>
              </a:rPr>
              <a:t> (continued)</a:t>
            </a:r>
            <a:r>
              <a:rPr lang="en-US" sz="2200" b="1" dirty="0">
                <a:solidFill>
                  <a:schemeClr val="accent2"/>
                </a:solidFill>
              </a:rPr>
              <a:t>  </a:t>
            </a:r>
          </a:p>
          <a:p>
            <a:pPr marL="685800" lvl="1" indent="-342900" eaLnBrk="0" hangingPunct="0">
              <a:spcBef>
                <a:spcPct val="20000"/>
              </a:spcBef>
              <a:buFont typeface="Arial" panose="020B0604020202020204" pitchFamily="34" charset="0"/>
              <a:buChar char="•"/>
              <a:tabLst>
                <a:tab pos="342900" algn="l"/>
              </a:tabLst>
              <a:defRPr/>
            </a:pPr>
            <a:r>
              <a:rPr lang="en-US" sz="2200" dirty="0">
                <a:solidFill>
                  <a:schemeClr val="accent2"/>
                </a:solidFill>
              </a:rPr>
              <a:t>Three useful tools also appear next to a graph when you select it.</a:t>
            </a:r>
          </a:p>
          <a:p>
            <a:pPr marL="685800" lvl="1" indent="-342900" eaLnBrk="0" hangingPunct="0">
              <a:spcBef>
                <a:spcPct val="20000"/>
              </a:spcBef>
              <a:buFont typeface="Arial" panose="020B0604020202020204" pitchFamily="34" charset="0"/>
              <a:buChar char="•"/>
              <a:tabLst>
                <a:tab pos="342900" algn="l"/>
              </a:tabLst>
              <a:defRPr/>
            </a:pPr>
            <a:r>
              <a:rPr lang="en-US" sz="2200" dirty="0">
                <a:solidFill>
                  <a:schemeClr val="accent2"/>
                </a:solidFill>
              </a:rPr>
              <a:t>Pause over each tool for a brief description or select it for details.</a:t>
            </a:r>
          </a:p>
        </p:txBody>
      </p:sp>
      <p:sp>
        <p:nvSpPr>
          <p:cNvPr id="19461"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19462"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pic>
        <p:nvPicPr>
          <p:cNvPr id="3" name="Picture 2"/>
          <p:cNvPicPr>
            <a:picLocks noChangeAspect="1"/>
          </p:cNvPicPr>
          <p:nvPr/>
        </p:nvPicPr>
        <p:blipFill>
          <a:blip r:embed="rId3"/>
          <a:stretch>
            <a:fillRect/>
          </a:stretch>
        </p:blipFill>
        <p:spPr>
          <a:xfrm>
            <a:off x="0" y="3181350"/>
            <a:ext cx="2517955" cy="2705100"/>
          </a:xfrm>
          <a:prstGeom prst="rect">
            <a:avLst/>
          </a:prstGeom>
          <a:noFill/>
          <a:ln w="38100">
            <a:solidFill>
              <a:schemeClr val="accent6"/>
            </a:solidFill>
            <a:miter lim="800000"/>
            <a:headEnd/>
            <a:tailEnd/>
          </a:ln>
        </p:spPr>
      </p:pic>
      <p:pic>
        <p:nvPicPr>
          <p:cNvPr id="5" name="Picture 4"/>
          <p:cNvPicPr>
            <a:picLocks noChangeAspect="1"/>
          </p:cNvPicPr>
          <p:nvPr/>
        </p:nvPicPr>
        <p:blipFill>
          <a:blip r:embed="rId4"/>
          <a:stretch>
            <a:fillRect/>
          </a:stretch>
        </p:blipFill>
        <p:spPr>
          <a:xfrm>
            <a:off x="2755572" y="3181350"/>
            <a:ext cx="3124200" cy="3315123"/>
          </a:xfrm>
          <a:prstGeom prst="rect">
            <a:avLst/>
          </a:prstGeom>
          <a:noFill/>
          <a:ln w="38100">
            <a:solidFill>
              <a:schemeClr val="accent6"/>
            </a:solidFill>
            <a:miter lim="800000"/>
            <a:headEnd/>
            <a:tailEnd/>
          </a:ln>
        </p:spPr>
      </p:pic>
      <p:pic>
        <p:nvPicPr>
          <p:cNvPr id="6" name="Picture 5"/>
          <p:cNvPicPr>
            <a:picLocks noChangeAspect="1"/>
          </p:cNvPicPr>
          <p:nvPr/>
        </p:nvPicPr>
        <p:blipFill>
          <a:blip r:embed="rId5"/>
          <a:stretch>
            <a:fillRect/>
          </a:stretch>
        </p:blipFill>
        <p:spPr>
          <a:xfrm>
            <a:off x="6177894" y="3181350"/>
            <a:ext cx="2966106" cy="3676650"/>
          </a:xfrm>
          <a:prstGeom prst="rect">
            <a:avLst/>
          </a:prstGeom>
          <a:noFill/>
          <a:ln w="38100">
            <a:solidFill>
              <a:schemeClr val="accent6"/>
            </a:solidFill>
            <a:miter lim="800000"/>
            <a:headEnd/>
            <a:tailEnd/>
          </a:ln>
        </p:spPr>
      </p:pic>
      <p:pic>
        <p:nvPicPr>
          <p:cNvPr id="7" name="Picture 6"/>
          <p:cNvPicPr>
            <a:picLocks noChangeAspect="1"/>
          </p:cNvPicPr>
          <p:nvPr/>
        </p:nvPicPr>
        <p:blipFill>
          <a:blip r:embed="rId6"/>
          <a:stretch>
            <a:fillRect/>
          </a:stretch>
        </p:blipFill>
        <p:spPr>
          <a:xfrm>
            <a:off x="149314" y="2026222"/>
            <a:ext cx="2219325" cy="995585"/>
          </a:xfrm>
          <a:prstGeom prst="rect">
            <a:avLst/>
          </a:prstGeom>
        </p:spPr>
      </p:pic>
      <p:pic>
        <p:nvPicPr>
          <p:cNvPr id="8" name="Picture 7"/>
          <p:cNvPicPr>
            <a:picLocks noChangeAspect="1"/>
          </p:cNvPicPr>
          <p:nvPr/>
        </p:nvPicPr>
        <p:blipFill>
          <a:blip r:embed="rId7"/>
          <a:stretch>
            <a:fillRect/>
          </a:stretch>
        </p:blipFill>
        <p:spPr>
          <a:xfrm>
            <a:off x="2984172" y="1893096"/>
            <a:ext cx="2426729" cy="1128711"/>
          </a:xfrm>
          <a:prstGeom prst="rect">
            <a:avLst/>
          </a:prstGeom>
        </p:spPr>
      </p:pic>
      <p:pic>
        <p:nvPicPr>
          <p:cNvPr id="9" name="Picture 8"/>
          <p:cNvPicPr>
            <a:picLocks noChangeAspect="1"/>
          </p:cNvPicPr>
          <p:nvPr/>
        </p:nvPicPr>
        <p:blipFill>
          <a:blip r:embed="rId8"/>
          <a:stretch>
            <a:fillRect/>
          </a:stretch>
        </p:blipFill>
        <p:spPr>
          <a:xfrm>
            <a:off x="6538912" y="1783557"/>
            <a:ext cx="2028825" cy="1238250"/>
          </a:xfrm>
          <a:prstGeom prst="rect">
            <a:avLst/>
          </a:prstGeom>
        </p:spPr>
      </p:pic>
    </p:spTree>
    <p:extLst>
      <p:ext uri="{BB962C8B-B14F-4D97-AF65-F5344CB8AC3E}">
        <p14:creationId xmlns:p14="http://schemas.microsoft.com/office/powerpoint/2010/main" val="300516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xfrm>
            <a:off x="7239000" y="0"/>
            <a:ext cx="1905000" cy="457200"/>
          </a:xfrm>
          <a:noFill/>
        </p:spPr>
        <p:txBody>
          <a:bodyPr/>
          <a:lstStyle/>
          <a:p>
            <a:fld id="{3BBA8AD8-CFED-473F-9D7D-24C426D84AF1}" type="slidenum">
              <a:rPr lang="en-US" smtClean="0"/>
              <a:pPr/>
              <a:t>26</a:t>
            </a:fld>
            <a:endParaRPr lang="en-US" dirty="0"/>
          </a:p>
        </p:txBody>
      </p:sp>
      <p:sp>
        <p:nvSpPr>
          <p:cNvPr id="56325" name="Rectangle 5"/>
          <p:cNvSpPr>
            <a:spLocks noChangeArrowheads="1"/>
          </p:cNvSpPr>
          <p:nvPr/>
        </p:nvSpPr>
        <p:spPr bwMode="auto">
          <a:xfrm>
            <a:off x="0" y="619126"/>
            <a:ext cx="9144000" cy="2133600"/>
          </a:xfrm>
          <a:prstGeom prst="rect">
            <a:avLst/>
          </a:prstGeom>
          <a:noFill/>
          <a:ln w="9525">
            <a:noFill/>
            <a:miter lim="800000"/>
            <a:headEnd/>
            <a:tailEnd/>
          </a:ln>
          <a:effectLst/>
        </p:spPr>
        <p:txBody>
          <a:bodyPr/>
          <a:lstStyle/>
          <a:p>
            <a:pPr marL="342900" indent="-342900" eaLnBrk="0" hangingPunct="0">
              <a:spcBef>
                <a:spcPct val="20000"/>
              </a:spcBef>
              <a:buFont typeface="+mj-lt"/>
              <a:buAutoNum type="arabicParenR" startAt="5"/>
              <a:tabLst>
                <a:tab pos="342900" algn="l"/>
              </a:tabLst>
              <a:defRPr/>
            </a:pPr>
            <a:r>
              <a:rPr lang="en-US" sz="2200" b="1" u="sng" dirty="0">
                <a:solidFill>
                  <a:schemeClr val="accent2"/>
                </a:solidFill>
              </a:rPr>
              <a:t>Formatting the graph</a:t>
            </a:r>
            <a:r>
              <a:rPr lang="en-US" sz="2200" dirty="0">
                <a:solidFill>
                  <a:schemeClr val="accent2"/>
                </a:solidFill>
              </a:rPr>
              <a:t> - </a:t>
            </a:r>
            <a:r>
              <a:rPr lang="en-US" sz="2200" b="1" dirty="0">
                <a:solidFill>
                  <a:schemeClr val="accent2"/>
                </a:solidFill>
              </a:rPr>
              <a:t>Adding gridlines</a:t>
            </a:r>
          </a:p>
        </p:txBody>
      </p:sp>
      <p:sp>
        <p:nvSpPr>
          <p:cNvPr id="19461"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19462"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pic>
        <p:nvPicPr>
          <p:cNvPr id="2" name="Picture 1"/>
          <p:cNvPicPr>
            <a:picLocks noChangeAspect="1"/>
          </p:cNvPicPr>
          <p:nvPr/>
        </p:nvPicPr>
        <p:blipFill rotWithShape="1">
          <a:blip r:embed="rId3"/>
          <a:srcRect l="49419"/>
          <a:stretch/>
        </p:blipFill>
        <p:spPr>
          <a:xfrm>
            <a:off x="85725" y="1135857"/>
            <a:ext cx="4638675" cy="3233738"/>
          </a:xfrm>
          <a:prstGeom prst="rect">
            <a:avLst/>
          </a:prstGeom>
          <a:noFill/>
          <a:ln w="38100">
            <a:solidFill>
              <a:schemeClr val="accent6"/>
            </a:solidFill>
            <a:miter lim="800000"/>
            <a:headEnd/>
            <a:tailEnd/>
          </a:ln>
        </p:spPr>
      </p:pic>
      <p:pic>
        <p:nvPicPr>
          <p:cNvPr id="4" name="Picture 3"/>
          <p:cNvPicPr>
            <a:picLocks noChangeAspect="1"/>
          </p:cNvPicPr>
          <p:nvPr/>
        </p:nvPicPr>
        <p:blipFill>
          <a:blip r:embed="rId4"/>
          <a:stretch>
            <a:fillRect/>
          </a:stretch>
        </p:blipFill>
        <p:spPr>
          <a:xfrm>
            <a:off x="3576637" y="4422417"/>
            <a:ext cx="2295525" cy="2409825"/>
          </a:xfrm>
          <a:prstGeom prst="rect">
            <a:avLst/>
          </a:prstGeom>
          <a:noFill/>
          <a:ln w="38100">
            <a:solidFill>
              <a:schemeClr val="accent6"/>
            </a:solidFill>
            <a:miter lim="800000"/>
            <a:headEnd/>
            <a:tailEnd/>
          </a:ln>
        </p:spPr>
      </p:pic>
      <p:pic>
        <p:nvPicPr>
          <p:cNvPr id="10" name="Picture 9"/>
          <p:cNvPicPr>
            <a:picLocks noChangeAspect="1"/>
          </p:cNvPicPr>
          <p:nvPr/>
        </p:nvPicPr>
        <p:blipFill rotWithShape="1">
          <a:blip r:embed="rId5"/>
          <a:srcRect l="44042"/>
          <a:stretch/>
        </p:blipFill>
        <p:spPr>
          <a:xfrm>
            <a:off x="6286500" y="660542"/>
            <a:ext cx="2838449" cy="6171700"/>
          </a:xfrm>
          <a:prstGeom prst="rect">
            <a:avLst/>
          </a:prstGeom>
          <a:noFill/>
          <a:ln w="38100">
            <a:solidFill>
              <a:schemeClr val="accent6"/>
            </a:solidFill>
            <a:miter lim="800000"/>
            <a:headEnd/>
            <a:tailEnd/>
          </a:ln>
        </p:spPr>
      </p:pic>
      <p:sp>
        <p:nvSpPr>
          <p:cNvPr id="15" name="Rectangle 14"/>
          <p:cNvSpPr/>
          <p:nvPr/>
        </p:nvSpPr>
        <p:spPr>
          <a:xfrm>
            <a:off x="1314451" y="3406230"/>
            <a:ext cx="3409950" cy="707886"/>
          </a:xfrm>
          <a:prstGeom prst="rect">
            <a:avLst/>
          </a:prstGeom>
          <a:solidFill>
            <a:schemeClr val="bg1"/>
          </a:solidFill>
          <a:ln w="38100">
            <a:solidFill>
              <a:srgbClr val="FF0000"/>
            </a:solidFill>
          </a:ln>
        </p:spPr>
        <p:txBody>
          <a:bodyPr wrap="square">
            <a:spAutoFit/>
          </a:bodyPr>
          <a:lstStyle/>
          <a:p>
            <a:pPr marL="0" lvl="1" algn="ctr" eaLnBrk="0" hangingPunct="0">
              <a:spcBef>
                <a:spcPct val="20000"/>
              </a:spcBef>
              <a:tabLst>
                <a:tab pos="228600" algn="l"/>
              </a:tabLst>
              <a:defRPr/>
            </a:pPr>
            <a:r>
              <a:rPr lang="en-US" sz="2000" b="1" i="1" dirty="0">
                <a:solidFill>
                  <a:srgbClr val="FF0000"/>
                </a:solidFill>
              </a:rPr>
              <a:t>Check the desired gridline options or pick </a:t>
            </a:r>
            <a:r>
              <a:rPr lang="en-US" sz="2000" b="1" i="1" u="sng" dirty="0">
                <a:solidFill>
                  <a:srgbClr val="FF0000"/>
                </a:solidFill>
              </a:rPr>
              <a:t>More Options</a:t>
            </a:r>
            <a:r>
              <a:rPr lang="en-US" sz="2000" b="1" i="1" dirty="0">
                <a:solidFill>
                  <a:srgbClr val="FF0000"/>
                </a:solidFill>
              </a:rPr>
              <a:t>..</a:t>
            </a:r>
          </a:p>
        </p:txBody>
      </p:sp>
      <p:sp>
        <p:nvSpPr>
          <p:cNvPr id="16" name="Rounded Rectangle 16"/>
          <p:cNvSpPr>
            <a:spLocks noChangeArrowheads="1"/>
          </p:cNvSpPr>
          <p:nvPr/>
        </p:nvSpPr>
        <p:spPr bwMode="auto">
          <a:xfrm>
            <a:off x="3257549" y="3017921"/>
            <a:ext cx="885826" cy="251536"/>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17" name="Straight Arrow Connector 12"/>
          <p:cNvCxnSpPr>
            <a:cxnSpLocks noChangeShapeType="1"/>
            <a:stCxn id="16" idx="3"/>
          </p:cNvCxnSpPr>
          <p:nvPr/>
        </p:nvCxnSpPr>
        <p:spPr bwMode="auto">
          <a:xfrm>
            <a:off x="4143375" y="3143689"/>
            <a:ext cx="2105024" cy="0"/>
          </a:xfrm>
          <a:prstGeom prst="straightConnector1">
            <a:avLst/>
          </a:prstGeom>
          <a:noFill/>
          <a:ln w="38100" algn="ctr">
            <a:solidFill>
              <a:srgbClr val="FF0000"/>
            </a:solidFill>
            <a:round/>
            <a:headEnd/>
            <a:tailEnd type="arrow" w="med" len="med"/>
          </a:ln>
        </p:spPr>
      </p:cxnSp>
      <p:sp>
        <p:nvSpPr>
          <p:cNvPr id="19" name="Rounded Rectangle 16"/>
          <p:cNvSpPr>
            <a:spLocks noChangeArrowheads="1"/>
          </p:cNvSpPr>
          <p:nvPr/>
        </p:nvSpPr>
        <p:spPr bwMode="auto">
          <a:xfrm>
            <a:off x="7981949" y="1301790"/>
            <a:ext cx="266701" cy="212685"/>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20" name="Straight Arrow Connector 12"/>
          <p:cNvCxnSpPr>
            <a:cxnSpLocks noChangeShapeType="1"/>
          </p:cNvCxnSpPr>
          <p:nvPr/>
        </p:nvCxnSpPr>
        <p:spPr bwMode="auto">
          <a:xfrm flipH="1">
            <a:off x="5872162" y="1514475"/>
            <a:ext cx="2243139" cy="2907942"/>
          </a:xfrm>
          <a:prstGeom prst="straightConnector1">
            <a:avLst/>
          </a:prstGeom>
          <a:noFill/>
          <a:ln w="38100" algn="ctr">
            <a:solidFill>
              <a:srgbClr val="FF0000"/>
            </a:solidFill>
            <a:round/>
            <a:headEnd/>
            <a:tailEnd type="arrow" w="med" len="med"/>
          </a:ln>
        </p:spPr>
      </p:cxnSp>
    </p:spTree>
    <p:extLst>
      <p:ext uri="{BB962C8B-B14F-4D97-AF65-F5344CB8AC3E}">
        <p14:creationId xmlns:p14="http://schemas.microsoft.com/office/powerpoint/2010/main" val="177913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237864"/>
            <a:ext cx="5939544" cy="3743346"/>
          </a:xfrm>
          <a:prstGeom prst="rect">
            <a:avLst/>
          </a:prstGeom>
          <a:noFill/>
          <a:ln w="38100">
            <a:solidFill>
              <a:schemeClr val="accent6"/>
            </a:solidFill>
            <a:miter lim="800000"/>
            <a:headEnd/>
            <a:tailEnd/>
          </a:ln>
        </p:spPr>
      </p:pic>
      <p:sp>
        <p:nvSpPr>
          <p:cNvPr id="19458" name="Slide Number Placeholder 5"/>
          <p:cNvSpPr>
            <a:spLocks noGrp="1"/>
          </p:cNvSpPr>
          <p:nvPr>
            <p:ph type="sldNum" sz="quarter" idx="12"/>
          </p:nvPr>
        </p:nvSpPr>
        <p:spPr>
          <a:xfrm>
            <a:off x="7239000" y="0"/>
            <a:ext cx="1905000" cy="457200"/>
          </a:xfrm>
          <a:noFill/>
        </p:spPr>
        <p:txBody>
          <a:bodyPr/>
          <a:lstStyle/>
          <a:p>
            <a:fld id="{3BBA8AD8-CFED-473F-9D7D-24C426D84AF1}" type="slidenum">
              <a:rPr lang="en-US" smtClean="0"/>
              <a:pPr/>
              <a:t>27</a:t>
            </a:fld>
            <a:endParaRPr lang="en-US" dirty="0"/>
          </a:p>
        </p:txBody>
      </p:sp>
      <p:sp>
        <p:nvSpPr>
          <p:cNvPr id="56325" name="Rectangle 5"/>
          <p:cNvSpPr>
            <a:spLocks noChangeArrowheads="1"/>
          </p:cNvSpPr>
          <p:nvPr/>
        </p:nvSpPr>
        <p:spPr bwMode="auto">
          <a:xfrm>
            <a:off x="0" y="619126"/>
            <a:ext cx="9144000" cy="2133600"/>
          </a:xfrm>
          <a:prstGeom prst="rect">
            <a:avLst/>
          </a:prstGeom>
          <a:noFill/>
          <a:ln w="9525">
            <a:noFill/>
            <a:miter lim="800000"/>
            <a:headEnd/>
            <a:tailEnd/>
          </a:ln>
          <a:effectLst/>
        </p:spPr>
        <p:txBody>
          <a:bodyPr/>
          <a:lstStyle/>
          <a:p>
            <a:pPr marL="342900" indent="-342900" eaLnBrk="0" hangingPunct="0">
              <a:spcBef>
                <a:spcPct val="20000"/>
              </a:spcBef>
              <a:buFont typeface="+mj-lt"/>
              <a:buAutoNum type="arabicParenR" startAt="5"/>
              <a:tabLst>
                <a:tab pos="342900" algn="l"/>
              </a:tabLst>
              <a:defRPr/>
            </a:pPr>
            <a:r>
              <a:rPr lang="en-US" sz="2200" b="1" u="sng" dirty="0">
                <a:solidFill>
                  <a:schemeClr val="accent2"/>
                </a:solidFill>
              </a:rPr>
              <a:t>Formatting the graph</a:t>
            </a:r>
            <a:r>
              <a:rPr lang="en-US" sz="2200" dirty="0">
                <a:solidFill>
                  <a:schemeClr val="accent2"/>
                </a:solidFill>
              </a:rPr>
              <a:t> - </a:t>
            </a:r>
            <a:r>
              <a:rPr lang="en-US" sz="2200" b="1" dirty="0">
                <a:solidFill>
                  <a:schemeClr val="accent2"/>
                </a:solidFill>
              </a:rPr>
              <a:t>Adding gridlines</a:t>
            </a:r>
          </a:p>
        </p:txBody>
      </p:sp>
      <p:sp>
        <p:nvSpPr>
          <p:cNvPr id="19461"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19462"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pic>
        <p:nvPicPr>
          <p:cNvPr id="4" name="Picture 3"/>
          <p:cNvPicPr>
            <a:picLocks noChangeAspect="1"/>
          </p:cNvPicPr>
          <p:nvPr/>
        </p:nvPicPr>
        <p:blipFill>
          <a:blip r:embed="rId4"/>
          <a:stretch>
            <a:fillRect/>
          </a:stretch>
        </p:blipFill>
        <p:spPr>
          <a:xfrm>
            <a:off x="3576637" y="4422417"/>
            <a:ext cx="2295525" cy="2409825"/>
          </a:xfrm>
          <a:prstGeom prst="rect">
            <a:avLst/>
          </a:prstGeom>
          <a:noFill/>
          <a:ln w="38100">
            <a:solidFill>
              <a:schemeClr val="accent6"/>
            </a:solidFill>
            <a:miter lim="800000"/>
            <a:headEnd/>
            <a:tailEnd/>
          </a:ln>
        </p:spPr>
      </p:pic>
      <p:pic>
        <p:nvPicPr>
          <p:cNvPr id="10" name="Picture 9"/>
          <p:cNvPicPr>
            <a:picLocks noChangeAspect="1"/>
          </p:cNvPicPr>
          <p:nvPr/>
        </p:nvPicPr>
        <p:blipFill rotWithShape="1">
          <a:blip r:embed="rId5"/>
          <a:srcRect l="44042"/>
          <a:stretch/>
        </p:blipFill>
        <p:spPr>
          <a:xfrm>
            <a:off x="6276975" y="639833"/>
            <a:ext cx="2847974" cy="6192409"/>
          </a:xfrm>
          <a:prstGeom prst="rect">
            <a:avLst/>
          </a:prstGeom>
          <a:noFill/>
          <a:ln w="38100">
            <a:solidFill>
              <a:schemeClr val="accent6"/>
            </a:solidFill>
            <a:miter lim="800000"/>
            <a:headEnd/>
            <a:tailEnd/>
          </a:ln>
        </p:spPr>
      </p:pic>
      <p:sp>
        <p:nvSpPr>
          <p:cNvPr id="15" name="Rectangle 14"/>
          <p:cNvSpPr/>
          <p:nvPr/>
        </p:nvSpPr>
        <p:spPr>
          <a:xfrm>
            <a:off x="99305" y="5138333"/>
            <a:ext cx="3409950" cy="1323439"/>
          </a:xfrm>
          <a:prstGeom prst="rect">
            <a:avLst/>
          </a:prstGeom>
          <a:ln w="38100">
            <a:solidFill>
              <a:srgbClr val="FF0000"/>
            </a:solidFill>
          </a:ln>
        </p:spPr>
        <p:txBody>
          <a:bodyPr wrap="square">
            <a:spAutoFit/>
          </a:bodyPr>
          <a:lstStyle/>
          <a:p>
            <a:pPr marL="0" lvl="1" algn="ctr" eaLnBrk="0" hangingPunct="0">
              <a:spcBef>
                <a:spcPct val="20000"/>
              </a:spcBef>
              <a:tabLst>
                <a:tab pos="228600" algn="l"/>
              </a:tabLst>
              <a:defRPr/>
            </a:pPr>
            <a:r>
              <a:rPr lang="en-US" sz="2000" b="1" i="1" dirty="0">
                <a:solidFill>
                  <a:srgbClr val="FF0000"/>
                </a:solidFill>
              </a:rPr>
              <a:t>Another method for adding or formatting gridlines is to </a:t>
            </a:r>
            <a:r>
              <a:rPr lang="en-US" sz="2000" b="1" i="1" u="sng" dirty="0">
                <a:solidFill>
                  <a:srgbClr val="FF0000"/>
                </a:solidFill>
              </a:rPr>
              <a:t>right-click on a gridline</a:t>
            </a:r>
            <a:r>
              <a:rPr lang="en-US" sz="2000" b="1" i="1" dirty="0">
                <a:solidFill>
                  <a:srgbClr val="FF0000"/>
                </a:solidFill>
              </a:rPr>
              <a:t> and select </a:t>
            </a:r>
            <a:r>
              <a:rPr lang="en-US" sz="2000" b="1" i="1" u="sng" dirty="0">
                <a:solidFill>
                  <a:srgbClr val="FF0000"/>
                </a:solidFill>
              </a:rPr>
              <a:t>Format Gridlines</a:t>
            </a:r>
            <a:r>
              <a:rPr lang="en-US" sz="2000" b="1" i="1" dirty="0">
                <a:solidFill>
                  <a:srgbClr val="FF0000"/>
                </a:solidFill>
              </a:rPr>
              <a:t>…</a:t>
            </a:r>
          </a:p>
        </p:txBody>
      </p:sp>
      <p:sp>
        <p:nvSpPr>
          <p:cNvPr id="19" name="Rounded Rectangle 16"/>
          <p:cNvSpPr>
            <a:spLocks noChangeArrowheads="1"/>
          </p:cNvSpPr>
          <p:nvPr/>
        </p:nvSpPr>
        <p:spPr bwMode="auto">
          <a:xfrm>
            <a:off x="7981949" y="1301790"/>
            <a:ext cx="266701" cy="212685"/>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20" name="Straight Arrow Connector 12"/>
          <p:cNvCxnSpPr>
            <a:cxnSpLocks noChangeShapeType="1"/>
          </p:cNvCxnSpPr>
          <p:nvPr/>
        </p:nvCxnSpPr>
        <p:spPr bwMode="auto">
          <a:xfrm flipH="1">
            <a:off x="5872162" y="1514475"/>
            <a:ext cx="2243139" cy="2907942"/>
          </a:xfrm>
          <a:prstGeom prst="straightConnector1">
            <a:avLst/>
          </a:prstGeom>
          <a:noFill/>
          <a:ln w="38100" algn="ctr">
            <a:solidFill>
              <a:srgbClr val="FF0000"/>
            </a:solidFill>
            <a:round/>
            <a:headEnd/>
            <a:tailEnd type="arrow" w="med" len="med"/>
          </a:ln>
        </p:spPr>
      </p:cxnSp>
      <p:sp>
        <p:nvSpPr>
          <p:cNvPr id="18" name="Rounded Rectangle 16"/>
          <p:cNvSpPr>
            <a:spLocks noChangeArrowheads="1"/>
          </p:cNvSpPr>
          <p:nvPr/>
        </p:nvSpPr>
        <p:spPr bwMode="auto">
          <a:xfrm>
            <a:off x="1345405" y="4258491"/>
            <a:ext cx="1136537" cy="163926"/>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21" name="Straight Arrow Connector 12"/>
          <p:cNvCxnSpPr>
            <a:cxnSpLocks noChangeShapeType="1"/>
            <a:stCxn id="18" idx="3"/>
          </p:cNvCxnSpPr>
          <p:nvPr/>
        </p:nvCxnSpPr>
        <p:spPr bwMode="auto">
          <a:xfrm flipV="1">
            <a:off x="2481942" y="2505880"/>
            <a:ext cx="3795033" cy="1834574"/>
          </a:xfrm>
          <a:prstGeom prst="straightConnector1">
            <a:avLst/>
          </a:prstGeom>
          <a:noFill/>
          <a:ln w="38100" algn="ctr">
            <a:solidFill>
              <a:srgbClr val="FF0000"/>
            </a:solidFill>
            <a:round/>
            <a:headEnd/>
            <a:tailEnd type="arrow" w="med" len="med"/>
          </a:ln>
        </p:spPr>
      </p:cxnSp>
    </p:spTree>
    <p:extLst>
      <p:ext uri="{BB962C8B-B14F-4D97-AF65-F5344CB8AC3E}">
        <p14:creationId xmlns:p14="http://schemas.microsoft.com/office/powerpoint/2010/main" val="3601038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xfrm>
            <a:off x="7239000" y="-9524"/>
            <a:ext cx="1905000" cy="457200"/>
          </a:xfrm>
          <a:noFill/>
        </p:spPr>
        <p:txBody>
          <a:bodyPr/>
          <a:lstStyle/>
          <a:p>
            <a:fld id="{5E7991DF-EBAB-4437-B595-21EDAF06CEB7}" type="slidenum">
              <a:rPr lang="en-US" smtClean="0"/>
              <a:pPr/>
              <a:t>28</a:t>
            </a:fld>
            <a:endParaRPr lang="en-US" dirty="0"/>
          </a:p>
        </p:txBody>
      </p:sp>
      <p:sp>
        <p:nvSpPr>
          <p:cNvPr id="56325" name="Rectangle 5"/>
          <p:cNvSpPr>
            <a:spLocks noChangeArrowheads="1"/>
          </p:cNvSpPr>
          <p:nvPr/>
        </p:nvSpPr>
        <p:spPr bwMode="auto">
          <a:xfrm>
            <a:off x="0" y="619125"/>
            <a:ext cx="9144000" cy="3361143"/>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More on Graph Formatting:</a:t>
            </a:r>
          </a:p>
          <a:p>
            <a:pPr eaLnBrk="0" hangingPunct="0">
              <a:spcBef>
                <a:spcPct val="20000"/>
              </a:spcBef>
              <a:tabLst>
                <a:tab pos="342900" algn="l"/>
              </a:tabLst>
              <a:defRPr/>
            </a:pPr>
            <a:r>
              <a:rPr lang="en-US" sz="2000" dirty="0">
                <a:solidFill>
                  <a:schemeClr val="accent2"/>
                </a:solidFill>
              </a:rPr>
              <a:t>Using the last example graph, try the following formatting features:</a:t>
            </a:r>
          </a:p>
          <a:p>
            <a:pPr marL="228600" indent="-342900" eaLnBrk="0" hangingPunct="0">
              <a:spcBef>
                <a:spcPct val="20000"/>
              </a:spcBef>
              <a:buFont typeface="Arial" pitchFamily="34" charset="0"/>
              <a:buChar char="•"/>
              <a:tabLst>
                <a:tab pos="342900" algn="l"/>
              </a:tabLst>
              <a:defRPr/>
            </a:pPr>
            <a:r>
              <a:rPr lang="en-US" sz="2000" b="1" u="sng" dirty="0">
                <a:solidFill>
                  <a:schemeClr val="accent2"/>
                </a:solidFill>
              </a:rPr>
              <a:t>Title</a:t>
            </a:r>
            <a:r>
              <a:rPr lang="en-US" sz="2000" dirty="0">
                <a:solidFill>
                  <a:schemeClr val="accent2"/>
                </a:solidFill>
              </a:rPr>
              <a:t>:  Add a title to the graph.</a:t>
            </a:r>
          </a:p>
          <a:p>
            <a:pPr marL="228600" indent="-342900" eaLnBrk="0" hangingPunct="0">
              <a:spcBef>
                <a:spcPct val="20000"/>
              </a:spcBef>
              <a:buFont typeface="Arial" pitchFamily="34" charset="0"/>
              <a:buChar char="•"/>
              <a:tabLst>
                <a:tab pos="342900" algn="l"/>
              </a:tabLst>
              <a:defRPr/>
            </a:pPr>
            <a:r>
              <a:rPr lang="en-US" sz="2000" b="1" u="sng" dirty="0">
                <a:solidFill>
                  <a:schemeClr val="accent2"/>
                </a:solidFill>
              </a:rPr>
              <a:t>Axis labels</a:t>
            </a:r>
            <a:r>
              <a:rPr lang="en-US" sz="2000" dirty="0">
                <a:solidFill>
                  <a:schemeClr val="accent2"/>
                </a:solidFill>
              </a:rPr>
              <a:t>:  Add labels to the x and y axes.</a:t>
            </a:r>
          </a:p>
          <a:p>
            <a:pPr marL="228600" indent="-342900" eaLnBrk="0" hangingPunct="0">
              <a:spcBef>
                <a:spcPct val="20000"/>
              </a:spcBef>
              <a:buFont typeface="Arial" pitchFamily="34" charset="0"/>
              <a:buChar char="•"/>
              <a:tabLst>
                <a:tab pos="342900" algn="l"/>
              </a:tabLst>
              <a:defRPr/>
            </a:pPr>
            <a:r>
              <a:rPr lang="en-US" sz="2000" b="1" u="sng" dirty="0">
                <a:solidFill>
                  <a:schemeClr val="accent2"/>
                </a:solidFill>
              </a:rPr>
              <a:t>Max and Min values</a:t>
            </a:r>
            <a:r>
              <a:rPr lang="en-US" sz="2000" dirty="0">
                <a:solidFill>
                  <a:schemeClr val="accent2"/>
                </a:solidFill>
              </a:rPr>
              <a:t>:  Change the max y value to 70 and the max x value to 6.</a:t>
            </a:r>
          </a:p>
          <a:p>
            <a:pPr marL="228600" indent="-342900" eaLnBrk="0" hangingPunct="0">
              <a:spcBef>
                <a:spcPct val="20000"/>
              </a:spcBef>
              <a:buFont typeface="Arial" pitchFamily="34" charset="0"/>
              <a:buChar char="•"/>
              <a:tabLst>
                <a:tab pos="342900" algn="l"/>
              </a:tabLst>
              <a:defRPr/>
            </a:pPr>
            <a:r>
              <a:rPr lang="en-US" sz="2000" b="1" u="sng" dirty="0">
                <a:solidFill>
                  <a:schemeClr val="accent2"/>
                </a:solidFill>
              </a:rPr>
              <a:t>Gridlines</a:t>
            </a:r>
            <a:r>
              <a:rPr lang="en-US" sz="2000" dirty="0">
                <a:solidFill>
                  <a:schemeClr val="accent2"/>
                </a:solidFill>
              </a:rPr>
              <a:t>:  Add major and minor gridlines on both axes.</a:t>
            </a:r>
          </a:p>
          <a:p>
            <a:pPr marL="228600" indent="-342900" eaLnBrk="0" hangingPunct="0">
              <a:spcBef>
                <a:spcPct val="20000"/>
              </a:spcBef>
              <a:buFont typeface="Arial" pitchFamily="34" charset="0"/>
              <a:buChar char="•"/>
              <a:tabLst>
                <a:tab pos="342900" algn="l"/>
              </a:tabLst>
              <a:defRPr/>
            </a:pPr>
            <a:r>
              <a:rPr lang="en-US" sz="2000" b="1" u="sng" dirty="0">
                <a:solidFill>
                  <a:schemeClr val="accent2"/>
                </a:solidFill>
              </a:rPr>
              <a:t>Gridline type</a:t>
            </a:r>
            <a:r>
              <a:rPr lang="en-US" sz="2000" dirty="0">
                <a:solidFill>
                  <a:schemeClr val="accent2"/>
                </a:solidFill>
              </a:rPr>
              <a:t>:  Change the minor gridlines to dotted lines.</a:t>
            </a:r>
          </a:p>
          <a:p>
            <a:pPr marL="228600" indent="-342900" eaLnBrk="0" hangingPunct="0">
              <a:spcBef>
                <a:spcPct val="20000"/>
              </a:spcBef>
              <a:buFont typeface="Arial" pitchFamily="34" charset="0"/>
              <a:buChar char="•"/>
              <a:tabLst>
                <a:tab pos="342900" algn="l"/>
              </a:tabLst>
              <a:defRPr/>
            </a:pPr>
            <a:r>
              <a:rPr lang="en-US" sz="2000" b="1" u="sng" dirty="0">
                <a:solidFill>
                  <a:schemeClr val="accent2"/>
                </a:solidFill>
              </a:rPr>
              <a:t>Markers</a:t>
            </a:r>
            <a:r>
              <a:rPr lang="en-US" sz="2000" dirty="0">
                <a:solidFill>
                  <a:schemeClr val="accent2"/>
                </a:solidFill>
              </a:rPr>
              <a:t>:  Change the markers to red squares.</a:t>
            </a:r>
          </a:p>
          <a:p>
            <a:pPr marL="228600" indent="-342900" eaLnBrk="0" hangingPunct="0">
              <a:spcBef>
                <a:spcPct val="20000"/>
              </a:spcBef>
              <a:buFont typeface="Arial" pitchFamily="34" charset="0"/>
              <a:buChar char="•"/>
              <a:tabLst>
                <a:tab pos="342900" algn="l"/>
              </a:tabLst>
              <a:defRPr/>
            </a:pPr>
            <a:r>
              <a:rPr lang="en-US" sz="2000" dirty="0">
                <a:solidFill>
                  <a:schemeClr val="accent2"/>
                </a:solidFill>
              </a:rPr>
              <a:t>Others?  Experiment with other graph formatting features.</a:t>
            </a:r>
          </a:p>
        </p:txBody>
      </p:sp>
      <p:sp>
        <p:nvSpPr>
          <p:cNvPr id="22533"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22534"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grpSp>
        <p:nvGrpSpPr>
          <p:cNvPr id="6" name="Group 5"/>
          <p:cNvGrpSpPr/>
          <p:nvPr/>
        </p:nvGrpSpPr>
        <p:grpSpPr>
          <a:xfrm>
            <a:off x="1" y="4065992"/>
            <a:ext cx="9143999" cy="2792008"/>
            <a:chOff x="1" y="4065992"/>
            <a:chExt cx="9143999" cy="2792008"/>
          </a:xfrm>
        </p:grpSpPr>
        <p:pic>
          <p:nvPicPr>
            <p:cNvPr id="3" name="Picture 2"/>
            <p:cNvPicPr>
              <a:picLocks noChangeAspect="1"/>
            </p:cNvPicPr>
            <p:nvPr/>
          </p:nvPicPr>
          <p:blipFill>
            <a:blip r:embed="rId2"/>
            <a:stretch>
              <a:fillRect/>
            </a:stretch>
          </p:blipFill>
          <p:spPr>
            <a:xfrm>
              <a:off x="1" y="4526004"/>
              <a:ext cx="4458031" cy="2331995"/>
            </a:xfrm>
            <a:prstGeom prst="rect">
              <a:avLst/>
            </a:prstGeom>
            <a:noFill/>
            <a:ln w="38100">
              <a:solidFill>
                <a:schemeClr val="accent6"/>
              </a:solidFill>
              <a:miter lim="800000"/>
              <a:headEnd/>
              <a:tailEnd/>
            </a:ln>
          </p:spPr>
        </p:pic>
        <p:pic>
          <p:nvPicPr>
            <p:cNvPr id="5" name="Picture 4"/>
            <p:cNvPicPr>
              <a:picLocks noChangeAspect="1"/>
            </p:cNvPicPr>
            <p:nvPr/>
          </p:nvPicPr>
          <p:blipFill>
            <a:blip r:embed="rId3"/>
            <a:stretch>
              <a:fillRect/>
            </a:stretch>
          </p:blipFill>
          <p:spPr>
            <a:xfrm>
              <a:off x="4579951" y="4526004"/>
              <a:ext cx="4564049" cy="2331996"/>
            </a:xfrm>
            <a:prstGeom prst="rect">
              <a:avLst/>
            </a:prstGeom>
            <a:noFill/>
            <a:ln w="38100">
              <a:solidFill>
                <a:schemeClr val="accent6"/>
              </a:solidFill>
              <a:miter lim="800000"/>
              <a:headEnd/>
              <a:tailEnd/>
            </a:ln>
          </p:spPr>
        </p:pic>
        <p:sp>
          <p:nvSpPr>
            <p:cNvPr id="11" name="TextBox 22"/>
            <p:cNvSpPr txBox="1">
              <a:spLocks noChangeArrowheads="1"/>
            </p:cNvSpPr>
            <p:nvPr/>
          </p:nvSpPr>
          <p:spPr bwMode="auto">
            <a:xfrm>
              <a:off x="1305395" y="4065992"/>
              <a:ext cx="1847241" cy="400110"/>
            </a:xfrm>
            <a:prstGeom prst="rect">
              <a:avLst/>
            </a:prstGeom>
            <a:noFill/>
            <a:ln w="38100">
              <a:solidFill>
                <a:srgbClr val="FF0000"/>
              </a:solidFill>
              <a:miter lim="800000"/>
              <a:headEnd/>
              <a:tailEnd/>
            </a:ln>
          </p:spPr>
          <p:txBody>
            <a:bodyPr wrap="square">
              <a:spAutoFit/>
            </a:bodyPr>
            <a:lstStyle/>
            <a:p>
              <a:pPr eaLnBrk="0" hangingPunct="0"/>
              <a:r>
                <a:rPr lang="en-US" sz="2000" b="1" i="1" dirty="0">
                  <a:solidFill>
                    <a:srgbClr val="FF0000"/>
                  </a:solidFill>
                </a:rPr>
                <a:t>Original graph</a:t>
              </a:r>
            </a:p>
          </p:txBody>
        </p:sp>
        <p:sp>
          <p:nvSpPr>
            <p:cNvPr id="12" name="TextBox 22"/>
            <p:cNvSpPr txBox="1">
              <a:spLocks noChangeArrowheads="1"/>
            </p:cNvSpPr>
            <p:nvPr/>
          </p:nvSpPr>
          <p:spPr bwMode="auto">
            <a:xfrm>
              <a:off x="5878720" y="4065992"/>
              <a:ext cx="1969880" cy="400110"/>
            </a:xfrm>
            <a:prstGeom prst="rect">
              <a:avLst/>
            </a:prstGeom>
            <a:noFill/>
            <a:ln w="38100">
              <a:solidFill>
                <a:srgbClr val="FF0000"/>
              </a:solidFill>
              <a:miter lim="800000"/>
              <a:headEnd/>
              <a:tailEnd/>
            </a:ln>
          </p:spPr>
          <p:txBody>
            <a:bodyPr wrap="square">
              <a:spAutoFit/>
            </a:bodyPr>
            <a:lstStyle/>
            <a:p>
              <a:pPr eaLnBrk="0" hangingPunct="0"/>
              <a:r>
                <a:rPr lang="en-US" sz="2000" b="1" i="1" dirty="0">
                  <a:solidFill>
                    <a:srgbClr val="FF0000"/>
                  </a:solidFill>
                </a:rPr>
                <a:t>Formatted graph</a:t>
              </a:r>
            </a:p>
          </p:txBody>
        </p:sp>
      </p:grpSp>
      <p:sp>
        <p:nvSpPr>
          <p:cNvPr id="14" name="TextBox 13"/>
          <p:cNvSpPr txBox="1"/>
          <p:nvPr/>
        </p:nvSpPr>
        <p:spPr>
          <a:xfrm>
            <a:off x="7239000" y="679026"/>
            <a:ext cx="1888505" cy="1446550"/>
          </a:xfrm>
          <a:prstGeom prst="rect">
            <a:avLst/>
          </a:prstGeom>
          <a:solidFill>
            <a:srgbClr val="FFFFCC"/>
          </a:solidFill>
          <a:ln w="38100">
            <a:solidFill>
              <a:srgbClr val="FF0000"/>
            </a:solidFill>
          </a:ln>
        </p:spPr>
        <p:txBody>
          <a:bodyPr wrap="square" rtlCol="0">
            <a:spAutoFit/>
          </a:bodyPr>
          <a:lstStyle/>
          <a:p>
            <a:r>
              <a:rPr lang="en-US" sz="2200" b="1" i="1" u="sng" dirty="0">
                <a:solidFill>
                  <a:srgbClr val="FF0000"/>
                </a:solidFill>
              </a:rPr>
              <a:t>Try It</a:t>
            </a:r>
            <a:r>
              <a:rPr lang="en-US" sz="2200" b="1" i="1" dirty="0">
                <a:solidFill>
                  <a:srgbClr val="FF0000"/>
                </a:solidFill>
              </a:rPr>
              <a:t>! Add the formatting indicated to the graph.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15925800" y="4291013"/>
            <a:ext cx="1905000" cy="457200"/>
          </a:xfrm>
          <a:noFill/>
        </p:spPr>
        <p:txBody>
          <a:bodyPr/>
          <a:lstStyle/>
          <a:p>
            <a:fld id="{9ECAC76A-DE71-4171-BB17-8E6D3293E807}" type="slidenum">
              <a:rPr lang="en-US" smtClean="0"/>
              <a:pPr/>
              <a:t>29</a:t>
            </a:fld>
            <a:endParaRPr lang="en-US"/>
          </a:p>
        </p:txBody>
      </p:sp>
      <p:sp>
        <p:nvSpPr>
          <p:cNvPr id="56325" name="Rectangle 5"/>
          <p:cNvSpPr>
            <a:spLocks noChangeArrowheads="1"/>
          </p:cNvSpPr>
          <p:nvPr/>
        </p:nvSpPr>
        <p:spPr bwMode="auto">
          <a:xfrm>
            <a:off x="0" y="619125"/>
            <a:ext cx="9144000" cy="4262396"/>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Trendlines</a:t>
            </a:r>
          </a:p>
          <a:p>
            <a:pPr marL="342900" indent="-342900" eaLnBrk="0" hangingPunct="0">
              <a:spcBef>
                <a:spcPct val="20000"/>
              </a:spcBef>
              <a:buFont typeface="Arial" pitchFamily="34" charset="0"/>
              <a:buChar char="•"/>
              <a:tabLst>
                <a:tab pos="342900" algn="l"/>
              </a:tabLst>
              <a:defRPr/>
            </a:pPr>
            <a:r>
              <a:rPr lang="en-US" sz="2200" dirty="0">
                <a:solidFill>
                  <a:schemeClr val="accent2"/>
                </a:solidFill>
              </a:rPr>
              <a:t>Adding a </a:t>
            </a:r>
            <a:r>
              <a:rPr lang="en-US" sz="2200" b="1" i="1" u="sng" dirty="0">
                <a:solidFill>
                  <a:schemeClr val="accent2"/>
                </a:solidFill>
              </a:rPr>
              <a:t>trendline</a:t>
            </a:r>
            <a:r>
              <a:rPr lang="en-US" sz="2200" dirty="0">
                <a:solidFill>
                  <a:schemeClr val="accent2"/>
                </a:solidFill>
              </a:rPr>
              <a:t> to your graph instructs Excel to analyze your data points in order to determine the line that best fits your data using </a:t>
            </a:r>
            <a:r>
              <a:rPr lang="en-US" sz="2200" b="1" i="1" dirty="0">
                <a:solidFill>
                  <a:srgbClr val="FF0000"/>
                </a:solidFill>
              </a:rPr>
              <a:t>linear regression</a:t>
            </a:r>
            <a:r>
              <a:rPr lang="en-US" sz="2200" dirty="0">
                <a:solidFill>
                  <a:schemeClr val="accent2"/>
                </a:solidFill>
              </a:rPr>
              <a:t>.</a:t>
            </a:r>
          </a:p>
          <a:p>
            <a:pPr marL="342900" indent="-342900" eaLnBrk="0" hangingPunct="0">
              <a:spcBef>
                <a:spcPct val="20000"/>
              </a:spcBef>
              <a:buFont typeface="Arial" pitchFamily="34" charset="0"/>
              <a:buChar char="•"/>
              <a:tabLst>
                <a:tab pos="342900" algn="l"/>
              </a:tabLst>
              <a:defRPr/>
            </a:pPr>
            <a:r>
              <a:rPr lang="en-US" sz="2200" dirty="0">
                <a:solidFill>
                  <a:schemeClr val="accent2"/>
                </a:solidFill>
              </a:rPr>
              <a:t>Options include displaying the equation and the correlation coefficient, R</a:t>
            </a:r>
            <a:r>
              <a:rPr lang="en-US" sz="2200" baseline="30000" dirty="0">
                <a:solidFill>
                  <a:schemeClr val="accent2"/>
                </a:solidFill>
              </a:rPr>
              <a:t>2</a:t>
            </a:r>
            <a:r>
              <a:rPr lang="en-US" sz="2200" dirty="0">
                <a:solidFill>
                  <a:schemeClr val="accent2"/>
                </a:solidFill>
              </a:rPr>
              <a:t>.</a:t>
            </a:r>
          </a:p>
          <a:p>
            <a:pPr marL="342900" indent="-342900" eaLnBrk="0" hangingPunct="0">
              <a:spcBef>
                <a:spcPct val="20000"/>
              </a:spcBef>
              <a:buFont typeface="Arial" pitchFamily="34" charset="0"/>
              <a:buChar char="•"/>
              <a:tabLst>
                <a:tab pos="342900" algn="l"/>
              </a:tabLst>
              <a:defRPr/>
            </a:pPr>
            <a:r>
              <a:rPr lang="en-US" sz="2200" dirty="0">
                <a:solidFill>
                  <a:schemeClr val="accent2"/>
                </a:solidFill>
              </a:rPr>
              <a:t>Several types of trendlines are available, including linear, exponential, power, etc.</a:t>
            </a:r>
          </a:p>
          <a:p>
            <a:pPr marL="342900" indent="-342900" eaLnBrk="0" hangingPunct="0">
              <a:spcBef>
                <a:spcPct val="20000"/>
              </a:spcBef>
              <a:buFont typeface="Arial" pitchFamily="34" charset="0"/>
              <a:buChar char="•"/>
              <a:tabLst>
                <a:tab pos="342900" algn="l"/>
              </a:tabLst>
              <a:defRPr/>
            </a:pPr>
            <a:r>
              <a:rPr lang="en-US" sz="2200" b="1" i="1" u="sng" dirty="0">
                <a:solidFill>
                  <a:schemeClr val="accent2"/>
                </a:solidFill>
              </a:rPr>
              <a:t>Example</a:t>
            </a:r>
            <a:r>
              <a:rPr lang="en-US" sz="2200" dirty="0">
                <a:solidFill>
                  <a:schemeClr val="accent2"/>
                </a:solidFill>
              </a:rPr>
              <a:t>:  For the last graph add a </a:t>
            </a:r>
            <a:r>
              <a:rPr lang="en-US" sz="2200" b="1" i="1" u="sng" dirty="0">
                <a:solidFill>
                  <a:schemeClr val="accent2"/>
                </a:solidFill>
              </a:rPr>
              <a:t>linear trendline</a:t>
            </a:r>
            <a:r>
              <a:rPr lang="en-US" sz="2200" dirty="0">
                <a:solidFill>
                  <a:schemeClr val="accent2"/>
                </a:solidFill>
              </a:rPr>
              <a:t>.</a:t>
            </a:r>
          </a:p>
        </p:txBody>
      </p:sp>
      <p:sp>
        <p:nvSpPr>
          <p:cNvPr id="23557" name="Line 5"/>
          <p:cNvSpPr>
            <a:spLocks noChangeShapeType="1"/>
          </p:cNvSpPr>
          <p:nvPr/>
        </p:nvSpPr>
        <p:spPr bwMode="auto">
          <a:xfrm flipV="1">
            <a:off x="0" y="619124"/>
            <a:ext cx="9144000" cy="1"/>
          </a:xfrm>
          <a:prstGeom prst="line">
            <a:avLst/>
          </a:prstGeom>
          <a:noFill/>
          <a:ln w="38100">
            <a:solidFill>
              <a:schemeClr val="accent2"/>
            </a:solidFill>
            <a:round/>
            <a:headEnd/>
            <a:tailEnd/>
          </a:ln>
        </p:spPr>
        <p:txBody>
          <a:bodyPr/>
          <a:lstStyle/>
          <a:p>
            <a:endParaRPr lang="en-US"/>
          </a:p>
        </p:txBody>
      </p:sp>
      <p:sp>
        <p:nvSpPr>
          <p:cNvPr id="23558"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29</a:t>
            </a:r>
          </a:p>
        </p:txBody>
      </p:sp>
      <p:pic>
        <p:nvPicPr>
          <p:cNvPr id="3" name="Picture 2"/>
          <p:cNvPicPr>
            <a:picLocks noChangeAspect="1"/>
          </p:cNvPicPr>
          <p:nvPr/>
        </p:nvPicPr>
        <p:blipFill>
          <a:blip r:embed="rId2"/>
          <a:stretch>
            <a:fillRect/>
          </a:stretch>
        </p:blipFill>
        <p:spPr>
          <a:xfrm>
            <a:off x="10131" y="3467100"/>
            <a:ext cx="9133869" cy="3390900"/>
          </a:xfrm>
          <a:prstGeom prst="rect">
            <a:avLst/>
          </a:prstGeom>
          <a:noFill/>
          <a:ln w="38100">
            <a:solidFill>
              <a:schemeClr val="accent6"/>
            </a:solidFill>
            <a:miter lim="800000"/>
            <a:headEnd/>
            <a:tailEnd/>
          </a:ln>
        </p:spPr>
      </p:pic>
    </p:spTree>
    <p:extLst>
      <p:ext uri="{BB962C8B-B14F-4D97-AF65-F5344CB8AC3E}">
        <p14:creationId xmlns:p14="http://schemas.microsoft.com/office/powerpoint/2010/main" val="47391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3"/>
          <p:cNvSpPr>
            <a:spLocks noChangeArrowheads="1"/>
          </p:cNvSpPr>
          <p:nvPr/>
        </p:nvSpPr>
        <p:spPr bwMode="auto">
          <a:xfrm>
            <a:off x="0" y="609601"/>
            <a:ext cx="5288437" cy="2662344"/>
          </a:xfrm>
          <a:prstGeom prst="rect">
            <a:avLst/>
          </a:prstGeom>
          <a:noFill/>
          <a:ln w="9525">
            <a:noFill/>
            <a:miter lim="800000"/>
            <a:headEnd/>
            <a:tailEnd/>
          </a:ln>
        </p:spPr>
        <p:txBody>
          <a:bodyPr/>
          <a:lstStyle/>
          <a:p>
            <a:pPr eaLnBrk="0" hangingPunct="0">
              <a:spcBef>
                <a:spcPct val="20000"/>
              </a:spcBef>
              <a:tabLst>
                <a:tab pos="342900" algn="l"/>
              </a:tabLst>
            </a:pPr>
            <a:r>
              <a:rPr lang="en-US" b="1" dirty="0">
                <a:solidFill>
                  <a:schemeClr val="accent2"/>
                </a:solidFill>
              </a:rPr>
              <a:t>1.	</a:t>
            </a:r>
            <a:r>
              <a:rPr lang="en-US" b="1" u="sng" dirty="0">
                <a:solidFill>
                  <a:schemeClr val="accent2"/>
                </a:solidFill>
              </a:rPr>
              <a:t>Using the best type of graph</a:t>
            </a:r>
            <a:endParaRPr lang="en-US" b="1" dirty="0">
              <a:solidFill>
                <a:schemeClr val="accent2"/>
              </a:solidFill>
            </a:endParaRPr>
          </a:p>
          <a:p>
            <a:pPr marL="571500" lvl="1" indent="-228600" eaLnBrk="0" hangingPunct="0">
              <a:spcBef>
                <a:spcPct val="20000"/>
              </a:spcBef>
              <a:buFont typeface="Arial" pitchFamily="34" charset="0"/>
              <a:buChar char="•"/>
            </a:pPr>
            <a:r>
              <a:rPr lang="en-US" dirty="0">
                <a:solidFill>
                  <a:schemeClr val="accent2"/>
                </a:solidFill>
              </a:rPr>
              <a:t> Excel offers many types of graphs (referred to as </a:t>
            </a:r>
            <a:r>
              <a:rPr lang="en-US" b="1" u="sng" dirty="0">
                <a:solidFill>
                  <a:srgbClr val="FF0000"/>
                </a:solidFill>
              </a:rPr>
              <a:t>charts</a:t>
            </a:r>
            <a:r>
              <a:rPr lang="en-US" dirty="0">
                <a:solidFill>
                  <a:schemeClr val="accent2"/>
                </a:solidFill>
              </a:rPr>
              <a:t>)</a:t>
            </a:r>
          </a:p>
          <a:p>
            <a:pPr marL="571500" lvl="1" indent="-228600" eaLnBrk="0" hangingPunct="0">
              <a:spcBef>
                <a:spcPct val="20000"/>
              </a:spcBef>
              <a:buFont typeface="Arial" pitchFamily="34" charset="0"/>
              <a:buChar char="•"/>
            </a:pPr>
            <a:r>
              <a:rPr lang="en-US" dirty="0">
                <a:solidFill>
                  <a:schemeClr val="accent2"/>
                </a:solidFill>
              </a:rPr>
              <a:t>The following tools appear on the </a:t>
            </a:r>
            <a:r>
              <a:rPr lang="en-US" b="1" i="1" u="sng" dirty="0">
                <a:solidFill>
                  <a:schemeClr val="accent2"/>
                </a:solidFill>
              </a:rPr>
              <a:t>Insert</a:t>
            </a:r>
            <a:r>
              <a:rPr lang="en-US" dirty="0">
                <a:solidFill>
                  <a:schemeClr val="accent2"/>
                </a:solidFill>
              </a:rPr>
              <a:t> menu:</a:t>
            </a:r>
          </a:p>
        </p:txBody>
      </p:sp>
      <p:sp>
        <p:nvSpPr>
          <p:cNvPr id="5125" name="Line 5"/>
          <p:cNvSpPr>
            <a:spLocks noChangeShapeType="1"/>
          </p:cNvSpPr>
          <p:nvPr/>
        </p:nvSpPr>
        <p:spPr bwMode="auto">
          <a:xfrm>
            <a:off x="-1" y="609599"/>
            <a:ext cx="9144001" cy="1"/>
          </a:xfrm>
          <a:prstGeom prst="line">
            <a:avLst/>
          </a:prstGeom>
          <a:noFill/>
          <a:ln w="38100">
            <a:solidFill>
              <a:schemeClr val="accent2"/>
            </a:solidFill>
            <a:round/>
            <a:headEnd/>
            <a:tailEnd/>
          </a:ln>
        </p:spPr>
        <p:txBody>
          <a:bodyPr/>
          <a:lstStyle/>
          <a:p>
            <a:endParaRPr lang="en-US"/>
          </a:p>
        </p:txBody>
      </p:sp>
      <p:sp>
        <p:nvSpPr>
          <p:cNvPr id="512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8" name="Rectangle 13"/>
          <p:cNvSpPr>
            <a:spLocks noChangeArrowheads="1"/>
          </p:cNvSpPr>
          <p:nvPr/>
        </p:nvSpPr>
        <p:spPr bwMode="auto">
          <a:xfrm>
            <a:off x="0" y="2719357"/>
            <a:ext cx="9143999" cy="913395"/>
          </a:xfrm>
          <a:prstGeom prst="rect">
            <a:avLst/>
          </a:prstGeom>
          <a:noFill/>
          <a:ln w="9525">
            <a:noFill/>
            <a:miter lim="800000"/>
            <a:headEnd/>
            <a:tailEnd/>
          </a:ln>
        </p:spPr>
        <p:txBody>
          <a:bodyPr/>
          <a:lstStyle/>
          <a:p>
            <a:pPr marL="571500" indent="-228600" eaLnBrk="0" hangingPunct="0">
              <a:spcBef>
                <a:spcPct val="20000"/>
              </a:spcBef>
              <a:buFont typeface="Arial" pitchFamily="34" charset="0"/>
              <a:buChar char="•"/>
            </a:pPr>
            <a:r>
              <a:rPr lang="en-US" dirty="0">
                <a:solidFill>
                  <a:schemeClr val="accent2"/>
                </a:solidFill>
              </a:rPr>
              <a:t>Pause the mouse over each chart tool for a description.</a:t>
            </a:r>
          </a:p>
          <a:p>
            <a:pPr marL="571500" indent="-228600" eaLnBrk="0" hangingPunct="0">
              <a:spcBef>
                <a:spcPct val="20000"/>
              </a:spcBef>
              <a:buFont typeface="Arial" pitchFamily="34" charset="0"/>
              <a:buChar char="•"/>
            </a:pPr>
            <a:r>
              <a:rPr lang="en-US" dirty="0">
                <a:solidFill>
                  <a:schemeClr val="accent2"/>
                </a:solidFill>
              </a:rPr>
              <a:t>Select the arrow next to each chart tool for additional options.</a:t>
            </a:r>
            <a:endParaRPr lang="en-US" b="1" dirty="0">
              <a:solidFill>
                <a:schemeClr val="accent2"/>
              </a:solidFill>
            </a:endParaRPr>
          </a:p>
        </p:txBody>
      </p:sp>
      <p:pic>
        <p:nvPicPr>
          <p:cNvPr id="2" name="Picture 1"/>
          <p:cNvPicPr>
            <a:picLocks noChangeAspect="1"/>
          </p:cNvPicPr>
          <p:nvPr/>
        </p:nvPicPr>
        <p:blipFill>
          <a:blip r:embed="rId2"/>
          <a:stretch>
            <a:fillRect/>
          </a:stretch>
        </p:blipFill>
        <p:spPr>
          <a:xfrm>
            <a:off x="5033913" y="1159359"/>
            <a:ext cx="3961892" cy="1483797"/>
          </a:xfrm>
          <a:prstGeom prst="rect">
            <a:avLst/>
          </a:prstGeom>
          <a:ln w="38100">
            <a:solidFill>
              <a:schemeClr val="accent6"/>
            </a:solidFill>
          </a:ln>
        </p:spPr>
      </p:pic>
      <p:pic>
        <p:nvPicPr>
          <p:cNvPr id="3" name="Picture 2"/>
          <p:cNvPicPr>
            <a:picLocks noChangeAspect="1"/>
          </p:cNvPicPr>
          <p:nvPr/>
        </p:nvPicPr>
        <p:blipFill>
          <a:blip r:embed="rId3"/>
          <a:stretch>
            <a:fillRect/>
          </a:stretch>
        </p:blipFill>
        <p:spPr>
          <a:xfrm>
            <a:off x="688156" y="3632752"/>
            <a:ext cx="4345757" cy="3238904"/>
          </a:xfrm>
          <a:prstGeom prst="rect">
            <a:avLst/>
          </a:prstGeom>
          <a:ln w="38100">
            <a:solidFill>
              <a:schemeClr val="accent6"/>
            </a:solidFill>
          </a:ln>
        </p:spPr>
      </p:pic>
      <p:pic>
        <p:nvPicPr>
          <p:cNvPr id="5" name="Picture 4"/>
          <p:cNvPicPr>
            <a:picLocks noChangeAspect="1"/>
          </p:cNvPicPr>
          <p:nvPr/>
        </p:nvPicPr>
        <p:blipFill>
          <a:blip r:embed="rId4"/>
          <a:stretch>
            <a:fillRect/>
          </a:stretch>
        </p:blipFill>
        <p:spPr>
          <a:xfrm>
            <a:off x="5354276" y="3632752"/>
            <a:ext cx="3620040" cy="3225248"/>
          </a:xfrm>
          <a:prstGeom prst="rect">
            <a:avLst/>
          </a:prstGeom>
          <a:ln w="38100">
            <a:solidFill>
              <a:schemeClr val="accent6"/>
            </a:solidFill>
          </a:ln>
        </p:spPr>
      </p:pic>
      <p:sp>
        <p:nvSpPr>
          <p:cNvPr id="10" name="Slide Number Placeholder 5"/>
          <p:cNvSpPr>
            <a:spLocks noGrp="1"/>
          </p:cNvSpPr>
          <p:nvPr>
            <p:ph type="sldNum" sz="quarter" idx="12"/>
          </p:nvPr>
        </p:nvSpPr>
        <p:spPr>
          <a:xfrm>
            <a:off x="7239000" y="0"/>
            <a:ext cx="1905000" cy="457200"/>
          </a:xfrm>
          <a:noFill/>
        </p:spPr>
        <p:txBody>
          <a:bodyPr/>
          <a:lstStyle/>
          <a:p>
            <a:r>
              <a:rPr lang="en-US" dirty="0"/>
              <a:t>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15925800" y="4291013"/>
            <a:ext cx="1905000" cy="457200"/>
          </a:xfrm>
          <a:noFill/>
        </p:spPr>
        <p:txBody>
          <a:bodyPr/>
          <a:lstStyle/>
          <a:p>
            <a:fld id="{9ECAC76A-DE71-4171-BB17-8E6D3293E807}" type="slidenum">
              <a:rPr lang="en-US" smtClean="0"/>
              <a:pPr/>
              <a:t>30</a:t>
            </a:fld>
            <a:endParaRPr lang="en-US"/>
          </a:p>
        </p:txBody>
      </p:sp>
      <p:sp>
        <p:nvSpPr>
          <p:cNvPr id="56325" name="Rectangle 5"/>
          <p:cNvSpPr>
            <a:spLocks noChangeArrowheads="1"/>
          </p:cNvSpPr>
          <p:nvPr/>
        </p:nvSpPr>
        <p:spPr bwMode="auto">
          <a:xfrm>
            <a:off x="0" y="619125"/>
            <a:ext cx="4321969" cy="2036356"/>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Trendlines</a:t>
            </a:r>
            <a:r>
              <a:rPr lang="en-US" sz="2200" dirty="0">
                <a:solidFill>
                  <a:schemeClr val="accent2"/>
                </a:solidFill>
              </a:rPr>
              <a:t> (continued)</a:t>
            </a:r>
          </a:p>
          <a:p>
            <a:pPr eaLnBrk="0" hangingPunct="0">
              <a:spcBef>
                <a:spcPct val="20000"/>
              </a:spcBef>
              <a:defRPr/>
            </a:pPr>
            <a:r>
              <a:rPr lang="en-US" sz="2200" dirty="0">
                <a:solidFill>
                  <a:schemeClr val="accent2"/>
                </a:solidFill>
              </a:rPr>
              <a:t>Select </a:t>
            </a:r>
            <a:r>
              <a:rPr lang="en-US" sz="2200" b="1" i="1" u="sng" dirty="0">
                <a:solidFill>
                  <a:schemeClr val="accent2"/>
                </a:solidFill>
              </a:rPr>
              <a:t>More Options</a:t>
            </a:r>
            <a:r>
              <a:rPr lang="en-US" sz="2200" dirty="0">
                <a:solidFill>
                  <a:schemeClr val="accent2"/>
                </a:solidFill>
              </a:rPr>
              <a:t>… in order to:</a:t>
            </a:r>
          </a:p>
          <a:p>
            <a:pPr marL="342900" indent="-342900" eaLnBrk="0" hangingPunct="0">
              <a:spcBef>
                <a:spcPct val="20000"/>
              </a:spcBef>
              <a:buFont typeface="Arial" panose="020B0604020202020204" pitchFamily="34" charset="0"/>
              <a:buChar char="•"/>
              <a:defRPr/>
            </a:pPr>
            <a:r>
              <a:rPr lang="en-US" sz="2200" dirty="0">
                <a:solidFill>
                  <a:schemeClr val="accent2"/>
                </a:solidFill>
              </a:rPr>
              <a:t>Pick the type of trendline</a:t>
            </a:r>
          </a:p>
          <a:p>
            <a:pPr marL="342900" indent="-342900" eaLnBrk="0" hangingPunct="0">
              <a:spcBef>
                <a:spcPct val="20000"/>
              </a:spcBef>
              <a:buFont typeface="Arial" panose="020B0604020202020204" pitchFamily="34" charset="0"/>
              <a:buChar char="•"/>
              <a:defRPr/>
            </a:pPr>
            <a:r>
              <a:rPr lang="en-US" sz="2200" dirty="0">
                <a:solidFill>
                  <a:schemeClr val="accent2"/>
                </a:solidFill>
              </a:rPr>
              <a:t>Display the equation</a:t>
            </a:r>
          </a:p>
          <a:p>
            <a:pPr marL="342900" indent="-342900" eaLnBrk="0" hangingPunct="0">
              <a:spcBef>
                <a:spcPct val="20000"/>
              </a:spcBef>
              <a:buFont typeface="Arial" panose="020B0604020202020204" pitchFamily="34" charset="0"/>
              <a:buChar char="•"/>
              <a:defRPr/>
            </a:pPr>
            <a:r>
              <a:rPr lang="en-US" sz="2200" dirty="0">
                <a:solidFill>
                  <a:schemeClr val="accent2"/>
                </a:solidFill>
              </a:rPr>
              <a:t>Display the value of R</a:t>
            </a:r>
            <a:r>
              <a:rPr lang="en-US" sz="2200" baseline="30000" dirty="0">
                <a:solidFill>
                  <a:schemeClr val="accent2"/>
                </a:solidFill>
              </a:rPr>
              <a:t>2</a:t>
            </a:r>
          </a:p>
        </p:txBody>
      </p:sp>
      <p:sp>
        <p:nvSpPr>
          <p:cNvPr id="23557" name="Line 5"/>
          <p:cNvSpPr>
            <a:spLocks noChangeShapeType="1"/>
          </p:cNvSpPr>
          <p:nvPr/>
        </p:nvSpPr>
        <p:spPr bwMode="auto">
          <a:xfrm flipV="1">
            <a:off x="0" y="619124"/>
            <a:ext cx="9144000" cy="1"/>
          </a:xfrm>
          <a:prstGeom prst="line">
            <a:avLst/>
          </a:prstGeom>
          <a:noFill/>
          <a:ln w="38100">
            <a:solidFill>
              <a:schemeClr val="accent2"/>
            </a:solidFill>
            <a:round/>
            <a:headEnd/>
            <a:tailEnd/>
          </a:ln>
        </p:spPr>
        <p:txBody>
          <a:bodyPr/>
          <a:lstStyle/>
          <a:p>
            <a:endParaRPr lang="en-US"/>
          </a:p>
        </p:txBody>
      </p:sp>
      <p:sp>
        <p:nvSpPr>
          <p:cNvPr id="23558"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30</a:t>
            </a:r>
          </a:p>
        </p:txBody>
      </p:sp>
      <p:grpSp>
        <p:nvGrpSpPr>
          <p:cNvPr id="15" name="Group 14"/>
          <p:cNvGrpSpPr/>
          <p:nvPr/>
        </p:nvGrpSpPr>
        <p:grpSpPr>
          <a:xfrm>
            <a:off x="28575" y="686077"/>
            <a:ext cx="9115426" cy="6171923"/>
            <a:chOff x="28575" y="686077"/>
            <a:chExt cx="9115426" cy="6171923"/>
          </a:xfrm>
        </p:grpSpPr>
        <p:pic>
          <p:nvPicPr>
            <p:cNvPr id="2" name="Picture 1"/>
            <p:cNvPicPr>
              <a:picLocks noChangeAspect="1"/>
            </p:cNvPicPr>
            <p:nvPr/>
          </p:nvPicPr>
          <p:blipFill rotWithShape="1">
            <a:blip r:embed="rId2"/>
            <a:srcRect l="276" b="618"/>
            <a:stretch/>
          </p:blipFill>
          <p:spPr>
            <a:xfrm>
              <a:off x="28575" y="2691220"/>
              <a:ext cx="4293394" cy="3199585"/>
            </a:xfrm>
            <a:prstGeom prst="rect">
              <a:avLst/>
            </a:prstGeom>
            <a:noFill/>
            <a:ln w="38100">
              <a:solidFill>
                <a:schemeClr val="accent6"/>
              </a:solidFill>
              <a:miter lim="800000"/>
              <a:headEnd/>
              <a:tailEnd/>
            </a:ln>
          </p:spPr>
        </p:pic>
        <p:pic>
          <p:nvPicPr>
            <p:cNvPr id="4" name="Picture 3"/>
            <p:cNvPicPr>
              <a:picLocks noChangeAspect="1"/>
            </p:cNvPicPr>
            <p:nvPr/>
          </p:nvPicPr>
          <p:blipFill>
            <a:blip r:embed="rId3"/>
            <a:stretch>
              <a:fillRect/>
            </a:stretch>
          </p:blipFill>
          <p:spPr>
            <a:xfrm>
              <a:off x="6324601" y="686077"/>
              <a:ext cx="2819400" cy="6171923"/>
            </a:xfrm>
            <a:prstGeom prst="rect">
              <a:avLst/>
            </a:prstGeom>
            <a:noFill/>
            <a:ln w="38100">
              <a:solidFill>
                <a:schemeClr val="accent6"/>
              </a:solidFill>
              <a:miter lim="800000"/>
              <a:headEnd/>
              <a:tailEnd/>
            </a:ln>
          </p:spPr>
        </p:pic>
        <p:sp>
          <p:nvSpPr>
            <p:cNvPr id="11" name="Rounded Rectangle 16"/>
            <p:cNvSpPr>
              <a:spLocks noChangeArrowheads="1"/>
            </p:cNvSpPr>
            <p:nvPr/>
          </p:nvSpPr>
          <p:spPr bwMode="auto">
            <a:xfrm>
              <a:off x="2802731" y="4940483"/>
              <a:ext cx="1016794" cy="250641"/>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12" name="Straight Arrow Connector 12"/>
            <p:cNvCxnSpPr>
              <a:cxnSpLocks noChangeShapeType="1"/>
              <a:stCxn id="11" idx="3"/>
            </p:cNvCxnSpPr>
            <p:nvPr/>
          </p:nvCxnSpPr>
          <p:spPr bwMode="auto">
            <a:xfrm flipV="1">
              <a:off x="3819525" y="5038725"/>
              <a:ext cx="2505075" cy="27079"/>
            </a:xfrm>
            <a:prstGeom prst="straightConnector1">
              <a:avLst/>
            </a:prstGeom>
            <a:noFill/>
            <a:ln w="38100" algn="ctr">
              <a:solidFill>
                <a:srgbClr val="FF0000"/>
              </a:solidFill>
              <a:round/>
              <a:headEnd/>
              <a:tailEnd type="arrow" w="med" len="med"/>
            </a:ln>
          </p:spPr>
        </p:cxnSp>
        <p:sp>
          <p:nvSpPr>
            <p:cNvPr id="16" name="Rounded Rectangle 16"/>
            <p:cNvSpPr>
              <a:spLocks noChangeArrowheads="1"/>
            </p:cNvSpPr>
            <p:nvPr/>
          </p:nvSpPr>
          <p:spPr bwMode="auto">
            <a:xfrm>
              <a:off x="6612730" y="2655481"/>
              <a:ext cx="1188245" cy="344894"/>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
          <p:nvSpPr>
            <p:cNvPr id="17" name="Rounded Rectangle 16"/>
            <p:cNvSpPr>
              <a:spLocks noChangeArrowheads="1"/>
            </p:cNvSpPr>
            <p:nvPr/>
          </p:nvSpPr>
          <p:spPr bwMode="auto">
            <a:xfrm>
              <a:off x="6536532" y="6294031"/>
              <a:ext cx="2207418" cy="487769"/>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
          <p:nvSpPr>
            <p:cNvPr id="14" name="Left Brace 13"/>
            <p:cNvSpPr/>
            <p:nvPr/>
          </p:nvSpPr>
          <p:spPr bwMode="auto">
            <a:xfrm>
              <a:off x="5791200" y="2314575"/>
              <a:ext cx="400050" cy="2133600"/>
            </a:xfrm>
            <a:prstGeom prst="lef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Left Brace 20"/>
            <p:cNvSpPr/>
            <p:nvPr/>
          </p:nvSpPr>
          <p:spPr bwMode="auto">
            <a:xfrm>
              <a:off x="5830492" y="6294031"/>
              <a:ext cx="360758" cy="533898"/>
            </a:xfrm>
            <a:prstGeom prst="leftBrac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2" name="TextBox 22"/>
            <p:cNvSpPr txBox="1">
              <a:spLocks noChangeArrowheads="1"/>
            </p:cNvSpPr>
            <p:nvPr/>
          </p:nvSpPr>
          <p:spPr bwMode="auto">
            <a:xfrm>
              <a:off x="2219326" y="6150114"/>
              <a:ext cx="3611166" cy="707886"/>
            </a:xfrm>
            <a:prstGeom prst="rect">
              <a:avLst/>
            </a:prstGeom>
            <a:noFill/>
            <a:ln w="38100">
              <a:solidFill>
                <a:srgbClr val="FF0000"/>
              </a:solidFill>
              <a:miter lim="800000"/>
              <a:headEnd/>
              <a:tailEnd/>
            </a:ln>
          </p:spPr>
          <p:txBody>
            <a:bodyPr wrap="square">
              <a:spAutoFit/>
            </a:bodyPr>
            <a:lstStyle/>
            <a:p>
              <a:pPr eaLnBrk="0" hangingPunct="0"/>
              <a:r>
                <a:rPr lang="en-US" sz="2000" b="1" i="1" dirty="0">
                  <a:solidFill>
                    <a:srgbClr val="FF0000"/>
                  </a:solidFill>
                </a:rPr>
                <a:t>Check the boxes to show both the equation and the value of R</a:t>
              </a:r>
              <a:r>
                <a:rPr lang="en-US" sz="2000" b="1" i="1" baseline="30000" dirty="0">
                  <a:solidFill>
                    <a:srgbClr val="FF0000"/>
                  </a:solidFill>
                </a:rPr>
                <a:t>2</a:t>
              </a:r>
            </a:p>
          </p:txBody>
        </p:sp>
        <p:sp>
          <p:nvSpPr>
            <p:cNvPr id="23" name="TextBox 22"/>
            <p:cNvSpPr txBox="1">
              <a:spLocks noChangeArrowheads="1"/>
            </p:cNvSpPr>
            <p:nvPr/>
          </p:nvSpPr>
          <p:spPr bwMode="auto">
            <a:xfrm>
              <a:off x="4521994" y="2750323"/>
              <a:ext cx="1269205" cy="1323439"/>
            </a:xfrm>
            <a:prstGeom prst="rect">
              <a:avLst/>
            </a:prstGeom>
            <a:noFill/>
            <a:ln w="38100">
              <a:solidFill>
                <a:srgbClr val="FF0000"/>
              </a:solidFill>
              <a:miter lim="800000"/>
              <a:headEnd/>
              <a:tailEnd/>
            </a:ln>
          </p:spPr>
          <p:txBody>
            <a:bodyPr wrap="square">
              <a:spAutoFit/>
            </a:bodyPr>
            <a:lstStyle/>
            <a:p>
              <a:pPr algn="ctr" eaLnBrk="0" hangingPunct="0"/>
              <a:r>
                <a:rPr lang="en-US" sz="2000" b="1" i="1" dirty="0">
                  <a:solidFill>
                    <a:srgbClr val="FF0000"/>
                  </a:solidFill>
                </a:rPr>
                <a:t>6 types of trendlines are available</a:t>
              </a:r>
              <a:endParaRPr lang="en-US" sz="2000" b="1" i="1" baseline="30000" dirty="0">
                <a:solidFill>
                  <a:srgbClr val="FF0000"/>
                </a:solidFill>
              </a:endParaRPr>
            </a:p>
          </p:txBody>
        </p:sp>
      </p:grpSp>
      <p:sp>
        <p:nvSpPr>
          <p:cNvPr id="18" name="Rounded Rectangle 16"/>
          <p:cNvSpPr>
            <a:spLocks noChangeArrowheads="1"/>
          </p:cNvSpPr>
          <p:nvPr/>
        </p:nvSpPr>
        <p:spPr bwMode="auto">
          <a:xfrm>
            <a:off x="6391275" y="790573"/>
            <a:ext cx="1752600" cy="333377"/>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Tree>
    <p:extLst>
      <p:ext uri="{BB962C8B-B14F-4D97-AF65-F5344CB8AC3E}">
        <p14:creationId xmlns:p14="http://schemas.microsoft.com/office/powerpoint/2010/main" val="1716292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15925800" y="4291013"/>
            <a:ext cx="1905000" cy="457200"/>
          </a:xfrm>
          <a:noFill/>
        </p:spPr>
        <p:txBody>
          <a:bodyPr/>
          <a:lstStyle/>
          <a:p>
            <a:fld id="{9ECAC76A-DE71-4171-BB17-8E6D3293E807}" type="slidenum">
              <a:rPr lang="en-US" smtClean="0"/>
              <a:pPr/>
              <a:t>31</a:t>
            </a:fld>
            <a:endParaRPr lang="en-US"/>
          </a:p>
        </p:txBody>
      </p:sp>
      <p:sp>
        <p:nvSpPr>
          <p:cNvPr id="56325" name="Rectangle 5"/>
          <p:cNvSpPr>
            <a:spLocks noChangeArrowheads="1"/>
          </p:cNvSpPr>
          <p:nvPr/>
        </p:nvSpPr>
        <p:spPr bwMode="auto">
          <a:xfrm>
            <a:off x="0" y="619124"/>
            <a:ext cx="6153150" cy="1266825"/>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Trendlines</a:t>
            </a:r>
            <a:r>
              <a:rPr lang="en-US" sz="2200" dirty="0">
                <a:solidFill>
                  <a:schemeClr val="accent2"/>
                </a:solidFill>
              </a:rPr>
              <a:t> (continued)</a:t>
            </a:r>
          </a:p>
          <a:p>
            <a:pPr eaLnBrk="0" hangingPunct="0">
              <a:spcBef>
                <a:spcPct val="20000"/>
              </a:spcBef>
              <a:defRPr/>
            </a:pPr>
            <a:r>
              <a:rPr lang="en-US" sz="2200" dirty="0">
                <a:solidFill>
                  <a:schemeClr val="accent2"/>
                </a:solidFill>
              </a:rPr>
              <a:t>Another way to add a trendline is to right-click on any data point and select </a:t>
            </a:r>
            <a:r>
              <a:rPr lang="en-US" sz="2200" b="1" i="1" u="sng" dirty="0">
                <a:solidFill>
                  <a:schemeClr val="accent2"/>
                </a:solidFill>
              </a:rPr>
              <a:t>Add Trendline</a:t>
            </a:r>
            <a:r>
              <a:rPr lang="en-US" sz="2200" dirty="0">
                <a:solidFill>
                  <a:schemeClr val="accent2"/>
                </a:solidFill>
              </a:rPr>
              <a:t>… </a:t>
            </a:r>
          </a:p>
        </p:txBody>
      </p:sp>
      <p:sp>
        <p:nvSpPr>
          <p:cNvPr id="23557" name="Line 5"/>
          <p:cNvSpPr>
            <a:spLocks noChangeShapeType="1"/>
          </p:cNvSpPr>
          <p:nvPr/>
        </p:nvSpPr>
        <p:spPr bwMode="auto">
          <a:xfrm flipV="1">
            <a:off x="0" y="619124"/>
            <a:ext cx="9144000" cy="1"/>
          </a:xfrm>
          <a:prstGeom prst="line">
            <a:avLst/>
          </a:prstGeom>
          <a:noFill/>
          <a:ln w="38100">
            <a:solidFill>
              <a:schemeClr val="accent2"/>
            </a:solidFill>
            <a:round/>
            <a:headEnd/>
            <a:tailEnd/>
          </a:ln>
        </p:spPr>
        <p:txBody>
          <a:bodyPr/>
          <a:lstStyle/>
          <a:p>
            <a:endParaRPr lang="en-US"/>
          </a:p>
        </p:txBody>
      </p:sp>
      <p:sp>
        <p:nvSpPr>
          <p:cNvPr id="23558"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31</a:t>
            </a:r>
          </a:p>
        </p:txBody>
      </p:sp>
      <p:grpSp>
        <p:nvGrpSpPr>
          <p:cNvPr id="6" name="Group 5"/>
          <p:cNvGrpSpPr/>
          <p:nvPr/>
        </p:nvGrpSpPr>
        <p:grpSpPr>
          <a:xfrm>
            <a:off x="8819" y="686077"/>
            <a:ext cx="9135182" cy="6171923"/>
            <a:chOff x="8819" y="686077"/>
            <a:chExt cx="9135182" cy="6171923"/>
          </a:xfrm>
        </p:grpSpPr>
        <p:pic>
          <p:nvPicPr>
            <p:cNvPr id="3" name="Picture 2"/>
            <p:cNvPicPr>
              <a:picLocks noChangeAspect="1"/>
            </p:cNvPicPr>
            <p:nvPr/>
          </p:nvPicPr>
          <p:blipFill rotWithShape="1">
            <a:blip r:embed="rId2"/>
            <a:srcRect l="47451"/>
            <a:stretch/>
          </p:blipFill>
          <p:spPr>
            <a:xfrm>
              <a:off x="8819" y="1939609"/>
              <a:ext cx="4658197" cy="4419103"/>
            </a:xfrm>
            <a:prstGeom prst="rect">
              <a:avLst/>
            </a:prstGeom>
            <a:noFill/>
            <a:ln w="38100">
              <a:solidFill>
                <a:schemeClr val="accent6"/>
              </a:solidFill>
              <a:miter lim="800000"/>
              <a:headEnd/>
              <a:tailEnd/>
            </a:ln>
          </p:spPr>
        </p:pic>
        <p:pic>
          <p:nvPicPr>
            <p:cNvPr id="4" name="Picture 3"/>
            <p:cNvPicPr>
              <a:picLocks noChangeAspect="1"/>
            </p:cNvPicPr>
            <p:nvPr/>
          </p:nvPicPr>
          <p:blipFill>
            <a:blip r:embed="rId3"/>
            <a:stretch>
              <a:fillRect/>
            </a:stretch>
          </p:blipFill>
          <p:spPr>
            <a:xfrm>
              <a:off x="6324601" y="686077"/>
              <a:ext cx="2819400" cy="6171923"/>
            </a:xfrm>
            <a:prstGeom prst="rect">
              <a:avLst/>
            </a:prstGeom>
            <a:noFill/>
            <a:ln w="38100">
              <a:solidFill>
                <a:schemeClr val="accent6"/>
              </a:solidFill>
              <a:miter lim="800000"/>
              <a:headEnd/>
              <a:tailEnd/>
            </a:ln>
          </p:spPr>
        </p:pic>
        <p:sp>
          <p:nvSpPr>
            <p:cNvPr id="11" name="Rounded Rectangle 16"/>
            <p:cNvSpPr>
              <a:spLocks noChangeArrowheads="1"/>
            </p:cNvSpPr>
            <p:nvPr/>
          </p:nvSpPr>
          <p:spPr bwMode="auto">
            <a:xfrm>
              <a:off x="2581276" y="5036732"/>
              <a:ext cx="1238250" cy="295274"/>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12" name="Straight Arrow Connector 12"/>
            <p:cNvCxnSpPr>
              <a:cxnSpLocks noChangeShapeType="1"/>
              <a:stCxn id="11" idx="3"/>
            </p:cNvCxnSpPr>
            <p:nvPr/>
          </p:nvCxnSpPr>
          <p:spPr bwMode="auto">
            <a:xfrm flipV="1">
              <a:off x="3819526" y="5179607"/>
              <a:ext cx="2505075" cy="4762"/>
            </a:xfrm>
            <a:prstGeom prst="straightConnector1">
              <a:avLst/>
            </a:prstGeom>
            <a:noFill/>
            <a:ln w="38100" algn="ctr">
              <a:solidFill>
                <a:srgbClr val="FF0000"/>
              </a:solidFill>
              <a:round/>
              <a:headEnd/>
              <a:tailEnd type="arrow" w="med" len="med"/>
            </a:ln>
          </p:spPr>
        </p:cxnSp>
        <p:sp>
          <p:nvSpPr>
            <p:cNvPr id="16" name="Rounded Rectangle 16"/>
            <p:cNvSpPr>
              <a:spLocks noChangeArrowheads="1"/>
            </p:cNvSpPr>
            <p:nvPr/>
          </p:nvSpPr>
          <p:spPr bwMode="auto">
            <a:xfrm>
              <a:off x="6612730" y="2655481"/>
              <a:ext cx="1188245" cy="344894"/>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
          <p:nvSpPr>
            <p:cNvPr id="17" name="Rounded Rectangle 16"/>
            <p:cNvSpPr>
              <a:spLocks noChangeArrowheads="1"/>
            </p:cNvSpPr>
            <p:nvPr/>
          </p:nvSpPr>
          <p:spPr bwMode="auto">
            <a:xfrm>
              <a:off x="6536532" y="6294031"/>
              <a:ext cx="2207418" cy="487769"/>
            </a:xfrm>
            <a:prstGeom prst="roundRect">
              <a:avLst>
                <a:gd name="adj" fmla="val 16667"/>
              </a:avLst>
            </a:prstGeom>
            <a:noFill/>
            <a:ln w="38100" algn="ctr">
              <a:solidFill>
                <a:srgbClr val="FF0000"/>
              </a:solidFill>
              <a:round/>
              <a:headEnd/>
              <a:tailEnd/>
            </a:ln>
          </p:spPr>
          <p:txBody>
            <a:bodyPr/>
            <a:lstStyle/>
            <a:p>
              <a:pPr eaLnBrk="0" hangingPunct="0"/>
              <a:endParaRPr lang="en-US"/>
            </a:p>
          </p:txBody>
        </p:sp>
      </p:grpSp>
      <p:sp>
        <p:nvSpPr>
          <p:cNvPr id="14" name="Rounded Rectangle 16"/>
          <p:cNvSpPr>
            <a:spLocks noChangeArrowheads="1"/>
          </p:cNvSpPr>
          <p:nvPr/>
        </p:nvSpPr>
        <p:spPr bwMode="auto">
          <a:xfrm>
            <a:off x="6391275" y="790573"/>
            <a:ext cx="1752600" cy="333377"/>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Tree>
    <p:extLst>
      <p:ext uri="{BB962C8B-B14F-4D97-AF65-F5344CB8AC3E}">
        <p14:creationId xmlns:p14="http://schemas.microsoft.com/office/powerpoint/2010/main" val="267151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15925800" y="4291013"/>
            <a:ext cx="1905000" cy="457200"/>
          </a:xfrm>
          <a:noFill/>
        </p:spPr>
        <p:txBody>
          <a:bodyPr/>
          <a:lstStyle/>
          <a:p>
            <a:fld id="{9ECAC76A-DE71-4171-BB17-8E6D3293E807}" type="slidenum">
              <a:rPr lang="en-US" smtClean="0"/>
              <a:pPr/>
              <a:t>32</a:t>
            </a:fld>
            <a:endParaRPr lang="en-US"/>
          </a:p>
        </p:txBody>
      </p:sp>
      <p:sp>
        <p:nvSpPr>
          <p:cNvPr id="56325" name="Rectangle 5"/>
          <p:cNvSpPr>
            <a:spLocks noChangeArrowheads="1"/>
          </p:cNvSpPr>
          <p:nvPr/>
        </p:nvSpPr>
        <p:spPr bwMode="auto">
          <a:xfrm>
            <a:off x="-1" y="619125"/>
            <a:ext cx="6372225" cy="1773872"/>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Trendlines</a:t>
            </a:r>
            <a:r>
              <a:rPr lang="en-US" sz="2200" dirty="0">
                <a:solidFill>
                  <a:schemeClr val="accent2"/>
                </a:solidFill>
              </a:rPr>
              <a:t> (continued) – </a:t>
            </a:r>
            <a:r>
              <a:rPr lang="en-US" sz="2200" b="1" i="1" u="sng" dirty="0">
                <a:solidFill>
                  <a:schemeClr val="accent2"/>
                </a:solidFill>
              </a:rPr>
              <a:t>Final Result</a:t>
            </a:r>
            <a:r>
              <a:rPr lang="en-US" sz="2200" b="1" i="1" dirty="0">
                <a:solidFill>
                  <a:schemeClr val="accent2"/>
                </a:solidFill>
              </a:rPr>
              <a:t>:</a:t>
            </a:r>
          </a:p>
          <a:p>
            <a:pPr marL="342900" indent="-342900" eaLnBrk="0" hangingPunct="0">
              <a:spcBef>
                <a:spcPct val="20000"/>
              </a:spcBef>
              <a:buFont typeface="Arial" panose="020B0604020202020204" pitchFamily="34" charset="0"/>
              <a:buChar char="•"/>
              <a:defRPr/>
            </a:pPr>
            <a:r>
              <a:rPr lang="en-US" sz="2200" dirty="0">
                <a:solidFill>
                  <a:schemeClr val="accent6"/>
                </a:solidFill>
              </a:rPr>
              <a:t>Be sure to move the trendline equation to an easy to view location (it may be on top of the graph).</a:t>
            </a:r>
          </a:p>
          <a:p>
            <a:pPr marL="342900" indent="-342900" eaLnBrk="0" hangingPunct="0">
              <a:spcBef>
                <a:spcPct val="20000"/>
              </a:spcBef>
              <a:buFont typeface="Arial" panose="020B0604020202020204" pitchFamily="34" charset="0"/>
              <a:buChar char="•"/>
              <a:defRPr/>
            </a:pPr>
            <a:r>
              <a:rPr lang="en-US" sz="2200" dirty="0">
                <a:solidFill>
                  <a:schemeClr val="accent6"/>
                </a:solidFill>
              </a:rPr>
              <a:t>Note that R</a:t>
            </a:r>
            <a:r>
              <a:rPr lang="en-US" sz="2200" baseline="30000" dirty="0">
                <a:solidFill>
                  <a:schemeClr val="accent6"/>
                </a:solidFill>
              </a:rPr>
              <a:t>2</a:t>
            </a:r>
            <a:r>
              <a:rPr lang="en-US" sz="2200" dirty="0">
                <a:solidFill>
                  <a:schemeClr val="accent6"/>
                </a:solidFill>
              </a:rPr>
              <a:t> is close to 1 indicating a </a:t>
            </a:r>
            <a:r>
              <a:rPr lang="en-US" sz="2200" b="1" i="1" dirty="0">
                <a:solidFill>
                  <a:schemeClr val="accent6"/>
                </a:solidFill>
              </a:rPr>
              <a:t>very good fit</a:t>
            </a:r>
            <a:r>
              <a:rPr lang="en-US" sz="2200" dirty="0">
                <a:solidFill>
                  <a:schemeClr val="accent6"/>
                </a:solidFill>
              </a:rPr>
              <a:t>.</a:t>
            </a:r>
          </a:p>
          <a:p>
            <a:pPr marL="342900" indent="-342900" eaLnBrk="0" hangingPunct="0">
              <a:spcBef>
                <a:spcPct val="20000"/>
              </a:spcBef>
              <a:buFont typeface="Arial" panose="020B0604020202020204" pitchFamily="34" charset="0"/>
              <a:buChar char="•"/>
              <a:defRPr/>
            </a:pPr>
            <a:endParaRPr lang="en-US" sz="2200" dirty="0">
              <a:solidFill>
                <a:schemeClr val="accent2"/>
              </a:solidFill>
            </a:endParaRPr>
          </a:p>
        </p:txBody>
      </p:sp>
      <p:sp>
        <p:nvSpPr>
          <p:cNvPr id="23557" name="Line 5"/>
          <p:cNvSpPr>
            <a:spLocks noChangeShapeType="1"/>
          </p:cNvSpPr>
          <p:nvPr/>
        </p:nvSpPr>
        <p:spPr bwMode="auto">
          <a:xfrm flipV="1">
            <a:off x="0" y="619124"/>
            <a:ext cx="9144000" cy="1"/>
          </a:xfrm>
          <a:prstGeom prst="line">
            <a:avLst/>
          </a:prstGeom>
          <a:noFill/>
          <a:ln w="38100">
            <a:solidFill>
              <a:schemeClr val="accent2"/>
            </a:solidFill>
            <a:round/>
            <a:headEnd/>
            <a:tailEnd/>
          </a:ln>
        </p:spPr>
        <p:txBody>
          <a:bodyPr/>
          <a:lstStyle/>
          <a:p>
            <a:endParaRPr lang="en-US"/>
          </a:p>
        </p:txBody>
      </p:sp>
      <p:sp>
        <p:nvSpPr>
          <p:cNvPr id="23558"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32</a:t>
            </a:r>
          </a:p>
        </p:txBody>
      </p:sp>
      <p:grpSp>
        <p:nvGrpSpPr>
          <p:cNvPr id="23" name="Group 22"/>
          <p:cNvGrpSpPr/>
          <p:nvPr/>
        </p:nvGrpSpPr>
        <p:grpSpPr>
          <a:xfrm>
            <a:off x="405308" y="675836"/>
            <a:ext cx="8738692" cy="6182162"/>
            <a:chOff x="405308" y="675836"/>
            <a:chExt cx="8738692" cy="6182162"/>
          </a:xfrm>
        </p:grpSpPr>
        <p:pic>
          <p:nvPicPr>
            <p:cNvPr id="5" name="Picture 4"/>
            <p:cNvPicPr>
              <a:picLocks noChangeAspect="1"/>
            </p:cNvPicPr>
            <p:nvPr/>
          </p:nvPicPr>
          <p:blipFill>
            <a:blip r:embed="rId2"/>
            <a:stretch>
              <a:fillRect/>
            </a:stretch>
          </p:blipFill>
          <p:spPr>
            <a:xfrm>
              <a:off x="405308" y="2392997"/>
              <a:ext cx="8433892" cy="4465001"/>
            </a:xfrm>
            <a:prstGeom prst="rect">
              <a:avLst/>
            </a:prstGeom>
            <a:noFill/>
            <a:ln w="38100">
              <a:solidFill>
                <a:schemeClr val="accent6"/>
              </a:solidFill>
              <a:miter lim="800000"/>
              <a:headEnd/>
              <a:tailEnd/>
            </a:ln>
          </p:spPr>
        </p:pic>
        <p:sp>
          <p:nvSpPr>
            <p:cNvPr id="17" name="Rounded Rectangle 16"/>
            <p:cNvSpPr>
              <a:spLocks noChangeArrowheads="1"/>
            </p:cNvSpPr>
            <p:nvPr/>
          </p:nvSpPr>
          <p:spPr bwMode="auto">
            <a:xfrm>
              <a:off x="6450807" y="2482036"/>
              <a:ext cx="2264568" cy="767760"/>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14" name="Straight Arrow Connector 12"/>
            <p:cNvCxnSpPr>
              <a:cxnSpLocks noChangeShapeType="1"/>
            </p:cNvCxnSpPr>
            <p:nvPr/>
          </p:nvCxnSpPr>
          <p:spPr bwMode="auto">
            <a:xfrm flipH="1" flipV="1">
              <a:off x="6869312" y="3981452"/>
              <a:ext cx="214312" cy="766761"/>
            </a:xfrm>
            <a:prstGeom prst="straightConnector1">
              <a:avLst/>
            </a:prstGeom>
            <a:noFill/>
            <a:ln w="38100" algn="ctr">
              <a:solidFill>
                <a:srgbClr val="FF0000"/>
              </a:solidFill>
              <a:round/>
              <a:headEnd/>
              <a:tailEnd type="arrow" w="med" len="med"/>
            </a:ln>
          </p:spPr>
        </p:cxnSp>
        <p:sp>
          <p:nvSpPr>
            <p:cNvPr id="18" name="TextBox 17"/>
            <p:cNvSpPr txBox="1">
              <a:spLocks noChangeArrowheads="1"/>
            </p:cNvSpPr>
            <p:nvPr/>
          </p:nvSpPr>
          <p:spPr bwMode="auto">
            <a:xfrm>
              <a:off x="6589515" y="4748213"/>
              <a:ext cx="1418034" cy="461665"/>
            </a:xfrm>
            <a:prstGeom prst="rect">
              <a:avLst/>
            </a:prstGeom>
            <a:solidFill>
              <a:schemeClr val="bg1"/>
            </a:solidFill>
            <a:ln w="38100">
              <a:solidFill>
                <a:srgbClr val="FF0000"/>
              </a:solidFill>
              <a:miter lim="800000"/>
              <a:headEnd/>
              <a:tailEnd/>
            </a:ln>
          </p:spPr>
          <p:txBody>
            <a:bodyPr wrap="square">
              <a:spAutoFit/>
            </a:bodyPr>
            <a:lstStyle/>
            <a:p>
              <a:pPr algn="ctr" eaLnBrk="0" hangingPunct="0"/>
              <a:r>
                <a:rPr lang="en-US" b="1" i="1" dirty="0">
                  <a:solidFill>
                    <a:srgbClr val="FF0000"/>
                  </a:solidFill>
                </a:rPr>
                <a:t>trendline</a:t>
              </a:r>
              <a:endParaRPr lang="en-US" b="1" i="1" baseline="30000" dirty="0">
                <a:solidFill>
                  <a:srgbClr val="FF0000"/>
                </a:solidFill>
              </a:endParaRPr>
            </a:p>
          </p:txBody>
        </p:sp>
        <p:sp>
          <p:nvSpPr>
            <p:cNvPr id="19" name="TextBox 18"/>
            <p:cNvSpPr txBox="1">
              <a:spLocks noChangeArrowheads="1"/>
            </p:cNvSpPr>
            <p:nvPr/>
          </p:nvSpPr>
          <p:spPr bwMode="auto">
            <a:xfrm>
              <a:off x="5453063" y="675836"/>
              <a:ext cx="3690937" cy="461665"/>
            </a:xfrm>
            <a:prstGeom prst="rect">
              <a:avLst/>
            </a:prstGeom>
            <a:noFill/>
            <a:ln w="38100">
              <a:solidFill>
                <a:srgbClr val="FF0000"/>
              </a:solidFill>
              <a:miter lim="800000"/>
              <a:headEnd/>
              <a:tailEnd/>
            </a:ln>
          </p:spPr>
          <p:txBody>
            <a:bodyPr wrap="square">
              <a:spAutoFit/>
            </a:bodyPr>
            <a:lstStyle/>
            <a:p>
              <a:pPr algn="ctr" eaLnBrk="0" hangingPunct="0"/>
              <a:r>
                <a:rPr lang="en-US" b="1" i="1" dirty="0">
                  <a:solidFill>
                    <a:srgbClr val="FF0000"/>
                  </a:solidFill>
                </a:rPr>
                <a:t>Trendline Equation and R</a:t>
              </a:r>
              <a:r>
                <a:rPr lang="en-US" b="1" i="1" baseline="30000" dirty="0">
                  <a:solidFill>
                    <a:srgbClr val="FF0000"/>
                  </a:solidFill>
                </a:rPr>
                <a:t>2</a:t>
              </a:r>
            </a:p>
          </p:txBody>
        </p:sp>
        <p:cxnSp>
          <p:nvCxnSpPr>
            <p:cNvPr id="20" name="Straight Arrow Connector 12"/>
            <p:cNvCxnSpPr>
              <a:cxnSpLocks noChangeShapeType="1"/>
              <a:stCxn id="19" idx="2"/>
              <a:endCxn id="17" idx="0"/>
            </p:cNvCxnSpPr>
            <p:nvPr/>
          </p:nvCxnSpPr>
          <p:spPr bwMode="auto">
            <a:xfrm>
              <a:off x="7298532" y="1137501"/>
              <a:ext cx="284559" cy="1344535"/>
            </a:xfrm>
            <a:prstGeom prst="straightConnector1">
              <a:avLst/>
            </a:prstGeom>
            <a:noFill/>
            <a:ln w="38100" algn="ctr">
              <a:solidFill>
                <a:srgbClr val="FF0000"/>
              </a:solidFill>
              <a:round/>
              <a:headEnd/>
              <a:tailEnd type="arrow" w="med" len="med"/>
            </a:ln>
          </p:spPr>
        </p:cxnSp>
      </p:grpSp>
    </p:spTree>
    <p:extLst>
      <p:ext uri="{BB962C8B-B14F-4D97-AF65-F5344CB8AC3E}">
        <p14:creationId xmlns:p14="http://schemas.microsoft.com/office/powerpoint/2010/main" val="2777899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15925800" y="4291013"/>
            <a:ext cx="1905000" cy="457200"/>
          </a:xfrm>
          <a:noFill/>
        </p:spPr>
        <p:txBody>
          <a:bodyPr/>
          <a:lstStyle/>
          <a:p>
            <a:fld id="{9ECAC76A-DE71-4171-BB17-8E6D3293E807}" type="slidenum">
              <a:rPr lang="en-US" smtClean="0"/>
              <a:pPr/>
              <a:t>33</a:t>
            </a:fld>
            <a:endParaRPr lang="en-US"/>
          </a:p>
        </p:txBody>
      </p:sp>
      <p:sp>
        <p:nvSpPr>
          <p:cNvPr id="56325" name="Rectangle 5"/>
          <p:cNvSpPr>
            <a:spLocks noChangeArrowheads="1"/>
          </p:cNvSpPr>
          <p:nvPr/>
        </p:nvSpPr>
        <p:spPr bwMode="auto">
          <a:xfrm>
            <a:off x="-1" y="619125"/>
            <a:ext cx="9144001" cy="2155643"/>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Trendlines</a:t>
            </a:r>
            <a:r>
              <a:rPr lang="en-US" sz="2200" dirty="0">
                <a:solidFill>
                  <a:schemeClr val="accent2"/>
                </a:solidFill>
              </a:rPr>
              <a:t>  – </a:t>
            </a:r>
            <a:r>
              <a:rPr lang="en-US" sz="2200" b="1" i="1" u="sng" dirty="0">
                <a:solidFill>
                  <a:schemeClr val="accent2"/>
                </a:solidFill>
              </a:rPr>
              <a:t>Using the trendline equation to predict values</a:t>
            </a:r>
            <a:endParaRPr lang="en-US" sz="2200" b="1" i="1" dirty="0">
              <a:solidFill>
                <a:schemeClr val="accent2"/>
              </a:solidFill>
            </a:endParaRPr>
          </a:p>
          <a:p>
            <a:pPr marL="342900" indent="-342900" eaLnBrk="0" hangingPunct="0">
              <a:spcBef>
                <a:spcPct val="20000"/>
              </a:spcBef>
              <a:buFont typeface="Arial" panose="020B0604020202020204" pitchFamily="34" charset="0"/>
              <a:buChar char="•"/>
              <a:defRPr/>
            </a:pPr>
            <a:r>
              <a:rPr lang="en-US" sz="2200" dirty="0">
                <a:solidFill>
                  <a:schemeClr val="accent6"/>
                </a:solidFill>
              </a:rPr>
              <a:t>The trendline equation can be used to predict other (x, y) values.</a:t>
            </a:r>
          </a:p>
          <a:p>
            <a:pPr marL="342900" indent="-342900" eaLnBrk="0" hangingPunct="0">
              <a:spcBef>
                <a:spcPct val="20000"/>
              </a:spcBef>
              <a:buFont typeface="Arial" panose="020B0604020202020204" pitchFamily="34" charset="0"/>
              <a:buChar char="•"/>
              <a:defRPr/>
            </a:pPr>
            <a:r>
              <a:rPr lang="en-US" sz="2200" b="1" i="1" u="sng" dirty="0">
                <a:solidFill>
                  <a:schemeClr val="accent6"/>
                </a:solidFill>
              </a:rPr>
              <a:t>Example</a:t>
            </a:r>
            <a:r>
              <a:rPr lang="en-US" sz="2200" dirty="0">
                <a:solidFill>
                  <a:schemeClr val="accent6"/>
                </a:solidFill>
              </a:rPr>
              <a:t>:  Use the trendline equation to predict y for x = 7.0, 8.5, and 10.5.</a:t>
            </a:r>
          </a:p>
          <a:p>
            <a:pPr marL="1257300" lvl="2" indent="-342900" eaLnBrk="0" hangingPunct="0">
              <a:spcBef>
                <a:spcPct val="20000"/>
              </a:spcBef>
              <a:buFont typeface="Arial" panose="020B0604020202020204" pitchFamily="34" charset="0"/>
              <a:buChar char="•"/>
              <a:defRPr/>
            </a:pPr>
            <a:r>
              <a:rPr lang="en-US" sz="2200" b="1" i="1" dirty="0">
                <a:solidFill>
                  <a:srgbClr val="FF0000"/>
                </a:solidFill>
              </a:rPr>
              <a:t>Discuss the results shown below.</a:t>
            </a:r>
          </a:p>
          <a:p>
            <a:pPr marL="1257300" lvl="2" indent="-342900" eaLnBrk="0" hangingPunct="0">
              <a:spcBef>
                <a:spcPct val="20000"/>
              </a:spcBef>
              <a:buFont typeface="Arial" panose="020B0604020202020204" pitchFamily="34" charset="0"/>
              <a:buChar char="•"/>
              <a:defRPr/>
            </a:pPr>
            <a:r>
              <a:rPr lang="en-US" sz="2200" b="1" i="1" dirty="0">
                <a:solidFill>
                  <a:srgbClr val="FF0000"/>
                </a:solidFill>
              </a:rPr>
              <a:t>Note that 11.143(10.5) + 1.333 = 118.3</a:t>
            </a:r>
          </a:p>
        </p:txBody>
      </p:sp>
      <p:sp>
        <p:nvSpPr>
          <p:cNvPr id="23557" name="Line 5"/>
          <p:cNvSpPr>
            <a:spLocks noChangeShapeType="1"/>
          </p:cNvSpPr>
          <p:nvPr/>
        </p:nvSpPr>
        <p:spPr bwMode="auto">
          <a:xfrm flipV="1">
            <a:off x="0" y="619124"/>
            <a:ext cx="9144000" cy="1"/>
          </a:xfrm>
          <a:prstGeom prst="line">
            <a:avLst/>
          </a:prstGeom>
          <a:noFill/>
          <a:ln w="38100">
            <a:solidFill>
              <a:schemeClr val="accent2"/>
            </a:solidFill>
            <a:round/>
            <a:headEnd/>
            <a:tailEnd/>
          </a:ln>
        </p:spPr>
        <p:txBody>
          <a:bodyPr/>
          <a:lstStyle/>
          <a:p>
            <a:endParaRPr lang="en-US"/>
          </a:p>
        </p:txBody>
      </p:sp>
      <p:sp>
        <p:nvSpPr>
          <p:cNvPr id="23558"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33</a:t>
            </a:r>
          </a:p>
        </p:txBody>
      </p:sp>
      <p:grpSp>
        <p:nvGrpSpPr>
          <p:cNvPr id="7" name="Group 6"/>
          <p:cNvGrpSpPr/>
          <p:nvPr/>
        </p:nvGrpSpPr>
        <p:grpSpPr>
          <a:xfrm>
            <a:off x="1" y="2987176"/>
            <a:ext cx="9144000" cy="3870823"/>
            <a:chOff x="1" y="2987176"/>
            <a:chExt cx="9144000" cy="3870823"/>
          </a:xfrm>
        </p:grpSpPr>
        <p:pic>
          <p:nvPicPr>
            <p:cNvPr id="6" name="Picture 5"/>
            <p:cNvPicPr>
              <a:picLocks noChangeAspect="1"/>
            </p:cNvPicPr>
            <p:nvPr/>
          </p:nvPicPr>
          <p:blipFill>
            <a:blip r:embed="rId2"/>
            <a:stretch>
              <a:fillRect/>
            </a:stretch>
          </p:blipFill>
          <p:spPr>
            <a:xfrm>
              <a:off x="1" y="2987176"/>
              <a:ext cx="9144000" cy="3870823"/>
            </a:xfrm>
            <a:prstGeom prst="rect">
              <a:avLst/>
            </a:prstGeom>
            <a:noFill/>
            <a:ln w="38100">
              <a:solidFill>
                <a:schemeClr val="accent6"/>
              </a:solidFill>
              <a:miter lim="800000"/>
              <a:headEnd/>
              <a:tailEnd/>
            </a:ln>
          </p:spPr>
        </p:pic>
        <p:sp>
          <p:nvSpPr>
            <p:cNvPr id="17" name="Rounded Rectangle 16"/>
            <p:cNvSpPr>
              <a:spLocks noChangeArrowheads="1"/>
            </p:cNvSpPr>
            <p:nvPr/>
          </p:nvSpPr>
          <p:spPr bwMode="auto">
            <a:xfrm>
              <a:off x="4067176" y="3841567"/>
              <a:ext cx="1584322" cy="449446"/>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
          <p:nvSpPr>
            <p:cNvPr id="15" name="Rounded Rectangle 14"/>
            <p:cNvSpPr>
              <a:spLocks noChangeArrowheads="1"/>
            </p:cNvSpPr>
            <p:nvPr/>
          </p:nvSpPr>
          <p:spPr bwMode="auto">
            <a:xfrm>
              <a:off x="7071917" y="5448300"/>
              <a:ext cx="2072083" cy="342900"/>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16" name="Straight Arrow Connector 12"/>
            <p:cNvCxnSpPr>
              <a:cxnSpLocks noChangeShapeType="1"/>
            </p:cNvCxnSpPr>
            <p:nvPr/>
          </p:nvCxnSpPr>
          <p:spPr bwMode="auto">
            <a:xfrm>
              <a:off x="5651498" y="4291013"/>
              <a:ext cx="1447203" cy="1311183"/>
            </a:xfrm>
            <a:prstGeom prst="straightConnector1">
              <a:avLst/>
            </a:prstGeom>
            <a:noFill/>
            <a:ln w="38100" algn="ctr">
              <a:solidFill>
                <a:srgbClr val="FF0000"/>
              </a:solidFill>
              <a:round/>
              <a:headEnd/>
              <a:tailEnd type="arrow" w="med" len="med"/>
            </a:ln>
          </p:spPr>
        </p:cxnSp>
      </p:grpSp>
    </p:spTree>
    <p:extLst>
      <p:ext uri="{BB962C8B-B14F-4D97-AF65-F5344CB8AC3E}">
        <p14:creationId xmlns:p14="http://schemas.microsoft.com/office/powerpoint/2010/main" val="1531208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15925800" y="4291013"/>
            <a:ext cx="1905000" cy="457200"/>
          </a:xfrm>
          <a:noFill/>
        </p:spPr>
        <p:txBody>
          <a:bodyPr/>
          <a:lstStyle/>
          <a:p>
            <a:fld id="{2963D79A-9A86-4D07-913C-07F8569DC39C}" type="slidenum">
              <a:rPr lang="en-US" smtClean="0"/>
              <a:pPr/>
              <a:t>34</a:t>
            </a:fld>
            <a:endParaRPr lang="en-US"/>
          </a:p>
        </p:txBody>
      </p:sp>
      <p:sp>
        <p:nvSpPr>
          <p:cNvPr id="56325" name="Rectangle 5"/>
          <p:cNvSpPr>
            <a:spLocks noChangeArrowheads="1"/>
          </p:cNvSpPr>
          <p:nvPr/>
        </p:nvSpPr>
        <p:spPr bwMode="auto">
          <a:xfrm>
            <a:off x="0" y="619126"/>
            <a:ext cx="9144000" cy="1690938"/>
          </a:xfrm>
          <a:prstGeom prst="rect">
            <a:avLst/>
          </a:prstGeom>
          <a:noFill/>
          <a:ln w="9525">
            <a:noFill/>
            <a:miter lim="800000"/>
            <a:headEnd/>
            <a:tailEnd/>
          </a:ln>
          <a:effectLst/>
        </p:spPr>
        <p:txBody>
          <a:bodyPr/>
          <a:lstStyle/>
          <a:p>
            <a:pPr eaLnBrk="0" hangingPunct="0">
              <a:spcBef>
                <a:spcPct val="20000"/>
              </a:spcBef>
              <a:defRPr/>
            </a:pPr>
            <a:r>
              <a:rPr lang="en-US" b="1" u="sng" dirty="0">
                <a:solidFill>
                  <a:schemeClr val="accent2"/>
                </a:solidFill>
              </a:rPr>
              <a:t>Class Example</a:t>
            </a:r>
            <a:r>
              <a:rPr lang="en-US" b="1" dirty="0">
                <a:solidFill>
                  <a:schemeClr val="accent2"/>
                </a:solidFill>
              </a:rPr>
              <a:t>:  Linear Regression</a:t>
            </a:r>
          </a:p>
          <a:p>
            <a:pPr eaLnBrk="0" hangingPunct="0">
              <a:spcBef>
                <a:spcPct val="20000"/>
              </a:spcBef>
              <a:tabLst>
                <a:tab pos="342900" algn="l"/>
              </a:tabLst>
              <a:defRPr/>
            </a:pPr>
            <a:r>
              <a:rPr lang="en-US" dirty="0">
                <a:solidFill>
                  <a:schemeClr val="accent2"/>
                </a:solidFill>
              </a:rPr>
              <a:t>The data from slide 17 (“How does linear regression work?”) is shown below. </a:t>
            </a:r>
          </a:p>
        </p:txBody>
      </p:sp>
      <p:sp>
        <p:nvSpPr>
          <p:cNvPr id="25605"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2560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TextBox 9"/>
          <p:cNvSpPr txBox="1"/>
          <p:nvPr/>
        </p:nvSpPr>
        <p:spPr>
          <a:xfrm>
            <a:off x="2651210" y="1683781"/>
            <a:ext cx="6492790" cy="4893647"/>
          </a:xfrm>
          <a:prstGeom prst="rect">
            <a:avLst/>
          </a:prstGeom>
          <a:solidFill>
            <a:srgbClr val="FFFFCC"/>
          </a:solidFill>
          <a:ln w="38100">
            <a:solidFill>
              <a:schemeClr val="accent6"/>
            </a:solidFill>
            <a:miter lim="800000"/>
            <a:headEnd/>
            <a:tailEnd/>
          </a:ln>
        </p:spPr>
        <p:txBody>
          <a:bodyPr wrap="square" rtlCol="0">
            <a:spAutoFit/>
          </a:bodyPr>
          <a:lstStyle/>
          <a:p>
            <a:pPr marL="342900" indent="-342900">
              <a:buAutoNum type="arabicParenR"/>
            </a:pPr>
            <a:r>
              <a:rPr lang="en-US" sz="2200" dirty="0">
                <a:solidFill>
                  <a:schemeClr val="accent2"/>
                </a:solidFill>
              </a:rPr>
              <a:t>Create the table of values</a:t>
            </a:r>
          </a:p>
          <a:p>
            <a:pPr marL="342900" indent="-342900">
              <a:buAutoNum type="arabicParenR"/>
            </a:pPr>
            <a:r>
              <a:rPr lang="en-US" sz="2200" dirty="0">
                <a:solidFill>
                  <a:schemeClr val="accent2"/>
                </a:solidFill>
              </a:rPr>
              <a:t>Highlight the table and select</a:t>
            </a:r>
          </a:p>
          <a:p>
            <a:pPr marL="342900" indent="-342900"/>
            <a:r>
              <a:rPr lang="en-US" sz="2200" dirty="0">
                <a:solidFill>
                  <a:schemeClr val="accent2"/>
                </a:solidFill>
              </a:rPr>
              <a:t>	</a:t>
            </a:r>
            <a:r>
              <a:rPr lang="en-US" sz="2200" b="1" i="1" dirty="0">
                <a:solidFill>
                  <a:srgbClr val="FF0000"/>
                </a:solidFill>
              </a:rPr>
              <a:t>Insert – Scatter Chart – Markers Only</a:t>
            </a:r>
          </a:p>
          <a:p>
            <a:pPr marL="342900" indent="-342900">
              <a:buFont typeface="+mj-lt"/>
              <a:buAutoNum type="arabicParenR" startAt="3"/>
            </a:pPr>
            <a:r>
              <a:rPr lang="en-US" sz="2200" dirty="0">
                <a:solidFill>
                  <a:schemeClr val="accent2"/>
                </a:solidFill>
              </a:rPr>
              <a:t>Add a title and axis labels to the graph</a:t>
            </a:r>
          </a:p>
          <a:p>
            <a:pPr marL="342900" indent="-342900">
              <a:buFont typeface="+mj-lt"/>
              <a:buAutoNum type="arabicParenR" startAt="3"/>
            </a:pPr>
            <a:r>
              <a:rPr lang="en-US" sz="2200" dirty="0">
                <a:solidFill>
                  <a:schemeClr val="accent2"/>
                </a:solidFill>
              </a:rPr>
              <a:t>Log or linear scales? Check table on slide 19.</a:t>
            </a:r>
          </a:p>
          <a:p>
            <a:pPr marL="342900" indent="-342900">
              <a:buFont typeface="+mj-lt"/>
              <a:buAutoNum type="arabicParenR" startAt="3"/>
            </a:pPr>
            <a:r>
              <a:rPr lang="en-US" sz="2200" dirty="0">
                <a:solidFill>
                  <a:schemeClr val="accent2"/>
                </a:solidFill>
              </a:rPr>
              <a:t>Add gridlines to the graph</a:t>
            </a:r>
          </a:p>
          <a:p>
            <a:pPr marL="342900" indent="-342900">
              <a:buFont typeface="+mj-lt"/>
              <a:buAutoNum type="arabicParenR" startAt="3"/>
            </a:pPr>
            <a:r>
              <a:rPr lang="en-US" sz="2200" dirty="0">
                <a:solidFill>
                  <a:schemeClr val="accent2"/>
                </a:solidFill>
              </a:rPr>
              <a:t>Add a </a:t>
            </a:r>
            <a:r>
              <a:rPr lang="en-US" sz="2200" b="1" i="1" dirty="0">
                <a:solidFill>
                  <a:srgbClr val="FF0000"/>
                </a:solidFill>
              </a:rPr>
              <a:t>linear trendline</a:t>
            </a:r>
            <a:r>
              <a:rPr lang="en-US" sz="2200" dirty="0">
                <a:solidFill>
                  <a:schemeClr val="accent6"/>
                </a:solidFill>
              </a:rPr>
              <a:t> to determine a </a:t>
            </a:r>
            <a:r>
              <a:rPr lang="en-US" sz="2200" b="1" i="1" dirty="0">
                <a:solidFill>
                  <a:schemeClr val="accent6"/>
                </a:solidFill>
              </a:rPr>
              <a:t>linear equation </a:t>
            </a:r>
            <a:r>
              <a:rPr lang="en-US" sz="2200" dirty="0">
                <a:solidFill>
                  <a:schemeClr val="accent6"/>
                </a:solidFill>
              </a:rPr>
              <a:t>that represents the data.</a:t>
            </a:r>
            <a:endParaRPr lang="en-US" sz="2200" b="1" i="1" dirty="0">
              <a:solidFill>
                <a:srgbClr val="FF0000"/>
              </a:solidFill>
            </a:endParaRPr>
          </a:p>
          <a:p>
            <a:pPr marL="342900" indent="-342900">
              <a:buFont typeface="+mj-lt"/>
              <a:buAutoNum type="arabicParenR" startAt="3"/>
            </a:pPr>
            <a:r>
              <a:rPr lang="en-US" sz="2200" dirty="0">
                <a:solidFill>
                  <a:schemeClr val="accent2"/>
                </a:solidFill>
              </a:rPr>
              <a:t>Verify that the results are the same as from slide 17:</a:t>
            </a:r>
          </a:p>
          <a:p>
            <a:pPr eaLnBrk="0" hangingPunct="0"/>
            <a:r>
              <a:rPr lang="en-US" b="1" i="1" dirty="0">
                <a:solidFill>
                  <a:srgbClr val="FF0000"/>
                </a:solidFill>
              </a:rPr>
              <a:t>      y = 5.75x + 24.25  </a:t>
            </a:r>
          </a:p>
          <a:p>
            <a:pPr eaLnBrk="0" hangingPunct="0"/>
            <a:r>
              <a:rPr lang="en-US" b="1" i="1" dirty="0">
                <a:solidFill>
                  <a:srgbClr val="FF0000"/>
                </a:solidFill>
              </a:rPr>
              <a:t>     R</a:t>
            </a:r>
            <a:r>
              <a:rPr lang="en-US" b="1" i="1" baseline="30000" dirty="0">
                <a:solidFill>
                  <a:srgbClr val="FF0000"/>
                </a:solidFill>
              </a:rPr>
              <a:t>2</a:t>
            </a:r>
            <a:r>
              <a:rPr lang="en-US" b="1" i="1" dirty="0">
                <a:solidFill>
                  <a:srgbClr val="FF0000"/>
                </a:solidFill>
              </a:rPr>
              <a:t> = 0.9582</a:t>
            </a:r>
            <a:endParaRPr lang="en-US" sz="2200" dirty="0">
              <a:solidFill>
                <a:schemeClr val="accent2"/>
              </a:solidFill>
            </a:endParaRPr>
          </a:p>
          <a:p>
            <a:pPr marL="457200" indent="-457200">
              <a:buFont typeface="+mj-lt"/>
              <a:buAutoNum type="arabicParenR" startAt="8"/>
            </a:pPr>
            <a:r>
              <a:rPr lang="en-US" sz="2200" dirty="0">
                <a:solidFill>
                  <a:schemeClr val="accent2"/>
                </a:solidFill>
              </a:rPr>
              <a:t>Use the trendline to predict the f(t) for t = 10, 15, and 20 (show these values in a separate table).  Include a sample Excel equation.</a:t>
            </a:r>
          </a:p>
        </p:txBody>
      </p:sp>
      <p:sp>
        <p:nvSpPr>
          <p:cNvPr id="11"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34</a:t>
            </a:r>
          </a:p>
        </p:txBody>
      </p:sp>
      <p:graphicFrame>
        <p:nvGraphicFramePr>
          <p:cNvPr id="12" name="Table 11">
            <a:extLst>
              <a:ext uri="{FF2B5EF4-FFF2-40B4-BE49-F238E27FC236}">
                <a16:creationId xmlns:a16="http://schemas.microsoft.com/office/drawing/2014/main" id="{C5708802-475C-4E5B-BFB3-AB2213EB75E8}"/>
              </a:ext>
            </a:extLst>
          </p:cNvPr>
          <p:cNvGraphicFramePr>
            <a:graphicFrameLocks noGrp="1"/>
          </p:cNvGraphicFramePr>
          <p:nvPr>
            <p:extLst>
              <p:ext uri="{D42A27DB-BD31-4B8C-83A1-F6EECF244321}">
                <p14:modId xmlns:p14="http://schemas.microsoft.com/office/powerpoint/2010/main" val="799691305"/>
              </p:ext>
            </p:extLst>
          </p:nvPr>
        </p:nvGraphicFramePr>
        <p:xfrm>
          <a:off x="0" y="2399968"/>
          <a:ext cx="2129590" cy="2617200"/>
        </p:xfrm>
        <a:graphic>
          <a:graphicData uri="http://schemas.openxmlformats.org/drawingml/2006/table">
            <a:tbl>
              <a:tblPr/>
              <a:tblGrid>
                <a:gridCol w="1064795">
                  <a:extLst>
                    <a:ext uri="{9D8B030D-6E8A-4147-A177-3AD203B41FA5}">
                      <a16:colId xmlns:a16="http://schemas.microsoft.com/office/drawing/2014/main" val="20000"/>
                    </a:ext>
                  </a:extLst>
                </a:gridCol>
                <a:gridCol w="1064795">
                  <a:extLst>
                    <a:ext uri="{9D8B030D-6E8A-4147-A177-3AD203B41FA5}">
                      <a16:colId xmlns:a16="http://schemas.microsoft.com/office/drawing/2014/main" val="20001"/>
                    </a:ext>
                  </a:extLst>
                </a:gridCol>
              </a:tblGrid>
              <a:tr h="436200">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t</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f(t)</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6200">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1</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30</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6200">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3</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45</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36200">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5</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50</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36200">
                <a:tc>
                  <a:txBody>
                    <a:bodyPr/>
                    <a:lstStyle/>
                    <a:p>
                      <a:pPr marL="0" marR="0" algn="ctr">
                        <a:spcBef>
                          <a:spcPts val="0"/>
                        </a:spcBef>
                        <a:spcAft>
                          <a:spcPts val="0"/>
                        </a:spcAft>
                      </a:pPr>
                      <a:r>
                        <a:rPr lang="en-US" sz="2400" b="1">
                          <a:solidFill>
                            <a:schemeClr val="accent6"/>
                          </a:solidFill>
                          <a:latin typeface="Times New Roman"/>
                          <a:ea typeface="Times New Roman"/>
                          <a:cs typeface="Times New Roman"/>
                        </a:rPr>
                        <a:t>7</a:t>
                      </a:r>
                      <a:endParaRPr lang="en-US" sz="1600" b="1">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60</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36200">
                <a:tc>
                  <a:txBody>
                    <a:bodyPr/>
                    <a:lstStyle/>
                    <a:p>
                      <a:pPr marL="0" marR="0" algn="ctr">
                        <a:spcBef>
                          <a:spcPts val="0"/>
                        </a:spcBef>
                        <a:spcAft>
                          <a:spcPts val="0"/>
                        </a:spcAft>
                      </a:pPr>
                      <a:r>
                        <a:rPr lang="en-US" sz="2400" b="1">
                          <a:solidFill>
                            <a:schemeClr val="accent6"/>
                          </a:solidFill>
                          <a:latin typeface="Times New Roman"/>
                          <a:ea typeface="Times New Roman"/>
                          <a:cs typeface="Times New Roman"/>
                        </a:rPr>
                        <a:t>9</a:t>
                      </a:r>
                      <a:endParaRPr lang="en-US" sz="1600" b="1">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chemeClr val="accent6"/>
                          </a:solidFill>
                          <a:latin typeface="Times New Roman"/>
                          <a:ea typeface="Times New Roman"/>
                          <a:cs typeface="Times New Roman"/>
                        </a:rPr>
                        <a:t>80</a:t>
                      </a:r>
                      <a:endParaRPr lang="en-US" sz="16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15925800" y="4291013"/>
            <a:ext cx="1905000" cy="457200"/>
          </a:xfrm>
          <a:noFill/>
        </p:spPr>
        <p:txBody>
          <a:bodyPr/>
          <a:lstStyle/>
          <a:p>
            <a:fld id="{2963D79A-9A86-4D07-913C-07F8569DC39C}" type="slidenum">
              <a:rPr lang="en-US" smtClean="0"/>
              <a:pPr/>
              <a:t>35</a:t>
            </a:fld>
            <a:endParaRPr lang="en-US"/>
          </a:p>
        </p:txBody>
      </p:sp>
      <p:sp>
        <p:nvSpPr>
          <p:cNvPr id="56325" name="Rectangle 5"/>
          <p:cNvSpPr>
            <a:spLocks noChangeArrowheads="1"/>
          </p:cNvSpPr>
          <p:nvPr/>
        </p:nvSpPr>
        <p:spPr bwMode="auto">
          <a:xfrm>
            <a:off x="0" y="619125"/>
            <a:ext cx="4752975" cy="2938463"/>
          </a:xfrm>
          <a:prstGeom prst="rect">
            <a:avLst/>
          </a:prstGeom>
          <a:noFill/>
          <a:ln w="9525">
            <a:noFill/>
            <a:miter lim="800000"/>
            <a:headEnd/>
            <a:tailEnd/>
          </a:ln>
          <a:effectLst/>
        </p:spPr>
        <p:txBody>
          <a:bodyPr/>
          <a:lstStyle/>
          <a:p>
            <a:pPr eaLnBrk="0" hangingPunct="0">
              <a:spcBef>
                <a:spcPct val="20000"/>
              </a:spcBef>
              <a:defRPr/>
            </a:pPr>
            <a:r>
              <a:rPr lang="en-US" b="1" u="sng" dirty="0">
                <a:solidFill>
                  <a:schemeClr val="accent2"/>
                </a:solidFill>
              </a:rPr>
              <a:t>Example</a:t>
            </a:r>
            <a:r>
              <a:rPr lang="en-US" b="1" dirty="0">
                <a:solidFill>
                  <a:schemeClr val="accent2"/>
                </a:solidFill>
              </a:rPr>
              <a:t>:  Power Regression</a:t>
            </a:r>
          </a:p>
          <a:p>
            <a:pPr marL="342900" indent="-342900" eaLnBrk="0" hangingPunct="0">
              <a:spcBef>
                <a:spcPct val="20000"/>
              </a:spcBef>
              <a:buFont typeface="Arial" pitchFamily="34" charset="0"/>
              <a:buChar char="•"/>
              <a:tabLst>
                <a:tab pos="342900" algn="l"/>
              </a:tabLst>
              <a:defRPr/>
            </a:pPr>
            <a:r>
              <a:rPr lang="en-US" dirty="0">
                <a:solidFill>
                  <a:schemeClr val="accent2"/>
                </a:solidFill>
              </a:rPr>
              <a:t>Plot R vs A and find a </a:t>
            </a:r>
            <a:r>
              <a:rPr lang="en-US" b="1" i="1" u="sng" dirty="0">
                <a:solidFill>
                  <a:schemeClr val="accent2"/>
                </a:solidFill>
              </a:rPr>
              <a:t>power formula</a:t>
            </a:r>
            <a:r>
              <a:rPr lang="en-US" dirty="0">
                <a:solidFill>
                  <a:schemeClr val="accent2"/>
                </a:solidFill>
              </a:rPr>
              <a:t> that expresses R in terms of A  (i.e., y = </a:t>
            </a:r>
            <a:r>
              <a:rPr lang="en-US" dirty="0" err="1">
                <a:solidFill>
                  <a:schemeClr val="accent2"/>
                </a:solidFill>
              </a:rPr>
              <a:t>bx</a:t>
            </a:r>
            <a:r>
              <a:rPr lang="en-US" baseline="30000" dirty="0" err="1">
                <a:solidFill>
                  <a:schemeClr val="accent2"/>
                </a:solidFill>
              </a:rPr>
              <a:t>m</a:t>
            </a:r>
            <a:r>
              <a:rPr lang="en-US" dirty="0">
                <a:solidFill>
                  <a:schemeClr val="accent2"/>
                </a:solidFill>
              </a:rPr>
              <a:t> or R = </a:t>
            </a:r>
            <a:r>
              <a:rPr lang="en-US" dirty="0" err="1">
                <a:solidFill>
                  <a:schemeClr val="accent2"/>
                </a:solidFill>
              </a:rPr>
              <a:t>bA</a:t>
            </a:r>
            <a:r>
              <a:rPr lang="en-US" baseline="30000" dirty="0" err="1">
                <a:solidFill>
                  <a:schemeClr val="accent2"/>
                </a:solidFill>
              </a:rPr>
              <a:t>m</a:t>
            </a:r>
            <a:r>
              <a:rPr lang="en-US" dirty="0">
                <a:solidFill>
                  <a:schemeClr val="accent2"/>
                </a:solidFill>
              </a:rPr>
              <a:t>) </a:t>
            </a:r>
          </a:p>
          <a:p>
            <a:pPr marL="342900" indent="-342900" eaLnBrk="0" hangingPunct="0">
              <a:spcBef>
                <a:spcPct val="20000"/>
              </a:spcBef>
              <a:buFont typeface="Arial" pitchFamily="34" charset="0"/>
              <a:buChar char="•"/>
              <a:tabLst>
                <a:tab pos="342900" algn="l"/>
              </a:tabLst>
              <a:defRPr/>
            </a:pPr>
            <a:r>
              <a:rPr lang="en-US" dirty="0">
                <a:solidFill>
                  <a:schemeClr val="accent2"/>
                </a:solidFill>
              </a:rPr>
              <a:t>Recall that power functions are typically graphed using </a:t>
            </a:r>
            <a:r>
              <a:rPr lang="en-US" b="1" i="1" dirty="0">
                <a:solidFill>
                  <a:schemeClr val="accent2"/>
                </a:solidFill>
              </a:rPr>
              <a:t>log scales</a:t>
            </a:r>
            <a:r>
              <a:rPr lang="en-US" dirty="0">
                <a:solidFill>
                  <a:schemeClr val="accent2"/>
                </a:solidFill>
              </a:rPr>
              <a:t> for both axes.</a:t>
            </a:r>
          </a:p>
        </p:txBody>
      </p:sp>
      <p:sp>
        <p:nvSpPr>
          <p:cNvPr id="25605"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2560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TextBox 9"/>
          <p:cNvSpPr txBox="1"/>
          <p:nvPr/>
        </p:nvSpPr>
        <p:spPr>
          <a:xfrm>
            <a:off x="4962525" y="704847"/>
            <a:ext cx="4181475" cy="2462213"/>
          </a:xfrm>
          <a:prstGeom prst="rect">
            <a:avLst/>
          </a:prstGeom>
          <a:solidFill>
            <a:srgbClr val="FFFFCC"/>
          </a:solidFill>
          <a:ln w="38100">
            <a:solidFill>
              <a:schemeClr val="accent6"/>
            </a:solidFill>
            <a:miter lim="800000"/>
            <a:headEnd/>
            <a:tailEnd/>
          </a:ln>
        </p:spPr>
        <p:txBody>
          <a:bodyPr wrap="square" rtlCol="0">
            <a:spAutoFit/>
          </a:bodyPr>
          <a:lstStyle/>
          <a:p>
            <a:pPr marL="342900" indent="-342900">
              <a:buAutoNum type="arabicParenR"/>
            </a:pPr>
            <a:r>
              <a:rPr lang="en-US" sz="2200" dirty="0">
                <a:solidFill>
                  <a:schemeClr val="accent2"/>
                </a:solidFill>
              </a:rPr>
              <a:t>Create the table of values</a:t>
            </a:r>
          </a:p>
          <a:p>
            <a:pPr marL="342900" indent="-342900">
              <a:buAutoNum type="arabicParenR"/>
            </a:pPr>
            <a:r>
              <a:rPr lang="en-US" sz="2200" dirty="0">
                <a:solidFill>
                  <a:schemeClr val="accent2"/>
                </a:solidFill>
              </a:rPr>
              <a:t>Highlight the table and select</a:t>
            </a:r>
          </a:p>
          <a:p>
            <a:pPr marL="342900" indent="-342900"/>
            <a:r>
              <a:rPr lang="en-US" sz="2200" dirty="0">
                <a:solidFill>
                  <a:schemeClr val="accent2"/>
                </a:solidFill>
              </a:rPr>
              <a:t>	</a:t>
            </a:r>
            <a:r>
              <a:rPr lang="en-US" sz="2200" b="1" i="1" dirty="0">
                <a:solidFill>
                  <a:srgbClr val="FF0000"/>
                </a:solidFill>
              </a:rPr>
              <a:t>Insert – Scatter Chart – Markers Only</a:t>
            </a:r>
          </a:p>
          <a:p>
            <a:pPr marL="342900" indent="-342900">
              <a:buFont typeface="+mj-lt"/>
              <a:buAutoNum type="arabicParenR" startAt="3"/>
            </a:pPr>
            <a:r>
              <a:rPr lang="en-US" sz="2200" dirty="0">
                <a:solidFill>
                  <a:schemeClr val="accent2"/>
                </a:solidFill>
              </a:rPr>
              <a:t>Add a title and axis labels to the graph</a:t>
            </a:r>
          </a:p>
          <a:p>
            <a:pPr marL="342900" indent="-342900">
              <a:buFont typeface="+mj-lt"/>
              <a:buAutoNum type="arabicParenR" startAt="3"/>
            </a:pPr>
            <a:r>
              <a:rPr lang="en-US" sz="2200" dirty="0">
                <a:solidFill>
                  <a:schemeClr val="accent2"/>
                </a:solidFill>
              </a:rPr>
              <a:t>Add gridlines to the graph</a:t>
            </a:r>
          </a:p>
        </p:txBody>
      </p:sp>
      <p:sp>
        <p:nvSpPr>
          <p:cNvPr id="11"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34</a:t>
            </a:r>
          </a:p>
        </p:txBody>
      </p:sp>
      <p:pic>
        <p:nvPicPr>
          <p:cNvPr id="2" name="Picture 1"/>
          <p:cNvPicPr>
            <a:picLocks noChangeAspect="1"/>
          </p:cNvPicPr>
          <p:nvPr/>
        </p:nvPicPr>
        <p:blipFill>
          <a:blip r:embed="rId2"/>
          <a:stretch>
            <a:fillRect/>
          </a:stretch>
        </p:blipFill>
        <p:spPr>
          <a:xfrm>
            <a:off x="0" y="3876675"/>
            <a:ext cx="3143250" cy="2981325"/>
          </a:xfrm>
          <a:prstGeom prst="rect">
            <a:avLst/>
          </a:prstGeom>
        </p:spPr>
      </p:pic>
      <p:pic>
        <p:nvPicPr>
          <p:cNvPr id="3" name="Picture 2"/>
          <p:cNvPicPr>
            <a:picLocks noChangeAspect="1"/>
          </p:cNvPicPr>
          <p:nvPr/>
        </p:nvPicPr>
        <p:blipFill>
          <a:blip r:embed="rId3"/>
          <a:stretch>
            <a:fillRect/>
          </a:stretch>
        </p:blipFill>
        <p:spPr>
          <a:xfrm>
            <a:off x="3143250" y="3193760"/>
            <a:ext cx="6000750" cy="3664240"/>
          </a:xfrm>
          <a:prstGeom prst="rect">
            <a:avLst/>
          </a:prstGeom>
        </p:spPr>
      </p:pic>
    </p:spTree>
    <p:extLst>
      <p:ext uri="{BB962C8B-B14F-4D97-AF65-F5344CB8AC3E}">
        <p14:creationId xmlns:p14="http://schemas.microsoft.com/office/powerpoint/2010/main" val="3238051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875549"/>
            <a:ext cx="4819652" cy="3007089"/>
          </a:xfrm>
          <a:prstGeom prst="rect">
            <a:avLst/>
          </a:prstGeom>
        </p:spPr>
      </p:pic>
      <p:sp>
        <p:nvSpPr>
          <p:cNvPr id="25602" name="Slide Number Placeholder 5"/>
          <p:cNvSpPr>
            <a:spLocks noGrp="1"/>
          </p:cNvSpPr>
          <p:nvPr>
            <p:ph type="sldNum" sz="quarter" idx="12"/>
          </p:nvPr>
        </p:nvSpPr>
        <p:spPr>
          <a:xfrm>
            <a:off x="15925800" y="4291013"/>
            <a:ext cx="1905000" cy="457200"/>
          </a:xfrm>
          <a:noFill/>
        </p:spPr>
        <p:txBody>
          <a:bodyPr/>
          <a:lstStyle/>
          <a:p>
            <a:fld id="{2963D79A-9A86-4D07-913C-07F8569DC39C}" type="slidenum">
              <a:rPr lang="en-US" smtClean="0"/>
              <a:pPr/>
              <a:t>36</a:t>
            </a:fld>
            <a:endParaRPr lang="en-US"/>
          </a:p>
        </p:txBody>
      </p:sp>
      <p:sp>
        <p:nvSpPr>
          <p:cNvPr id="56325" name="Rectangle 5"/>
          <p:cNvSpPr>
            <a:spLocks noChangeArrowheads="1"/>
          </p:cNvSpPr>
          <p:nvPr/>
        </p:nvSpPr>
        <p:spPr bwMode="auto">
          <a:xfrm>
            <a:off x="0" y="619126"/>
            <a:ext cx="9144000" cy="400050"/>
          </a:xfrm>
          <a:prstGeom prst="rect">
            <a:avLst/>
          </a:prstGeom>
          <a:noFill/>
          <a:ln w="9525">
            <a:noFill/>
            <a:miter lim="800000"/>
            <a:headEnd/>
            <a:tailEnd/>
          </a:ln>
          <a:effectLst/>
        </p:spPr>
        <p:txBody>
          <a:bodyPr/>
          <a:lstStyle/>
          <a:p>
            <a:pPr eaLnBrk="0" hangingPunct="0">
              <a:spcBef>
                <a:spcPct val="20000"/>
              </a:spcBef>
              <a:defRPr/>
            </a:pPr>
            <a:r>
              <a:rPr lang="en-US" sz="2000" b="1" u="sng" dirty="0">
                <a:solidFill>
                  <a:schemeClr val="accent2"/>
                </a:solidFill>
              </a:rPr>
              <a:t>Example</a:t>
            </a:r>
            <a:r>
              <a:rPr lang="en-US" sz="2000" b="1" dirty="0">
                <a:solidFill>
                  <a:schemeClr val="accent2"/>
                </a:solidFill>
              </a:rPr>
              <a:t>:  Power Regression (continued)</a:t>
            </a:r>
            <a:endParaRPr lang="en-US" sz="1800" b="1" dirty="0">
              <a:solidFill>
                <a:schemeClr val="accent2"/>
              </a:solidFill>
            </a:endParaRPr>
          </a:p>
        </p:txBody>
      </p:sp>
      <p:sp>
        <p:nvSpPr>
          <p:cNvPr id="25605" name="Line 5"/>
          <p:cNvSpPr>
            <a:spLocks noChangeShapeType="1"/>
          </p:cNvSpPr>
          <p:nvPr/>
        </p:nvSpPr>
        <p:spPr bwMode="auto">
          <a:xfrm>
            <a:off x="-1" y="628647"/>
            <a:ext cx="9143999" cy="1"/>
          </a:xfrm>
          <a:prstGeom prst="line">
            <a:avLst/>
          </a:prstGeom>
          <a:noFill/>
          <a:ln w="38100">
            <a:solidFill>
              <a:schemeClr val="accent2"/>
            </a:solidFill>
            <a:round/>
            <a:headEnd/>
            <a:tailEnd/>
          </a:ln>
        </p:spPr>
        <p:txBody>
          <a:bodyPr/>
          <a:lstStyle/>
          <a:p>
            <a:endParaRPr lang="en-US"/>
          </a:p>
        </p:txBody>
      </p:sp>
      <p:sp>
        <p:nvSpPr>
          <p:cNvPr id="2560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TextBox 9"/>
          <p:cNvSpPr txBox="1"/>
          <p:nvPr/>
        </p:nvSpPr>
        <p:spPr>
          <a:xfrm>
            <a:off x="5986461" y="1033462"/>
            <a:ext cx="3009900" cy="2462213"/>
          </a:xfrm>
          <a:prstGeom prst="rect">
            <a:avLst/>
          </a:prstGeom>
          <a:solidFill>
            <a:srgbClr val="FFFFCC"/>
          </a:solidFill>
          <a:ln w="38100">
            <a:solidFill>
              <a:schemeClr val="accent6"/>
            </a:solidFill>
            <a:miter lim="800000"/>
            <a:headEnd/>
            <a:tailEnd/>
          </a:ln>
        </p:spPr>
        <p:txBody>
          <a:bodyPr wrap="square" rtlCol="0">
            <a:spAutoFit/>
          </a:bodyPr>
          <a:lstStyle>
            <a:defPPr>
              <a:defRPr lang="en-US"/>
            </a:defPPr>
            <a:lvl1pPr marL="342900" indent="-342900">
              <a:buAutoNum type="arabicParenR"/>
              <a:defRPr sz="2200">
                <a:solidFill>
                  <a:schemeClr val="accent2"/>
                </a:solidFill>
              </a:defRPr>
            </a:lvl1pPr>
          </a:lstStyle>
          <a:p>
            <a:pPr>
              <a:buFont typeface="+mj-lt"/>
              <a:buAutoNum type="arabicParenR" startAt="5"/>
            </a:pPr>
            <a:r>
              <a:rPr lang="en-US" dirty="0"/>
              <a:t>Switch both axes to use log scales</a:t>
            </a:r>
          </a:p>
          <a:p>
            <a:pPr>
              <a:buAutoNum type="arabicParenR" startAt="5"/>
            </a:pPr>
            <a:r>
              <a:rPr lang="en-US" dirty="0"/>
              <a:t>Add a trendline (power) – be sure to check the boxes to display the formula and the value of R</a:t>
            </a:r>
            <a:r>
              <a:rPr lang="en-US" baseline="30000" dirty="0"/>
              <a:t>2</a:t>
            </a:r>
          </a:p>
        </p:txBody>
      </p:sp>
      <p:sp>
        <p:nvSpPr>
          <p:cNvPr id="13" name="TextBox 12"/>
          <p:cNvSpPr txBox="1"/>
          <p:nvPr/>
        </p:nvSpPr>
        <p:spPr>
          <a:xfrm>
            <a:off x="5986461" y="3958678"/>
            <a:ext cx="3009900" cy="769441"/>
          </a:xfrm>
          <a:prstGeom prst="rect">
            <a:avLst/>
          </a:prstGeom>
          <a:solidFill>
            <a:srgbClr val="FFFFCC"/>
          </a:solidFill>
          <a:ln w="38100">
            <a:solidFill>
              <a:schemeClr val="accent6"/>
            </a:solidFill>
            <a:miter lim="800000"/>
            <a:headEnd/>
            <a:tailEnd/>
          </a:ln>
        </p:spPr>
        <p:txBody>
          <a:bodyPr wrap="square" rtlCol="0">
            <a:spAutoFit/>
          </a:bodyPr>
          <a:lstStyle>
            <a:defPPr>
              <a:defRPr lang="en-US"/>
            </a:defPPr>
            <a:lvl1pPr marL="342900" indent="-342900">
              <a:buFont typeface="+mj-lt"/>
              <a:buAutoNum type="arabicParenR" startAt="5"/>
              <a:defRPr sz="2200">
                <a:solidFill>
                  <a:schemeClr val="accent2"/>
                </a:solidFill>
              </a:defRPr>
            </a:lvl1pPr>
          </a:lstStyle>
          <a:p>
            <a:pPr>
              <a:buFont typeface="+mj-lt"/>
              <a:buAutoNum type="arabicParenR" startAt="7"/>
            </a:pPr>
            <a:r>
              <a:rPr lang="en-US" dirty="0"/>
              <a:t>Add minor gridlines to both axes</a:t>
            </a:r>
          </a:p>
        </p:txBody>
      </p:sp>
      <p:sp>
        <p:nvSpPr>
          <p:cNvPr id="14" name="TextBox 13"/>
          <p:cNvSpPr txBox="1"/>
          <p:nvPr/>
        </p:nvSpPr>
        <p:spPr>
          <a:xfrm>
            <a:off x="5210176" y="4829175"/>
            <a:ext cx="3933824" cy="2123658"/>
          </a:xfrm>
          <a:prstGeom prst="rect">
            <a:avLst/>
          </a:prstGeom>
          <a:noFill/>
        </p:spPr>
        <p:txBody>
          <a:bodyPr wrap="square" rtlCol="0">
            <a:spAutoFit/>
          </a:bodyPr>
          <a:lstStyle/>
          <a:p>
            <a:r>
              <a:rPr lang="en-US" sz="2200" b="1" i="1" u="sng" dirty="0">
                <a:solidFill>
                  <a:srgbClr val="FF0000"/>
                </a:solidFill>
              </a:rPr>
              <a:t>Problem</a:t>
            </a:r>
            <a:r>
              <a:rPr lang="en-US" sz="2200" b="1" i="1" dirty="0">
                <a:solidFill>
                  <a:srgbClr val="FF0000"/>
                </a:solidFill>
              </a:rPr>
              <a:t>:  Excel uses default axis crossings of 0 on linear scales and 1 on log scales.  It would be nicer to let the y-axis cross the x-axis at x = 0.010 in this case (see next slide).   </a:t>
            </a:r>
            <a:endParaRPr lang="en-US" sz="2200" b="1" i="1" baseline="30000" dirty="0">
              <a:solidFill>
                <a:srgbClr val="FF0000"/>
              </a:solidFill>
            </a:endParaRPr>
          </a:p>
        </p:txBody>
      </p:sp>
      <p:grpSp>
        <p:nvGrpSpPr>
          <p:cNvPr id="5" name="Group 4"/>
          <p:cNvGrpSpPr/>
          <p:nvPr/>
        </p:nvGrpSpPr>
        <p:grpSpPr>
          <a:xfrm>
            <a:off x="466725" y="4177375"/>
            <a:ext cx="2647950" cy="2232950"/>
            <a:chOff x="1200150" y="4362450"/>
            <a:chExt cx="2647950" cy="1695450"/>
          </a:xfrm>
        </p:grpSpPr>
        <p:sp>
          <p:nvSpPr>
            <p:cNvPr id="15" name="Rounded Rectangle 14"/>
            <p:cNvSpPr/>
            <p:nvPr/>
          </p:nvSpPr>
          <p:spPr bwMode="auto">
            <a:xfrm>
              <a:off x="3419475" y="4414838"/>
              <a:ext cx="428625" cy="164306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Arc 15"/>
            <p:cNvSpPr/>
            <p:nvPr/>
          </p:nvSpPr>
          <p:spPr bwMode="auto">
            <a:xfrm>
              <a:off x="1309688" y="4364831"/>
              <a:ext cx="2109788" cy="350044"/>
            </a:xfrm>
            <a:prstGeom prst="arc">
              <a:avLst>
                <a:gd name="adj1" fmla="val 16200000"/>
                <a:gd name="adj2" fmla="val 0"/>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Arc 16"/>
            <p:cNvSpPr/>
            <p:nvPr/>
          </p:nvSpPr>
          <p:spPr bwMode="auto">
            <a:xfrm flipH="1">
              <a:off x="1200150" y="4362450"/>
              <a:ext cx="2381250" cy="342900"/>
            </a:xfrm>
            <a:prstGeom prst="arc">
              <a:avLst/>
            </a:prstGeom>
            <a:noFill/>
            <a:ln w="28575"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
        <p:nvSpPr>
          <p:cNvPr id="19"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35</a:t>
            </a:r>
          </a:p>
        </p:txBody>
      </p:sp>
      <p:pic>
        <p:nvPicPr>
          <p:cNvPr id="2" name="Picture 1"/>
          <p:cNvPicPr>
            <a:picLocks noChangeAspect="1"/>
          </p:cNvPicPr>
          <p:nvPr/>
        </p:nvPicPr>
        <p:blipFill>
          <a:blip r:embed="rId3"/>
          <a:stretch>
            <a:fillRect/>
          </a:stretch>
        </p:blipFill>
        <p:spPr>
          <a:xfrm>
            <a:off x="1" y="999470"/>
            <a:ext cx="4819650" cy="2876339"/>
          </a:xfrm>
          <a:prstGeom prst="rect">
            <a:avLst/>
          </a:prstGeom>
        </p:spPr>
      </p:pic>
      <p:cxnSp>
        <p:nvCxnSpPr>
          <p:cNvPr id="21" name="Straight Arrow Connector 12"/>
          <p:cNvCxnSpPr>
            <a:cxnSpLocks noChangeShapeType="1"/>
          </p:cNvCxnSpPr>
          <p:nvPr/>
        </p:nvCxnSpPr>
        <p:spPr bwMode="auto">
          <a:xfrm flipH="1">
            <a:off x="3114675" y="5076825"/>
            <a:ext cx="2095501" cy="9525"/>
          </a:xfrm>
          <a:prstGeom prst="straightConnector1">
            <a:avLst/>
          </a:prstGeom>
          <a:noFill/>
          <a:ln w="38100" algn="ctr">
            <a:solidFill>
              <a:srgbClr val="FF0000"/>
            </a:solidFill>
            <a:round/>
            <a:headEnd/>
            <a:tailEnd type="arrow"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15925800" y="4291013"/>
            <a:ext cx="1905000" cy="457200"/>
          </a:xfrm>
          <a:noFill/>
        </p:spPr>
        <p:txBody>
          <a:bodyPr/>
          <a:lstStyle/>
          <a:p>
            <a:fld id="{2963D79A-9A86-4D07-913C-07F8569DC39C}" type="slidenum">
              <a:rPr lang="en-US" smtClean="0"/>
              <a:pPr/>
              <a:t>37</a:t>
            </a:fld>
            <a:endParaRPr lang="en-US"/>
          </a:p>
        </p:txBody>
      </p:sp>
      <p:sp>
        <p:nvSpPr>
          <p:cNvPr id="25605" name="Line 5"/>
          <p:cNvSpPr>
            <a:spLocks noChangeShapeType="1"/>
          </p:cNvSpPr>
          <p:nvPr/>
        </p:nvSpPr>
        <p:spPr bwMode="auto">
          <a:xfrm flipV="1">
            <a:off x="0" y="619126"/>
            <a:ext cx="9144000" cy="0"/>
          </a:xfrm>
          <a:prstGeom prst="line">
            <a:avLst/>
          </a:prstGeom>
          <a:noFill/>
          <a:ln w="38100">
            <a:solidFill>
              <a:schemeClr val="accent2"/>
            </a:solidFill>
            <a:round/>
            <a:headEnd/>
            <a:tailEnd/>
          </a:ln>
        </p:spPr>
        <p:txBody>
          <a:bodyPr/>
          <a:lstStyle/>
          <a:p>
            <a:endParaRPr lang="en-US"/>
          </a:p>
        </p:txBody>
      </p:sp>
      <p:sp>
        <p:nvSpPr>
          <p:cNvPr id="2560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1"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36</a:t>
            </a:r>
          </a:p>
        </p:txBody>
      </p:sp>
      <p:pic>
        <p:nvPicPr>
          <p:cNvPr id="2" name="Picture 1"/>
          <p:cNvPicPr>
            <a:picLocks noChangeAspect="1"/>
          </p:cNvPicPr>
          <p:nvPr/>
        </p:nvPicPr>
        <p:blipFill rotWithShape="1">
          <a:blip r:embed="rId2"/>
          <a:srcRect l="45975"/>
          <a:stretch/>
        </p:blipFill>
        <p:spPr>
          <a:xfrm>
            <a:off x="49986" y="2252663"/>
            <a:ext cx="3324225" cy="4533900"/>
          </a:xfrm>
          <a:prstGeom prst="rect">
            <a:avLst/>
          </a:prstGeom>
          <a:solidFill>
            <a:srgbClr val="FFFFCC"/>
          </a:solidFill>
          <a:ln w="38100">
            <a:solidFill>
              <a:schemeClr val="accent6"/>
            </a:solidFill>
            <a:miter lim="800000"/>
            <a:headEnd/>
            <a:tailEnd/>
          </a:ln>
        </p:spPr>
      </p:pic>
      <p:pic>
        <p:nvPicPr>
          <p:cNvPr id="3" name="Picture 2"/>
          <p:cNvPicPr>
            <a:picLocks noChangeAspect="1"/>
          </p:cNvPicPr>
          <p:nvPr/>
        </p:nvPicPr>
        <p:blipFill>
          <a:blip r:embed="rId3"/>
          <a:stretch>
            <a:fillRect/>
          </a:stretch>
        </p:blipFill>
        <p:spPr>
          <a:xfrm>
            <a:off x="3559830" y="1343024"/>
            <a:ext cx="2593320" cy="5524503"/>
          </a:xfrm>
          <a:prstGeom prst="rect">
            <a:avLst/>
          </a:prstGeom>
          <a:solidFill>
            <a:srgbClr val="FFFFCC"/>
          </a:solidFill>
          <a:ln w="38100">
            <a:solidFill>
              <a:schemeClr val="accent6"/>
            </a:solidFill>
            <a:miter lim="800000"/>
            <a:headEnd/>
            <a:tailEnd/>
          </a:ln>
        </p:spPr>
      </p:pic>
      <p:pic>
        <p:nvPicPr>
          <p:cNvPr id="4" name="Picture 3"/>
          <p:cNvPicPr>
            <a:picLocks noChangeAspect="1"/>
          </p:cNvPicPr>
          <p:nvPr/>
        </p:nvPicPr>
        <p:blipFill>
          <a:blip r:embed="rId4"/>
          <a:stretch>
            <a:fillRect/>
          </a:stretch>
        </p:blipFill>
        <p:spPr>
          <a:xfrm>
            <a:off x="6524387" y="1343024"/>
            <a:ext cx="2619613" cy="5514975"/>
          </a:xfrm>
          <a:prstGeom prst="rect">
            <a:avLst/>
          </a:prstGeom>
          <a:solidFill>
            <a:srgbClr val="FFFFCC"/>
          </a:solidFill>
          <a:ln w="38100">
            <a:solidFill>
              <a:schemeClr val="accent6"/>
            </a:solidFill>
            <a:miter lim="800000"/>
            <a:headEnd/>
            <a:tailEnd/>
          </a:ln>
        </p:spPr>
      </p:pic>
      <p:sp>
        <p:nvSpPr>
          <p:cNvPr id="14" name="Rounded Rectangle 16"/>
          <p:cNvSpPr>
            <a:spLocks noChangeArrowheads="1"/>
          </p:cNvSpPr>
          <p:nvPr/>
        </p:nvSpPr>
        <p:spPr bwMode="auto">
          <a:xfrm>
            <a:off x="3745448" y="4219575"/>
            <a:ext cx="2160052" cy="714375"/>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15" name="Straight Arrow Connector 12"/>
          <p:cNvCxnSpPr>
            <a:cxnSpLocks noChangeShapeType="1"/>
            <a:stCxn id="14" idx="3"/>
            <a:endCxn id="19" idx="1"/>
          </p:cNvCxnSpPr>
          <p:nvPr/>
        </p:nvCxnSpPr>
        <p:spPr bwMode="auto">
          <a:xfrm>
            <a:off x="5905500" y="4576763"/>
            <a:ext cx="857250" cy="0"/>
          </a:xfrm>
          <a:prstGeom prst="straightConnector1">
            <a:avLst/>
          </a:prstGeom>
          <a:noFill/>
          <a:ln w="38100" algn="ctr">
            <a:solidFill>
              <a:srgbClr val="FF0000"/>
            </a:solidFill>
            <a:round/>
            <a:headEnd/>
            <a:tailEnd type="arrow" w="med" len="med"/>
          </a:ln>
        </p:spPr>
      </p:cxnSp>
      <p:sp>
        <p:nvSpPr>
          <p:cNvPr id="19" name="Rounded Rectangle 16"/>
          <p:cNvSpPr>
            <a:spLocks noChangeArrowheads="1"/>
          </p:cNvSpPr>
          <p:nvPr/>
        </p:nvSpPr>
        <p:spPr bwMode="auto">
          <a:xfrm>
            <a:off x="6762750" y="4219575"/>
            <a:ext cx="2082612" cy="714375"/>
          </a:xfrm>
          <a:prstGeom prst="roundRect">
            <a:avLst>
              <a:gd name="adj" fmla="val 16667"/>
            </a:avLst>
          </a:prstGeom>
          <a:noFill/>
          <a:ln w="38100" algn="ctr">
            <a:solidFill>
              <a:srgbClr val="FF0000"/>
            </a:solidFill>
            <a:round/>
            <a:headEnd/>
            <a:tailEnd/>
          </a:ln>
        </p:spPr>
        <p:txBody>
          <a:bodyPr/>
          <a:lstStyle/>
          <a:p>
            <a:pPr eaLnBrk="0" hangingPunct="0"/>
            <a:endParaRPr lang="en-US"/>
          </a:p>
        </p:txBody>
      </p:sp>
      <p:sp>
        <p:nvSpPr>
          <p:cNvPr id="21" name="Rounded Rectangle 16"/>
          <p:cNvSpPr>
            <a:spLocks noChangeArrowheads="1"/>
          </p:cNvSpPr>
          <p:nvPr/>
        </p:nvSpPr>
        <p:spPr bwMode="auto">
          <a:xfrm>
            <a:off x="1785540" y="6534149"/>
            <a:ext cx="1043385" cy="252413"/>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22" name="Straight Arrow Connector 12"/>
          <p:cNvCxnSpPr>
            <a:cxnSpLocks noChangeShapeType="1"/>
            <a:stCxn id="21" idx="3"/>
          </p:cNvCxnSpPr>
          <p:nvPr/>
        </p:nvCxnSpPr>
        <p:spPr bwMode="auto">
          <a:xfrm flipV="1">
            <a:off x="2828925" y="6657976"/>
            <a:ext cx="730905" cy="2380"/>
          </a:xfrm>
          <a:prstGeom prst="straightConnector1">
            <a:avLst/>
          </a:prstGeom>
          <a:noFill/>
          <a:ln w="38100" algn="ctr">
            <a:solidFill>
              <a:srgbClr val="FF0000"/>
            </a:solidFill>
            <a:round/>
            <a:headEnd/>
            <a:tailEnd type="arrow" w="med" len="med"/>
          </a:ln>
        </p:spPr>
      </p:cxnSp>
      <p:sp>
        <p:nvSpPr>
          <p:cNvPr id="24" name="Rectangle 5"/>
          <p:cNvSpPr>
            <a:spLocks noChangeArrowheads="1"/>
          </p:cNvSpPr>
          <p:nvPr/>
        </p:nvSpPr>
        <p:spPr bwMode="auto">
          <a:xfrm>
            <a:off x="0" y="619126"/>
            <a:ext cx="5086350" cy="400050"/>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Example</a:t>
            </a:r>
            <a:r>
              <a:rPr lang="en-US" sz="2200" b="1" dirty="0">
                <a:solidFill>
                  <a:schemeClr val="accent2"/>
                </a:solidFill>
              </a:rPr>
              <a:t>:  Power Regression (continued)</a:t>
            </a:r>
          </a:p>
        </p:txBody>
      </p:sp>
      <p:sp>
        <p:nvSpPr>
          <p:cNvPr id="25" name="TextBox 24"/>
          <p:cNvSpPr txBox="1"/>
          <p:nvPr/>
        </p:nvSpPr>
        <p:spPr>
          <a:xfrm>
            <a:off x="207148" y="1143003"/>
            <a:ext cx="3009900" cy="2123658"/>
          </a:xfrm>
          <a:prstGeom prst="rect">
            <a:avLst/>
          </a:prstGeom>
          <a:solidFill>
            <a:srgbClr val="FFFFCC"/>
          </a:solidFill>
          <a:ln w="38100">
            <a:solidFill>
              <a:schemeClr val="accent6"/>
            </a:solidFill>
            <a:miter lim="800000"/>
            <a:headEnd/>
            <a:tailEnd/>
          </a:ln>
        </p:spPr>
        <p:txBody>
          <a:bodyPr wrap="square" rtlCol="0">
            <a:spAutoFit/>
          </a:bodyPr>
          <a:lstStyle>
            <a:defPPr>
              <a:defRPr lang="en-US"/>
            </a:defPPr>
            <a:lvl1pPr marL="342900" indent="-342900">
              <a:buFont typeface="+mj-lt"/>
              <a:buAutoNum type="arabicParenR" startAt="5"/>
              <a:defRPr sz="2200">
                <a:solidFill>
                  <a:schemeClr val="accent2"/>
                </a:solidFill>
              </a:defRPr>
            </a:lvl1pPr>
          </a:lstStyle>
          <a:p>
            <a:pPr>
              <a:buFont typeface="+mj-lt"/>
              <a:buAutoNum type="arabicParenR" startAt="7"/>
            </a:pPr>
            <a:r>
              <a:rPr lang="en-US" dirty="0"/>
              <a:t>Right-click on the x-axis and select </a:t>
            </a:r>
            <a:r>
              <a:rPr lang="en-US" b="1" i="1" u="sng" dirty="0"/>
              <a:t>Format Axis</a:t>
            </a:r>
            <a:r>
              <a:rPr lang="en-US" dirty="0"/>
              <a:t>…</a:t>
            </a:r>
          </a:p>
          <a:p>
            <a:pPr>
              <a:buFont typeface="+mj-lt"/>
              <a:buAutoNum type="arabicParenR" startAt="7"/>
            </a:pPr>
            <a:r>
              <a:rPr lang="en-US" dirty="0"/>
              <a:t>Change where the vertical axis crosses the x-axis.</a:t>
            </a:r>
          </a:p>
        </p:txBody>
      </p:sp>
      <p:sp>
        <p:nvSpPr>
          <p:cNvPr id="30" name="TextBox 29"/>
          <p:cNvSpPr txBox="1"/>
          <p:nvPr/>
        </p:nvSpPr>
        <p:spPr>
          <a:xfrm>
            <a:off x="4981574" y="612188"/>
            <a:ext cx="4162425" cy="707886"/>
          </a:xfrm>
          <a:prstGeom prst="rect">
            <a:avLst/>
          </a:prstGeom>
          <a:noFill/>
        </p:spPr>
        <p:txBody>
          <a:bodyPr wrap="square" rtlCol="0">
            <a:spAutoFit/>
          </a:bodyPr>
          <a:lstStyle/>
          <a:p>
            <a:r>
              <a:rPr lang="en-US" sz="2000" b="1" i="1" u="sng" dirty="0">
                <a:solidFill>
                  <a:srgbClr val="FF0000"/>
                </a:solidFill>
              </a:rPr>
              <a:t>Interesting Note</a:t>
            </a:r>
            <a:r>
              <a:rPr lang="en-US" sz="2000" b="1" i="1" dirty="0">
                <a:solidFill>
                  <a:srgbClr val="FF0000"/>
                </a:solidFill>
              </a:rPr>
              <a:t>:  The location of the y-axis values is an x-axis property!</a:t>
            </a:r>
            <a:endParaRPr lang="en-US" sz="2000" b="1" i="1" baseline="300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15925800" y="4291013"/>
            <a:ext cx="1905000" cy="457200"/>
          </a:xfrm>
          <a:noFill/>
        </p:spPr>
        <p:txBody>
          <a:bodyPr/>
          <a:lstStyle/>
          <a:p>
            <a:fld id="{2963D79A-9A86-4D07-913C-07F8569DC39C}" type="slidenum">
              <a:rPr lang="en-US" smtClean="0"/>
              <a:pPr/>
              <a:t>38</a:t>
            </a:fld>
            <a:endParaRPr lang="en-US"/>
          </a:p>
        </p:txBody>
      </p:sp>
      <p:sp>
        <p:nvSpPr>
          <p:cNvPr id="25605" name="Line 5"/>
          <p:cNvSpPr>
            <a:spLocks noChangeShapeType="1"/>
          </p:cNvSpPr>
          <p:nvPr/>
        </p:nvSpPr>
        <p:spPr bwMode="auto">
          <a:xfrm flipV="1">
            <a:off x="0" y="619126"/>
            <a:ext cx="9144000" cy="0"/>
          </a:xfrm>
          <a:prstGeom prst="line">
            <a:avLst/>
          </a:prstGeom>
          <a:noFill/>
          <a:ln w="38100">
            <a:solidFill>
              <a:schemeClr val="accent2"/>
            </a:solidFill>
            <a:round/>
            <a:headEnd/>
            <a:tailEnd/>
          </a:ln>
        </p:spPr>
        <p:txBody>
          <a:bodyPr/>
          <a:lstStyle/>
          <a:p>
            <a:endParaRPr lang="en-US"/>
          </a:p>
        </p:txBody>
      </p:sp>
      <p:sp>
        <p:nvSpPr>
          <p:cNvPr id="2560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TextBox 9"/>
          <p:cNvSpPr txBox="1"/>
          <p:nvPr/>
        </p:nvSpPr>
        <p:spPr>
          <a:xfrm>
            <a:off x="6934200" y="2066925"/>
            <a:ext cx="2175634" cy="4708981"/>
          </a:xfrm>
          <a:prstGeom prst="rect">
            <a:avLst/>
          </a:prstGeom>
          <a:solidFill>
            <a:srgbClr val="FFFFCC"/>
          </a:solidFill>
          <a:ln w="38100">
            <a:solidFill>
              <a:schemeClr val="accent6"/>
            </a:solidFill>
            <a:miter lim="800000"/>
            <a:headEnd/>
            <a:tailEnd/>
          </a:ln>
        </p:spPr>
        <p:txBody>
          <a:bodyPr wrap="square" rtlCol="0">
            <a:spAutoFit/>
          </a:bodyPr>
          <a:lstStyle>
            <a:defPPr>
              <a:defRPr lang="en-US"/>
            </a:defPPr>
            <a:lvl1pPr marL="342900" indent="-342900">
              <a:buFont typeface="+mj-lt"/>
              <a:buAutoNum type="arabicParenR" startAt="7"/>
              <a:defRPr sz="2200">
                <a:solidFill>
                  <a:schemeClr val="accent2"/>
                </a:solidFill>
              </a:defRPr>
            </a:lvl1pPr>
          </a:lstStyle>
          <a:p>
            <a:pPr marL="0" indent="0">
              <a:buNone/>
            </a:pPr>
            <a:r>
              <a:rPr lang="en-US" sz="2000" b="1" i="1" u="sng" dirty="0"/>
              <a:t>Warning</a:t>
            </a:r>
            <a:r>
              <a:rPr lang="en-US" sz="2000" dirty="0"/>
              <a:t>:  If variables are changed in the trendline, it will no longer be </a:t>
            </a:r>
            <a:r>
              <a:rPr lang="en-US" sz="2000" b="1" i="1" dirty="0"/>
              <a:t>active</a:t>
            </a:r>
            <a:r>
              <a:rPr lang="en-US" sz="2000" dirty="0"/>
              <a:t>, so updating data in the table will change the graph, but not the trendline.)  Another option is to use the Equation Editor to display the result using R and A.</a:t>
            </a:r>
          </a:p>
        </p:txBody>
      </p:sp>
      <p:sp>
        <p:nvSpPr>
          <p:cNvPr id="9"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37</a:t>
            </a:r>
          </a:p>
        </p:txBody>
      </p:sp>
      <p:sp>
        <p:nvSpPr>
          <p:cNvPr id="13" name="Rectangle 5"/>
          <p:cNvSpPr>
            <a:spLocks noChangeArrowheads="1"/>
          </p:cNvSpPr>
          <p:nvPr/>
        </p:nvSpPr>
        <p:spPr bwMode="auto">
          <a:xfrm>
            <a:off x="0" y="619126"/>
            <a:ext cx="5238750" cy="400050"/>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Example</a:t>
            </a:r>
            <a:r>
              <a:rPr lang="en-US" sz="2200" b="1" dirty="0">
                <a:solidFill>
                  <a:schemeClr val="accent2"/>
                </a:solidFill>
              </a:rPr>
              <a:t>:  Power Regression (continued)</a:t>
            </a:r>
          </a:p>
        </p:txBody>
      </p:sp>
      <p:sp>
        <p:nvSpPr>
          <p:cNvPr id="15" name="TextBox 14"/>
          <p:cNvSpPr txBox="1"/>
          <p:nvPr/>
        </p:nvSpPr>
        <p:spPr>
          <a:xfrm>
            <a:off x="0" y="1111060"/>
            <a:ext cx="3353261" cy="1107996"/>
          </a:xfrm>
          <a:prstGeom prst="rect">
            <a:avLst/>
          </a:prstGeom>
          <a:solidFill>
            <a:srgbClr val="FFFFCC"/>
          </a:solidFill>
          <a:ln w="38100">
            <a:solidFill>
              <a:schemeClr val="accent6"/>
            </a:solidFill>
            <a:miter lim="800000"/>
            <a:headEnd/>
            <a:tailEnd/>
          </a:ln>
        </p:spPr>
        <p:txBody>
          <a:bodyPr wrap="square" rtlCol="0">
            <a:spAutoFit/>
          </a:bodyPr>
          <a:lstStyle>
            <a:defPPr>
              <a:defRPr lang="en-US"/>
            </a:defPPr>
            <a:lvl1pPr marL="342900" indent="-342900">
              <a:buFont typeface="+mj-lt"/>
              <a:buAutoNum type="arabicParenR" startAt="7"/>
              <a:defRPr sz="2200">
                <a:solidFill>
                  <a:schemeClr val="accent2"/>
                </a:solidFill>
              </a:defRPr>
            </a:lvl1pPr>
          </a:lstStyle>
          <a:p>
            <a:pPr>
              <a:buFont typeface="+mj-lt"/>
              <a:buAutoNum type="arabicParenR" startAt="9"/>
            </a:pPr>
            <a:r>
              <a:rPr lang="en-US" dirty="0"/>
              <a:t>Change the trendline equation so that it uses R and A instead of x and y.</a:t>
            </a:r>
          </a:p>
        </p:txBody>
      </p:sp>
      <p:grpSp>
        <p:nvGrpSpPr>
          <p:cNvPr id="6" name="Group 5"/>
          <p:cNvGrpSpPr/>
          <p:nvPr/>
        </p:nvGrpSpPr>
        <p:grpSpPr>
          <a:xfrm>
            <a:off x="0" y="1111060"/>
            <a:ext cx="6850196" cy="5749173"/>
            <a:chOff x="0" y="1111060"/>
            <a:chExt cx="6850196" cy="5749173"/>
          </a:xfrm>
        </p:grpSpPr>
        <p:pic>
          <p:nvPicPr>
            <p:cNvPr id="12" name="Picture 11"/>
            <p:cNvPicPr>
              <a:picLocks noChangeAspect="1"/>
            </p:cNvPicPr>
            <p:nvPr/>
          </p:nvPicPr>
          <p:blipFill>
            <a:blip r:embed="rId2"/>
            <a:stretch>
              <a:fillRect/>
            </a:stretch>
          </p:blipFill>
          <p:spPr>
            <a:xfrm>
              <a:off x="0" y="2571479"/>
              <a:ext cx="6850196" cy="4288754"/>
            </a:xfrm>
            <a:prstGeom prst="rect">
              <a:avLst/>
            </a:prstGeom>
          </p:spPr>
        </p:pic>
        <p:sp>
          <p:nvSpPr>
            <p:cNvPr id="2" name="Rectangle 1"/>
            <p:cNvSpPr/>
            <p:nvPr/>
          </p:nvSpPr>
          <p:spPr>
            <a:xfrm>
              <a:off x="2551771" y="2198056"/>
              <a:ext cx="1544012" cy="400110"/>
            </a:xfrm>
            <a:prstGeom prst="rect">
              <a:avLst/>
            </a:prstGeom>
          </p:spPr>
          <p:txBody>
            <a:bodyPr wrap="none">
              <a:spAutoFit/>
            </a:bodyPr>
            <a:lstStyle/>
            <a:p>
              <a:pPr marL="342900" indent="-342900"/>
              <a:r>
                <a:rPr lang="en-US" sz="2000" b="1" u="sng" dirty="0">
                  <a:solidFill>
                    <a:schemeClr val="accent2"/>
                  </a:solidFill>
                </a:rPr>
                <a:t>Final graph</a:t>
              </a:r>
              <a:r>
                <a:rPr lang="en-US" sz="2000" dirty="0">
                  <a:solidFill>
                    <a:schemeClr val="accent2"/>
                  </a:solidFill>
                </a:rPr>
                <a:t>:</a:t>
              </a:r>
              <a:endParaRPr lang="en-US" sz="2000" baseline="30000" dirty="0">
                <a:solidFill>
                  <a:schemeClr val="accent2"/>
                </a:solidFill>
              </a:endParaRPr>
            </a:p>
          </p:txBody>
        </p:sp>
        <p:pic>
          <p:nvPicPr>
            <p:cNvPr id="3" name="Picture 2"/>
            <p:cNvPicPr>
              <a:picLocks noChangeAspect="1"/>
            </p:cNvPicPr>
            <p:nvPr/>
          </p:nvPicPr>
          <p:blipFill rotWithShape="1">
            <a:blip r:embed="rId3"/>
            <a:srcRect t="10445" r="6509"/>
            <a:stretch/>
          </p:blipFill>
          <p:spPr>
            <a:xfrm>
              <a:off x="5046930" y="1111060"/>
              <a:ext cx="1803266" cy="771999"/>
            </a:xfrm>
            <a:prstGeom prst="rect">
              <a:avLst/>
            </a:prstGeom>
          </p:spPr>
        </p:pic>
        <p:sp>
          <p:nvSpPr>
            <p:cNvPr id="16" name="Rounded Rectangle 16"/>
            <p:cNvSpPr>
              <a:spLocks noChangeArrowheads="1"/>
            </p:cNvSpPr>
            <p:nvPr/>
          </p:nvSpPr>
          <p:spPr bwMode="auto">
            <a:xfrm>
              <a:off x="5402857" y="1208095"/>
              <a:ext cx="1341304" cy="468305"/>
            </a:xfrm>
            <a:prstGeom prst="roundRect">
              <a:avLst>
                <a:gd name="adj" fmla="val 16667"/>
              </a:avLst>
            </a:prstGeom>
            <a:noFill/>
            <a:ln w="38100" algn="ctr">
              <a:solidFill>
                <a:srgbClr val="FF0000"/>
              </a:solidFill>
              <a:round/>
              <a:headEnd/>
              <a:tailEnd/>
            </a:ln>
          </p:spPr>
          <p:txBody>
            <a:bodyPr/>
            <a:lstStyle/>
            <a:p>
              <a:pPr eaLnBrk="0" hangingPunct="0"/>
              <a:endParaRPr lang="en-US"/>
            </a:p>
          </p:txBody>
        </p:sp>
        <p:cxnSp>
          <p:nvCxnSpPr>
            <p:cNvPr id="17" name="Straight Arrow Connector 12"/>
            <p:cNvCxnSpPr>
              <a:cxnSpLocks noChangeShapeType="1"/>
              <a:stCxn id="16" idx="2"/>
              <a:endCxn id="18" idx="0"/>
            </p:cNvCxnSpPr>
            <p:nvPr/>
          </p:nvCxnSpPr>
          <p:spPr bwMode="auto">
            <a:xfrm>
              <a:off x="6073509" y="1676400"/>
              <a:ext cx="0" cy="1010954"/>
            </a:xfrm>
            <a:prstGeom prst="straightConnector1">
              <a:avLst/>
            </a:prstGeom>
            <a:noFill/>
            <a:ln w="38100" algn="ctr">
              <a:solidFill>
                <a:srgbClr val="FF0000"/>
              </a:solidFill>
              <a:round/>
              <a:headEnd/>
              <a:tailEnd type="arrow" w="med" len="med"/>
            </a:ln>
          </p:spPr>
        </p:cxnSp>
        <p:sp>
          <p:nvSpPr>
            <p:cNvPr id="18" name="Rounded Rectangle 16"/>
            <p:cNvSpPr>
              <a:spLocks noChangeArrowheads="1"/>
            </p:cNvSpPr>
            <p:nvPr/>
          </p:nvSpPr>
          <p:spPr bwMode="auto">
            <a:xfrm>
              <a:off x="5402857" y="2687354"/>
              <a:ext cx="1341304" cy="468305"/>
            </a:xfrm>
            <a:prstGeom prst="roundRect">
              <a:avLst>
                <a:gd name="adj" fmla="val 16667"/>
              </a:avLst>
            </a:prstGeom>
            <a:noFill/>
            <a:ln w="38100" algn="ctr">
              <a:solidFill>
                <a:srgbClr val="FF0000"/>
              </a:solidFill>
              <a:round/>
              <a:headEnd/>
              <a:tailEnd/>
            </a:ln>
          </p:spPr>
          <p:txBody>
            <a:bodyPr/>
            <a:lstStyle/>
            <a:p>
              <a:pPr eaLnBrk="0" hangingPunct="0"/>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15925800" y="4291013"/>
            <a:ext cx="1905000" cy="457200"/>
          </a:xfrm>
          <a:noFill/>
        </p:spPr>
        <p:txBody>
          <a:bodyPr/>
          <a:lstStyle/>
          <a:p>
            <a:fld id="{2963D79A-9A86-4D07-913C-07F8569DC39C}" type="slidenum">
              <a:rPr lang="en-US" smtClean="0"/>
              <a:pPr/>
              <a:t>39</a:t>
            </a:fld>
            <a:endParaRPr lang="en-US"/>
          </a:p>
        </p:txBody>
      </p:sp>
      <p:sp>
        <p:nvSpPr>
          <p:cNvPr id="25605" name="Line 5"/>
          <p:cNvSpPr>
            <a:spLocks noChangeShapeType="1"/>
          </p:cNvSpPr>
          <p:nvPr/>
        </p:nvSpPr>
        <p:spPr bwMode="auto">
          <a:xfrm flipV="1">
            <a:off x="0" y="619126"/>
            <a:ext cx="9144000" cy="0"/>
          </a:xfrm>
          <a:prstGeom prst="line">
            <a:avLst/>
          </a:prstGeom>
          <a:noFill/>
          <a:ln w="38100">
            <a:solidFill>
              <a:schemeClr val="accent2"/>
            </a:solidFill>
            <a:round/>
            <a:headEnd/>
            <a:tailEnd/>
          </a:ln>
        </p:spPr>
        <p:txBody>
          <a:bodyPr/>
          <a:lstStyle/>
          <a:p>
            <a:endParaRPr lang="en-US"/>
          </a:p>
        </p:txBody>
      </p:sp>
      <p:sp>
        <p:nvSpPr>
          <p:cNvPr id="2560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9"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38</a:t>
            </a:r>
          </a:p>
        </p:txBody>
      </p:sp>
      <p:sp>
        <p:nvSpPr>
          <p:cNvPr id="13" name="Rectangle 5"/>
          <p:cNvSpPr>
            <a:spLocks noChangeArrowheads="1"/>
          </p:cNvSpPr>
          <p:nvPr/>
        </p:nvSpPr>
        <p:spPr bwMode="auto">
          <a:xfrm>
            <a:off x="0" y="619124"/>
            <a:ext cx="6920952" cy="3743326"/>
          </a:xfrm>
          <a:prstGeom prst="rect">
            <a:avLst/>
          </a:prstGeom>
          <a:noFill/>
          <a:ln w="9525">
            <a:noFill/>
            <a:miter lim="800000"/>
            <a:headEnd/>
            <a:tailEnd/>
          </a:ln>
          <a:effectLst/>
        </p:spPr>
        <p:txBody>
          <a:bodyPr/>
          <a:lstStyle/>
          <a:p>
            <a:pPr eaLnBrk="0" hangingPunct="0">
              <a:spcBef>
                <a:spcPct val="20000"/>
              </a:spcBef>
              <a:defRPr/>
            </a:pPr>
            <a:r>
              <a:rPr lang="en-US" sz="2200" b="1" u="sng" dirty="0">
                <a:solidFill>
                  <a:schemeClr val="accent2"/>
                </a:solidFill>
              </a:rPr>
              <a:t>Which trendline to use?</a:t>
            </a:r>
            <a:r>
              <a:rPr lang="en-US" sz="2200" b="1" dirty="0">
                <a:solidFill>
                  <a:schemeClr val="accent2"/>
                </a:solidFill>
              </a:rPr>
              <a:t>  </a:t>
            </a:r>
            <a:r>
              <a:rPr lang="en-US" sz="2200" dirty="0">
                <a:solidFill>
                  <a:schemeClr val="accent2"/>
                </a:solidFill>
              </a:rPr>
              <a:t>What if the relationship between our (x, y) data is uncertain so we don’t know which trendline to use?  One approach might be to graph the data using various types of trendlines to see which fits the best (R</a:t>
            </a:r>
            <a:r>
              <a:rPr lang="en-US" sz="2200" baseline="30000" dirty="0">
                <a:solidFill>
                  <a:schemeClr val="accent2"/>
                </a:solidFill>
              </a:rPr>
              <a:t>2</a:t>
            </a:r>
            <a:r>
              <a:rPr lang="en-US" sz="2200" dirty="0">
                <a:solidFill>
                  <a:schemeClr val="accent2"/>
                </a:solidFill>
              </a:rPr>
              <a:t> closest to 1).</a:t>
            </a:r>
          </a:p>
          <a:p>
            <a:pPr eaLnBrk="0" hangingPunct="0">
              <a:spcBef>
                <a:spcPct val="20000"/>
              </a:spcBef>
              <a:defRPr/>
            </a:pPr>
            <a:endParaRPr lang="en-US" sz="1100" dirty="0">
              <a:solidFill>
                <a:schemeClr val="accent2"/>
              </a:solidFill>
            </a:endParaRPr>
          </a:p>
          <a:p>
            <a:pPr eaLnBrk="0" hangingPunct="0">
              <a:spcBef>
                <a:spcPct val="20000"/>
              </a:spcBef>
              <a:defRPr/>
            </a:pPr>
            <a:r>
              <a:rPr lang="en-US" sz="2200" b="1" i="1" u="sng" dirty="0">
                <a:solidFill>
                  <a:schemeClr val="accent2"/>
                </a:solidFill>
              </a:rPr>
              <a:t>Example</a:t>
            </a:r>
            <a:r>
              <a:rPr lang="en-US" sz="2200" dirty="0">
                <a:solidFill>
                  <a:schemeClr val="accent2"/>
                </a:solidFill>
              </a:rPr>
              <a:t>:  Measured voltage and current values for a diode are shown to the right.  Graph the following data 4 times, using linear, logarithmic, exponential, and power trendlines to see which fits the best.  In each case use log or linear scales as appropriate (recall the table repeated below).</a:t>
            </a:r>
          </a:p>
          <a:p>
            <a:pPr eaLnBrk="0" hangingPunct="0">
              <a:spcBef>
                <a:spcPct val="20000"/>
              </a:spcBef>
              <a:defRPr/>
            </a:pPr>
            <a:endParaRPr lang="en-US" sz="2200" dirty="0">
              <a:solidFill>
                <a:schemeClr val="accent2"/>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1097875389"/>
              </p:ext>
            </p:extLst>
          </p:nvPr>
        </p:nvGraphicFramePr>
        <p:xfrm>
          <a:off x="666750" y="4452938"/>
          <a:ext cx="4276725" cy="2243775"/>
        </p:xfrm>
        <a:graphic>
          <a:graphicData uri="http://schemas.openxmlformats.org/drawingml/2006/table">
            <a:tbl>
              <a:tblPr firstRow="1" bandRow="1">
                <a:tableStyleId>{5C22544A-7EE6-4342-B048-85BDC9FD1C3A}</a:tableStyleId>
              </a:tblPr>
              <a:tblGrid>
                <a:gridCol w="1911162">
                  <a:extLst>
                    <a:ext uri="{9D8B030D-6E8A-4147-A177-3AD203B41FA5}">
                      <a16:colId xmlns:a16="http://schemas.microsoft.com/office/drawing/2014/main" val="20000"/>
                    </a:ext>
                  </a:extLst>
                </a:gridCol>
                <a:gridCol w="1202829">
                  <a:extLst>
                    <a:ext uri="{9D8B030D-6E8A-4147-A177-3AD203B41FA5}">
                      <a16:colId xmlns:a16="http://schemas.microsoft.com/office/drawing/2014/main" val="20001"/>
                    </a:ext>
                  </a:extLst>
                </a:gridCol>
                <a:gridCol w="1162734">
                  <a:extLst>
                    <a:ext uri="{9D8B030D-6E8A-4147-A177-3AD203B41FA5}">
                      <a16:colId xmlns:a16="http://schemas.microsoft.com/office/drawing/2014/main" val="20002"/>
                    </a:ext>
                  </a:extLst>
                </a:gridCol>
              </a:tblGrid>
              <a:tr h="329882">
                <a:tc>
                  <a:txBody>
                    <a:bodyPr/>
                    <a:lstStyle/>
                    <a:p>
                      <a:pPr algn="l"/>
                      <a:r>
                        <a:rPr lang="en-US" sz="1800" b="1" i="0" dirty="0">
                          <a:solidFill>
                            <a:schemeClr val="accent6"/>
                          </a:solidFill>
                        </a:rPr>
                        <a:t>Type</a:t>
                      </a:r>
                      <a:r>
                        <a:rPr lang="en-US" sz="1800" b="1" i="0" baseline="0" dirty="0">
                          <a:solidFill>
                            <a:schemeClr val="accent6"/>
                          </a:solidFill>
                        </a:rPr>
                        <a:t> of Equation</a:t>
                      </a:r>
                      <a:endParaRPr lang="en-US" sz="1800" b="1" i="0" dirty="0">
                        <a:solidFill>
                          <a:schemeClr val="accent6"/>
                        </a:solidFill>
                      </a:endParaRP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tc>
                  <a:txBody>
                    <a:bodyPr/>
                    <a:lstStyle/>
                    <a:p>
                      <a:pPr algn="ctr"/>
                      <a:r>
                        <a:rPr lang="en-US" sz="1800" b="1" i="0" dirty="0">
                          <a:solidFill>
                            <a:schemeClr val="accent6"/>
                          </a:solidFill>
                        </a:rPr>
                        <a:t>x-axis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tc>
                  <a:txBody>
                    <a:bodyPr/>
                    <a:lstStyle/>
                    <a:p>
                      <a:pPr algn="ctr"/>
                      <a:r>
                        <a:rPr lang="en-US" sz="1800" b="1" i="0" dirty="0">
                          <a:solidFill>
                            <a:schemeClr val="accent6"/>
                          </a:solidFill>
                        </a:rPr>
                        <a:t>y-axis</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375603">
                <a:tc>
                  <a:txBody>
                    <a:bodyPr/>
                    <a:lstStyle/>
                    <a:p>
                      <a:r>
                        <a:rPr lang="en-US" sz="1800" b="1" i="0" dirty="0">
                          <a:solidFill>
                            <a:schemeClr val="accent6"/>
                          </a:solidFill>
                        </a:rPr>
                        <a:t>Linear</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en-US" sz="1800" b="1" i="0" dirty="0">
                          <a:solidFill>
                            <a:schemeClr val="accent6"/>
                          </a:solidFill>
                        </a:rPr>
                        <a:t>Linear</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6"/>
                          </a:solidFill>
                        </a:rPr>
                        <a:t>Linear</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375603">
                <a:tc>
                  <a:txBody>
                    <a:bodyPr/>
                    <a:lstStyle/>
                    <a:p>
                      <a:r>
                        <a:rPr lang="en-US" sz="1800" b="1" i="0" dirty="0">
                          <a:solidFill>
                            <a:schemeClr val="accent6"/>
                          </a:solidFill>
                        </a:rPr>
                        <a:t>Exponential</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6"/>
                          </a:solidFill>
                        </a:rPr>
                        <a:t>Linear</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algn="ctr"/>
                      <a:r>
                        <a:rPr lang="en-US" sz="1800" b="1" i="0" dirty="0">
                          <a:solidFill>
                            <a:schemeClr val="accent6"/>
                          </a:solidFill>
                        </a:rPr>
                        <a:t>Log</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375603">
                <a:tc>
                  <a:txBody>
                    <a:bodyPr/>
                    <a:lstStyle/>
                    <a:p>
                      <a:r>
                        <a:rPr lang="en-US" sz="1800" b="1" i="0" dirty="0">
                          <a:solidFill>
                            <a:schemeClr val="accent6"/>
                          </a:solidFill>
                        </a:rPr>
                        <a:t>Logarithmic</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6"/>
                          </a:solidFill>
                        </a:rPr>
                        <a:t>Log</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6"/>
                          </a:solidFill>
                        </a:rPr>
                        <a:t>Linear</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375603">
                <a:tc>
                  <a:txBody>
                    <a:bodyPr/>
                    <a:lstStyle/>
                    <a:p>
                      <a:r>
                        <a:rPr lang="en-US" sz="1800" b="1" i="0" dirty="0">
                          <a:solidFill>
                            <a:schemeClr val="accent6"/>
                          </a:solidFill>
                        </a:rPr>
                        <a:t>Power</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6"/>
                          </a:solidFill>
                        </a:rPr>
                        <a:t>Log</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6"/>
                          </a:solidFill>
                        </a:rPr>
                        <a:t>Log</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r h="375603">
                <a:tc>
                  <a:txBody>
                    <a:bodyPr/>
                    <a:lstStyle/>
                    <a:p>
                      <a:r>
                        <a:rPr lang="en-US" sz="1800" b="1" i="0" dirty="0">
                          <a:solidFill>
                            <a:schemeClr val="accent6"/>
                          </a:solidFill>
                        </a:rPr>
                        <a:t>Polynomial</a:t>
                      </a:r>
                    </a:p>
                  </a:txBody>
                  <a:tcPr>
                    <a:lnL w="381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6"/>
                          </a:solidFill>
                        </a:rPr>
                        <a:t>Linear</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chemeClr val="accent6"/>
                          </a:solidFill>
                        </a:rPr>
                        <a:t>Linear</a:t>
                      </a:r>
                    </a:p>
                  </a:txBody>
                  <a:tcPr>
                    <a:lnL w="127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38100" cap="flat" cmpd="sng" algn="ctr">
                      <a:solidFill>
                        <a:schemeClr val="accent6"/>
                      </a:solidFill>
                      <a:prstDash val="solid"/>
                      <a:round/>
                      <a:headEnd type="none" w="med" len="med"/>
                      <a:tailEnd type="none" w="med" len="med"/>
                    </a:lnB>
                    <a:solidFill>
                      <a:srgbClr val="FFFFCC"/>
                    </a:solidFill>
                  </a:tcPr>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2"/>
          <a:stretch>
            <a:fillRect/>
          </a:stretch>
        </p:blipFill>
        <p:spPr>
          <a:xfrm>
            <a:off x="6948104" y="695324"/>
            <a:ext cx="2195896" cy="6162675"/>
          </a:xfrm>
          <a:prstGeom prst="rect">
            <a:avLst/>
          </a:prstGeom>
        </p:spPr>
      </p:pic>
    </p:spTree>
    <p:extLst>
      <p:ext uri="{BB962C8B-B14F-4D97-AF65-F5344CB8AC3E}">
        <p14:creationId xmlns:p14="http://schemas.microsoft.com/office/powerpoint/2010/main" val="2311090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xfrm>
            <a:off x="7238999" y="-10182"/>
            <a:ext cx="1905000" cy="457200"/>
          </a:xfrm>
          <a:noFill/>
        </p:spPr>
        <p:txBody>
          <a:bodyPr/>
          <a:lstStyle/>
          <a:p>
            <a:fld id="{561B0C04-EC26-46A9-8C92-300F6D1B9DC6}" type="slidenum">
              <a:rPr lang="en-US" smtClean="0"/>
              <a:pPr/>
              <a:t>4</a:t>
            </a:fld>
            <a:endParaRPr lang="en-US" dirty="0"/>
          </a:p>
        </p:txBody>
      </p:sp>
      <p:sp>
        <p:nvSpPr>
          <p:cNvPr id="5123" name="Rectangle 13"/>
          <p:cNvSpPr>
            <a:spLocks noChangeArrowheads="1"/>
          </p:cNvSpPr>
          <p:nvPr/>
        </p:nvSpPr>
        <p:spPr bwMode="auto">
          <a:xfrm>
            <a:off x="1" y="609601"/>
            <a:ext cx="9144000" cy="514351"/>
          </a:xfrm>
          <a:prstGeom prst="rect">
            <a:avLst/>
          </a:prstGeom>
          <a:noFill/>
          <a:ln w="9525">
            <a:noFill/>
            <a:miter lim="800000"/>
            <a:headEnd/>
            <a:tailEnd/>
          </a:ln>
        </p:spPr>
        <p:txBody>
          <a:bodyPr/>
          <a:lstStyle/>
          <a:p>
            <a:pPr eaLnBrk="0" hangingPunct="0">
              <a:spcBef>
                <a:spcPct val="20000"/>
              </a:spcBef>
              <a:tabLst>
                <a:tab pos="342900" algn="l"/>
              </a:tabLst>
            </a:pPr>
            <a:r>
              <a:rPr lang="en-US" b="1" dirty="0">
                <a:solidFill>
                  <a:schemeClr val="accent2"/>
                </a:solidFill>
              </a:rPr>
              <a:t>1.	</a:t>
            </a:r>
            <a:r>
              <a:rPr lang="en-US" b="1" u="sng" dirty="0">
                <a:solidFill>
                  <a:schemeClr val="accent2"/>
                </a:solidFill>
              </a:rPr>
              <a:t>Using the best type of graph</a:t>
            </a:r>
            <a:endParaRPr lang="en-US" sz="2000" b="1" dirty="0">
              <a:solidFill>
                <a:schemeClr val="accent2"/>
              </a:solidFill>
            </a:endParaRPr>
          </a:p>
        </p:txBody>
      </p:sp>
      <p:sp>
        <p:nvSpPr>
          <p:cNvPr id="5125" name="Line 5"/>
          <p:cNvSpPr>
            <a:spLocks noChangeShapeType="1"/>
          </p:cNvSpPr>
          <p:nvPr/>
        </p:nvSpPr>
        <p:spPr bwMode="auto">
          <a:xfrm flipV="1">
            <a:off x="-1" y="609600"/>
            <a:ext cx="9143999" cy="7303"/>
          </a:xfrm>
          <a:prstGeom prst="line">
            <a:avLst/>
          </a:prstGeom>
          <a:noFill/>
          <a:ln w="38100">
            <a:solidFill>
              <a:schemeClr val="accent2"/>
            </a:solidFill>
            <a:round/>
            <a:headEnd/>
            <a:tailEnd/>
          </a:ln>
        </p:spPr>
        <p:txBody>
          <a:bodyPr/>
          <a:lstStyle/>
          <a:p>
            <a:endParaRPr lang="en-US"/>
          </a:p>
        </p:txBody>
      </p:sp>
      <p:sp>
        <p:nvSpPr>
          <p:cNvPr id="512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8" name="Rectangle 13"/>
          <p:cNvSpPr>
            <a:spLocks noChangeArrowheads="1"/>
          </p:cNvSpPr>
          <p:nvPr/>
        </p:nvSpPr>
        <p:spPr bwMode="auto">
          <a:xfrm>
            <a:off x="0" y="1075102"/>
            <a:ext cx="6900421" cy="2324759"/>
          </a:xfrm>
          <a:prstGeom prst="rect">
            <a:avLst/>
          </a:prstGeom>
          <a:noFill/>
          <a:ln w="9525">
            <a:noFill/>
            <a:miter lim="800000"/>
            <a:headEnd/>
            <a:tailEnd/>
          </a:ln>
        </p:spPr>
        <p:txBody>
          <a:bodyPr/>
          <a:lstStyle/>
          <a:p>
            <a:pPr marL="574675" indent="-231775" eaLnBrk="0" hangingPunct="0">
              <a:spcBef>
                <a:spcPct val="20000"/>
              </a:spcBef>
              <a:buFont typeface="Arial" pitchFamily="34" charset="0"/>
              <a:buChar char="•"/>
            </a:pPr>
            <a:r>
              <a:rPr lang="en-US" dirty="0">
                <a:solidFill>
                  <a:schemeClr val="accent2"/>
                </a:solidFill>
              </a:rPr>
              <a:t>The most common type of Excel chart used for engineering courses is the </a:t>
            </a:r>
            <a:r>
              <a:rPr lang="en-US" b="1" u="sng" dirty="0">
                <a:solidFill>
                  <a:srgbClr val="FF0000"/>
                </a:solidFill>
              </a:rPr>
              <a:t>scatter graph</a:t>
            </a:r>
            <a:r>
              <a:rPr lang="en-US" dirty="0">
                <a:solidFill>
                  <a:schemeClr val="accent2"/>
                </a:solidFill>
              </a:rPr>
              <a:t>.  </a:t>
            </a:r>
          </a:p>
          <a:p>
            <a:pPr marL="574675" indent="-231775" eaLnBrk="0" hangingPunct="0">
              <a:spcBef>
                <a:spcPct val="20000"/>
              </a:spcBef>
              <a:buFont typeface="Arial" pitchFamily="34" charset="0"/>
              <a:buChar char="•"/>
            </a:pPr>
            <a:r>
              <a:rPr lang="en-US" dirty="0">
                <a:solidFill>
                  <a:schemeClr val="accent2"/>
                </a:solidFill>
              </a:rPr>
              <a:t>Students often incorrectly select the </a:t>
            </a:r>
            <a:r>
              <a:rPr lang="en-US" b="1" u="sng" dirty="0">
                <a:solidFill>
                  <a:srgbClr val="00B050"/>
                </a:solidFill>
              </a:rPr>
              <a:t>line graph</a:t>
            </a:r>
            <a:r>
              <a:rPr lang="en-US" dirty="0">
                <a:solidFill>
                  <a:schemeClr val="accent2"/>
                </a:solidFill>
              </a:rPr>
              <a:t>.  Line graphs are used for non-numeric data on the x-axis, such as days of the week or months.</a:t>
            </a:r>
            <a:endParaRPr lang="en-US" b="1" dirty="0">
              <a:solidFill>
                <a:schemeClr val="accent2"/>
              </a:solidFill>
            </a:endParaRPr>
          </a:p>
        </p:txBody>
      </p:sp>
      <p:grpSp>
        <p:nvGrpSpPr>
          <p:cNvPr id="13" name="Group 12"/>
          <p:cNvGrpSpPr/>
          <p:nvPr/>
        </p:nvGrpSpPr>
        <p:grpSpPr>
          <a:xfrm>
            <a:off x="372541" y="3943473"/>
            <a:ext cx="8295455" cy="2896258"/>
            <a:chOff x="647324" y="3961742"/>
            <a:chExt cx="8295455" cy="2896258"/>
          </a:xfrm>
        </p:grpSpPr>
        <p:pic>
          <p:nvPicPr>
            <p:cNvPr id="12290" name="Picture 2"/>
            <p:cNvPicPr>
              <a:picLocks noChangeAspect="1" noChangeArrowheads="1"/>
            </p:cNvPicPr>
            <p:nvPr/>
          </p:nvPicPr>
          <p:blipFill>
            <a:blip r:embed="rId2"/>
            <a:srcRect l="13672" t="20801" r="13828" b="47559"/>
            <a:stretch>
              <a:fillRect/>
            </a:stretch>
          </p:blipFill>
          <p:spPr bwMode="auto">
            <a:xfrm>
              <a:off x="647324" y="3961742"/>
              <a:ext cx="8295455" cy="2896258"/>
            </a:xfrm>
            <a:prstGeom prst="rect">
              <a:avLst/>
            </a:prstGeom>
            <a:noFill/>
            <a:ln w="9525">
              <a:noFill/>
              <a:miter lim="800000"/>
              <a:headEnd/>
              <a:tailEnd/>
            </a:ln>
            <a:effectLst/>
          </p:spPr>
        </p:pic>
        <p:sp>
          <p:nvSpPr>
            <p:cNvPr id="22" name="Rectangle 21"/>
            <p:cNvSpPr/>
            <p:nvPr/>
          </p:nvSpPr>
          <p:spPr bwMode="auto">
            <a:xfrm>
              <a:off x="2126236" y="4106084"/>
              <a:ext cx="1342828" cy="295375"/>
            </a:xfrm>
            <a:prstGeom prst="rect">
              <a:avLst/>
            </a:prstGeom>
            <a:noFill/>
            <a:ln w="3810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Rectangle 24"/>
            <p:cNvSpPr/>
            <p:nvPr/>
          </p:nvSpPr>
          <p:spPr bwMode="auto">
            <a:xfrm>
              <a:off x="6372224" y="4050456"/>
              <a:ext cx="1074951" cy="268006"/>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2" name="Group 11"/>
          <p:cNvGrpSpPr/>
          <p:nvPr/>
        </p:nvGrpSpPr>
        <p:grpSpPr>
          <a:xfrm>
            <a:off x="6166952" y="990601"/>
            <a:ext cx="2873314" cy="2851661"/>
            <a:chOff x="6166952" y="990601"/>
            <a:chExt cx="2873314" cy="2851661"/>
          </a:xfrm>
        </p:grpSpPr>
        <p:pic>
          <p:nvPicPr>
            <p:cNvPr id="2" name="Picture 1"/>
            <p:cNvPicPr>
              <a:picLocks noChangeAspect="1"/>
            </p:cNvPicPr>
            <p:nvPr/>
          </p:nvPicPr>
          <p:blipFill rotWithShape="1">
            <a:blip r:embed="rId3"/>
            <a:srcRect l="34674" r="25100"/>
            <a:stretch/>
          </p:blipFill>
          <p:spPr>
            <a:xfrm>
              <a:off x="6924872" y="990601"/>
              <a:ext cx="2115394" cy="1969542"/>
            </a:xfrm>
            <a:prstGeom prst="rect">
              <a:avLst/>
            </a:prstGeom>
            <a:ln w="38100">
              <a:solidFill>
                <a:schemeClr val="accent6"/>
              </a:solidFill>
            </a:ln>
          </p:spPr>
        </p:pic>
        <p:sp>
          <p:nvSpPr>
            <p:cNvPr id="16" name="Rectangle 15"/>
            <p:cNvSpPr/>
            <p:nvPr/>
          </p:nvSpPr>
          <p:spPr bwMode="auto">
            <a:xfrm>
              <a:off x="7648574" y="2018642"/>
              <a:ext cx="647014" cy="4229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p:cNvSpPr txBox="1">
              <a:spLocks noChangeArrowheads="1"/>
            </p:cNvSpPr>
            <p:nvPr/>
          </p:nvSpPr>
          <p:spPr bwMode="auto">
            <a:xfrm>
              <a:off x="8314442" y="3111761"/>
              <a:ext cx="707109" cy="730501"/>
            </a:xfrm>
            <a:prstGeom prst="rect">
              <a:avLst/>
            </a:prstGeom>
            <a:solidFill>
              <a:schemeClr val="bg1"/>
            </a:solidFill>
            <a:ln w="38100">
              <a:solidFill>
                <a:srgbClr val="FF0000"/>
              </a:solidFill>
              <a:miter lim="800000"/>
              <a:headEnd/>
              <a:tailEnd/>
            </a:ln>
          </p:spPr>
          <p:txBody>
            <a:bodyPr wrap="square">
              <a:spAutoFit/>
            </a:bodyPr>
            <a:lstStyle/>
            <a:p>
              <a:pPr algn="ctr" eaLnBrk="0" hangingPunct="0"/>
              <a:r>
                <a:rPr lang="en-US" sz="2000" b="1" dirty="0">
                  <a:solidFill>
                    <a:srgbClr val="FF0000"/>
                  </a:solidFill>
                </a:rPr>
                <a:t>Use this</a:t>
              </a:r>
            </a:p>
          </p:txBody>
        </p:sp>
        <p:cxnSp>
          <p:nvCxnSpPr>
            <p:cNvPr id="19" name="Straight Arrow Connector 14"/>
            <p:cNvCxnSpPr>
              <a:cxnSpLocks noChangeShapeType="1"/>
              <a:stCxn id="17" idx="0"/>
              <a:endCxn id="16" idx="2"/>
            </p:cNvCxnSpPr>
            <p:nvPr/>
          </p:nvCxnSpPr>
          <p:spPr bwMode="auto">
            <a:xfrm flipH="1" flipV="1">
              <a:off x="7972081" y="2441542"/>
              <a:ext cx="695916" cy="670219"/>
            </a:xfrm>
            <a:prstGeom prst="straightConnector1">
              <a:avLst/>
            </a:prstGeom>
            <a:noFill/>
            <a:ln w="38100" algn="ctr">
              <a:solidFill>
                <a:srgbClr val="FF0000"/>
              </a:solidFill>
              <a:round/>
              <a:headEnd/>
              <a:tailEnd type="arrow" w="med" len="med"/>
            </a:ln>
          </p:spPr>
        </p:cxnSp>
        <p:sp>
          <p:nvSpPr>
            <p:cNvPr id="23" name="Rectangle 22"/>
            <p:cNvSpPr/>
            <p:nvPr/>
          </p:nvSpPr>
          <p:spPr bwMode="auto">
            <a:xfrm>
              <a:off x="6981825" y="1535097"/>
              <a:ext cx="666749" cy="466628"/>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TextBox 16"/>
            <p:cNvSpPr txBox="1">
              <a:spLocks noChangeArrowheads="1"/>
            </p:cNvSpPr>
            <p:nvPr/>
          </p:nvSpPr>
          <p:spPr bwMode="auto">
            <a:xfrm>
              <a:off x="6166952" y="3083969"/>
              <a:ext cx="919604" cy="707886"/>
            </a:xfrm>
            <a:prstGeom prst="rect">
              <a:avLst/>
            </a:prstGeom>
            <a:solidFill>
              <a:schemeClr val="bg1"/>
            </a:solidFill>
            <a:ln w="38100">
              <a:solidFill>
                <a:srgbClr val="00B050"/>
              </a:solidFill>
              <a:miter lim="800000"/>
              <a:headEnd/>
              <a:tailEnd/>
            </a:ln>
          </p:spPr>
          <p:txBody>
            <a:bodyPr wrap="square">
              <a:spAutoFit/>
            </a:bodyPr>
            <a:lstStyle/>
            <a:p>
              <a:pPr algn="ctr" eaLnBrk="0" hangingPunct="0"/>
              <a:r>
                <a:rPr lang="en-US" sz="2000" b="1" dirty="0">
                  <a:solidFill>
                    <a:srgbClr val="00B050"/>
                  </a:solidFill>
                </a:rPr>
                <a:t>Avoid this</a:t>
              </a:r>
            </a:p>
          </p:txBody>
        </p:sp>
        <p:cxnSp>
          <p:nvCxnSpPr>
            <p:cNvPr id="28" name="Straight Arrow Connector 14"/>
            <p:cNvCxnSpPr>
              <a:cxnSpLocks noChangeShapeType="1"/>
              <a:stCxn id="27" idx="0"/>
            </p:cNvCxnSpPr>
            <p:nvPr/>
          </p:nvCxnSpPr>
          <p:spPr bwMode="auto">
            <a:xfrm flipV="1">
              <a:off x="6626754" y="1975373"/>
              <a:ext cx="397148" cy="1108596"/>
            </a:xfrm>
            <a:prstGeom prst="straightConnector1">
              <a:avLst/>
            </a:prstGeom>
            <a:noFill/>
            <a:ln w="38100" algn="ctr">
              <a:solidFill>
                <a:srgbClr val="00B050"/>
              </a:solidFill>
              <a:round/>
              <a:headEnd/>
              <a:tailEnd type="arrow" w="med" len="med"/>
            </a:ln>
          </p:spPr>
        </p:cxnSp>
      </p:grpSp>
    </p:spTree>
    <p:extLst>
      <p:ext uri="{BB962C8B-B14F-4D97-AF65-F5344CB8AC3E}">
        <p14:creationId xmlns:p14="http://schemas.microsoft.com/office/powerpoint/2010/main" val="1015024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15925800" y="4291013"/>
            <a:ext cx="1905000" cy="457200"/>
          </a:xfrm>
          <a:noFill/>
        </p:spPr>
        <p:txBody>
          <a:bodyPr/>
          <a:lstStyle/>
          <a:p>
            <a:fld id="{2963D79A-9A86-4D07-913C-07F8569DC39C}" type="slidenum">
              <a:rPr lang="en-US" smtClean="0"/>
              <a:pPr/>
              <a:t>40</a:t>
            </a:fld>
            <a:endParaRPr lang="en-US"/>
          </a:p>
        </p:txBody>
      </p:sp>
      <p:sp>
        <p:nvSpPr>
          <p:cNvPr id="25605" name="Line 5"/>
          <p:cNvSpPr>
            <a:spLocks noChangeShapeType="1"/>
          </p:cNvSpPr>
          <p:nvPr/>
        </p:nvSpPr>
        <p:spPr bwMode="auto">
          <a:xfrm flipV="1">
            <a:off x="0" y="619126"/>
            <a:ext cx="9144000" cy="0"/>
          </a:xfrm>
          <a:prstGeom prst="line">
            <a:avLst/>
          </a:prstGeom>
          <a:noFill/>
          <a:ln w="38100">
            <a:solidFill>
              <a:schemeClr val="accent2"/>
            </a:solidFill>
            <a:round/>
            <a:headEnd/>
            <a:tailEnd/>
          </a:ln>
        </p:spPr>
        <p:txBody>
          <a:bodyPr/>
          <a:lstStyle/>
          <a:p>
            <a:endParaRPr lang="en-US"/>
          </a:p>
        </p:txBody>
      </p:sp>
      <p:sp>
        <p:nvSpPr>
          <p:cNvPr id="2560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9"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39</a:t>
            </a:r>
          </a:p>
        </p:txBody>
      </p:sp>
      <p:sp>
        <p:nvSpPr>
          <p:cNvPr id="13" name="Rectangle 5"/>
          <p:cNvSpPr>
            <a:spLocks noChangeArrowheads="1"/>
          </p:cNvSpPr>
          <p:nvPr/>
        </p:nvSpPr>
        <p:spPr bwMode="auto">
          <a:xfrm>
            <a:off x="0" y="619125"/>
            <a:ext cx="2779776" cy="432436"/>
          </a:xfrm>
          <a:prstGeom prst="rect">
            <a:avLst/>
          </a:prstGeom>
          <a:noFill/>
          <a:ln w="9525">
            <a:noFill/>
            <a:miter lim="800000"/>
            <a:headEnd/>
            <a:tailEnd/>
          </a:ln>
          <a:effectLst/>
        </p:spPr>
        <p:txBody>
          <a:bodyPr/>
          <a:lstStyle/>
          <a:p>
            <a:pPr eaLnBrk="0" hangingPunct="0">
              <a:spcBef>
                <a:spcPct val="20000"/>
              </a:spcBef>
              <a:defRPr/>
            </a:pPr>
            <a:r>
              <a:rPr lang="en-US" sz="2200" b="1" i="1" u="sng" dirty="0">
                <a:solidFill>
                  <a:schemeClr val="accent2"/>
                </a:solidFill>
              </a:rPr>
              <a:t>Example</a:t>
            </a:r>
            <a:r>
              <a:rPr lang="en-US" sz="2200" dirty="0">
                <a:solidFill>
                  <a:schemeClr val="accent2"/>
                </a:solidFill>
              </a:rPr>
              <a:t>:  (continued)</a:t>
            </a:r>
          </a:p>
        </p:txBody>
      </p:sp>
      <p:pic>
        <p:nvPicPr>
          <p:cNvPr id="2" name="Picture 1"/>
          <p:cNvPicPr>
            <a:picLocks noChangeAspect="1"/>
          </p:cNvPicPr>
          <p:nvPr/>
        </p:nvPicPr>
        <p:blipFill>
          <a:blip r:embed="rId2"/>
          <a:stretch>
            <a:fillRect/>
          </a:stretch>
        </p:blipFill>
        <p:spPr>
          <a:xfrm>
            <a:off x="1" y="1301700"/>
            <a:ext cx="9144000" cy="5556300"/>
          </a:xfrm>
          <a:prstGeom prst="rect">
            <a:avLst/>
          </a:prstGeom>
        </p:spPr>
      </p:pic>
      <p:sp>
        <p:nvSpPr>
          <p:cNvPr id="10" name="TextBox 9"/>
          <p:cNvSpPr txBox="1">
            <a:spLocks noChangeArrowheads="1"/>
          </p:cNvSpPr>
          <p:nvPr/>
        </p:nvSpPr>
        <p:spPr bwMode="auto">
          <a:xfrm>
            <a:off x="1115567" y="2041589"/>
            <a:ext cx="1048965" cy="646331"/>
          </a:xfrm>
          <a:prstGeom prst="rect">
            <a:avLst/>
          </a:prstGeom>
          <a:solidFill>
            <a:schemeClr val="bg1"/>
          </a:solidFill>
          <a:ln w="38100">
            <a:solidFill>
              <a:srgbClr val="FF0000"/>
            </a:solidFill>
            <a:miter lim="800000"/>
            <a:headEnd/>
            <a:tailEnd/>
          </a:ln>
        </p:spPr>
        <p:txBody>
          <a:bodyPr wrap="square">
            <a:spAutoFit/>
          </a:bodyPr>
          <a:lstStyle/>
          <a:p>
            <a:pPr algn="ctr" eaLnBrk="0" hangingPunct="0"/>
            <a:r>
              <a:rPr lang="en-US" sz="1800" b="1" i="1" dirty="0">
                <a:solidFill>
                  <a:srgbClr val="FF0000"/>
                </a:solidFill>
              </a:rPr>
              <a:t>linear trendline</a:t>
            </a:r>
            <a:endParaRPr lang="en-US" sz="1800" b="1" i="1" baseline="30000" dirty="0">
              <a:solidFill>
                <a:srgbClr val="FF0000"/>
              </a:solidFill>
            </a:endParaRPr>
          </a:p>
        </p:txBody>
      </p:sp>
      <p:sp>
        <p:nvSpPr>
          <p:cNvPr id="11" name="TextBox 10"/>
          <p:cNvSpPr txBox="1">
            <a:spLocks noChangeArrowheads="1"/>
          </p:cNvSpPr>
          <p:nvPr/>
        </p:nvSpPr>
        <p:spPr bwMode="auto">
          <a:xfrm>
            <a:off x="5760720" y="2041589"/>
            <a:ext cx="1353313" cy="646331"/>
          </a:xfrm>
          <a:prstGeom prst="rect">
            <a:avLst/>
          </a:prstGeom>
          <a:solidFill>
            <a:schemeClr val="bg1"/>
          </a:solidFill>
          <a:ln w="38100">
            <a:solidFill>
              <a:srgbClr val="FF0000"/>
            </a:solidFill>
            <a:miter lim="800000"/>
            <a:headEnd/>
            <a:tailEnd/>
          </a:ln>
        </p:spPr>
        <p:txBody>
          <a:bodyPr wrap="square">
            <a:spAutoFit/>
          </a:bodyPr>
          <a:lstStyle/>
          <a:p>
            <a:pPr algn="ctr" eaLnBrk="0" hangingPunct="0"/>
            <a:r>
              <a:rPr lang="en-US" sz="1800" b="1" i="1" dirty="0">
                <a:solidFill>
                  <a:srgbClr val="FF0000"/>
                </a:solidFill>
              </a:rPr>
              <a:t>logarithmic trendline</a:t>
            </a:r>
            <a:endParaRPr lang="en-US" sz="1800" b="1" i="1" baseline="30000" dirty="0">
              <a:solidFill>
                <a:srgbClr val="FF0000"/>
              </a:solidFill>
            </a:endParaRPr>
          </a:p>
        </p:txBody>
      </p:sp>
      <p:sp>
        <p:nvSpPr>
          <p:cNvPr id="12" name="TextBox 11"/>
          <p:cNvSpPr txBox="1">
            <a:spLocks noChangeArrowheads="1"/>
          </p:cNvSpPr>
          <p:nvPr/>
        </p:nvSpPr>
        <p:spPr bwMode="auto">
          <a:xfrm>
            <a:off x="1115567" y="4748213"/>
            <a:ext cx="1307593" cy="646331"/>
          </a:xfrm>
          <a:prstGeom prst="rect">
            <a:avLst/>
          </a:prstGeom>
          <a:solidFill>
            <a:schemeClr val="bg1"/>
          </a:solidFill>
          <a:ln w="38100">
            <a:solidFill>
              <a:srgbClr val="FF0000"/>
            </a:solidFill>
            <a:miter lim="800000"/>
            <a:headEnd/>
            <a:tailEnd/>
          </a:ln>
        </p:spPr>
        <p:txBody>
          <a:bodyPr wrap="square">
            <a:spAutoFit/>
          </a:bodyPr>
          <a:lstStyle/>
          <a:p>
            <a:pPr algn="ctr" eaLnBrk="0" hangingPunct="0"/>
            <a:r>
              <a:rPr lang="en-US" sz="1800" b="1" i="1" dirty="0">
                <a:solidFill>
                  <a:srgbClr val="FF0000"/>
                </a:solidFill>
              </a:rPr>
              <a:t>exponential trendline</a:t>
            </a:r>
            <a:endParaRPr lang="en-US" sz="1800" b="1" i="1" baseline="30000" dirty="0">
              <a:solidFill>
                <a:srgbClr val="FF0000"/>
              </a:solidFill>
            </a:endParaRPr>
          </a:p>
        </p:txBody>
      </p:sp>
      <p:sp>
        <p:nvSpPr>
          <p:cNvPr id="14" name="TextBox 13"/>
          <p:cNvSpPr txBox="1">
            <a:spLocks noChangeArrowheads="1"/>
          </p:cNvSpPr>
          <p:nvPr/>
        </p:nvSpPr>
        <p:spPr bwMode="auto">
          <a:xfrm>
            <a:off x="5760720" y="4748212"/>
            <a:ext cx="1048965" cy="646331"/>
          </a:xfrm>
          <a:prstGeom prst="rect">
            <a:avLst/>
          </a:prstGeom>
          <a:solidFill>
            <a:schemeClr val="bg1"/>
          </a:solidFill>
          <a:ln w="38100">
            <a:solidFill>
              <a:srgbClr val="FF0000"/>
            </a:solidFill>
            <a:miter lim="800000"/>
            <a:headEnd/>
            <a:tailEnd/>
          </a:ln>
        </p:spPr>
        <p:txBody>
          <a:bodyPr wrap="square">
            <a:spAutoFit/>
          </a:bodyPr>
          <a:lstStyle/>
          <a:p>
            <a:pPr algn="ctr" eaLnBrk="0" hangingPunct="0"/>
            <a:r>
              <a:rPr lang="en-US" sz="1800" b="1" i="1" dirty="0">
                <a:solidFill>
                  <a:srgbClr val="FF0000"/>
                </a:solidFill>
              </a:rPr>
              <a:t>power trendline</a:t>
            </a:r>
            <a:endParaRPr lang="en-US" sz="1800" b="1" i="1" baseline="30000" dirty="0">
              <a:solidFill>
                <a:srgbClr val="FF0000"/>
              </a:solidFill>
            </a:endParaRPr>
          </a:p>
        </p:txBody>
      </p:sp>
      <p:sp>
        <p:nvSpPr>
          <p:cNvPr id="3" name="Rectangle 2"/>
          <p:cNvSpPr/>
          <p:nvPr/>
        </p:nvSpPr>
        <p:spPr>
          <a:xfrm>
            <a:off x="2723388" y="597028"/>
            <a:ext cx="6420612" cy="769441"/>
          </a:xfrm>
          <a:prstGeom prst="rect">
            <a:avLst/>
          </a:prstGeom>
        </p:spPr>
        <p:txBody>
          <a:bodyPr wrap="square">
            <a:spAutoFit/>
          </a:bodyPr>
          <a:lstStyle/>
          <a:p>
            <a:pPr eaLnBrk="0" hangingPunct="0">
              <a:spcBef>
                <a:spcPct val="20000"/>
              </a:spcBef>
              <a:defRPr/>
            </a:pPr>
            <a:r>
              <a:rPr lang="en-US" sz="2000" b="1" i="1" dirty="0">
                <a:solidFill>
                  <a:srgbClr val="FF0000"/>
                </a:solidFill>
              </a:rPr>
              <a:t>Which trendline fits best?  How can you tell?</a:t>
            </a:r>
          </a:p>
          <a:p>
            <a:pPr eaLnBrk="0" hangingPunct="0">
              <a:spcBef>
                <a:spcPct val="20000"/>
              </a:spcBef>
              <a:defRPr/>
            </a:pPr>
            <a:r>
              <a:rPr lang="en-US" sz="2000" b="1" i="1" dirty="0">
                <a:solidFill>
                  <a:srgbClr val="FF0000"/>
                </a:solidFill>
              </a:rPr>
              <a:t>Were the correct linear/log scales used in each case?</a:t>
            </a:r>
          </a:p>
        </p:txBody>
      </p:sp>
    </p:spTree>
    <p:extLst>
      <p:ext uri="{BB962C8B-B14F-4D97-AF65-F5344CB8AC3E}">
        <p14:creationId xmlns:p14="http://schemas.microsoft.com/office/powerpoint/2010/main" val="669775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15925800" y="4291013"/>
            <a:ext cx="1905000" cy="457200"/>
          </a:xfrm>
          <a:noFill/>
        </p:spPr>
        <p:txBody>
          <a:bodyPr/>
          <a:lstStyle/>
          <a:p>
            <a:fld id="{2963D79A-9A86-4D07-913C-07F8569DC39C}" type="slidenum">
              <a:rPr lang="en-US" smtClean="0"/>
              <a:pPr/>
              <a:t>41</a:t>
            </a:fld>
            <a:endParaRPr lang="en-US"/>
          </a:p>
        </p:txBody>
      </p:sp>
      <p:sp>
        <p:nvSpPr>
          <p:cNvPr id="56325" name="Rectangle 5"/>
          <p:cNvSpPr>
            <a:spLocks noChangeArrowheads="1"/>
          </p:cNvSpPr>
          <p:nvPr/>
        </p:nvSpPr>
        <p:spPr bwMode="auto">
          <a:xfrm>
            <a:off x="0" y="619126"/>
            <a:ext cx="4752975" cy="2593306"/>
          </a:xfrm>
          <a:prstGeom prst="rect">
            <a:avLst/>
          </a:prstGeom>
          <a:noFill/>
          <a:ln w="9525">
            <a:noFill/>
            <a:miter lim="800000"/>
            <a:headEnd/>
            <a:tailEnd/>
          </a:ln>
          <a:effectLst/>
        </p:spPr>
        <p:txBody>
          <a:bodyPr/>
          <a:lstStyle/>
          <a:p>
            <a:pPr eaLnBrk="0" hangingPunct="0">
              <a:spcBef>
                <a:spcPct val="20000"/>
              </a:spcBef>
              <a:defRPr/>
            </a:pPr>
            <a:r>
              <a:rPr lang="en-US" sz="2000" b="1" u="sng" dirty="0">
                <a:solidFill>
                  <a:schemeClr val="accent2"/>
                </a:solidFill>
              </a:rPr>
              <a:t>Class Example - Power Regression</a:t>
            </a:r>
          </a:p>
          <a:p>
            <a:pPr eaLnBrk="0" hangingPunct="0">
              <a:spcBef>
                <a:spcPct val="20000"/>
              </a:spcBef>
              <a:tabLst>
                <a:tab pos="342900" algn="l"/>
              </a:tabLst>
              <a:defRPr/>
            </a:pPr>
            <a:r>
              <a:rPr lang="en-US" sz="2000" dirty="0">
                <a:solidFill>
                  <a:schemeClr val="accent2"/>
                </a:solidFill>
              </a:rPr>
              <a:t>Power formulas are very common.  For example, the formula for the area of a circle is a power formula: A = </a:t>
            </a:r>
            <a:r>
              <a:rPr lang="en-US" sz="2000" dirty="0">
                <a:solidFill>
                  <a:schemeClr val="accent2"/>
                </a:solidFill>
                <a:sym typeface="Symbol" panose="05050102010706020507" pitchFamily="18" charset="2"/>
              </a:rPr>
              <a:t></a:t>
            </a:r>
            <a:r>
              <a:rPr lang="en-US" sz="2000" dirty="0">
                <a:solidFill>
                  <a:schemeClr val="accent2"/>
                </a:solidFill>
              </a:rPr>
              <a:t>R</a:t>
            </a:r>
            <a:r>
              <a:rPr lang="en-US" sz="2000" baseline="30000" dirty="0">
                <a:solidFill>
                  <a:schemeClr val="accent2"/>
                </a:solidFill>
              </a:rPr>
              <a:t>2</a:t>
            </a:r>
            <a:r>
              <a:rPr lang="en-US" sz="2000" dirty="0">
                <a:solidFill>
                  <a:schemeClr val="accent2"/>
                </a:solidFill>
              </a:rPr>
              <a:t>.  Suppose that someone drew circles with different radii and measured the area for each circle.  They might then use power regression to find the formula.  Let’s try it.</a:t>
            </a:r>
          </a:p>
        </p:txBody>
      </p:sp>
      <p:sp>
        <p:nvSpPr>
          <p:cNvPr id="25605"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2560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TextBox 9"/>
          <p:cNvSpPr txBox="1"/>
          <p:nvPr/>
        </p:nvSpPr>
        <p:spPr>
          <a:xfrm>
            <a:off x="4962525" y="704847"/>
            <a:ext cx="4181475" cy="6863417"/>
          </a:xfrm>
          <a:prstGeom prst="rect">
            <a:avLst/>
          </a:prstGeom>
          <a:solidFill>
            <a:srgbClr val="FFFFCC"/>
          </a:solidFill>
          <a:ln w="38100">
            <a:solidFill>
              <a:schemeClr val="accent6"/>
            </a:solidFill>
            <a:miter lim="800000"/>
            <a:headEnd/>
            <a:tailEnd/>
          </a:ln>
        </p:spPr>
        <p:txBody>
          <a:bodyPr wrap="square" rtlCol="0">
            <a:spAutoFit/>
          </a:bodyPr>
          <a:lstStyle/>
          <a:p>
            <a:pPr marL="342900" indent="-342900">
              <a:buAutoNum type="arabicParenR"/>
            </a:pPr>
            <a:r>
              <a:rPr lang="en-US" sz="2200" dirty="0">
                <a:solidFill>
                  <a:schemeClr val="accent2"/>
                </a:solidFill>
              </a:rPr>
              <a:t>Create the table of values</a:t>
            </a:r>
          </a:p>
          <a:p>
            <a:pPr marL="342900" indent="-342900">
              <a:buAutoNum type="arabicParenR"/>
            </a:pPr>
            <a:r>
              <a:rPr lang="en-US" sz="2200" dirty="0">
                <a:solidFill>
                  <a:schemeClr val="accent2"/>
                </a:solidFill>
              </a:rPr>
              <a:t>Highlight the table and select</a:t>
            </a:r>
          </a:p>
          <a:p>
            <a:pPr marL="342900" indent="-342900"/>
            <a:r>
              <a:rPr lang="en-US" sz="2200" dirty="0">
                <a:solidFill>
                  <a:schemeClr val="accent2"/>
                </a:solidFill>
              </a:rPr>
              <a:t>	</a:t>
            </a:r>
            <a:r>
              <a:rPr lang="en-US" sz="2200" b="1" i="1" dirty="0">
                <a:solidFill>
                  <a:srgbClr val="FF0000"/>
                </a:solidFill>
              </a:rPr>
              <a:t>Insert – Scatter Chart – Markers Only</a:t>
            </a:r>
          </a:p>
          <a:p>
            <a:pPr marL="342900" indent="-342900">
              <a:buFont typeface="+mj-lt"/>
              <a:buAutoNum type="arabicParenR" startAt="3"/>
            </a:pPr>
            <a:r>
              <a:rPr lang="en-US" sz="2200" dirty="0">
                <a:solidFill>
                  <a:schemeClr val="accent2"/>
                </a:solidFill>
              </a:rPr>
              <a:t>Add a title and axis labels to the graph</a:t>
            </a:r>
          </a:p>
          <a:p>
            <a:pPr marL="342900" indent="-342900">
              <a:buFont typeface="+mj-lt"/>
              <a:buAutoNum type="arabicParenR" startAt="3"/>
            </a:pPr>
            <a:r>
              <a:rPr lang="en-US" sz="2200" dirty="0">
                <a:solidFill>
                  <a:schemeClr val="accent2"/>
                </a:solidFill>
              </a:rPr>
              <a:t>Add gridlines to the graph</a:t>
            </a:r>
          </a:p>
          <a:p>
            <a:pPr marL="342900" indent="-342900">
              <a:buFont typeface="+mj-lt"/>
              <a:buAutoNum type="arabicParenR" startAt="3"/>
            </a:pPr>
            <a:r>
              <a:rPr lang="en-US" sz="2200" dirty="0">
                <a:solidFill>
                  <a:schemeClr val="accent2"/>
                </a:solidFill>
              </a:rPr>
              <a:t>Add a </a:t>
            </a:r>
            <a:r>
              <a:rPr lang="en-US" sz="2200" b="1" i="1" dirty="0">
                <a:solidFill>
                  <a:srgbClr val="FF0000"/>
                </a:solidFill>
              </a:rPr>
              <a:t>power trendline</a:t>
            </a:r>
            <a:r>
              <a:rPr lang="en-US" sz="2200" b="1" i="1" dirty="0">
                <a:solidFill>
                  <a:schemeClr val="accent2"/>
                </a:solidFill>
              </a:rPr>
              <a:t> </a:t>
            </a:r>
            <a:r>
              <a:rPr lang="en-US" sz="2200" dirty="0">
                <a:solidFill>
                  <a:schemeClr val="accent6"/>
                </a:solidFill>
              </a:rPr>
              <a:t>to determine a </a:t>
            </a:r>
            <a:r>
              <a:rPr lang="en-US" sz="2200" b="1" i="1" dirty="0">
                <a:solidFill>
                  <a:schemeClr val="accent6"/>
                </a:solidFill>
              </a:rPr>
              <a:t>power equation </a:t>
            </a:r>
            <a:r>
              <a:rPr lang="en-US" sz="2200" dirty="0">
                <a:solidFill>
                  <a:schemeClr val="accent6"/>
                </a:solidFill>
              </a:rPr>
              <a:t>that represents the data.</a:t>
            </a:r>
            <a:endParaRPr lang="en-US" sz="2200" b="1" i="1" dirty="0">
              <a:solidFill>
                <a:srgbClr val="FF0000"/>
              </a:solidFill>
            </a:endParaRPr>
          </a:p>
          <a:p>
            <a:pPr marL="342900" indent="-342900">
              <a:buFont typeface="+mj-lt"/>
              <a:buAutoNum type="arabicParenR" startAt="3"/>
            </a:pPr>
            <a:r>
              <a:rPr lang="en-US" sz="2200" dirty="0">
                <a:solidFill>
                  <a:schemeClr val="accent2"/>
                </a:solidFill>
              </a:rPr>
              <a:t>Display the equation and the value of R</a:t>
            </a:r>
            <a:r>
              <a:rPr lang="en-US" sz="2200" baseline="30000" dirty="0">
                <a:solidFill>
                  <a:schemeClr val="accent2"/>
                </a:solidFill>
              </a:rPr>
              <a:t>2</a:t>
            </a:r>
            <a:r>
              <a:rPr lang="en-US" sz="2200" dirty="0">
                <a:solidFill>
                  <a:schemeClr val="accent2"/>
                </a:solidFill>
              </a:rPr>
              <a:t>.</a:t>
            </a:r>
          </a:p>
          <a:p>
            <a:pPr marL="342900" indent="-342900">
              <a:buFont typeface="+mj-lt"/>
              <a:buAutoNum type="arabicParenR" startAt="3"/>
            </a:pPr>
            <a:r>
              <a:rPr lang="en-US" sz="2200" dirty="0">
                <a:solidFill>
                  <a:schemeClr val="accent2"/>
                </a:solidFill>
              </a:rPr>
              <a:t>Log or linear scales? Check table on slide 19.</a:t>
            </a:r>
          </a:p>
          <a:p>
            <a:pPr marL="342900" indent="-342900">
              <a:buFont typeface="+mj-lt"/>
              <a:buAutoNum type="arabicParenR" startAt="3"/>
            </a:pPr>
            <a:r>
              <a:rPr lang="en-US" sz="2200" dirty="0">
                <a:solidFill>
                  <a:schemeClr val="accent2"/>
                </a:solidFill>
              </a:rPr>
              <a:t>Add minor gridlines</a:t>
            </a:r>
          </a:p>
          <a:p>
            <a:pPr marL="342900" indent="-342900">
              <a:buFont typeface="+mj-lt"/>
              <a:buAutoNum type="arabicParenR" startAt="3"/>
            </a:pPr>
            <a:r>
              <a:rPr lang="en-US" sz="2200" dirty="0">
                <a:solidFill>
                  <a:schemeClr val="accent2"/>
                </a:solidFill>
              </a:rPr>
              <a:t>Use the trendline to predict the area of circles with R = 30, 100, and 200 (show these values in a separate table).  Include a sample Excel equation.</a:t>
            </a:r>
          </a:p>
        </p:txBody>
      </p:sp>
      <p:sp>
        <p:nvSpPr>
          <p:cNvPr id="11"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34</a:t>
            </a:r>
          </a:p>
        </p:txBody>
      </p:sp>
      <p:graphicFrame>
        <p:nvGraphicFramePr>
          <p:cNvPr id="12" name="Table 11">
            <a:extLst>
              <a:ext uri="{FF2B5EF4-FFF2-40B4-BE49-F238E27FC236}">
                <a16:creationId xmlns:a16="http://schemas.microsoft.com/office/drawing/2014/main" id="{C5708802-475C-4E5B-BFB3-AB2213EB75E8}"/>
              </a:ext>
            </a:extLst>
          </p:cNvPr>
          <p:cNvGraphicFramePr>
            <a:graphicFrameLocks noGrp="1"/>
          </p:cNvGraphicFramePr>
          <p:nvPr>
            <p:extLst>
              <p:ext uri="{D42A27DB-BD31-4B8C-83A1-F6EECF244321}">
                <p14:modId xmlns:p14="http://schemas.microsoft.com/office/powerpoint/2010/main" val="1229019893"/>
              </p:ext>
            </p:extLst>
          </p:nvPr>
        </p:nvGraphicFramePr>
        <p:xfrm>
          <a:off x="1" y="3212432"/>
          <a:ext cx="4181475" cy="3395910"/>
        </p:xfrm>
        <a:graphic>
          <a:graphicData uri="http://schemas.openxmlformats.org/drawingml/2006/table">
            <a:tbl>
              <a:tblPr/>
              <a:tblGrid>
                <a:gridCol w="2012004">
                  <a:extLst>
                    <a:ext uri="{9D8B030D-6E8A-4147-A177-3AD203B41FA5}">
                      <a16:colId xmlns:a16="http://schemas.microsoft.com/office/drawing/2014/main" val="3949575119"/>
                    </a:ext>
                  </a:extLst>
                </a:gridCol>
                <a:gridCol w="2169471">
                  <a:extLst>
                    <a:ext uri="{9D8B030D-6E8A-4147-A177-3AD203B41FA5}">
                      <a16:colId xmlns:a16="http://schemas.microsoft.com/office/drawing/2014/main" val="20000"/>
                    </a:ext>
                  </a:extLst>
                </a:gridCol>
              </a:tblGrid>
              <a:tr h="339591">
                <a:tc>
                  <a:txBody>
                    <a:bodyPr/>
                    <a:lstStyle/>
                    <a:p>
                      <a:pPr marL="0" marR="0" algn="ctr">
                        <a:spcBef>
                          <a:spcPts val="0"/>
                        </a:spcBef>
                        <a:spcAft>
                          <a:spcPts val="0"/>
                        </a:spcAft>
                      </a:pPr>
                      <a:r>
                        <a:rPr lang="en-US" sz="2000" b="1" dirty="0">
                          <a:solidFill>
                            <a:schemeClr val="accent6"/>
                          </a:solidFill>
                          <a:latin typeface="Times New Roman"/>
                          <a:ea typeface="Times New Roman"/>
                          <a:cs typeface="Times New Roman"/>
                        </a:rPr>
                        <a:t>Radius, R (cm)</a:t>
                      </a:r>
                      <a:endParaRPr lang="en-US" sz="14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accent6"/>
                          </a:solidFill>
                          <a:latin typeface="Times New Roman"/>
                          <a:ea typeface="Times New Roman"/>
                          <a:cs typeface="Times New Roman"/>
                        </a:rPr>
                        <a:t>Area, A (cm</a:t>
                      </a:r>
                      <a:r>
                        <a:rPr lang="en-US" sz="2000" b="1" baseline="30000" dirty="0">
                          <a:solidFill>
                            <a:schemeClr val="accent6"/>
                          </a:solidFill>
                          <a:latin typeface="Times New Roman"/>
                          <a:ea typeface="Times New Roman"/>
                          <a:cs typeface="Times New Roman"/>
                        </a:rPr>
                        <a:t>2</a:t>
                      </a:r>
                      <a:r>
                        <a:rPr lang="en-US" sz="2000" b="1" dirty="0">
                          <a:solidFill>
                            <a:schemeClr val="accent6"/>
                          </a:solidFill>
                          <a:latin typeface="Times New Roman"/>
                          <a:ea typeface="Times New Roman"/>
                          <a:cs typeface="Times New Roman"/>
                        </a:rPr>
                        <a:t>)</a:t>
                      </a:r>
                      <a:endParaRPr lang="en-US" sz="14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9591">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9591">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9591">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1.75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39591">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39591">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13.5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9591">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614702"/>
                  </a:ext>
                </a:extLst>
              </a:tr>
              <a:tr h="339591">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325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975682"/>
                  </a:ext>
                </a:extLst>
              </a:tr>
              <a:tr h="339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6"/>
                          </a:solidFill>
                          <a:latin typeface="Times New Roman"/>
                          <a:ea typeface="Times New Roman"/>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1275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81112"/>
                  </a:ext>
                </a:extLst>
              </a:tr>
              <a:tr h="3395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6"/>
                          </a:solidFill>
                          <a:latin typeface="Times New Roman"/>
                          <a:ea typeface="Times New Roman"/>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8000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022372"/>
                  </a:ext>
                </a:extLst>
              </a:tr>
            </a:tbl>
          </a:graphicData>
        </a:graphic>
      </p:graphicFrame>
    </p:spTree>
    <p:extLst>
      <p:ext uri="{BB962C8B-B14F-4D97-AF65-F5344CB8AC3E}">
        <p14:creationId xmlns:p14="http://schemas.microsoft.com/office/powerpoint/2010/main" val="2182602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xfrm>
            <a:off x="15925800" y="4291013"/>
            <a:ext cx="1905000" cy="457200"/>
          </a:xfrm>
          <a:noFill/>
        </p:spPr>
        <p:txBody>
          <a:bodyPr/>
          <a:lstStyle/>
          <a:p>
            <a:fld id="{2963D79A-9A86-4D07-913C-07F8569DC39C}" type="slidenum">
              <a:rPr lang="en-US" smtClean="0"/>
              <a:pPr/>
              <a:t>42</a:t>
            </a:fld>
            <a:endParaRPr lang="en-US"/>
          </a:p>
        </p:txBody>
      </p:sp>
      <p:sp>
        <p:nvSpPr>
          <p:cNvPr id="56325" name="Rectangle 5"/>
          <p:cNvSpPr>
            <a:spLocks noChangeArrowheads="1"/>
          </p:cNvSpPr>
          <p:nvPr/>
        </p:nvSpPr>
        <p:spPr bwMode="auto">
          <a:xfrm>
            <a:off x="0" y="619126"/>
            <a:ext cx="4042611" cy="1690938"/>
          </a:xfrm>
          <a:prstGeom prst="rect">
            <a:avLst/>
          </a:prstGeom>
          <a:noFill/>
          <a:ln w="9525">
            <a:noFill/>
            <a:miter lim="800000"/>
            <a:headEnd/>
            <a:tailEnd/>
          </a:ln>
          <a:effectLst/>
        </p:spPr>
        <p:txBody>
          <a:bodyPr/>
          <a:lstStyle/>
          <a:p>
            <a:pPr eaLnBrk="0" hangingPunct="0">
              <a:spcBef>
                <a:spcPct val="20000"/>
              </a:spcBef>
              <a:defRPr/>
            </a:pPr>
            <a:r>
              <a:rPr lang="en-US" sz="2000" b="1" u="sng" dirty="0">
                <a:solidFill>
                  <a:schemeClr val="accent2"/>
                </a:solidFill>
              </a:rPr>
              <a:t>Class Example - Exponential Regression</a:t>
            </a:r>
          </a:p>
          <a:p>
            <a:pPr eaLnBrk="0" hangingPunct="0">
              <a:spcBef>
                <a:spcPct val="20000"/>
              </a:spcBef>
              <a:tabLst>
                <a:tab pos="342900" algn="l"/>
              </a:tabLst>
              <a:defRPr/>
            </a:pPr>
            <a:r>
              <a:rPr lang="en-US" sz="2000" dirty="0">
                <a:solidFill>
                  <a:schemeClr val="accent2"/>
                </a:solidFill>
              </a:rPr>
              <a:t>Data for a silicon diode is shown below. Voltage is the independent variable.</a:t>
            </a:r>
          </a:p>
        </p:txBody>
      </p:sp>
      <p:sp>
        <p:nvSpPr>
          <p:cNvPr id="25605" name="Line 5"/>
          <p:cNvSpPr>
            <a:spLocks noChangeShapeType="1"/>
          </p:cNvSpPr>
          <p:nvPr/>
        </p:nvSpPr>
        <p:spPr bwMode="auto">
          <a:xfrm>
            <a:off x="0" y="619123"/>
            <a:ext cx="9144000" cy="1"/>
          </a:xfrm>
          <a:prstGeom prst="line">
            <a:avLst/>
          </a:prstGeom>
          <a:noFill/>
          <a:ln w="38100">
            <a:solidFill>
              <a:schemeClr val="accent2"/>
            </a:solidFill>
            <a:round/>
            <a:headEnd/>
            <a:tailEnd/>
          </a:ln>
        </p:spPr>
        <p:txBody>
          <a:bodyPr/>
          <a:lstStyle/>
          <a:p>
            <a:endParaRPr lang="en-US"/>
          </a:p>
        </p:txBody>
      </p:sp>
      <p:sp>
        <p:nvSpPr>
          <p:cNvPr id="2560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0" name="TextBox 9"/>
          <p:cNvSpPr txBox="1"/>
          <p:nvPr/>
        </p:nvSpPr>
        <p:spPr>
          <a:xfrm>
            <a:off x="4146631" y="704847"/>
            <a:ext cx="4997370" cy="6186309"/>
          </a:xfrm>
          <a:prstGeom prst="rect">
            <a:avLst/>
          </a:prstGeom>
          <a:solidFill>
            <a:srgbClr val="FFFFCC"/>
          </a:solidFill>
          <a:ln w="38100">
            <a:solidFill>
              <a:schemeClr val="accent6"/>
            </a:solidFill>
            <a:miter lim="800000"/>
            <a:headEnd/>
            <a:tailEnd/>
          </a:ln>
        </p:spPr>
        <p:txBody>
          <a:bodyPr wrap="square" rtlCol="0">
            <a:spAutoFit/>
          </a:bodyPr>
          <a:lstStyle/>
          <a:p>
            <a:pPr marL="342900" indent="-342900">
              <a:buAutoNum type="arabicParenR"/>
            </a:pPr>
            <a:r>
              <a:rPr lang="en-US" sz="2200" dirty="0">
                <a:solidFill>
                  <a:schemeClr val="accent2"/>
                </a:solidFill>
              </a:rPr>
              <a:t>Create the table of values</a:t>
            </a:r>
          </a:p>
          <a:p>
            <a:pPr marL="342900" indent="-342900">
              <a:buAutoNum type="arabicParenR"/>
            </a:pPr>
            <a:r>
              <a:rPr lang="en-US" sz="2200" dirty="0">
                <a:solidFill>
                  <a:schemeClr val="accent2"/>
                </a:solidFill>
              </a:rPr>
              <a:t>Highlight the table and select</a:t>
            </a:r>
          </a:p>
          <a:p>
            <a:pPr marL="342900" indent="-342900"/>
            <a:r>
              <a:rPr lang="en-US" sz="2200" dirty="0">
                <a:solidFill>
                  <a:schemeClr val="accent2"/>
                </a:solidFill>
              </a:rPr>
              <a:t>	</a:t>
            </a:r>
            <a:r>
              <a:rPr lang="en-US" sz="2200" b="1" i="1" dirty="0">
                <a:solidFill>
                  <a:srgbClr val="FF0000"/>
                </a:solidFill>
              </a:rPr>
              <a:t>Insert – Scatter Chart – Markers Only</a:t>
            </a:r>
          </a:p>
          <a:p>
            <a:pPr marL="342900" indent="-342900">
              <a:buFont typeface="+mj-lt"/>
              <a:buAutoNum type="arabicParenR" startAt="3"/>
            </a:pPr>
            <a:r>
              <a:rPr lang="en-US" sz="2200" dirty="0">
                <a:solidFill>
                  <a:schemeClr val="accent2"/>
                </a:solidFill>
              </a:rPr>
              <a:t>Add a title and axis labels to the graph</a:t>
            </a:r>
          </a:p>
          <a:p>
            <a:pPr marL="342900" indent="-342900">
              <a:buFont typeface="+mj-lt"/>
              <a:buAutoNum type="arabicParenR" startAt="3"/>
            </a:pPr>
            <a:r>
              <a:rPr lang="en-US" sz="2200" dirty="0">
                <a:solidFill>
                  <a:schemeClr val="accent2"/>
                </a:solidFill>
              </a:rPr>
              <a:t>Add gridlines to the graph</a:t>
            </a:r>
          </a:p>
          <a:p>
            <a:pPr marL="342900" indent="-342900">
              <a:buFont typeface="+mj-lt"/>
              <a:buAutoNum type="arabicParenR" startAt="3"/>
            </a:pPr>
            <a:r>
              <a:rPr lang="en-US" sz="2200" dirty="0">
                <a:solidFill>
                  <a:schemeClr val="accent2"/>
                </a:solidFill>
              </a:rPr>
              <a:t>Add a </a:t>
            </a:r>
            <a:r>
              <a:rPr lang="en-US" sz="2200" b="1" i="1" dirty="0">
                <a:solidFill>
                  <a:srgbClr val="FF0000"/>
                </a:solidFill>
              </a:rPr>
              <a:t>exponential trendline</a:t>
            </a:r>
            <a:r>
              <a:rPr lang="en-US" sz="2200" dirty="0">
                <a:solidFill>
                  <a:schemeClr val="accent2"/>
                </a:solidFill>
              </a:rPr>
              <a:t> </a:t>
            </a:r>
            <a:r>
              <a:rPr lang="en-US" sz="2200" dirty="0">
                <a:solidFill>
                  <a:schemeClr val="accent6"/>
                </a:solidFill>
              </a:rPr>
              <a:t>to determine an </a:t>
            </a:r>
            <a:r>
              <a:rPr lang="en-US" sz="2200" b="1" i="1" dirty="0">
                <a:solidFill>
                  <a:schemeClr val="accent6"/>
                </a:solidFill>
              </a:rPr>
              <a:t>exponential equation </a:t>
            </a:r>
            <a:r>
              <a:rPr lang="en-US" sz="2200" dirty="0">
                <a:solidFill>
                  <a:schemeClr val="accent6"/>
                </a:solidFill>
              </a:rPr>
              <a:t>that represents the data.</a:t>
            </a:r>
            <a:endParaRPr lang="en-US" sz="2200" b="1" i="1" dirty="0">
              <a:solidFill>
                <a:srgbClr val="FF0000"/>
              </a:solidFill>
            </a:endParaRPr>
          </a:p>
          <a:p>
            <a:pPr marL="342900" indent="-342900">
              <a:buFont typeface="+mj-lt"/>
              <a:buAutoNum type="arabicParenR" startAt="3"/>
            </a:pPr>
            <a:r>
              <a:rPr lang="en-US" sz="2200" dirty="0">
                <a:solidFill>
                  <a:schemeClr val="accent2"/>
                </a:solidFill>
              </a:rPr>
              <a:t>Display the equation and the value of R</a:t>
            </a:r>
            <a:r>
              <a:rPr lang="en-US" sz="2200" baseline="30000" dirty="0">
                <a:solidFill>
                  <a:schemeClr val="accent2"/>
                </a:solidFill>
              </a:rPr>
              <a:t>2</a:t>
            </a:r>
            <a:r>
              <a:rPr lang="en-US" sz="2200" dirty="0">
                <a:solidFill>
                  <a:schemeClr val="accent2"/>
                </a:solidFill>
              </a:rPr>
              <a:t>.</a:t>
            </a:r>
          </a:p>
          <a:p>
            <a:pPr marL="342900" indent="-342900">
              <a:buFont typeface="+mj-lt"/>
              <a:buAutoNum type="arabicParenR" startAt="3"/>
            </a:pPr>
            <a:r>
              <a:rPr lang="en-US" sz="2200" dirty="0">
                <a:solidFill>
                  <a:schemeClr val="accent2"/>
                </a:solidFill>
              </a:rPr>
              <a:t>Log or linear scales? Check table on slide 19.</a:t>
            </a:r>
          </a:p>
          <a:p>
            <a:pPr marL="342900" indent="-342900">
              <a:buFont typeface="+mj-lt"/>
              <a:buAutoNum type="arabicParenR" startAt="3"/>
            </a:pPr>
            <a:r>
              <a:rPr lang="en-US" sz="2200" dirty="0">
                <a:solidFill>
                  <a:schemeClr val="accent2"/>
                </a:solidFill>
              </a:rPr>
              <a:t>Add minor gridlines</a:t>
            </a:r>
          </a:p>
          <a:p>
            <a:pPr marL="342900" indent="-342900">
              <a:buFont typeface="+mj-lt"/>
              <a:buAutoNum type="arabicParenR" startAt="3"/>
            </a:pPr>
            <a:r>
              <a:rPr lang="en-US" sz="2200" dirty="0">
                <a:solidFill>
                  <a:schemeClr val="accent2"/>
                </a:solidFill>
              </a:rPr>
              <a:t>Use the trendline to predict the diode current for voltages of 1.0, 1.1, and 1.2V (show these values in a separate table).  Include a sample Excel equation.</a:t>
            </a:r>
          </a:p>
        </p:txBody>
      </p:sp>
      <p:sp>
        <p:nvSpPr>
          <p:cNvPr id="11" name="Slide Number Placeholder 5"/>
          <p:cNvSpPr txBox="1">
            <a:spLocks/>
          </p:cNvSpPr>
          <p:nvPr/>
        </p:nvSpPr>
        <p:spPr bwMode="auto">
          <a:xfrm>
            <a:off x="7239000" y="-9524"/>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t>34</a:t>
            </a:r>
          </a:p>
        </p:txBody>
      </p:sp>
      <p:graphicFrame>
        <p:nvGraphicFramePr>
          <p:cNvPr id="12" name="Table 11">
            <a:extLst>
              <a:ext uri="{FF2B5EF4-FFF2-40B4-BE49-F238E27FC236}">
                <a16:creationId xmlns:a16="http://schemas.microsoft.com/office/drawing/2014/main" id="{C5708802-475C-4E5B-BFB3-AB2213EB75E8}"/>
              </a:ext>
            </a:extLst>
          </p:cNvPr>
          <p:cNvGraphicFramePr>
            <a:graphicFrameLocks noGrp="1"/>
          </p:cNvGraphicFramePr>
          <p:nvPr>
            <p:extLst>
              <p:ext uri="{D42A27DB-BD31-4B8C-83A1-F6EECF244321}">
                <p14:modId xmlns:p14="http://schemas.microsoft.com/office/powerpoint/2010/main" val="3928370412"/>
              </p:ext>
            </p:extLst>
          </p:nvPr>
        </p:nvGraphicFramePr>
        <p:xfrm>
          <a:off x="104020" y="2342981"/>
          <a:ext cx="3938591" cy="4409911"/>
        </p:xfrm>
        <a:graphic>
          <a:graphicData uri="http://schemas.openxmlformats.org/drawingml/2006/table">
            <a:tbl>
              <a:tblPr/>
              <a:tblGrid>
                <a:gridCol w="1895135">
                  <a:extLst>
                    <a:ext uri="{9D8B030D-6E8A-4147-A177-3AD203B41FA5}">
                      <a16:colId xmlns:a16="http://schemas.microsoft.com/office/drawing/2014/main" val="3949575119"/>
                    </a:ext>
                  </a:extLst>
                </a:gridCol>
                <a:gridCol w="2043456">
                  <a:extLst>
                    <a:ext uri="{9D8B030D-6E8A-4147-A177-3AD203B41FA5}">
                      <a16:colId xmlns:a16="http://schemas.microsoft.com/office/drawing/2014/main" val="20000"/>
                    </a:ext>
                  </a:extLst>
                </a:gridCol>
              </a:tblGrid>
              <a:tr h="400901">
                <a:tc>
                  <a:txBody>
                    <a:bodyPr/>
                    <a:lstStyle/>
                    <a:p>
                      <a:pPr marL="0" marR="0" algn="ctr">
                        <a:spcBef>
                          <a:spcPts val="0"/>
                        </a:spcBef>
                        <a:spcAft>
                          <a:spcPts val="0"/>
                        </a:spcAft>
                      </a:pPr>
                      <a:r>
                        <a:rPr lang="en-US" sz="2000" b="1" dirty="0">
                          <a:solidFill>
                            <a:schemeClr val="accent6"/>
                          </a:solidFill>
                          <a:latin typeface="Times New Roman"/>
                          <a:ea typeface="Times New Roman"/>
                          <a:cs typeface="Times New Roman"/>
                        </a:rPr>
                        <a:t>Voltage, V (V)</a:t>
                      </a:r>
                      <a:endParaRPr lang="en-US" sz="14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accent6"/>
                          </a:solidFill>
                          <a:latin typeface="Times New Roman"/>
                          <a:ea typeface="Times New Roman"/>
                          <a:cs typeface="Times New Roman"/>
                        </a:rPr>
                        <a:t>Current, I (A)</a:t>
                      </a:r>
                      <a:endParaRPr lang="en-US" sz="1400" b="1"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0901">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0901">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0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6"/>
                          </a:solidFill>
                          <a:latin typeface="+mn-lt"/>
                          <a:ea typeface="Times New Roman"/>
                          <a:cs typeface="Times New Roman"/>
                        </a:rPr>
                        <a:t>0.60</a:t>
                      </a:r>
                      <a:endParaRPr lang="en-US" sz="2000" b="1" kern="1200"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0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6"/>
                          </a:solidFill>
                          <a:latin typeface="+mn-lt"/>
                          <a:ea typeface="Times New Roman"/>
                          <a:cs typeface="Times New Roman"/>
                        </a:rPr>
                        <a:t>0.65</a:t>
                      </a:r>
                      <a:endParaRPr lang="en-US" sz="2000" b="1" kern="1200"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0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6"/>
                          </a:solidFill>
                          <a:latin typeface="+mn-lt"/>
                          <a:ea typeface="Times New Roman"/>
                          <a:cs typeface="Times New Roman"/>
                        </a:rPr>
                        <a:t>0.72</a:t>
                      </a:r>
                      <a:endParaRPr lang="en-US" sz="2000" b="1" kern="1200"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0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6"/>
                          </a:solidFill>
                          <a:latin typeface="+mn-lt"/>
                          <a:ea typeface="Times New Roman"/>
                          <a:cs typeface="Times New Roman"/>
                        </a:rPr>
                        <a:t>0.77</a:t>
                      </a:r>
                      <a:endParaRPr lang="en-US" sz="2000" b="1" kern="1200"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4614702"/>
                  </a:ext>
                </a:extLst>
              </a:tr>
              <a:tr h="400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accent6"/>
                          </a:solidFill>
                          <a:latin typeface="+mn-lt"/>
                          <a:ea typeface="Times New Roman"/>
                          <a:cs typeface="Times New Roman"/>
                        </a:rPr>
                        <a:t>0.82</a:t>
                      </a:r>
                      <a:endParaRPr lang="en-US" sz="2000" b="1" kern="1200"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975682"/>
                  </a:ext>
                </a:extLst>
              </a:tr>
              <a:tr h="400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6"/>
                          </a:solidFill>
                          <a:latin typeface="+mn-lt"/>
                          <a:ea typeface="Times New Roman"/>
                          <a:cs typeface="Times New Roman"/>
                        </a:rPr>
                        <a:t>0.88</a:t>
                      </a:r>
                      <a:endParaRPr lang="en-US" sz="2000" b="1" kern="1200"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081112"/>
                  </a:ext>
                </a:extLst>
              </a:tr>
              <a:tr h="400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a:solidFill>
                            <a:schemeClr val="accent6"/>
                          </a:solidFill>
                          <a:latin typeface="+mn-lt"/>
                          <a:ea typeface="Times New Roman"/>
                          <a:cs typeface="Times New Roman"/>
                        </a:rPr>
                        <a:t>0.93</a:t>
                      </a:r>
                      <a:endParaRPr lang="en-US" sz="2000" b="1" kern="1200" dirty="0">
                        <a:solidFill>
                          <a:schemeClr val="accent6"/>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022372"/>
                  </a:ext>
                </a:extLst>
              </a:tr>
              <a:tr h="400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accent6"/>
                          </a:solidFill>
                          <a:latin typeface="+mn-lt"/>
                          <a:ea typeface="Times New Roman"/>
                          <a:cs typeface="Times New Roman"/>
                        </a:rPr>
                        <a:t>0.99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000" b="1" kern="1200" dirty="0">
                          <a:solidFill>
                            <a:schemeClr val="accent6"/>
                          </a:solidFill>
                          <a:latin typeface="Times New Roman"/>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2610414"/>
                  </a:ext>
                </a:extLst>
              </a:tr>
            </a:tbl>
          </a:graphicData>
        </a:graphic>
      </p:graphicFrame>
    </p:spTree>
    <p:extLst>
      <p:ext uri="{BB962C8B-B14F-4D97-AF65-F5344CB8AC3E}">
        <p14:creationId xmlns:p14="http://schemas.microsoft.com/office/powerpoint/2010/main" val="135547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xfrm>
            <a:off x="7239000" y="-807"/>
            <a:ext cx="1905000" cy="457200"/>
          </a:xfrm>
          <a:noFill/>
        </p:spPr>
        <p:txBody>
          <a:bodyPr/>
          <a:lstStyle/>
          <a:p>
            <a:fld id="{561B0C04-EC26-46A9-8C92-300F6D1B9DC6}" type="slidenum">
              <a:rPr lang="en-US" smtClean="0"/>
              <a:pPr/>
              <a:t>5</a:t>
            </a:fld>
            <a:endParaRPr lang="en-US"/>
          </a:p>
        </p:txBody>
      </p:sp>
      <p:sp>
        <p:nvSpPr>
          <p:cNvPr id="5123" name="Rectangle 13"/>
          <p:cNvSpPr>
            <a:spLocks noChangeArrowheads="1"/>
          </p:cNvSpPr>
          <p:nvPr/>
        </p:nvSpPr>
        <p:spPr bwMode="auto">
          <a:xfrm>
            <a:off x="1" y="609600"/>
            <a:ext cx="9144000" cy="2129393"/>
          </a:xfrm>
          <a:prstGeom prst="rect">
            <a:avLst/>
          </a:prstGeom>
          <a:noFill/>
          <a:ln w="9525">
            <a:noFill/>
            <a:miter lim="800000"/>
            <a:headEnd/>
            <a:tailEnd/>
          </a:ln>
        </p:spPr>
        <p:txBody>
          <a:bodyPr/>
          <a:lstStyle/>
          <a:p>
            <a:pPr eaLnBrk="0" hangingPunct="0">
              <a:spcBef>
                <a:spcPct val="20000"/>
              </a:spcBef>
              <a:tabLst>
                <a:tab pos="457200" algn="l"/>
              </a:tabLst>
            </a:pPr>
            <a:r>
              <a:rPr lang="en-US" b="1" dirty="0">
                <a:solidFill>
                  <a:schemeClr val="accent2"/>
                </a:solidFill>
              </a:rPr>
              <a:t>2.  	</a:t>
            </a:r>
            <a:r>
              <a:rPr lang="en-US" b="1" u="sng" dirty="0">
                <a:solidFill>
                  <a:schemeClr val="accent2"/>
                </a:solidFill>
              </a:rPr>
              <a:t>Identify the independent and dependent variables</a:t>
            </a:r>
            <a:endParaRPr lang="en-US" b="1" dirty="0">
              <a:solidFill>
                <a:schemeClr val="accent2"/>
              </a:solidFill>
            </a:endParaRPr>
          </a:p>
          <a:p>
            <a:pPr marL="690563" lvl="1" indent="-233363" eaLnBrk="0" hangingPunct="0">
              <a:spcBef>
                <a:spcPct val="20000"/>
              </a:spcBef>
              <a:buFont typeface="Arial" panose="020B0604020202020204" pitchFamily="34" charset="0"/>
              <a:buChar char="•"/>
            </a:pPr>
            <a:r>
              <a:rPr lang="en-US" dirty="0">
                <a:solidFill>
                  <a:schemeClr val="accent2"/>
                </a:solidFill>
              </a:rPr>
              <a:t>The </a:t>
            </a:r>
            <a:r>
              <a:rPr lang="en-US" b="1" u="sng" dirty="0">
                <a:solidFill>
                  <a:srgbClr val="FF0000"/>
                </a:solidFill>
              </a:rPr>
              <a:t>x-axis</a:t>
            </a:r>
            <a:r>
              <a:rPr lang="en-US" dirty="0">
                <a:solidFill>
                  <a:schemeClr val="accent2"/>
                </a:solidFill>
              </a:rPr>
              <a:t> is used to display the </a:t>
            </a:r>
            <a:r>
              <a:rPr lang="en-US" b="1" i="1" u="sng" dirty="0">
                <a:solidFill>
                  <a:srgbClr val="FF0000"/>
                </a:solidFill>
              </a:rPr>
              <a:t>independent variable</a:t>
            </a:r>
            <a:r>
              <a:rPr lang="en-US" dirty="0">
                <a:solidFill>
                  <a:schemeClr val="accent2"/>
                </a:solidFill>
              </a:rPr>
              <a:t>.</a:t>
            </a:r>
          </a:p>
          <a:p>
            <a:pPr marL="690563" lvl="1" indent="-233363" eaLnBrk="0" hangingPunct="0">
              <a:spcBef>
                <a:spcPct val="20000"/>
              </a:spcBef>
              <a:buFont typeface="Arial" panose="020B0604020202020204" pitchFamily="34" charset="0"/>
              <a:buChar char="•"/>
            </a:pPr>
            <a:r>
              <a:rPr lang="en-US" dirty="0">
                <a:solidFill>
                  <a:schemeClr val="accent2"/>
                </a:solidFill>
              </a:rPr>
              <a:t>The </a:t>
            </a:r>
            <a:r>
              <a:rPr lang="en-US" b="1" u="sng" dirty="0">
                <a:solidFill>
                  <a:srgbClr val="FF0000"/>
                </a:solidFill>
              </a:rPr>
              <a:t>y-axis</a:t>
            </a:r>
            <a:r>
              <a:rPr lang="en-US" dirty="0">
                <a:solidFill>
                  <a:schemeClr val="accent2"/>
                </a:solidFill>
              </a:rPr>
              <a:t> is used to display the </a:t>
            </a:r>
            <a:r>
              <a:rPr lang="en-US" b="1" i="1" u="sng" dirty="0">
                <a:solidFill>
                  <a:srgbClr val="FF0000"/>
                </a:solidFill>
              </a:rPr>
              <a:t>dependent variable</a:t>
            </a:r>
            <a:r>
              <a:rPr lang="en-US" i="1" dirty="0">
                <a:solidFill>
                  <a:schemeClr val="accent2"/>
                </a:solidFill>
              </a:rPr>
              <a:t>.</a:t>
            </a:r>
            <a:endParaRPr lang="en-US" dirty="0">
              <a:solidFill>
                <a:schemeClr val="accent2"/>
              </a:solidFill>
            </a:endParaRPr>
          </a:p>
          <a:p>
            <a:pPr marL="690563" lvl="1" indent="-233363" eaLnBrk="0" hangingPunct="0">
              <a:spcBef>
                <a:spcPct val="20000"/>
              </a:spcBef>
              <a:buFont typeface="Arial" panose="020B0604020202020204" pitchFamily="34" charset="0"/>
              <a:buChar char="•"/>
            </a:pPr>
            <a:r>
              <a:rPr lang="en-US" dirty="0">
                <a:solidFill>
                  <a:schemeClr val="accent2"/>
                </a:solidFill>
              </a:rPr>
              <a:t>Note that in an equation y = f(x), the value of y </a:t>
            </a:r>
            <a:r>
              <a:rPr lang="en-US" b="1" i="1" dirty="0">
                <a:solidFill>
                  <a:srgbClr val="FF0000"/>
                </a:solidFill>
              </a:rPr>
              <a:t>depends</a:t>
            </a:r>
            <a:r>
              <a:rPr lang="en-US" dirty="0">
                <a:solidFill>
                  <a:schemeClr val="accent2"/>
                </a:solidFill>
              </a:rPr>
              <a:t> on the value of x inserted into the function.</a:t>
            </a:r>
            <a:endParaRPr lang="en-US" b="1" dirty="0">
              <a:solidFill>
                <a:schemeClr val="accent2"/>
              </a:solidFill>
            </a:endParaRPr>
          </a:p>
        </p:txBody>
      </p:sp>
      <p:sp>
        <p:nvSpPr>
          <p:cNvPr id="5125" name="Line 5"/>
          <p:cNvSpPr>
            <a:spLocks noChangeShapeType="1"/>
          </p:cNvSpPr>
          <p:nvPr/>
        </p:nvSpPr>
        <p:spPr bwMode="auto">
          <a:xfrm>
            <a:off x="0" y="609600"/>
            <a:ext cx="9144000" cy="0"/>
          </a:xfrm>
          <a:prstGeom prst="line">
            <a:avLst/>
          </a:prstGeom>
          <a:noFill/>
          <a:ln w="38100">
            <a:solidFill>
              <a:schemeClr val="accent2"/>
            </a:solidFill>
            <a:round/>
            <a:headEnd/>
            <a:tailEnd/>
          </a:ln>
        </p:spPr>
        <p:txBody>
          <a:bodyPr/>
          <a:lstStyle/>
          <a:p>
            <a:endParaRPr lang="en-US"/>
          </a:p>
        </p:txBody>
      </p:sp>
      <p:sp>
        <p:nvSpPr>
          <p:cNvPr id="5126"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2" name="Rectangle 13"/>
          <p:cNvSpPr>
            <a:spLocks noChangeArrowheads="1"/>
          </p:cNvSpPr>
          <p:nvPr/>
        </p:nvSpPr>
        <p:spPr bwMode="auto">
          <a:xfrm>
            <a:off x="0" y="5427619"/>
            <a:ext cx="9144000" cy="1277981"/>
          </a:xfrm>
          <a:prstGeom prst="rect">
            <a:avLst/>
          </a:prstGeom>
          <a:noFill/>
          <a:ln w="9525">
            <a:noFill/>
            <a:miter lim="800000"/>
            <a:headEnd/>
            <a:tailEnd/>
          </a:ln>
          <a:effectLst/>
        </p:spPr>
        <p:txBody>
          <a:bodyPr/>
          <a:lstStyle/>
          <a:p>
            <a:pPr eaLnBrk="0" hangingPunct="0">
              <a:spcBef>
                <a:spcPct val="20000"/>
              </a:spcBef>
              <a:defRPr/>
            </a:pPr>
            <a:r>
              <a:rPr lang="en-US" u="sng" dirty="0">
                <a:solidFill>
                  <a:schemeClr val="accent2"/>
                </a:solidFill>
              </a:rPr>
              <a:t>So if you have data values for P and Q, which goes on the y-axis?  </a:t>
            </a:r>
          </a:p>
          <a:p>
            <a:pPr marL="234950" indent="-234950" eaLnBrk="0" hangingPunct="0">
              <a:spcBef>
                <a:spcPct val="20000"/>
              </a:spcBef>
              <a:buFont typeface="Arial" pitchFamily="34" charset="0"/>
              <a:buChar char="•"/>
              <a:defRPr/>
            </a:pPr>
            <a:r>
              <a:rPr lang="en-US" dirty="0">
                <a:solidFill>
                  <a:schemeClr val="accent2"/>
                </a:solidFill>
              </a:rPr>
              <a:t>If you want to express P = f(Q), then P goes on the y-axis.</a:t>
            </a:r>
          </a:p>
          <a:p>
            <a:pPr marL="234950" indent="-234950" eaLnBrk="0" hangingPunct="0">
              <a:spcBef>
                <a:spcPct val="20000"/>
              </a:spcBef>
              <a:buFont typeface="Arial" pitchFamily="34" charset="0"/>
              <a:buChar char="•"/>
              <a:defRPr/>
            </a:pPr>
            <a:r>
              <a:rPr lang="en-US" dirty="0">
                <a:solidFill>
                  <a:schemeClr val="accent2"/>
                </a:solidFill>
              </a:rPr>
              <a:t>If you want to express Q = f(P), then Q goes on the y-axis.</a:t>
            </a:r>
            <a:endParaRPr lang="en-US" b="1" dirty="0">
              <a:solidFill>
                <a:schemeClr val="accent2"/>
              </a:solidFill>
            </a:endParaRPr>
          </a:p>
        </p:txBody>
      </p:sp>
      <p:grpSp>
        <p:nvGrpSpPr>
          <p:cNvPr id="2" name="Group 25"/>
          <p:cNvGrpSpPr>
            <a:grpSpLocks/>
          </p:cNvGrpSpPr>
          <p:nvPr/>
        </p:nvGrpSpPr>
        <p:grpSpPr bwMode="auto">
          <a:xfrm>
            <a:off x="853282" y="2895908"/>
            <a:ext cx="8037511" cy="2531711"/>
            <a:chOff x="685802" y="3004130"/>
            <a:chExt cx="8037033" cy="2531653"/>
          </a:xfrm>
        </p:grpSpPr>
        <p:cxnSp>
          <p:nvCxnSpPr>
            <p:cNvPr id="5129" name="Straight Arrow Connector 13"/>
            <p:cNvCxnSpPr>
              <a:cxnSpLocks noChangeShapeType="1"/>
            </p:cNvCxnSpPr>
            <p:nvPr/>
          </p:nvCxnSpPr>
          <p:spPr bwMode="auto">
            <a:xfrm rot="5400000" flipH="1" flipV="1">
              <a:off x="2127064" y="4463036"/>
              <a:ext cx="1996069" cy="1588"/>
            </a:xfrm>
            <a:prstGeom prst="straightConnector1">
              <a:avLst/>
            </a:prstGeom>
            <a:noFill/>
            <a:ln w="38100" algn="ctr">
              <a:solidFill>
                <a:schemeClr val="tx1"/>
              </a:solidFill>
              <a:round/>
              <a:headEnd/>
              <a:tailEnd type="arrow" w="med" len="med"/>
            </a:ln>
          </p:spPr>
        </p:cxnSp>
        <p:cxnSp>
          <p:nvCxnSpPr>
            <p:cNvPr id="5130" name="Straight Arrow Connector 14"/>
            <p:cNvCxnSpPr>
              <a:cxnSpLocks noChangeShapeType="1"/>
            </p:cNvCxnSpPr>
            <p:nvPr/>
          </p:nvCxnSpPr>
          <p:spPr bwMode="auto">
            <a:xfrm>
              <a:off x="2953320" y="5304951"/>
              <a:ext cx="3312707" cy="2"/>
            </a:xfrm>
            <a:prstGeom prst="straightConnector1">
              <a:avLst/>
            </a:prstGeom>
            <a:noFill/>
            <a:ln w="38100" algn="ctr">
              <a:solidFill>
                <a:schemeClr val="tx1"/>
              </a:solidFill>
              <a:round/>
              <a:headEnd/>
              <a:tailEnd type="arrow" w="med" len="med"/>
            </a:ln>
          </p:spPr>
        </p:cxnSp>
        <p:sp>
          <p:nvSpPr>
            <p:cNvPr id="5131" name="TextBox 16"/>
            <p:cNvSpPr txBox="1">
              <a:spLocks noChangeArrowheads="1"/>
            </p:cNvSpPr>
            <p:nvPr/>
          </p:nvSpPr>
          <p:spPr bwMode="auto">
            <a:xfrm>
              <a:off x="2953320" y="3004130"/>
              <a:ext cx="1127232" cy="461665"/>
            </a:xfrm>
            <a:prstGeom prst="rect">
              <a:avLst/>
            </a:prstGeom>
            <a:noFill/>
            <a:ln w="9525">
              <a:noFill/>
              <a:miter lim="800000"/>
              <a:headEnd/>
              <a:tailEnd/>
            </a:ln>
          </p:spPr>
          <p:txBody>
            <a:bodyPr wrap="none">
              <a:spAutoFit/>
            </a:bodyPr>
            <a:lstStyle/>
            <a:p>
              <a:pPr eaLnBrk="0" hangingPunct="0"/>
              <a:r>
                <a:rPr lang="en-US" dirty="0"/>
                <a:t>y = f(x)</a:t>
              </a:r>
            </a:p>
          </p:txBody>
        </p:sp>
        <p:sp>
          <p:nvSpPr>
            <p:cNvPr id="5132" name="TextBox 17"/>
            <p:cNvSpPr txBox="1">
              <a:spLocks noChangeArrowheads="1"/>
            </p:cNvSpPr>
            <p:nvPr/>
          </p:nvSpPr>
          <p:spPr bwMode="auto">
            <a:xfrm>
              <a:off x="6266027" y="5074118"/>
              <a:ext cx="338554" cy="461665"/>
            </a:xfrm>
            <a:prstGeom prst="rect">
              <a:avLst/>
            </a:prstGeom>
            <a:noFill/>
            <a:ln w="9525">
              <a:noFill/>
              <a:miter lim="800000"/>
              <a:headEnd/>
              <a:tailEnd/>
            </a:ln>
          </p:spPr>
          <p:txBody>
            <a:bodyPr wrap="none">
              <a:spAutoFit/>
            </a:bodyPr>
            <a:lstStyle/>
            <a:p>
              <a:pPr eaLnBrk="0" hangingPunct="0"/>
              <a:r>
                <a:rPr lang="en-US"/>
                <a:t>x</a:t>
              </a:r>
            </a:p>
          </p:txBody>
        </p:sp>
        <p:sp>
          <p:nvSpPr>
            <p:cNvPr id="5133" name="TextBox 18"/>
            <p:cNvSpPr txBox="1">
              <a:spLocks noChangeArrowheads="1"/>
            </p:cNvSpPr>
            <p:nvPr/>
          </p:nvSpPr>
          <p:spPr bwMode="auto">
            <a:xfrm>
              <a:off x="6983256" y="4243121"/>
              <a:ext cx="1739579" cy="830997"/>
            </a:xfrm>
            <a:prstGeom prst="rect">
              <a:avLst/>
            </a:prstGeom>
            <a:noFill/>
            <a:ln w="9525">
              <a:noFill/>
              <a:miter lim="800000"/>
              <a:headEnd/>
              <a:tailEnd/>
            </a:ln>
          </p:spPr>
          <p:txBody>
            <a:bodyPr wrap="none">
              <a:spAutoFit/>
            </a:bodyPr>
            <a:lstStyle/>
            <a:p>
              <a:pPr algn="ctr" eaLnBrk="0" hangingPunct="0"/>
              <a:r>
                <a:rPr lang="en-US" b="1" i="1" dirty="0">
                  <a:solidFill>
                    <a:srgbClr val="FF0000"/>
                  </a:solidFill>
                </a:rPr>
                <a:t>independent</a:t>
              </a:r>
            </a:p>
            <a:p>
              <a:pPr algn="ctr" eaLnBrk="0" hangingPunct="0"/>
              <a:r>
                <a:rPr lang="en-US" b="1" i="1" dirty="0">
                  <a:solidFill>
                    <a:srgbClr val="FF0000"/>
                  </a:solidFill>
                </a:rPr>
                <a:t>variable</a:t>
              </a:r>
            </a:p>
          </p:txBody>
        </p:sp>
        <p:sp>
          <p:nvSpPr>
            <p:cNvPr id="5134" name="TextBox 19"/>
            <p:cNvSpPr txBox="1">
              <a:spLocks noChangeArrowheads="1"/>
            </p:cNvSpPr>
            <p:nvPr/>
          </p:nvSpPr>
          <p:spPr bwMode="auto">
            <a:xfrm>
              <a:off x="685802" y="3210660"/>
              <a:ext cx="1483098" cy="830997"/>
            </a:xfrm>
            <a:prstGeom prst="rect">
              <a:avLst/>
            </a:prstGeom>
            <a:noFill/>
            <a:ln w="9525">
              <a:noFill/>
              <a:miter lim="800000"/>
              <a:headEnd/>
              <a:tailEnd/>
            </a:ln>
          </p:spPr>
          <p:txBody>
            <a:bodyPr wrap="none">
              <a:spAutoFit/>
            </a:bodyPr>
            <a:lstStyle/>
            <a:p>
              <a:pPr algn="ctr" eaLnBrk="0" hangingPunct="0"/>
              <a:r>
                <a:rPr lang="en-US" b="1" i="1" dirty="0">
                  <a:solidFill>
                    <a:srgbClr val="FF0000"/>
                  </a:solidFill>
                </a:rPr>
                <a:t>dependent</a:t>
              </a:r>
            </a:p>
            <a:p>
              <a:pPr algn="ctr" eaLnBrk="0" hangingPunct="0"/>
              <a:r>
                <a:rPr lang="en-US" b="1" i="1" dirty="0">
                  <a:solidFill>
                    <a:srgbClr val="FF0000"/>
                  </a:solidFill>
                </a:rPr>
                <a:t>variable</a:t>
              </a:r>
            </a:p>
          </p:txBody>
        </p:sp>
        <p:cxnSp>
          <p:nvCxnSpPr>
            <p:cNvPr id="5135" name="Straight Arrow Connector 20"/>
            <p:cNvCxnSpPr>
              <a:cxnSpLocks noChangeShapeType="1"/>
            </p:cNvCxnSpPr>
            <p:nvPr/>
          </p:nvCxnSpPr>
          <p:spPr bwMode="auto">
            <a:xfrm flipV="1">
              <a:off x="2168900" y="3257744"/>
              <a:ext cx="784420" cy="208050"/>
            </a:xfrm>
            <a:prstGeom prst="straightConnector1">
              <a:avLst/>
            </a:prstGeom>
            <a:noFill/>
            <a:ln w="38100" algn="ctr">
              <a:solidFill>
                <a:srgbClr val="FF0000"/>
              </a:solidFill>
              <a:round/>
              <a:headEnd/>
              <a:tailEnd type="arrow" w="med" len="med"/>
            </a:ln>
          </p:spPr>
        </p:cxnSp>
        <p:cxnSp>
          <p:nvCxnSpPr>
            <p:cNvPr id="5136" name="Straight Arrow Connector 23"/>
            <p:cNvCxnSpPr>
              <a:cxnSpLocks noChangeShapeType="1"/>
            </p:cNvCxnSpPr>
            <p:nvPr/>
          </p:nvCxnSpPr>
          <p:spPr bwMode="auto">
            <a:xfrm flipH="1">
              <a:off x="6435304" y="4659727"/>
              <a:ext cx="547953" cy="553446"/>
            </a:xfrm>
            <a:prstGeom prst="straightConnector1">
              <a:avLst/>
            </a:prstGeom>
            <a:noFill/>
            <a:ln w="38100" algn="ctr">
              <a:solidFill>
                <a:srgbClr val="FF0000"/>
              </a:solidFill>
              <a:round/>
              <a:headEnd/>
              <a:tailEnd type="arrow"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xfrm>
            <a:off x="7239000" y="-17510"/>
            <a:ext cx="1905000" cy="457200"/>
          </a:xfrm>
          <a:noFill/>
        </p:spPr>
        <p:txBody>
          <a:bodyPr/>
          <a:lstStyle/>
          <a:p>
            <a:fld id="{AB02BF34-85DB-4748-8121-94FC5D967057}" type="slidenum">
              <a:rPr lang="en-US" smtClean="0"/>
              <a:pPr/>
              <a:t>6</a:t>
            </a:fld>
            <a:endParaRPr lang="en-US"/>
          </a:p>
        </p:txBody>
      </p:sp>
      <p:sp>
        <p:nvSpPr>
          <p:cNvPr id="6147" name="Rectangle 6"/>
          <p:cNvSpPr>
            <a:spLocks noChangeArrowheads="1"/>
          </p:cNvSpPr>
          <p:nvPr/>
        </p:nvSpPr>
        <p:spPr bwMode="auto">
          <a:xfrm>
            <a:off x="0" y="609600"/>
            <a:ext cx="9144000" cy="1814623"/>
          </a:xfrm>
          <a:prstGeom prst="rect">
            <a:avLst/>
          </a:prstGeom>
          <a:noFill/>
          <a:ln w="9525">
            <a:noFill/>
            <a:miter lim="800000"/>
            <a:headEnd/>
            <a:tailEnd/>
          </a:ln>
        </p:spPr>
        <p:txBody>
          <a:bodyPr/>
          <a:lstStyle/>
          <a:p>
            <a:pPr marL="457200" indent="-457200" eaLnBrk="0" hangingPunct="0">
              <a:spcBef>
                <a:spcPct val="20000"/>
              </a:spcBef>
              <a:buFont typeface="+mj-lt"/>
              <a:buAutoNum type="arabicPeriod" startAt="3"/>
            </a:pPr>
            <a:r>
              <a:rPr lang="en-US" b="1" u="sng" dirty="0">
                <a:solidFill>
                  <a:schemeClr val="accent2"/>
                </a:solidFill>
              </a:rPr>
              <a:t>Label the axes and add a title to the graph</a:t>
            </a:r>
          </a:p>
          <a:p>
            <a:pPr marL="800100" lvl="1" indent="-342900" eaLnBrk="0" hangingPunct="0">
              <a:spcBef>
                <a:spcPct val="20000"/>
              </a:spcBef>
              <a:buFont typeface="Arial" panose="020B0604020202020204" pitchFamily="34" charset="0"/>
              <a:buChar char="•"/>
            </a:pPr>
            <a:r>
              <a:rPr lang="en-US" dirty="0">
                <a:solidFill>
                  <a:schemeClr val="accent2"/>
                </a:solidFill>
              </a:rPr>
              <a:t>Include the variable name, variable symbol, and units for each axis.  Also add a descriptive title.</a:t>
            </a:r>
          </a:p>
          <a:p>
            <a:pPr marL="800100" lvl="1" indent="-342900" eaLnBrk="0" hangingPunct="0">
              <a:spcBef>
                <a:spcPct val="20000"/>
              </a:spcBef>
              <a:buFont typeface="Arial" panose="020B0604020202020204" pitchFamily="34" charset="0"/>
              <a:buChar char="•"/>
            </a:pPr>
            <a:r>
              <a:rPr lang="en-US" u="sng" dirty="0">
                <a:solidFill>
                  <a:schemeClr val="accent2"/>
                </a:solidFill>
              </a:rPr>
              <a:t>Example</a:t>
            </a:r>
            <a:r>
              <a:rPr lang="en-US" dirty="0">
                <a:solidFill>
                  <a:schemeClr val="accent2"/>
                </a:solidFill>
              </a:rPr>
              <a:t>:</a:t>
            </a:r>
          </a:p>
        </p:txBody>
      </p:sp>
      <p:sp>
        <p:nvSpPr>
          <p:cNvPr id="6149" name="Line 5"/>
          <p:cNvSpPr>
            <a:spLocks noChangeShapeType="1"/>
          </p:cNvSpPr>
          <p:nvPr/>
        </p:nvSpPr>
        <p:spPr bwMode="auto">
          <a:xfrm>
            <a:off x="0" y="609600"/>
            <a:ext cx="9144000" cy="0"/>
          </a:xfrm>
          <a:prstGeom prst="line">
            <a:avLst/>
          </a:prstGeom>
          <a:noFill/>
          <a:ln w="38100">
            <a:solidFill>
              <a:schemeClr val="accent2"/>
            </a:solidFill>
            <a:round/>
            <a:headEnd/>
            <a:tailEnd/>
          </a:ln>
        </p:spPr>
        <p:txBody>
          <a:bodyPr/>
          <a:lstStyle/>
          <a:p>
            <a:endParaRPr lang="en-US"/>
          </a:p>
        </p:txBody>
      </p:sp>
      <p:sp>
        <p:nvSpPr>
          <p:cNvPr id="6150"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grpSp>
        <p:nvGrpSpPr>
          <p:cNvPr id="7" name="Group 6"/>
          <p:cNvGrpSpPr/>
          <p:nvPr/>
        </p:nvGrpSpPr>
        <p:grpSpPr>
          <a:xfrm>
            <a:off x="1664452" y="2038758"/>
            <a:ext cx="7402112" cy="4796356"/>
            <a:chOff x="1664452" y="2038758"/>
            <a:chExt cx="7402112" cy="4796356"/>
          </a:xfrm>
        </p:grpSpPr>
        <p:pic>
          <p:nvPicPr>
            <p:cNvPr id="2" name="Picture 1"/>
            <p:cNvPicPr>
              <a:picLocks noChangeAspect="1"/>
            </p:cNvPicPr>
            <p:nvPr/>
          </p:nvPicPr>
          <p:blipFill>
            <a:blip r:embed="rId2"/>
            <a:stretch>
              <a:fillRect/>
            </a:stretch>
          </p:blipFill>
          <p:spPr>
            <a:xfrm>
              <a:off x="2912394" y="2054280"/>
              <a:ext cx="5206435" cy="3164098"/>
            </a:xfrm>
            <a:prstGeom prst="rect">
              <a:avLst/>
            </a:prstGeom>
            <a:ln w="38100">
              <a:solidFill>
                <a:schemeClr val="accent6"/>
              </a:solidFill>
            </a:ln>
          </p:spPr>
        </p:pic>
        <p:cxnSp>
          <p:nvCxnSpPr>
            <p:cNvPr id="6153" name="Straight Arrow Connector 17"/>
            <p:cNvCxnSpPr>
              <a:cxnSpLocks noChangeShapeType="1"/>
            </p:cNvCxnSpPr>
            <p:nvPr/>
          </p:nvCxnSpPr>
          <p:spPr bwMode="auto">
            <a:xfrm flipV="1">
              <a:off x="4657911" y="5099361"/>
              <a:ext cx="535044" cy="627001"/>
            </a:xfrm>
            <a:prstGeom prst="straightConnector1">
              <a:avLst/>
            </a:prstGeom>
            <a:noFill/>
            <a:ln w="38100" algn="ctr">
              <a:solidFill>
                <a:srgbClr val="FF0000"/>
              </a:solidFill>
              <a:round/>
              <a:headEnd/>
              <a:tailEnd type="arrow" w="med" len="med"/>
            </a:ln>
          </p:spPr>
        </p:cxnSp>
        <p:sp>
          <p:nvSpPr>
            <p:cNvPr id="6154" name="TextBox 18"/>
            <p:cNvSpPr txBox="1">
              <a:spLocks noChangeArrowheads="1"/>
            </p:cNvSpPr>
            <p:nvPr/>
          </p:nvSpPr>
          <p:spPr bwMode="auto">
            <a:xfrm>
              <a:off x="3908594" y="5753420"/>
              <a:ext cx="1208985" cy="830997"/>
            </a:xfrm>
            <a:prstGeom prst="rect">
              <a:avLst/>
            </a:prstGeom>
            <a:noFill/>
            <a:ln w="9525">
              <a:noFill/>
              <a:miter lim="800000"/>
              <a:headEnd/>
              <a:tailEnd/>
            </a:ln>
          </p:spPr>
          <p:txBody>
            <a:bodyPr wrap="none">
              <a:spAutoFit/>
            </a:bodyPr>
            <a:lstStyle/>
            <a:p>
              <a:pPr eaLnBrk="0" hangingPunct="0"/>
              <a:r>
                <a:rPr lang="en-US" b="1" i="1" dirty="0">
                  <a:solidFill>
                    <a:srgbClr val="FF0000"/>
                  </a:solidFill>
                </a:rPr>
                <a:t>variable</a:t>
              </a:r>
            </a:p>
            <a:p>
              <a:pPr eaLnBrk="0" hangingPunct="0"/>
              <a:r>
                <a:rPr lang="en-US" b="1" i="1" dirty="0">
                  <a:solidFill>
                    <a:srgbClr val="FF0000"/>
                  </a:solidFill>
                </a:rPr>
                <a:t>name</a:t>
              </a:r>
            </a:p>
          </p:txBody>
        </p:sp>
        <p:cxnSp>
          <p:nvCxnSpPr>
            <p:cNvPr id="6155" name="Straight Arrow Connector 20"/>
            <p:cNvCxnSpPr>
              <a:cxnSpLocks noChangeShapeType="1"/>
            </p:cNvCxnSpPr>
            <p:nvPr/>
          </p:nvCxnSpPr>
          <p:spPr bwMode="auto">
            <a:xfrm flipV="1">
              <a:off x="5992264" y="5127779"/>
              <a:ext cx="78970" cy="876339"/>
            </a:xfrm>
            <a:prstGeom prst="straightConnector1">
              <a:avLst/>
            </a:prstGeom>
            <a:noFill/>
            <a:ln w="38100" algn="ctr">
              <a:solidFill>
                <a:srgbClr val="FF0000"/>
              </a:solidFill>
              <a:round/>
              <a:headEnd/>
              <a:tailEnd type="arrow" w="med" len="med"/>
            </a:ln>
          </p:spPr>
        </p:cxnSp>
        <p:cxnSp>
          <p:nvCxnSpPr>
            <p:cNvPr id="6156" name="Straight Arrow Connector 22"/>
            <p:cNvCxnSpPr>
              <a:cxnSpLocks noChangeShapeType="1"/>
            </p:cNvCxnSpPr>
            <p:nvPr/>
          </p:nvCxnSpPr>
          <p:spPr bwMode="auto">
            <a:xfrm rot="10800000">
              <a:off x="6359786" y="5127779"/>
              <a:ext cx="863638" cy="598583"/>
            </a:xfrm>
            <a:prstGeom prst="straightConnector1">
              <a:avLst/>
            </a:prstGeom>
            <a:noFill/>
            <a:ln w="38100" algn="ctr">
              <a:solidFill>
                <a:srgbClr val="FF0000"/>
              </a:solidFill>
              <a:round/>
              <a:headEnd/>
              <a:tailEnd type="arrow" w="med" len="med"/>
            </a:ln>
          </p:spPr>
        </p:cxnSp>
        <p:sp>
          <p:nvSpPr>
            <p:cNvPr id="6157" name="TextBox 25"/>
            <p:cNvSpPr txBox="1">
              <a:spLocks noChangeArrowheads="1"/>
            </p:cNvSpPr>
            <p:nvPr/>
          </p:nvSpPr>
          <p:spPr bwMode="auto">
            <a:xfrm>
              <a:off x="5473509" y="6004117"/>
              <a:ext cx="1208985" cy="830997"/>
            </a:xfrm>
            <a:prstGeom prst="rect">
              <a:avLst/>
            </a:prstGeom>
            <a:noFill/>
            <a:ln w="9525">
              <a:noFill/>
              <a:miter lim="800000"/>
              <a:headEnd/>
              <a:tailEnd/>
            </a:ln>
          </p:spPr>
          <p:txBody>
            <a:bodyPr wrap="none">
              <a:spAutoFit/>
            </a:bodyPr>
            <a:lstStyle/>
            <a:p>
              <a:pPr eaLnBrk="0" hangingPunct="0"/>
              <a:r>
                <a:rPr lang="en-US" b="1" i="1">
                  <a:solidFill>
                    <a:srgbClr val="FF0000"/>
                  </a:solidFill>
                </a:rPr>
                <a:t>variable</a:t>
              </a:r>
            </a:p>
            <a:p>
              <a:pPr eaLnBrk="0" hangingPunct="0"/>
              <a:r>
                <a:rPr lang="en-US" b="1" i="1">
                  <a:solidFill>
                    <a:srgbClr val="FF0000"/>
                  </a:solidFill>
                </a:rPr>
                <a:t>symbol</a:t>
              </a:r>
            </a:p>
          </p:txBody>
        </p:sp>
        <p:sp>
          <p:nvSpPr>
            <p:cNvPr id="6158" name="TextBox 26"/>
            <p:cNvSpPr txBox="1">
              <a:spLocks noChangeArrowheads="1"/>
            </p:cNvSpPr>
            <p:nvPr/>
          </p:nvSpPr>
          <p:spPr bwMode="auto">
            <a:xfrm>
              <a:off x="7223423" y="5704275"/>
              <a:ext cx="697627" cy="461665"/>
            </a:xfrm>
            <a:prstGeom prst="rect">
              <a:avLst/>
            </a:prstGeom>
            <a:noFill/>
            <a:ln w="9525">
              <a:noFill/>
              <a:miter lim="800000"/>
              <a:headEnd/>
              <a:tailEnd/>
            </a:ln>
          </p:spPr>
          <p:txBody>
            <a:bodyPr wrap="none">
              <a:spAutoFit/>
            </a:bodyPr>
            <a:lstStyle/>
            <a:p>
              <a:pPr eaLnBrk="0" hangingPunct="0"/>
              <a:r>
                <a:rPr lang="en-US" b="1" i="1">
                  <a:solidFill>
                    <a:srgbClr val="FF0000"/>
                  </a:solidFill>
                </a:rPr>
                <a:t>unit</a:t>
              </a:r>
            </a:p>
          </p:txBody>
        </p:sp>
        <p:cxnSp>
          <p:nvCxnSpPr>
            <p:cNvPr id="6159" name="Straight Arrow Connector 27"/>
            <p:cNvCxnSpPr>
              <a:cxnSpLocks noChangeShapeType="1"/>
            </p:cNvCxnSpPr>
            <p:nvPr/>
          </p:nvCxnSpPr>
          <p:spPr bwMode="auto">
            <a:xfrm rot="10800000" flipV="1">
              <a:off x="7223423" y="2333653"/>
              <a:ext cx="1104948" cy="1"/>
            </a:xfrm>
            <a:prstGeom prst="straightConnector1">
              <a:avLst/>
            </a:prstGeom>
            <a:noFill/>
            <a:ln w="38100" algn="ctr">
              <a:solidFill>
                <a:srgbClr val="FF0000"/>
              </a:solidFill>
              <a:round/>
              <a:headEnd/>
              <a:tailEnd type="arrow" w="med" len="med"/>
            </a:ln>
          </p:spPr>
        </p:cxnSp>
        <p:sp>
          <p:nvSpPr>
            <p:cNvPr id="6160" name="TextBox 30"/>
            <p:cNvSpPr txBox="1">
              <a:spLocks noChangeArrowheads="1"/>
            </p:cNvSpPr>
            <p:nvPr/>
          </p:nvSpPr>
          <p:spPr bwMode="auto">
            <a:xfrm>
              <a:off x="8405806" y="2038758"/>
              <a:ext cx="660758" cy="461665"/>
            </a:xfrm>
            <a:prstGeom prst="rect">
              <a:avLst/>
            </a:prstGeom>
            <a:noFill/>
            <a:ln w="9525">
              <a:noFill/>
              <a:miter lim="800000"/>
              <a:headEnd/>
              <a:tailEnd/>
            </a:ln>
          </p:spPr>
          <p:txBody>
            <a:bodyPr wrap="none">
              <a:spAutoFit/>
            </a:bodyPr>
            <a:lstStyle/>
            <a:p>
              <a:pPr eaLnBrk="0" hangingPunct="0"/>
              <a:r>
                <a:rPr lang="en-US" b="1" i="1" dirty="0">
                  <a:solidFill>
                    <a:srgbClr val="FF0000"/>
                  </a:solidFill>
                </a:rPr>
                <a:t>title</a:t>
              </a:r>
            </a:p>
          </p:txBody>
        </p:sp>
        <p:sp>
          <p:nvSpPr>
            <p:cNvPr id="6161" name="TextBox 31"/>
            <p:cNvSpPr txBox="1">
              <a:spLocks noChangeArrowheads="1"/>
            </p:cNvSpPr>
            <p:nvPr/>
          </p:nvSpPr>
          <p:spPr bwMode="auto">
            <a:xfrm>
              <a:off x="1664452" y="4533399"/>
              <a:ext cx="1037518" cy="830997"/>
            </a:xfrm>
            <a:prstGeom prst="rect">
              <a:avLst/>
            </a:prstGeom>
            <a:noFill/>
            <a:ln w="9525">
              <a:noFill/>
              <a:miter lim="800000"/>
              <a:headEnd/>
              <a:tailEnd/>
            </a:ln>
          </p:spPr>
          <p:txBody>
            <a:bodyPr>
              <a:spAutoFit/>
            </a:bodyPr>
            <a:lstStyle/>
            <a:p>
              <a:pPr algn="ctr" eaLnBrk="0" hangingPunct="0"/>
              <a:r>
                <a:rPr lang="en-US" b="1" i="1" dirty="0">
                  <a:solidFill>
                    <a:srgbClr val="FF0000"/>
                  </a:solidFill>
                </a:rPr>
                <a:t>axis labels</a:t>
              </a:r>
            </a:p>
          </p:txBody>
        </p:sp>
        <p:cxnSp>
          <p:nvCxnSpPr>
            <p:cNvPr id="6162" name="Straight Arrow Connector 32"/>
            <p:cNvCxnSpPr>
              <a:cxnSpLocks noChangeShapeType="1"/>
              <a:stCxn id="6161" idx="3"/>
            </p:cNvCxnSpPr>
            <p:nvPr/>
          </p:nvCxnSpPr>
          <p:spPr bwMode="auto">
            <a:xfrm flipV="1">
              <a:off x="2701970" y="4948885"/>
              <a:ext cx="2302793" cy="13"/>
            </a:xfrm>
            <a:prstGeom prst="straightConnector1">
              <a:avLst/>
            </a:prstGeom>
            <a:noFill/>
            <a:ln w="38100" algn="ctr">
              <a:solidFill>
                <a:srgbClr val="FF0000"/>
              </a:solidFill>
              <a:round/>
              <a:headEnd/>
              <a:tailEnd type="arrow" w="med" len="med"/>
            </a:ln>
          </p:spPr>
        </p:cxnSp>
        <p:cxnSp>
          <p:nvCxnSpPr>
            <p:cNvPr id="6163" name="Straight Arrow Connector 33"/>
            <p:cNvCxnSpPr>
              <a:cxnSpLocks noChangeShapeType="1"/>
            </p:cNvCxnSpPr>
            <p:nvPr/>
          </p:nvCxnSpPr>
          <p:spPr bwMode="auto">
            <a:xfrm flipV="1">
              <a:off x="2663927" y="4113429"/>
              <a:ext cx="489274" cy="457183"/>
            </a:xfrm>
            <a:prstGeom prst="straightConnector1">
              <a:avLst/>
            </a:prstGeom>
            <a:noFill/>
            <a:ln w="38100" algn="ctr">
              <a:solidFill>
                <a:srgbClr val="FF0000"/>
              </a:solidFill>
              <a:round/>
              <a:headEnd/>
              <a:tailEnd type="arrow"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6"/>
          <p:cNvSpPr>
            <a:spLocks noChangeArrowheads="1"/>
          </p:cNvSpPr>
          <p:nvPr/>
        </p:nvSpPr>
        <p:spPr bwMode="auto">
          <a:xfrm>
            <a:off x="0" y="609600"/>
            <a:ext cx="8458200" cy="4542606"/>
          </a:xfrm>
          <a:prstGeom prst="rect">
            <a:avLst/>
          </a:prstGeom>
          <a:noFill/>
          <a:ln w="9525">
            <a:noFill/>
            <a:miter lim="800000"/>
            <a:headEnd/>
            <a:tailEnd/>
          </a:ln>
          <a:effectLst/>
        </p:spPr>
        <p:txBody>
          <a:bodyPr/>
          <a:lstStyle/>
          <a:p>
            <a:pPr marL="342900" indent="-342900" eaLnBrk="0" hangingPunct="0">
              <a:spcBef>
                <a:spcPct val="20000"/>
              </a:spcBef>
              <a:defRPr/>
            </a:pPr>
            <a:r>
              <a:rPr lang="en-US" b="1" dirty="0">
                <a:solidFill>
                  <a:schemeClr val="accent2"/>
                </a:solidFill>
              </a:rPr>
              <a:t>4.	</a:t>
            </a:r>
            <a:r>
              <a:rPr lang="en-US" b="1" u="sng" dirty="0">
                <a:solidFill>
                  <a:schemeClr val="accent2"/>
                </a:solidFill>
              </a:rPr>
              <a:t>Choose proper calibrations for each axis</a:t>
            </a:r>
            <a:endParaRPr lang="en-US" b="1" dirty="0">
              <a:solidFill>
                <a:schemeClr val="accent2"/>
              </a:solidFill>
            </a:endParaRPr>
          </a:p>
          <a:p>
            <a:pPr marL="685800" lvl="1" indent="-342900" eaLnBrk="0" hangingPunct="0">
              <a:spcBef>
                <a:spcPct val="20000"/>
              </a:spcBef>
              <a:buFont typeface="Arial" pitchFamily="34" charset="0"/>
              <a:buChar char="•"/>
              <a:defRPr/>
            </a:pPr>
            <a:r>
              <a:rPr lang="en-US" dirty="0">
                <a:solidFill>
                  <a:schemeClr val="accent2"/>
                </a:solidFill>
              </a:rPr>
              <a:t>Graphs with poor calibrations (numbers on the axes) are difficult to </a:t>
            </a:r>
            <a:r>
              <a:rPr lang="en-US" b="1" i="1" dirty="0">
                <a:solidFill>
                  <a:srgbClr val="FF0000"/>
                </a:solidFill>
              </a:rPr>
              <a:t>interpolate</a:t>
            </a:r>
            <a:r>
              <a:rPr lang="en-US" dirty="0">
                <a:solidFill>
                  <a:schemeClr val="accent2"/>
                </a:solidFill>
              </a:rPr>
              <a:t>, or estimate values between the calibrations.</a:t>
            </a:r>
          </a:p>
          <a:p>
            <a:pPr marL="685800" lvl="1" indent="-228600" eaLnBrk="0" hangingPunct="0">
              <a:spcBef>
                <a:spcPct val="20000"/>
              </a:spcBef>
              <a:buFont typeface="Arial" pitchFamily="34" charset="0"/>
              <a:buChar char="•"/>
              <a:defRPr/>
            </a:pPr>
            <a:r>
              <a:rPr lang="en-US" dirty="0">
                <a:solidFill>
                  <a:schemeClr val="accent2"/>
                </a:solidFill>
              </a:rPr>
              <a:t>Use the </a:t>
            </a:r>
            <a:r>
              <a:rPr lang="en-US" b="1" i="1" dirty="0">
                <a:solidFill>
                  <a:srgbClr val="FF0000"/>
                </a:solidFill>
              </a:rPr>
              <a:t>“1, 2, 5 rule”</a:t>
            </a:r>
            <a:r>
              <a:rPr lang="en-US" dirty="0">
                <a:solidFill>
                  <a:schemeClr val="accent2"/>
                </a:solidFill>
              </a:rPr>
              <a:t>.  Pick calibrations that are 1, 2, or 5 times 10</a:t>
            </a:r>
            <a:r>
              <a:rPr lang="en-US" baseline="30000" dirty="0">
                <a:solidFill>
                  <a:schemeClr val="accent2"/>
                </a:solidFill>
              </a:rPr>
              <a:t>N</a:t>
            </a:r>
            <a:r>
              <a:rPr lang="en-US" dirty="0">
                <a:solidFill>
                  <a:schemeClr val="accent2"/>
                </a:solidFill>
              </a:rPr>
              <a:t>, where N is an integer.  (In other words, increments of (</a:t>
            </a:r>
            <a:r>
              <a:rPr lang="en-US" dirty="0">
                <a:solidFill>
                  <a:schemeClr val="accent2"/>
                </a:solidFill>
                <a:sym typeface="Symbol" panose="05050102010706020507" pitchFamily="18" charset="2"/>
              </a:rPr>
              <a:t>   </a:t>
            </a:r>
            <a:r>
              <a:rPr lang="en-US" b="1" i="1" dirty="0">
                <a:solidFill>
                  <a:srgbClr val="FF0000"/>
                </a:solidFill>
              </a:rPr>
              <a:t>0.1,0.2,0.5</a:t>
            </a:r>
            <a:r>
              <a:rPr lang="en-US" dirty="0">
                <a:solidFill>
                  <a:schemeClr val="accent2"/>
                </a:solidFill>
              </a:rPr>
              <a:t>   or   </a:t>
            </a:r>
            <a:r>
              <a:rPr lang="en-US" b="1" i="1" dirty="0">
                <a:solidFill>
                  <a:srgbClr val="FF0000"/>
                </a:solidFill>
              </a:rPr>
              <a:t>1,2,5</a:t>
            </a:r>
            <a:r>
              <a:rPr lang="en-US" dirty="0">
                <a:solidFill>
                  <a:schemeClr val="accent2"/>
                </a:solidFill>
              </a:rPr>
              <a:t>   or   </a:t>
            </a:r>
            <a:r>
              <a:rPr lang="en-US" b="1" i="1" dirty="0">
                <a:solidFill>
                  <a:srgbClr val="FF0000"/>
                </a:solidFill>
              </a:rPr>
              <a:t>10,20,50</a:t>
            </a:r>
            <a:r>
              <a:rPr lang="en-US" dirty="0">
                <a:solidFill>
                  <a:schemeClr val="accent2"/>
                </a:solidFill>
              </a:rPr>
              <a:t> </a:t>
            </a:r>
            <a:r>
              <a:rPr lang="en-US" dirty="0">
                <a:solidFill>
                  <a:schemeClr val="accent2"/>
                </a:solidFill>
                <a:sym typeface="Symbol" panose="05050102010706020507" pitchFamily="18" charset="2"/>
              </a:rPr>
              <a:t>    </a:t>
            </a:r>
            <a:r>
              <a:rPr lang="en-US" dirty="0">
                <a:solidFill>
                  <a:schemeClr val="accent2"/>
                </a:solidFill>
              </a:rPr>
              <a:t>) </a:t>
            </a:r>
          </a:p>
          <a:p>
            <a:pPr marL="685800" lvl="1" indent="-228600" eaLnBrk="0" hangingPunct="0">
              <a:spcBef>
                <a:spcPct val="20000"/>
              </a:spcBef>
              <a:buFont typeface="Arial" pitchFamily="34" charset="0"/>
              <a:buChar char="•"/>
              <a:defRPr/>
            </a:pPr>
            <a:r>
              <a:rPr lang="en-US" b="1" i="1" dirty="0">
                <a:solidFill>
                  <a:srgbClr val="FF0000"/>
                </a:solidFill>
              </a:rPr>
              <a:t>Excel generally does this for you automatically.  </a:t>
            </a:r>
            <a:r>
              <a:rPr lang="en-US" dirty="0">
                <a:solidFill>
                  <a:schemeClr val="accent2"/>
                </a:solidFill>
              </a:rPr>
              <a:t>Other graphing programs may not (such as MatLab or MathCAD).</a:t>
            </a:r>
          </a:p>
          <a:p>
            <a:pPr marL="685800" lvl="1" indent="-228600" eaLnBrk="0" hangingPunct="0">
              <a:spcBef>
                <a:spcPct val="20000"/>
              </a:spcBef>
              <a:buFont typeface="Arial" pitchFamily="34" charset="0"/>
              <a:buChar char="•"/>
              <a:defRPr/>
            </a:pPr>
            <a:r>
              <a:rPr lang="en-US" u="sng" dirty="0">
                <a:solidFill>
                  <a:schemeClr val="accent2"/>
                </a:solidFill>
              </a:rPr>
              <a:t>Example</a:t>
            </a:r>
            <a:r>
              <a:rPr lang="en-US" dirty="0">
                <a:solidFill>
                  <a:schemeClr val="accent2"/>
                </a:solidFill>
              </a:rPr>
              <a:t>:  See next slide.</a:t>
            </a:r>
          </a:p>
        </p:txBody>
      </p:sp>
      <p:sp>
        <p:nvSpPr>
          <p:cNvPr id="7172" name="Line 5"/>
          <p:cNvSpPr>
            <a:spLocks noChangeShapeType="1"/>
          </p:cNvSpPr>
          <p:nvPr/>
        </p:nvSpPr>
        <p:spPr bwMode="auto">
          <a:xfrm>
            <a:off x="0" y="609600"/>
            <a:ext cx="9144000" cy="0"/>
          </a:xfrm>
          <a:prstGeom prst="line">
            <a:avLst/>
          </a:prstGeom>
          <a:noFill/>
          <a:ln w="38100">
            <a:solidFill>
              <a:schemeClr val="accent2"/>
            </a:solidFill>
            <a:round/>
            <a:headEnd/>
            <a:tailEnd/>
          </a:ln>
        </p:spPr>
        <p:txBody>
          <a:bodyPr/>
          <a:lstStyle/>
          <a:p>
            <a:endParaRPr lang="en-US"/>
          </a:p>
        </p:txBody>
      </p:sp>
      <p:sp>
        <p:nvSpPr>
          <p:cNvPr id="7173"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14" name="Slide Number Placeholder 5"/>
          <p:cNvSpPr>
            <a:spLocks noGrp="1"/>
          </p:cNvSpPr>
          <p:nvPr>
            <p:ph type="sldNum" sz="quarter" idx="12"/>
          </p:nvPr>
        </p:nvSpPr>
        <p:spPr>
          <a:xfrm>
            <a:off x="7239000" y="-17510"/>
            <a:ext cx="1905000" cy="457200"/>
          </a:xfrm>
          <a:noFill/>
        </p:spPr>
        <p:txBody>
          <a:bodyPr/>
          <a:lstStyle/>
          <a:p>
            <a:r>
              <a:rPr lang="en-US" dirty="0"/>
              <a:t>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6"/>
          <p:cNvSpPr>
            <a:spLocks noChangeArrowheads="1"/>
          </p:cNvSpPr>
          <p:nvPr/>
        </p:nvSpPr>
        <p:spPr bwMode="auto">
          <a:xfrm>
            <a:off x="14085" y="611372"/>
            <a:ext cx="8553450" cy="965485"/>
          </a:xfrm>
          <a:prstGeom prst="rect">
            <a:avLst/>
          </a:prstGeom>
          <a:noFill/>
          <a:ln w="9525">
            <a:noFill/>
            <a:miter lim="800000"/>
            <a:headEnd/>
            <a:tailEnd/>
          </a:ln>
          <a:effectLst/>
        </p:spPr>
        <p:txBody>
          <a:bodyPr/>
          <a:lstStyle/>
          <a:p>
            <a:pPr marL="342900" indent="-342900" eaLnBrk="0" hangingPunct="0">
              <a:spcBef>
                <a:spcPct val="20000"/>
              </a:spcBef>
              <a:defRPr/>
            </a:pPr>
            <a:r>
              <a:rPr lang="en-US" b="1" dirty="0">
                <a:solidFill>
                  <a:schemeClr val="accent2"/>
                </a:solidFill>
              </a:rPr>
              <a:t>4.	</a:t>
            </a:r>
            <a:r>
              <a:rPr lang="en-US" b="1" u="sng" dirty="0">
                <a:solidFill>
                  <a:schemeClr val="accent2"/>
                </a:solidFill>
              </a:rPr>
              <a:t>Choose proper calibrations for each axis</a:t>
            </a:r>
            <a:endParaRPr lang="en-US" b="1" dirty="0">
              <a:solidFill>
                <a:schemeClr val="accent2"/>
              </a:solidFill>
            </a:endParaRPr>
          </a:p>
          <a:p>
            <a:pPr marL="571500" lvl="1" indent="-228600" eaLnBrk="0" hangingPunct="0">
              <a:spcBef>
                <a:spcPct val="20000"/>
              </a:spcBef>
              <a:buFont typeface="Arial" pitchFamily="34" charset="0"/>
              <a:buChar char="•"/>
              <a:defRPr/>
            </a:pPr>
            <a:r>
              <a:rPr lang="en-US" u="sng" dirty="0">
                <a:solidFill>
                  <a:schemeClr val="accent2"/>
                </a:solidFill>
              </a:rPr>
              <a:t>Example</a:t>
            </a:r>
            <a:r>
              <a:rPr lang="en-US" dirty="0">
                <a:solidFill>
                  <a:schemeClr val="accent2"/>
                </a:solidFill>
              </a:rPr>
              <a:t>:  The same function is graphed twice below.</a:t>
            </a:r>
          </a:p>
        </p:txBody>
      </p:sp>
      <p:sp>
        <p:nvSpPr>
          <p:cNvPr id="7172" name="Line 5"/>
          <p:cNvSpPr>
            <a:spLocks noChangeShapeType="1"/>
          </p:cNvSpPr>
          <p:nvPr/>
        </p:nvSpPr>
        <p:spPr bwMode="auto">
          <a:xfrm flipV="1">
            <a:off x="-9525" y="624357"/>
            <a:ext cx="9153525" cy="13817"/>
          </a:xfrm>
          <a:prstGeom prst="line">
            <a:avLst/>
          </a:prstGeom>
          <a:noFill/>
          <a:ln w="38100">
            <a:solidFill>
              <a:schemeClr val="accent2"/>
            </a:solidFill>
            <a:round/>
            <a:headEnd/>
            <a:tailEnd/>
          </a:ln>
        </p:spPr>
        <p:txBody>
          <a:bodyPr/>
          <a:lstStyle/>
          <a:p>
            <a:endParaRPr lang="en-US"/>
          </a:p>
        </p:txBody>
      </p:sp>
      <p:sp>
        <p:nvSpPr>
          <p:cNvPr id="7173" name="Rectangle 18"/>
          <p:cNvSpPr>
            <a:spLocks noChangeArrowheads="1"/>
          </p:cNvSpPr>
          <p:nvPr/>
        </p:nvSpPr>
        <p:spPr bwMode="auto">
          <a:xfrm>
            <a:off x="14085" y="228600"/>
            <a:ext cx="7834515"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27" name="Slide Number Placeholder 5"/>
          <p:cNvSpPr>
            <a:spLocks noGrp="1"/>
          </p:cNvSpPr>
          <p:nvPr>
            <p:ph type="sldNum" sz="quarter" idx="12"/>
          </p:nvPr>
        </p:nvSpPr>
        <p:spPr>
          <a:xfrm>
            <a:off x="7239000" y="-17510"/>
            <a:ext cx="1905000" cy="457200"/>
          </a:xfrm>
          <a:noFill/>
        </p:spPr>
        <p:txBody>
          <a:bodyPr/>
          <a:lstStyle/>
          <a:p>
            <a:r>
              <a:rPr lang="en-US" dirty="0"/>
              <a:t>8</a:t>
            </a:r>
          </a:p>
        </p:txBody>
      </p:sp>
      <p:grpSp>
        <p:nvGrpSpPr>
          <p:cNvPr id="10" name="Group 9"/>
          <p:cNvGrpSpPr/>
          <p:nvPr/>
        </p:nvGrpSpPr>
        <p:grpSpPr>
          <a:xfrm>
            <a:off x="14085" y="1681631"/>
            <a:ext cx="9205846" cy="4829716"/>
            <a:chOff x="14085" y="1681631"/>
            <a:chExt cx="9205846" cy="4829716"/>
          </a:xfrm>
        </p:grpSpPr>
        <p:pic>
          <p:nvPicPr>
            <p:cNvPr id="3" name="Picture 2"/>
            <p:cNvPicPr>
              <a:picLocks noChangeAspect="1"/>
            </p:cNvPicPr>
            <p:nvPr/>
          </p:nvPicPr>
          <p:blipFill>
            <a:blip r:embed="rId2"/>
            <a:stretch>
              <a:fillRect/>
            </a:stretch>
          </p:blipFill>
          <p:spPr>
            <a:xfrm>
              <a:off x="4648733" y="1681646"/>
              <a:ext cx="4495267" cy="2773396"/>
            </a:xfrm>
            <a:prstGeom prst="rect">
              <a:avLst/>
            </a:prstGeom>
            <a:ln w="38100">
              <a:solidFill>
                <a:schemeClr val="accent6"/>
              </a:solidFill>
            </a:ln>
          </p:spPr>
        </p:pic>
        <p:pic>
          <p:nvPicPr>
            <p:cNvPr id="2" name="Picture 1"/>
            <p:cNvPicPr>
              <a:picLocks noChangeAspect="1"/>
            </p:cNvPicPr>
            <p:nvPr/>
          </p:nvPicPr>
          <p:blipFill>
            <a:blip r:embed="rId3"/>
            <a:stretch>
              <a:fillRect/>
            </a:stretch>
          </p:blipFill>
          <p:spPr>
            <a:xfrm>
              <a:off x="14085" y="1681631"/>
              <a:ext cx="4635849" cy="2773412"/>
            </a:xfrm>
            <a:prstGeom prst="rect">
              <a:avLst/>
            </a:prstGeom>
            <a:ln w="38100">
              <a:solidFill>
                <a:schemeClr val="accent6"/>
              </a:solidFill>
            </a:ln>
          </p:spPr>
        </p:pic>
        <p:sp>
          <p:nvSpPr>
            <p:cNvPr id="7176" name="Oval 76"/>
            <p:cNvSpPr>
              <a:spLocks noChangeArrowheads="1"/>
            </p:cNvSpPr>
            <p:nvPr/>
          </p:nvSpPr>
          <p:spPr bwMode="auto">
            <a:xfrm>
              <a:off x="3675277" y="2658898"/>
              <a:ext cx="95059" cy="104762"/>
            </a:xfrm>
            <a:prstGeom prst="ellipse">
              <a:avLst/>
            </a:prstGeom>
            <a:solidFill>
              <a:schemeClr val="accent2"/>
            </a:solidFill>
            <a:ln w="9525" algn="ctr">
              <a:solidFill>
                <a:schemeClr val="accent6"/>
              </a:solidFill>
              <a:round/>
              <a:headEnd/>
              <a:tailEnd/>
            </a:ln>
          </p:spPr>
          <p:txBody>
            <a:bodyPr/>
            <a:lstStyle/>
            <a:p>
              <a:pPr eaLnBrk="0" hangingPunct="0"/>
              <a:endParaRPr lang="en-US"/>
            </a:p>
          </p:txBody>
        </p:sp>
        <p:sp>
          <p:nvSpPr>
            <p:cNvPr id="7177" name="Oval 78"/>
            <p:cNvSpPr>
              <a:spLocks noChangeArrowheads="1"/>
            </p:cNvSpPr>
            <p:nvPr/>
          </p:nvSpPr>
          <p:spPr bwMode="auto">
            <a:xfrm>
              <a:off x="7845214" y="2702969"/>
              <a:ext cx="95059" cy="104762"/>
            </a:xfrm>
            <a:prstGeom prst="ellipse">
              <a:avLst/>
            </a:prstGeom>
            <a:solidFill>
              <a:schemeClr val="accent2"/>
            </a:solidFill>
            <a:ln w="9525" algn="ctr">
              <a:solidFill>
                <a:schemeClr val="accent6"/>
              </a:solidFill>
              <a:round/>
              <a:headEnd/>
              <a:tailEnd/>
            </a:ln>
          </p:spPr>
          <p:txBody>
            <a:bodyPr/>
            <a:lstStyle/>
            <a:p>
              <a:pPr eaLnBrk="0" hangingPunct="0"/>
              <a:endParaRPr lang="en-US"/>
            </a:p>
          </p:txBody>
        </p:sp>
        <p:cxnSp>
          <p:nvCxnSpPr>
            <p:cNvPr id="7178" name="Straight Arrow Connector 80"/>
            <p:cNvCxnSpPr>
              <a:cxnSpLocks noChangeShapeType="1"/>
            </p:cNvCxnSpPr>
            <p:nvPr/>
          </p:nvCxnSpPr>
          <p:spPr bwMode="auto">
            <a:xfrm flipH="1" flipV="1">
              <a:off x="3736571" y="2851265"/>
              <a:ext cx="179448" cy="1796386"/>
            </a:xfrm>
            <a:prstGeom prst="straightConnector1">
              <a:avLst/>
            </a:prstGeom>
            <a:noFill/>
            <a:ln w="38100" algn="ctr">
              <a:solidFill>
                <a:srgbClr val="FF0000"/>
              </a:solidFill>
              <a:round/>
              <a:headEnd/>
              <a:tailEnd type="arrow" w="med" len="med"/>
            </a:ln>
          </p:spPr>
        </p:cxnSp>
        <p:sp>
          <p:nvSpPr>
            <p:cNvPr id="7179" name="TextBox 81"/>
            <p:cNvSpPr txBox="1">
              <a:spLocks noChangeArrowheads="1"/>
            </p:cNvSpPr>
            <p:nvPr/>
          </p:nvSpPr>
          <p:spPr bwMode="auto">
            <a:xfrm>
              <a:off x="2603878" y="4647650"/>
              <a:ext cx="2297731" cy="830997"/>
            </a:xfrm>
            <a:prstGeom prst="rect">
              <a:avLst/>
            </a:prstGeom>
            <a:noFill/>
            <a:ln w="9525">
              <a:noFill/>
              <a:miter lim="800000"/>
              <a:headEnd/>
              <a:tailEnd/>
            </a:ln>
          </p:spPr>
          <p:txBody>
            <a:bodyPr wrap="square">
              <a:spAutoFit/>
            </a:bodyPr>
            <a:lstStyle/>
            <a:p>
              <a:pPr algn="ctr" eaLnBrk="0" hangingPunct="0"/>
              <a:r>
                <a:rPr lang="en-US" b="1" i="1" dirty="0">
                  <a:solidFill>
                    <a:srgbClr val="FF0000"/>
                  </a:solidFill>
                </a:rPr>
                <a:t>Point is easy to read as (32,420)</a:t>
              </a:r>
            </a:p>
          </p:txBody>
        </p:sp>
        <p:cxnSp>
          <p:nvCxnSpPr>
            <p:cNvPr id="7180" name="Straight Arrow Connector 82"/>
            <p:cNvCxnSpPr>
              <a:cxnSpLocks noChangeShapeType="1"/>
            </p:cNvCxnSpPr>
            <p:nvPr/>
          </p:nvCxnSpPr>
          <p:spPr bwMode="auto">
            <a:xfrm flipH="1" flipV="1">
              <a:off x="7919885" y="2877083"/>
              <a:ext cx="358334" cy="1770567"/>
            </a:xfrm>
            <a:prstGeom prst="straightConnector1">
              <a:avLst/>
            </a:prstGeom>
            <a:noFill/>
            <a:ln w="38100" algn="ctr">
              <a:solidFill>
                <a:srgbClr val="FF0000"/>
              </a:solidFill>
              <a:round/>
              <a:headEnd/>
              <a:tailEnd type="arrow" w="med" len="med"/>
            </a:ln>
          </p:spPr>
        </p:cxnSp>
        <p:sp>
          <p:nvSpPr>
            <p:cNvPr id="7181" name="TextBox 83"/>
            <p:cNvSpPr txBox="1">
              <a:spLocks noChangeArrowheads="1"/>
            </p:cNvSpPr>
            <p:nvPr/>
          </p:nvSpPr>
          <p:spPr bwMode="auto">
            <a:xfrm>
              <a:off x="7163069" y="4662337"/>
              <a:ext cx="2056862" cy="830997"/>
            </a:xfrm>
            <a:prstGeom prst="rect">
              <a:avLst/>
            </a:prstGeom>
            <a:noFill/>
            <a:ln w="9525">
              <a:noFill/>
              <a:miter lim="800000"/>
              <a:headEnd/>
              <a:tailEnd/>
            </a:ln>
          </p:spPr>
          <p:txBody>
            <a:bodyPr wrap="square">
              <a:spAutoFit/>
            </a:bodyPr>
            <a:lstStyle/>
            <a:p>
              <a:pPr algn="ctr" eaLnBrk="0" hangingPunct="0"/>
              <a:r>
                <a:rPr lang="en-US" b="1" i="1" dirty="0">
                  <a:solidFill>
                    <a:srgbClr val="FF0000"/>
                  </a:solidFill>
                </a:rPr>
                <a:t>Point is hard to read</a:t>
              </a:r>
            </a:p>
          </p:txBody>
        </p:sp>
        <p:sp>
          <p:nvSpPr>
            <p:cNvPr id="18" name="Rectangle 17"/>
            <p:cNvSpPr/>
            <p:nvPr/>
          </p:nvSpPr>
          <p:spPr bwMode="auto">
            <a:xfrm>
              <a:off x="1577532" y="3880955"/>
              <a:ext cx="358183" cy="2976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TextBox 18"/>
            <p:cNvSpPr txBox="1">
              <a:spLocks noChangeArrowheads="1"/>
            </p:cNvSpPr>
            <p:nvPr/>
          </p:nvSpPr>
          <p:spPr bwMode="auto">
            <a:xfrm>
              <a:off x="14085" y="5680350"/>
              <a:ext cx="3538745" cy="830997"/>
            </a:xfrm>
            <a:prstGeom prst="rect">
              <a:avLst/>
            </a:prstGeom>
            <a:solidFill>
              <a:schemeClr val="bg1"/>
            </a:solidFill>
            <a:ln w="38100">
              <a:solidFill>
                <a:srgbClr val="FF0000"/>
              </a:solidFill>
              <a:miter lim="800000"/>
              <a:headEnd/>
              <a:tailEnd/>
            </a:ln>
          </p:spPr>
          <p:txBody>
            <a:bodyPr wrap="square">
              <a:spAutoFit/>
            </a:bodyPr>
            <a:lstStyle/>
            <a:p>
              <a:pPr algn="ctr" eaLnBrk="0" hangingPunct="0"/>
              <a:r>
                <a:rPr lang="en-US" b="1" dirty="0">
                  <a:solidFill>
                    <a:srgbClr val="FF0000"/>
                  </a:solidFill>
                </a:rPr>
                <a:t>“1,2,5 rule” was used.</a:t>
              </a:r>
            </a:p>
            <a:p>
              <a:pPr algn="ctr" eaLnBrk="0" hangingPunct="0"/>
              <a:r>
                <a:rPr lang="en-US" b="1" dirty="0">
                  <a:solidFill>
                    <a:srgbClr val="FF0000"/>
                  </a:solidFill>
                </a:rPr>
                <a:t>10 = 1 x 10</a:t>
              </a:r>
              <a:r>
                <a:rPr lang="en-US" b="1" baseline="30000" dirty="0">
                  <a:solidFill>
                    <a:srgbClr val="FF0000"/>
                  </a:solidFill>
                </a:rPr>
                <a:t>1</a:t>
              </a:r>
            </a:p>
          </p:txBody>
        </p:sp>
        <p:cxnSp>
          <p:nvCxnSpPr>
            <p:cNvPr id="20" name="Straight Arrow Connector 14"/>
            <p:cNvCxnSpPr>
              <a:cxnSpLocks noChangeShapeType="1"/>
              <a:stCxn id="19" idx="0"/>
              <a:endCxn id="18" idx="2"/>
            </p:cNvCxnSpPr>
            <p:nvPr/>
          </p:nvCxnSpPr>
          <p:spPr bwMode="auto">
            <a:xfrm flipH="1" flipV="1">
              <a:off x="1756624" y="4178595"/>
              <a:ext cx="26834" cy="1501755"/>
            </a:xfrm>
            <a:prstGeom prst="straightConnector1">
              <a:avLst/>
            </a:prstGeom>
            <a:noFill/>
            <a:ln w="38100" algn="ctr">
              <a:solidFill>
                <a:srgbClr val="FF0000"/>
              </a:solidFill>
              <a:round/>
              <a:headEnd/>
              <a:tailEnd type="arrow" w="med" len="med"/>
            </a:ln>
          </p:spPr>
        </p:cxnSp>
        <p:sp>
          <p:nvSpPr>
            <p:cNvPr id="26" name="TextBox 25"/>
            <p:cNvSpPr txBox="1">
              <a:spLocks noChangeArrowheads="1"/>
            </p:cNvSpPr>
            <p:nvPr/>
          </p:nvSpPr>
          <p:spPr bwMode="auto">
            <a:xfrm>
              <a:off x="4901609" y="5663316"/>
              <a:ext cx="4242391" cy="830997"/>
            </a:xfrm>
            <a:prstGeom prst="rect">
              <a:avLst/>
            </a:prstGeom>
            <a:solidFill>
              <a:schemeClr val="bg1"/>
            </a:solidFill>
            <a:ln w="38100">
              <a:solidFill>
                <a:srgbClr val="FF0000"/>
              </a:solidFill>
              <a:miter lim="800000"/>
              <a:headEnd/>
              <a:tailEnd/>
            </a:ln>
          </p:spPr>
          <p:txBody>
            <a:bodyPr wrap="square">
              <a:spAutoFit/>
            </a:bodyPr>
            <a:lstStyle/>
            <a:p>
              <a:pPr algn="ctr" eaLnBrk="0" hangingPunct="0"/>
              <a:r>
                <a:rPr lang="en-US" b="1" dirty="0">
                  <a:solidFill>
                    <a:srgbClr val="FF0000"/>
                  </a:solidFill>
                </a:rPr>
                <a:t>“1,2,5 rule” was </a:t>
              </a:r>
              <a:r>
                <a:rPr lang="en-US" b="1" i="1" u="sng" dirty="0">
                  <a:solidFill>
                    <a:schemeClr val="accent6"/>
                  </a:solidFill>
                </a:rPr>
                <a:t>NOT</a:t>
              </a:r>
              <a:r>
                <a:rPr lang="en-US" b="1" dirty="0">
                  <a:solidFill>
                    <a:srgbClr val="FF0000"/>
                  </a:solidFill>
                </a:rPr>
                <a:t> used.</a:t>
              </a:r>
            </a:p>
            <a:p>
              <a:pPr algn="ctr" eaLnBrk="0" hangingPunct="0"/>
              <a:r>
                <a:rPr lang="en-US" b="1" dirty="0">
                  <a:solidFill>
                    <a:srgbClr val="FF0000"/>
                  </a:solidFill>
                </a:rPr>
                <a:t>7 </a:t>
              </a:r>
              <a:r>
                <a:rPr lang="en-US" b="1" dirty="0">
                  <a:solidFill>
                    <a:srgbClr val="FF0000"/>
                  </a:solidFill>
                  <a:sym typeface="Symbol" panose="05050102010706020507" pitchFamily="18" charset="2"/>
                </a:rPr>
                <a:t> 1x10</a:t>
              </a:r>
              <a:r>
                <a:rPr lang="en-US" b="1" baseline="30000" dirty="0">
                  <a:solidFill>
                    <a:srgbClr val="FF0000"/>
                  </a:solidFill>
                  <a:sym typeface="Symbol" panose="05050102010706020507" pitchFamily="18" charset="2"/>
                </a:rPr>
                <a:t>N</a:t>
              </a:r>
              <a:r>
                <a:rPr lang="en-US" b="1" dirty="0">
                  <a:solidFill>
                    <a:srgbClr val="FF0000"/>
                  </a:solidFill>
                  <a:sym typeface="Symbol" panose="05050102010706020507" pitchFamily="18" charset="2"/>
                </a:rPr>
                <a:t>, 2x10</a:t>
              </a:r>
              <a:r>
                <a:rPr lang="en-US" b="1" baseline="30000" dirty="0">
                  <a:solidFill>
                    <a:srgbClr val="FF0000"/>
                  </a:solidFill>
                  <a:sym typeface="Symbol" panose="05050102010706020507" pitchFamily="18" charset="2"/>
                </a:rPr>
                <a:t>N</a:t>
              </a:r>
              <a:r>
                <a:rPr lang="en-US" b="1" dirty="0">
                  <a:solidFill>
                    <a:srgbClr val="FF0000"/>
                  </a:solidFill>
                  <a:sym typeface="Symbol" panose="05050102010706020507" pitchFamily="18" charset="2"/>
                </a:rPr>
                <a:t> or 5x10</a:t>
              </a:r>
              <a:r>
                <a:rPr lang="en-US" b="1" baseline="30000" dirty="0">
                  <a:solidFill>
                    <a:srgbClr val="FF0000"/>
                  </a:solidFill>
                  <a:sym typeface="Symbol" panose="05050102010706020507" pitchFamily="18" charset="2"/>
                </a:rPr>
                <a:t>N</a:t>
              </a:r>
              <a:endParaRPr lang="en-US" b="1" baseline="30000" dirty="0">
                <a:solidFill>
                  <a:srgbClr val="FF0000"/>
                </a:solidFill>
              </a:endParaRPr>
            </a:p>
          </p:txBody>
        </p:sp>
        <p:sp>
          <p:nvSpPr>
            <p:cNvPr id="21" name="Rectangle 20"/>
            <p:cNvSpPr/>
            <p:nvPr/>
          </p:nvSpPr>
          <p:spPr bwMode="auto">
            <a:xfrm>
              <a:off x="5822459" y="3861842"/>
              <a:ext cx="358183" cy="29764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22" name="Straight Arrow Connector 14"/>
            <p:cNvCxnSpPr>
              <a:cxnSpLocks noChangeShapeType="1"/>
              <a:endCxn id="21" idx="2"/>
            </p:cNvCxnSpPr>
            <p:nvPr/>
          </p:nvCxnSpPr>
          <p:spPr bwMode="auto">
            <a:xfrm flipH="1" flipV="1">
              <a:off x="6001551" y="4159482"/>
              <a:ext cx="26834" cy="1501755"/>
            </a:xfrm>
            <a:prstGeom prst="straightConnector1">
              <a:avLst/>
            </a:prstGeom>
            <a:noFill/>
            <a:ln w="38100" algn="ctr">
              <a:solidFill>
                <a:srgbClr val="FF0000"/>
              </a:solidFill>
              <a:round/>
              <a:headEnd/>
              <a:tailEnd type="arrow" w="med" len="med"/>
            </a:ln>
          </p:spPr>
        </p:cxnSp>
      </p:grpSp>
    </p:spTree>
    <p:extLst>
      <p:ext uri="{BB962C8B-B14F-4D97-AF65-F5344CB8AC3E}">
        <p14:creationId xmlns:p14="http://schemas.microsoft.com/office/powerpoint/2010/main" val="169264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xfrm>
            <a:off x="7239000" y="0"/>
            <a:ext cx="1905000" cy="457200"/>
          </a:xfrm>
          <a:noFill/>
        </p:spPr>
        <p:txBody>
          <a:bodyPr/>
          <a:lstStyle/>
          <a:p>
            <a:fld id="{51D60C2D-DB13-4471-B95D-76A784320D19}" type="slidenum">
              <a:rPr lang="en-US" smtClean="0"/>
              <a:pPr/>
              <a:t>9</a:t>
            </a:fld>
            <a:endParaRPr lang="en-US"/>
          </a:p>
        </p:txBody>
      </p:sp>
      <p:sp>
        <p:nvSpPr>
          <p:cNvPr id="51206" name="Rectangle 6"/>
          <p:cNvSpPr>
            <a:spLocks noChangeArrowheads="1"/>
          </p:cNvSpPr>
          <p:nvPr/>
        </p:nvSpPr>
        <p:spPr bwMode="auto">
          <a:xfrm>
            <a:off x="1" y="628649"/>
            <a:ext cx="5648711" cy="2842687"/>
          </a:xfrm>
          <a:prstGeom prst="rect">
            <a:avLst/>
          </a:prstGeom>
          <a:noFill/>
          <a:ln w="9525">
            <a:noFill/>
            <a:miter lim="800000"/>
            <a:headEnd/>
            <a:tailEnd/>
          </a:ln>
          <a:effectLst/>
        </p:spPr>
        <p:txBody>
          <a:bodyPr/>
          <a:lstStyle/>
          <a:p>
            <a:pPr eaLnBrk="0" hangingPunct="0">
              <a:spcBef>
                <a:spcPct val="20000"/>
              </a:spcBef>
              <a:defRPr/>
            </a:pPr>
            <a:r>
              <a:rPr lang="en-US" sz="2300" b="1" dirty="0">
                <a:solidFill>
                  <a:schemeClr val="accent2"/>
                </a:solidFill>
              </a:rPr>
              <a:t>5.   </a:t>
            </a:r>
            <a:r>
              <a:rPr lang="en-US" sz="2300" b="1" u="sng" dirty="0">
                <a:solidFill>
                  <a:schemeClr val="accent2"/>
                </a:solidFill>
              </a:rPr>
              <a:t>Display the results correctly</a:t>
            </a:r>
            <a:r>
              <a:rPr lang="en-US" sz="2300" b="1" dirty="0">
                <a:solidFill>
                  <a:schemeClr val="accent2"/>
                </a:solidFill>
              </a:rPr>
              <a:t>  </a:t>
            </a:r>
          </a:p>
          <a:p>
            <a:pPr marL="800100" lvl="1" indent="-342900" eaLnBrk="0" hangingPunct="0">
              <a:spcBef>
                <a:spcPct val="20000"/>
              </a:spcBef>
              <a:buFont typeface="Arial" panose="020B0604020202020204" pitchFamily="34" charset="0"/>
              <a:buChar char="•"/>
              <a:defRPr/>
            </a:pPr>
            <a:r>
              <a:rPr lang="en-US" sz="2300" dirty="0">
                <a:solidFill>
                  <a:schemeClr val="accent2"/>
                </a:solidFill>
              </a:rPr>
              <a:t>Should you show the data points?        </a:t>
            </a:r>
            <a:r>
              <a:rPr lang="en-US" sz="2300" b="1" i="1" dirty="0">
                <a:solidFill>
                  <a:srgbClr val="FF0000"/>
                </a:solidFill>
              </a:rPr>
              <a:t>It depends</a:t>
            </a:r>
            <a:r>
              <a:rPr lang="en-US" sz="2300" dirty="0">
                <a:solidFill>
                  <a:srgbClr val="FF0000"/>
                </a:solidFill>
              </a:rPr>
              <a:t>.</a:t>
            </a:r>
            <a:r>
              <a:rPr lang="en-US" sz="2300" dirty="0">
                <a:solidFill>
                  <a:schemeClr val="accent2"/>
                </a:solidFill>
              </a:rPr>
              <a:t>  </a:t>
            </a:r>
          </a:p>
          <a:p>
            <a:pPr marL="800100" lvl="1" indent="-342900" eaLnBrk="0" hangingPunct="0">
              <a:spcBef>
                <a:spcPct val="20000"/>
              </a:spcBef>
              <a:buFont typeface="Arial" panose="020B0604020202020204" pitchFamily="34" charset="0"/>
              <a:buChar char="•"/>
              <a:defRPr/>
            </a:pPr>
            <a:r>
              <a:rPr lang="en-US" sz="2300" dirty="0">
                <a:solidFill>
                  <a:schemeClr val="accent2"/>
                </a:solidFill>
              </a:rPr>
              <a:t>Should you connect the points or show a smooth curve?  </a:t>
            </a:r>
            <a:r>
              <a:rPr lang="en-US" sz="2300" b="1" i="1" dirty="0">
                <a:solidFill>
                  <a:srgbClr val="FF0000"/>
                </a:solidFill>
              </a:rPr>
              <a:t>It depends.  </a:t>
            </a:r>
          </a:p>
          <a:p>
            <a:pPr marL="800100" lvl="1" indent="-342900" eaLnBrk="0" hangingPunct="0">
              <a:spcBef>
                <a:spcPct val="20000"/>
              </a:spcBef>
              <a:buFont typeface="Arial" panose="020B0604020202020204" pitchFamily="34" charset="0"/>
              <a:buChar char="•"/>
              <a:defRPr/>
            </a:pPr>
            <a:r>
              <a:rPr lang="en-US" sz="2300" dirty="0">
                <a:solidFill>
                  <a:schemeClr val="accent2"/>
                </a:solidFill>
              </a:rPr>
              <a:t>Consider </a:t>
            </a:r>
            <a:r>
              <a:rPr lang="en-US" sz="2300" u="sng" dirty="0">
                <a:solidFill>
                  <a:schemeClr val="accent2"/>
                </a:solidFill>
              </a:rPr>
              <a:t>three types of quantities to be graphed</a:t>
            </a:r>
            <a:r>
              <a:rPr lang="en-US" sz="2300" dirty="0">
                <a:solidFill>
                  <a:schemeClr val="accent2"/>
                </a:solidFill>
              </a:rPr>
              <a:t> with different rules for each:</a:t>
            </a:r>
          </a:p>
          <a:p>
            <a:pPr marL="1371600" lvl="2" indent="-457200" eaLnBrk="0" hangingPunct="0">
              <a:spcBef>
                <a:spcPct val="20000"/>
              </a:spcBef>
              <a:buFont typeface="+mj-lt"/>
              <a:buAutoNum type="arabicPeriod"/>
              <a:defRPr/>
            </a:pPr>
            <a:endParaRPr lang="en-US" sz="2300" b="1" i="1" dirty="0">
              <a:solidFill>
                <a:srgbClr val="FF0000"/>
              </a:solidFill>
            </a:endParaRPr>
          </a:p>
          <a:p>
            <a:pPr marL="1257300" lvl="2" indent="-342900" eaLnBrk="0" hangingPunct="0">
              <a:spcBef>
                <a:spcPct val="20000"/>
              </a:spcBef>
              <a:buFont typeface="Arial" panose="020B0604020202020204" pitchFamily="34" charset="0"/>
              <a:buChar char="•"/>
              <a:defRPr/>
            </a:pPr>
            <a:endParaRPr lang="en-US" sz="2300" b="1" i="1" dirty="0">
              <a:solidFill>
                <a:srgbClr val="FF0000"/>
              </a:solidFill>
            </a:endParaRPr>
          </a:p>
        </p:txBody>
      </p:sp>
      <p:sp>
        <p:nvSpPr>
          <p:cNvPr id="8197" name="Line 5"/>
          <p:cNvSpPr>
            <a:spLocks noChangeShapeType="1"/>
          </p:cNvSpPr>
          <p:nvPr/>
        </p:nvSpPr>
        <p:spPr bwMode="auto">
          <a:xfrm flipV="1">
            <a:off x="0" y="591306"/>
            <a:ext cx="9144000" cy="18294"/>
          </a:xfrm>
          <a:prstGeom prst="line">
            <a:avLst/>
          </a:prstGeom>
          <a:noFill/>
          <a:ln w="38100">
            <a:solidFill>
              <a:schemeClr val="accent2"/>
            </a:solidFill>
            <a:round/>
            <a:headEnd/>
            <a:tailEnd/>
          </a:ln>
        </p:spPr>
        <p:txBody>
          <a:bodyPr/>
          <a:lstStyle/>
          <a:p>
            <a:endParaRPr lang="en-US"/>
          </a:p>
        </p:txBody>
      </p:sp>
      <p:sp>
        <p:nvSpPr>
          <p:cNvPr id="8198" name="Rectangle 18"/>
          <p:cNvSpPr>
            <a:spLocks noChangeArrowheads="1"/>
          </p:cNvSpPr>
          <p:nvPr/>
        </p:nvSpPr>
        <p:spPr bwMode="auto">
          <a:xfrm>
            <a:off x="0" y="228600"/>
            <a:ext cx="7848600" cy="304800"/>
          </a:xfrm>
          <a:prstGeom prst="rect">
            <a:avLst/>
          </a:prstGeom>
          <a:noFill/>
          <a:ln w="9525">
            <a:noFill/>
            <a:miter lim="800000"/>
            <a:headEnd/>
            <a:tailEnd/>
          </a:ln>
        </p:spPr>
        <p:txBody>
          <a:bodyPr/>
          <a:lstStyle/>
          <a:p>
            <a:pPr eaLnBrk="0" hangingPunct="0">
              <a:spcBef>
                <a:spcPct val="20000"/>
              </a:spcBef>
            </a:pPr>
            <a:r>
              <a:rPr lang="en-US" sz="2000" dirty="0">
                <a:solidFill>
                  <a:schemeClr val="accent2"/>
                </a:solidFill>
                <a:cs typeface="Times New Roman" pitchFamily="18" charset="0"/>
              </a:rPr>
              <a:t>Excel B      EGR 120 – Introduction to Engineering</a:t>
            </a:r>
            <a:endParaRPr lang="en-US" sz="3200" dirty="0"/>
          </a:p>
        </p:txBody>
      </p:sp>
      <p:sp>
        <p:nvSpPr>
          <p:cNvPr id="2" name="Rectangle 1"/>
          <p:cNvSpPr/>
          <p:nvPr/>
        </p:nvSpPr>
        <p:spPr>
          <a:xfrm>
            <a:off x="0" y="3471337"/>
            <a:ext cx="4699590" cy="3354765"/>
          </a:xfrm>
          <a:prstGeom prst="rect">
            <a:avLst/>
          </a:prstGeom>
          <a:solidFill>
            <a:srgbClr val="FFFFCC"/>
          </a:solidFill>
          <a:ln w="38100">
            <a:solidFill>
              <a:schemeClr val="accent6"/>
            </a:solidFill>
          </a:ln>
        </p:spPr>
        <p:txBody>
          <a:bodyPr wrap="square">
            <a:spAutoFit/>
          </a:bodyPr>
          <a:lstStyle/>
          <a:p>
            <a:pPr marL="339725" lvl="2" indent="-339725" eaLnBrk="0" hangingPunct="0">
              <a:spcBef>
                <a:spcPct val="20000"/>
              </a:spcBef>
              <a:buFont typeface="+mj-lt"/>
              <a:buAutoNum type="arabicPeriod"/>
              <a:defRPr/>
            </a:pPr>
            <a:r>
              <a:rPr lang="en-US" sz="2000" b="1" u="sng" dirty="0">
                <a:solidFill>
                  <a:schemeClr val="accent2"/>
                </a:solidFill>
              </a:rPr>
              <a:t>Observed data</a:t>
            </a:r>
            <a:r>
              <a:rPr lang="en-US" sz="2000" dirty="0">
                <a:solidFill>
                  <a:schemeClr val="accent2"/>
                </a:solidFill>
              </a:rPr>
              <a:t> </a:t>
            </a:r>
          </a:p>
          <a:p>
            <a:pPr marL="574675" lvl="1" indent="-234950" eaLnBrk="0" hangingPunct="0">
              <a:spcBef>
                <a:spcPct val="20000"/>
              </a:spcBef>
              <a:buFont typeface="Arial" panose="020B0604020202020204" pitchFamily="34" charset="0"/>
              <a:buChar char="•"/>
              <a:defRPr/>
            </a:pPr>
            <a:r>
              <a:rPr lang="en-US" sz="2000" dirty="0">
                <a:solidFill>
                  <a:schemeClr val="accent6"/>
                </a:solidFill>
              </a:rPr>
              <a:t>Show data points</a:t>
            </a:r>
          </a:p>
          <a:p>
            <a:pPr marL="574675" lvl="1" indent="-234950" eaLnBrk="0" hangingPunct="0">
              <a:spcBef>
                <a:spcPct val="20000"/>
              </a:spcBef>
              <a:buFont typeface="Arial" panose="020B0604020202020204" pitchFamily="34" charset="0"/>
              <a:buChar char="•"/>
              <a:defRPr/>
            </a:pPr>
            <a:r>
              <a:rPr lang="en-US" sz="2000" dirty="0">
                <a:solidFill>
                  <a:schemeClr val="accent6"/>
                </a:solidFill>
              </a:rPr>
              <a:t>Connect the data points (“dot-to-dot”)</a:t>
            </a:r>
          </a:p>
          <a:p>
            <a:pPr marL="457200" lvl="2" indent="-457200" eaLnBrk="0" hangingPunct="0">
              <a:spcBef>
                <a:spcPct val="20000"/>
              </a:spcBef>
              <a:buFont typeface="+mj-lt"/>
              <a:buAutoNum type="arabicPeriod" startAt="2"/>
              <a:defRPr/>
            </a:pPr>
            <a:r>
              <a:rPr lang="en-US" sz="2000" b="1" u="sng" dirty="0">
                <a:solidFill>
                  <a:schemeClr val="accent2"/>
                </a:solidFill>
              </a:rPr>
              <a:t>Empirical data</a:t>
            </a:r>
            <a:r>
              <a:rPr lang="en-US" sz="2000" dirty="0">
                <a:solidFill>
                  <a:schemeClr val="accent2"/>
                </a:solidFill>
              </a:rPr>
              <a:t> </a:t>
            </a:r>
            <a:r>
              <a:rPr lang="en-US" sz="1600" b="1" i="1" dirty="0">
                <a:solidFill>
                  <a:srgbClr val="FF0000"/>
                </a:solidFill>
              </a:rPr>
              <a:t>– most engineering graphs </a:t>
            </a:r>
          </a:p>
          <a:p>
            <a:pPr marL="574675" lvl="1" indent="-234950" eaLnBrk="0" hangingPunct="0">
              <a:spcBef>
                <a:spcPct val="20000"/>
              </a:spcBef>
              <a:buFont typeface="Arial" panose="020B0604020202020204" pitchFamily="34" charset="0"/>
              <a:buChar char="•"/>
              <a:defRPr/>
            </a:pPr>
            <a:r>
              <a:rPr lang="en-US" sz="2000" dirty="0">
                <a:solidFill>
                  <a:schemeClr val="accent6"/>
                </a:solidFill>
              </a:rPr>
              <a:t>Show data points</a:t>
            </a:r>
          </a:p>
          <a:p>
            <a:pPr marL="574675" lvl="1" indent="-234950" eaLnBrk="0" hangingPunct="0">
              <a:spcBef>
                <a:spcPct val="20000"/>
              </a:spcBef>
              <a:buFont typeface="Arial" panose="020B0604020202020204" pitchFamily="34" charset="0"/>
              <a:buChar char="•"/>
              <a:defRPr/>
            </a:pPr>
            <a:r>
              <a:rPr lang="en-US" sz="2000" dirty="0">
                <a:solidFill>
                  <a:schemeClr val="accent6"/>
                </a:solidFill>
              </a:rPr>
              <a:t>Use a “smooth curve”</a:t>
            </a:r>
          </a:p>
          <a:p>
            <a:pPr marL="457200" lvl="2" indent="-457200" eaLnBrk="0" hangingPunct="0">
              <a:spcBef>
                <a:spcPct val="20000"/>
              </a:spcBef>
              <a:buFont typeface="+mj-lt"/>
              <a:buAutoNum type="arabicPeriod" startAt="2"/>
              <a:defRPr/>
            </a:pPr>
            <a:r>
              <a:rPr lang="en-US" sz="2000" b="1" u="sng" dirty="0">
                <a:solidFill>
                  <a:schemeClr val="accent2"/>
                </a:solidFill>
              </a:rPr>
              <a:t>Theoretical curve</a:t>
            </a:r>
            <a:r>
              <a:rPr lang="en-US" sz="2000" dirty="0">
                <a:solidFill>
                  <a:schemeClr val="accent2"/>
                </a:solidFill>
              </a:rPr>
              <a:t> </a:t>
            </a:r>
          </a:p>
          <a:p>
            <a:pPr marL="574675" lvl="1" indent="-234950" eaLnBrk="0" hangingPunct="0">
              <a:spcBef>
                <a:spcPct val="20000"/>
              </a:spcBef>
              <a:buFont typeface="Arial" panose="020B0604020202020204" pitchFamily="34" charset="0"/>
              <a:buChar char="•"/>
              <a:defRPr/>
            </a:pPr>
            <a:r>
              <a:rPr lang="en-US" sz="2000" dirty="0">
                <a:solidFill>
                  <a:schemeClr val="accent6"/>
                </a:solidFill>
              </a:rPr>
              <a:t>Do NOT show data points</a:t>
            </a:r>
          </a:p>
          <a:p>
            <a:pPr marL="574675" lvl="1" indent="-234950" eaLnBrk="0" hangingPunct="0">
              <a:spcBef>
                <a:spcPct val="20000"/>
              </a:spcBef>
              <a:buFont typeface="Arial" panose="020B0604020202020204" pitchFamily="34" charset="0"/>
              <a:buChar char="•"/>
              <a:defRPr/>
            </a:pPr>
            <a:r>
              <a:rPr lang="en-US" sz="2000" dirty="0">
                <a:solidFill>
                  <a:schemeClr val="accent6"/>
                </a:solidFill>
              </a:rPr>
              <a:t>Use a “smooth curve”</a:t>
            </a:r>
          </a:p>
        </p:txBody>
      </p:sp>
      <p:pic>
        <p:nvPicPr>
          <p:cNvPr id="3" name="Picture 2"/>
          <p:cNvPicPr>
            <a:picLocks noChangeAspect="1"/>
          </p:cNvPicPr>
          <p:nvPr/>
        </p:nvPicPr>
        <p:blipFill>
          <a:blip r:embed="rId2"/>
          <a:stretch>
            <a:fillRect/>
          </a:stretch>
        </p:blipFill>
        <p:spPr>
          <a:xfrm>
            <a:off x="5713602" y="685799"/>
            <a:ext cx="3430398" cy="2094719"/>
          </a:xfrm>
          <a:prstGeom prst="rect">
            <a:avLst/>
          </a:prstGeom>
          <a:ln w="38100">
            <a:solidFill>
              <a:schemeClr val="accent6"/>
            </a:solidFill>
          </a:ln>
        </p:spPr>
      </p:pic>
      <p:pic>
        <p:nvPicPr>
          <p:cNvPr id="4" name="Picture 3"/>
          <p:cNvPicPr>
            <a:picLocks noChangeAspect="1"/>
          </p:cNvPicPr>
          <p:nvPr/>
        </p:nvPicPr>
        <p:blipFill>
          <a:blip r:embed="rId3"/>
          <a:stretch>
            <a:fillRect/>
          </a:stretch>
        </p:blipFill>
        <p:spPr>
          <a:xfrm>
            <a:off x="5713602" y="2875010"/>
            <a:ext cx="3430398" cy="1828749"/>
          </a:xfrm>
          <a:prstGeom prst="rect">
            <a:avLst/>
          </a:prstGeom>
          <a:ln w="38100">
            <a:solidFill>
              <a:schemeClr val="accent6"/>
            </a:solidFill>
          </a:ln>
        </p:spPr>
      </p:pic>
      <p:pic>
        <p:nvPicPr>
          <p:cNvPr id="5" name="Picture 4"/>
          <p:cNvPicPr>
            <a:picLocks noChangeAspect="1"/>
          </p:cNvPicPr>
          <p:nvPr/>
        </p:nvPicPr>
        <p:blipFill>
          <a:blip r:embed="rId4"/>
          <a:stretch>
            <a:fillRect/>
          </a:stretch>
        </p:blipFill>
        <p:spPr>
          <a:xfrm>
            <a:off x="5713602" y="4798252"/>
            <a:ext cx="3430397" cy="2027849"/>
          </a:xfrm>
          <a:prstGeom prst="rect">
            <a:avLst/>
          </a:prstGeom>
          <a:ln w="38100">
            <a:solidFill>
              <a:schemeClr val="accent6"/>
            </a:solidFill>
          </a:ln>
        </p:spPr>
      </p:pic>
      <p:sp>
        <p:nvSpPr>
          <p:cNvPr id="6" name="Rectangle 5"/>
          <p:cNvSpPr/>
          <p:nvPr/>
        </p:nvSpPr>
        <p:spPr>
          <a:xfrm>
            <a:off x="6971896" y="1865326"/>
            <a:ext cx="1486304" cy="369332"/>
          </a:xfrm>
          <a:prstGeom prst="rect">
            <a:avLst/>
          </a:prstGeom>
          <a:solidFill>
            <a:schemeClr val="bg1"/>
          </a:solidFill>
          <a:ln w="28575">
            <a:solidFill>
              <a:srgbClr val="FF0000"/>
            </a:solidFill>
          </a:ln>
        </p:spPr>
        <p:txBody>
          <a:bodyPr wrap="none">
            <a:spAutoFit/>
          </a:bodyPr>
          <a:lstStyle/>
          <a:p>
            <a:r>
              <a:rPr lang="en-US" sz="1800" b="1" i="1" dirty="0">
                <a:solidFill>
                  <a:srgbClr val="FF0000"/>
                </a:solidFill>
              </a:rPr>
              <a:t>observed data</a:t>
            </a:r>
            <a:endParaRPr lang="en-US" sz="1800" dirty="0"/>
          </a:p>
        </p:txBody>
      </p:sp>
      <p:sp>
        <p:nvSpPr>
          <p:cNvPr id="14" name="Rectangle 13"/>
          <p:cNvSpPr/>
          <p:nvPr/>
        </p:nvSpPr>
        <p:spPr>
          <a:xfrm>
            <a:off x="6298176" y="3249877"/>
            <a:ext cx="1550424" cy="369332"/>
          </a:xfrm>
          <a:prstGeom prst="rect">
            <a:avLst/>
          </a:prstGeom>
          <a:solidFill>
            <a:schemeClr val="bg1"/>
          </a:solidFill>
          <a:ln w="28575">
            <a:solidFill>
              <a:srgbClr val="FF0000"/>
            </a:solidFill>
          </a:ln>
        </p:spPr>
        <p:txBody>
          <a:bodyPr wrap="none">
            <a:spAutoFit/>
          </a:bodyPr>
          <a:lstStyle/>
          <a:p>
            <a:r>
              <a:rPr lang="en-US" sz="1800" b="1" i="1" dirty="0">
                <a:solidFill>
                  <a:srgbClr val="FF0000"/>
                </a:solidFill>
              </a:rPr>
              <a:t>empirical data</a:t>
            </a:r>
            <a:endParaRPr lang="en-US" sz="1800" dirty="0"/>
          </a:p>
        </p:txBody>
      </p:sp>
      <p:sp>
        <p:nvSpPr>
          <p:cNvPr id="15" name="Rectangle 14"/>
          <p:cNvSpPr/>
          <p:nvPr/>
        </p:nvSpPr>
        <p:spPr>
          <a:xfrm>
            <a:off x="7171625" y="5148719"/>
            <a:ext cx="1858201" cy="369332"/>
          </a:xfrm>
          <a:prstGeom prst="rect">
            <a:avLst/>
          </a:prstGeom>
          <a:solidFill>
            <a:schemeClr val="bg1"/>
          </a:solidFill>
          <a:ln w="28575">
            <a:solidFill>
              <a:srgbClr val="FF0000"/>
            </a:solidFill>
          </a:ln>
        </p:spPr>
        <p:txBody>
          <a:bodyPr wrap="none">
            <a:spAutoFit/>
          </a:bodyPr>
          <a:lstStyle/>
          <a:p>
            <a:r>
              <a:rPr lang="en-US" sz="1800" b="1" i="1" dirty="0">
                <a:solidFill>
                  <a:srgbClr val="FF0000"/>
                </a:solidFill>
              </a:rPr>
              <a:t>Theoretical curve</a:t>
            </a:r>
            <a:endParaRPr lang="en-US" sz="1800" dirty="0"/>
          </a:p>
        </p:txBody>
      </p:sp>
    </p:spTree>
    <p:extLst>
      <p:ext uri="{BB962C8B-B14F-4D97-AF65-F5344CB8AC3E}">
        <p14:creationId xmlns:p14="http://schemas.microsoft.com/office/powerpoint/2010/main" val="311887150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3514</TotalTime>
  <Words>2846</Words>
  <Application>Microsoft Office PowerPoint</Application>
  <PresentationFormat>On-screen Show (4:3)</PresentationFormat>
  <Paragraphs>498</Paragraphs>
  <Slides>42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Symbol</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Assignment: 1)  Read the course syllabus 2)  Read the TCC Student Handbook for Engineering 3)  Read pages 1 - 25 in the Introduction to Engineering textbook 4)  Read the notes provided in the following pages of this presentation</dc:title>
  <dc:creator>Paul Gordy</dc:creator>
  <cp:lastModifiedBy>Paul Gordy</cp:lastModifiedBy>
  <cp:revision>338</cp:revision>
  <dcterms:created xsi:type="dcterms:W3CDTF">2000-08-25T03:18:33Z</dcterms:created>
  <dcterms:modified xsi:type="dcterms:W3CDTF">2020-03-18T15:24:12Z</dcterms:modified>
</cp:coreProperties>
</file>