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79" r:id="rId3"/>
    <p:sldId id="280" r:id="rId4"/>
    <p:sldId id="281" r:id="rId5"/>
    <p:sldId id="282" r:id="rId6"/>
    <p:sldId id="283" r:id="rId7"/>
    <p:sldId id="284" r:id="rId8"/>
    <p:sldId id="257" r:id="rId9"/>
    <p:sldId id="261" r:id="rId10"/>
    <p:sldId id="262" r:id="rId11"/>
    <p:sldId id="263" r:id="rId12"/>
    <p:sldId id="264" r:id="rId13"/>
    <p:sldId id="265" r:id="rId14"/>
    <p:sldId id="267" r:id="rId15"/>
    <p:sldId id="273" r:id="rId16"/>
    <p:sldId id="274" r:id="rId17"/>
    <p:sldId id="272" r:id="rId18"/>
    <p:sldId id="266" r:id="rId19"/>
    <p:sldId id="276" r:id="rId20"/>
    <p:sldId id="268" r:id="rId21"/>
    <p:sldId id="271" r:id="rId22"/>
    <p:sldId id="278" r:id="rId23"/>
    <p:sldId id="270" r:id="rId24"/>
    <p:sldId id="277" r:id="rId2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CC00"/>
    <a:srgbClr val="FFFF99"/>
    <a:srgbClr val="009900"/>
    <a:srgbClr val="CCFFFF"/>
    <a:srgbClr val="CCECFF"/>
    <a:srgbClr val="9933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28" autoAdjust="0"/>
    <p:restoredTop sz="90929"/>
  </p:normalViewPr>
  <p:slideViewPr>
    <p:cSldViewPr>
      <p:cViewPr varScale="1">
        <p:scale>
          <a:sx n="116" d="100"/>
          <a:sy n="116" d="100"/>
        </p:scale>
        <p:origin x="1698" y="10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55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55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55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7F66974-4261-4DB8-B1E2-721FF47BD83D}" type="slidenum">
              <a:rPr lang="en-US"/>
              <a:pPr/>
              <a:t>‹#›</a:t>
            </a:fld>
            <a:endParaRPr lang="en-US"/>
          </a:p>
        </p:txBody>
      </p:sp>
    </p:spTree>
    <p:extLst>
      <p:ext uri="{BB962C8B-B14F-4D97-AF65-F5344CB8AC3E}">
        <p14:creationId xmlns:p14="http://schemas.microsoft.com/office/powerpoint/2010/main" val="4148065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813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81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813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13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813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6819C77-1BA4-4C08-A6D4-D85EF897B5E6}" type="slidenum">
              <a:rPr lang="en-US"/>
              <a:pPr/>
              <a:t>‹#›</a:t>
            </a:fld>
            <a:endParaRPr lang="en-US"/>
          </a:p>
        </p:txBody>
      </p:sp>
    </p:spTree>
    <p:extLst>
      <p:ext uri="{BB962C8B-B14F-4D97-AF65-F5344CB8AC3E}">
        <p14:creationId xmlns:p14="http://schemas.microsoft.com/office/powerpoint/2010/main" val="22063015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819C77-1BA4-4C08-A6D4-D85EF897B5E6}" type="slidenum">
              <a:rPr lang="en-US" smtClean="0"/>
              <a:pPr/>
              <a:t>22</a:t>
            </a:fld>
            <a:endParaRPr lang="en-US"/>
          </a:p>
        </p:txBody>
      </p:sp>
    </p:spTree>
    <p:extLst>
      <p:ext uri="{BB962C8B-B14F-4D97-AF65-F5344CB8AC3E}">
        <p14:creationId xmlns:p14="http://schemas.microsoft.com/office/powerpoint/2010/main" val="2242063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B44FEA3-A51A-42A1-9CA0-B786B057D688}"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8707D1-9C22-4162-9675-16F9EC1F9DB3}"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F7A32D9-42A2-4D18-ADA8-DC9ED784C791}"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CCD708-4F21-40DC-85AF-84C20FE20868}"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A1F79B2-7CB2-4473-B369-840D3E6DE422}"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1A12640-597E-448B-BA9F-21827811D160}"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A3326ED-1EC0-4941-824B-7BE5C916377B}"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519FB13-6AAD-4D6D-8347-A45D3FC98EC9}"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13E4AAC-F78A-489E-B071-0C4F21745C20}"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1CE883C-CD3A-4F1F-A566-93241972F4C3}"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9CFBF36-6491-4B63-BF5C-B15F18819CA3}"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41EB59A-3265-4DBF-A63F-3BE45CCBD73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kXg8uzPbyEg" TargetMode="External"/><Relationship Id="rId2" Type="http://schemas.openxmlformats.org/officeDocument/2006/relationships/hyperlink" Target="http://ncees.org/licensure/"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www.ncees.org/"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ncees.org/" TargetMode="Externa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ncees.org/"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playlist?list=PLiZ0hjHNi9jzR8RW69ndkjIgH8bzj0ew-" TargetMode="External"/><Relationship Id="rId2" Type="http://schemas.openxmlformats.org/officeDocument/2006/relationships/hyperlink" Target="http://ncees.org/exams/fe-exam/"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www.ncees.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E696B69B-1511-4A8F-BBF8-4E8605FEE104}" type="slidenum">
              <a:rPr lang="en-US"/>
              <a:pPr/>
              <a:t>1</a:t>
            </a:fld>
            <a:endParaRPr lang="en-US"/>
          </a:p>
        </p:txBody>
      </p:sp>
      <p:sp>
        <p:nvSpPr>
          <p:cNvPr id="2066" name="Line 18"/>
          <p:cNvSpPr>
            <a:spLocks noChangeShapeType="1"/>
          </p:cNvSpPr>
          <p:nvPr/>
        </p:nvSpPr>
        <p:spPr bwMode="auto">
          <a:xfrm>
            <a:off x="609600" y="228600"/>
            <a:ext cx="0" cy="6400800"/>
          </a:xfrm>
          <a:prstGeom prst="line">
            <a:avLst/>
          </a:prstGeom>
          <a:noFill/>
          <a:ln w="38100">
            <a:solidFill>
              <a:schemeClr val="accent2"/>
            </a:solidFill>
            <a:round/>
            <a:headEnd/>
            <a:tailEnd/>
          </a:ln>
          <a:effectLst/>
        </p:spPr>
        <p:txBody>
          <a:bodyPr/>
          <a:lstStyle/>
          <a:p>
            <a:endParaRPr lang="en-US"/>
          </a:p>
        </p:txBody>
      </p:sp>
      <p:sp>
        <p:nvSpPr>
          <p:cNvPr id="2067" name="Line 19"/>
          <p:cNvSpPr>
            <a:spLocks noChangeShapeType="1"/>
          </p:cNvSpPr>
          <p:nvPr/>
        </p:nvSpPr>
        <p:spPr bwMode="auto">
          <a:xfrm>
            <a:off x="609600" y="609600"/>
            <a:ext cx="7848600" cy="0"/>
          </a:xfrm>
          <a:prstGeom prst="line">
            <a:avLst/>
          </a:prstGeom>
          <a:noFill/>
          <a:ln w="38100">
            <a:solidFill>
              <a:schemeClr val="accent2"/>
            </a:solidFill>
            <a:round/>
            <a:headEnd/>
            <a:tailEnd/>
          </a:ln>
          <a:effectLst/>
        </p:spPr>
        <p:txBody>
          <a:bodyPr/>
          <a:lstStyle/>
          <a:p>
            <a:endParaRPr lang="en-US"/>
          </a:p>
        </p:txBody>
      </p:sp>
      <p:sp>
        <p:nvSpPr>
          <p:cNvPr id="2068" name="Rectangle 20"/>
          <p:cNvSpPr>
            <a:spLocks noChangeArrowheads="1"/>
          </p:cNvSpPr>
          <p:nvPr/>
        </p:nvSpPr>
        <p:spPr bwMode="auto">
          <a:xfrm>
            <a:off x="685800" y="228600"/>
            <a:ext cx="7162800"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a:t>
            </a:r>
            <a:r>
              <a:rPr lang="en-US" sz="2000" dirty="0" smtClean="0">
                <a:solidFill>
                  <a:schemeClr val="accent2"/>
                </a:solidFill>
                <a:cs typeface="Times New Roman" charset="0"/>
              </a:rPr>
              <a:t>#2      </a:t>
            </a:r>
            <a:r>
              <a:rPr lang="en-US" sz="2000" dirty="0">
                <a:solidFill>
                  <a:schemeClr val="accent2"/>
                </a:solidFill>
                <a:cs typeface="Times New Roman" charset="0"/>
              </a:rPr>
              <a:t>EGR 120 – Introduction to Engineering</a:t>
            </a:r>
            <a:endParaRPr lang="en-US" sz="3200" dirty="0"/>
          </a:p>
        </p:txBody>
      </p:sp>
      <p:sp>
        <p:nvSpPr>
          <p:cNvPr id="2071" name="Rectangle 23"/>
          <p:cNvSpPr>
            <a:spLocks noChangeArrowheads="1"/>
          </p:cNvSpPr>
          <p:nvPr/>
        </p:nvSpPr>
        <p:spPr bwMode="auto">
          <a:xfrm>
            <a:off x="609599" y="609600"/>
            <a:ext cx="8534401" cy="6248400"/>
          </a:xfrm>
          <a:prstGeom prst="rect">
            <a:avLst/>
          </a:prstGeom>
          <a:noFill/>
          <a:ln w="9525">
            <a:noFill/>
            <a:miter lim="800000"/>
            <a:headEnd/>
            <a:tailEnd/>
          </a:ln>
          <a:effectLst/>
        </p:spPr>
        <p:txBody>
          <a:bodyPr/>
          <a:lstStyle/>
          <a:p>
            <a:pPr marL="230188" indent="-230188" algn="ctr">
              <a:lnSpc>
                <a:spcPct val="90000"/>
              </a:lnSpc>
              <a:spcBef>
                <a:spcPct val="20000"/>
              </a:spcBef>
              <a:tabLst>
                <a:tab pos="228600" algn="l"/>
                <a:tab pos="520700" algn="l"/>
              </a:tabLst>
            </a:pPr>
            <a:r>
              <a:rPr lang="en-US" sz="3600" b="1" u="sng" dirty="0" smtClean="0">
                <a:solidFill>
                  <a:schemeClr val="accent2"/>
                </a:solidFill>
              </a:rPr>
              <a:t>Accreditation and P</a:t>
            </a:r>
            <a:r>
              <a:rPr lang="en-US" sz="3600" b="1" u="sng" dirty="0" smtClean="0">
                <a:solidFill>
                  <a:schemeClr val="accent2"/>
                </a:solidFill>
              </a:rPr>
              <a:t>rofessional </a:t>
            </a:r>
            <a:r>
              <a:rPr lang="en-US" sz="3600" b="1" u="sng" dirty="0">
                <a:solidFill>
                  <a:schemeClr val="accent2"/>
                </a:solidFill>
              </a:rPr>
              <a:t>Registration</a:t>
            </a:r>
          </a:p>
          <a:p>
            <a:pPr marL="230188" indent="-230188">
              <a:lnSpc>
                <a:spcPct val="80000"/>
              </a:lnSpc>
              <a:spcBef>
                <a:spcPct val="20000"/>
              </a:spcBef>
              <a:tabLst>
                <a:tab pos="228600" algn="l"/>
                <a:tab pos="520700" algn="l"/>
              </a:tabLst>
            </a:pPr>
            <a:endParaRPr lang="en-US" sz="2000" b="1" u="sng" dirty="0">
              <a:solidFill>
                <a:schemeClr val="accent2"/>
              </a:solidFill>
            </a:endParaRPr>
          </a:p>
          <a:p>
            <a:pPr marL="230188" indent="-230188">
              <a:lnSpc>
                <a:spcPct val="80000"/>
              </a:lnSpc>
              <a:spcBef>
                <a:spcPct val="20000"/>
              </a:spcBef>
              <a:tabLst>
                <a:tab pos="228600" algn="l"/>
                <a:tab pos="520700" algn="l"/>
              </a:tabLst>
            </a:pPr>
            <a:r>
              <a:rPr lang="en-US" b="1" u="sng" dirty="0" smtClean="0">
                <a:solidFill>
                  <a:schemeClr val="accent2"/>
                </a:solidFill>
              </a:rPr>
              <a:t>Pass </a:t>
            </a:r>
            <a:r>
              <a:rPr lang="en-US" b="1" u="sng" dirty="0">
                <a:solidFill>
                  <a:schemeClr val="accent2"/>
                </a:solidFill>
              </a:rPr>
              <a:t>around the following items</a:t>
            </a:r>
            <a:r>
              <a:rPr lang="en-US" b="1" dirty="0">
                <a:solidFill>
                  <a:schemeClr val="accent2"/>
                </a:solidFill>
              </a:rPr>
              <a:t>:</a:t>
            </a:r>
          </a:p>
          <a:p>
            <a:pPr marL="230188" indent="-230188">
              <a:lnSpc>
                <a:spcPct val="80000"/>
              </a:lnSpc>
              <a:spcBef>
                <a:spcPct val="20000"/>
              </a:spcBef>
              <a:buFontTx/>
              <a:buChar char="•"/>
              <a:tabLst>
                <a:tab pos="228600" algn="l"/>
                <a:tab pos="520700" algn="l"/>
              </a:tabLst>
            </a:pPr>
            <a:r>
              <a:rPr lang="en-US" b="1" dirty="0">
                <a:solidFill>
                  <a:schemeClr val="accent2"/>
                </a:solidFill>
              </a:rPr>
              <a:t>FE Exam Formula Book</a:t>
            </a:r>
          </a:p>
          <a:p>
            <a:pPr marL="230188" indent="-230188">
              <a:lnSpc>
                <a:spcPct val="80000"/>
              </a:lnSpc>
              <a:spcBef>
                <a:spcPct val="20000"/>
              </a:spcBef>
              <a:buFontTx/>
              <a:buChar char="•"/>
              <a:tabLst>
                <a:tab pos="228600" algn="l"/>
                <a:tab pos="520700" algn="l"/>
              </a:tabLst>
            </a:pPr>
            <a:r>
              <a:rPr lang="en-US" b="1" dirty="0">
                <a:solidFill>
                  <a:schemeClr val="accent2"/>
                </a:solidFill>
              </a:rPr>
              <a:t>FE/PE Exam Review Books</a:t>
            </a:r>
          </a:p>
          <a:p>
            <a:pPr marL="230188" indent="-230188">
              <a:lnSpc>
                <a:spcPct val="80000"/>
              </a:lnSpc>
              <a:spcBef>
                <a:spcPct val="20000"/>
              </a:spcBef>
              <a:buFontTx/>
              <a:buChar char="•"/>
              <a:tabLst>
                <a:tab pos="228600" algn="l"/>
                <a:tab pos="520700" algn="l"/>
              </a:tabLst>
            </a:pPr>
            <a:r>
              <a:rPr lang="en-US" b="1" dirty="0">
                <a:solidFill>
                  <a:schemeClr val="accent2"/>
                </a:solidFill>
              </a:rPr>
              <a:t>Engineering drawing with PE’s seal</a:t>
            </a:r>
          </a:p>
          <a:p>
            <a:pPr marL="230188" indent="-230188">
              <a:lnSpc>
                <a:spcPct val="80000"/>
              </a:lnSpc>
              <a:spcBef>
                <a:spcPct val="20000"/>
              </a:spcBef>
              <a:tabLst>
                <a:tab pos="228600" algn="l"/>
                <a:tab pos="520700" algn="l"/>
              </a:tabLst>
            </a:pPr>
            <a:endParaRPr lang="en-US" b="1" dirty="0" smtClean="0">
              <a:solidFill>
                <a:schemeClr val="accent2"/>
              </a:solidFill>
            </a:endParaRPr>
          </a:p>
          <a:p>
            <a:pPr marL="230188" indent="-230188">
              <a:lnSpc>
                <a:spcPct val="80000"/>
              </a:lnSpc>
              <a:spcBef>
                <a:spcPct val="20000"/>
              </a:spcBef>
              <a:tabLst>
                <a:tab pos="228600" algn="l"/>
                <a:tab pos="520700" algn="l"/>
              </a:tabLst>
            </a:pPr>
            <a:r>
              <a:rPr lang="en-US" b="1" u="sng" dirty="0" smtClean="0">
                <a:solidFill>
                  <a:schemeClr val="accent2"/>
                </a:solidFill>
              </a:rPr>
              <a:t>Reading</a:t>
            </a:r>
            <a:r>
              <a:rPr lang="en-US" b="1" dirty="0" smtClean="0">
                <a:solidFill>
                  <a:schemeClr val="accent2"/>
                </a:solidFill>
              </a:rPr>
              <a:t>:</a:t>
            </a:r>
          </a:p>
          <a:p>
            <a:pPr marL="342900" indent="-342900">
              <a:lnSpc>
                <a:spcPct val="80000"/>
              </a:lnSpc>
              <a:spcBef>
                <a:spcPct val="20000"/>
              </a:spcBef>
              <a:buFont typeface="Arial" panose="020B0604020202020204" pitchFamily="34" charset="0"/>
              <a:buChar char="•"/>
              <a:tabLst>
                <a:tab pos="228600" algn="l"/>
                <a:tab pos="520700" algn="l"/>
              </a:tabLst>
            </a:pPr>
            <a:r>
              <a:rPr lang="en-US" b="1" dirty="0" smtClean="0">
                <a:solidFill>
                  <a:schemeClr val="accent2"/>
                </a:solidFill>
              </a:rPr>
              <a:t>Chapter 1 (An Introduction to the Engineering Profession) in course textbook</a:t>
            </a:r>
            <a:endParaRPr lang="en-US" b="1" dirty="0">
              <a:solidFill>
                <a:schemeClr val="accent2"/>
              </a:solidFill>
            </a:endParaRPr>
          </a:p>
          <a:p>
            <a:pPr marL="230188" indent="-230188">
              <a:lnSpc>
                <a:spcPct val="80000"/>
              </a:lnSpc>
              <a:spcBef>
                <a:spcPct val="20000"/>
              </a:spcBef>
              <a:tabLst>
                <a:tab pos="228600" algn="l"/>
                <a:tab pos="520700" algn="l"/>
              </a:tabLst>
            </a:pPr>
            <a:endParaRPr lang="en-US" b="1" dirty="0">
              <a:solidFill>
                <a:schemeClr val="accent2"/>
              </a:solidFill>
            </a:endParaRPr>
          </a:p>
          <a:p>
            <a:pPr marL="230188" indent="-230188">
              <a:lnSpc>
                <a:spcPct val="80000"/>
              </a:lnSpc>
              <a:spcBef>
                <a:spcPct val="20000"/>
              </a:spcBef>
              <a:tabLst>
                <a:tab pos="228600" algn="l"/>
                <a:tab pos="520700" algn="l"/>
              </a:tabLst>
            </a:pPr>
            <a:r>
              <a:rPr lang="en-US" b="1" u="sng" dirty="0">
                <a:solidFill>
                  <a:schemeClr val="accent2"/>
                </a:solidFill>
              </a:rPr>
              <a:t>Homework</a:t>
            </a:r>
            <a:r>
              <a:rPr lang="en-US" b="1" dirty="0">
                <a:solidFill>
                  <a:schemeClr val="accent2"/>
                </a:solidFill>
              </a:rPr>
              <a:t>:  </a:t>
            </a:r>
          </a:p>
          <a:p>
            <a:pPr marL="230188" indent="-230188">
              <a:lnSpc>
                <a:spcPct val="80000"/>
              </a:lnSpc>
              <a:spcBef>
                <a:spcPct val="20000"/>
              </a:spcBef>
              <a:buFontTx/>
              <a:buChar char="•"/>
              <a:tabLst>
                <a:tab pos="228600" algn="l"/>
                <a:tab pos="520700" algn="l"/>
              </a:tabLst>
            </a:pPr>
            <a:r>
              <a:rPr lang="en-US" b="1" dirty="0">
                <a:solidFill>
                  <a:schemeClr val="accent2"/>
                </a:solidFill>
              </a:rPr>
              <a:t>Media Assignment </a:t>
            </a:r>
            <a:r>
              <a:rPr lang="en-US" b="1" dirty="0" smtClean="0">
                <a:solidFill>
                  <a:schemeClr val="accent2"/>
                </a:solidFill>
              </a:rPr>
              <a:t>#1 </a:t>
            </a:r>
            <a:r>
              <a:rPr lang="en-US" b="1" dirty="0">
                <a:solidFill>
                  <a:schemeClr val="accent2"/>
                </a:solidFill>
              </a:rPr>
              <a:t>(“Get Licensed, Get Ahead</a:t>
            </a:r>
            <a:r>
              <a:rPr lang="en-US" b="1" dirty="0" smtClean="0">
                <a:solidFill>
                  <a:schemeClr val="accent2"/>
                </a:solidFill>
              </a:rPr>
              <a:t>”)</a:t>
            </a:r>
            <a:endParaRPr lang="en-US" b="1" dirty="0">
              <a:solidFill>
                <a:schemeClr val="accent2"/>
              </a:solidFill>
            </a:endParaRPr>
          </a:p>
          <a:p>
            <a:pPr marL="230188" indent="-230188">
              <a:lnSpc>
                <a:spcPct val="90000"/>
              </a:lnSpc>
              <a:spcBef>
                <a:spcPct val="20000"/>
              </a:spcBef>
              <a:buFontTx/>
              <a:buChar char="•"/>
              <a:tabLst>
                <a:tab pos="228600" algn="l"/>
                <a:tab pos="520700" algn="l"/>
              </a:tabLst>
            </a:pPr>
            <a:r>
              <a:rPr lang="en-US" b="1" dirty="0">
                <a:solidFill>
                  <a:schemeClr val="accent2"/>
                </a:solidFill>
              </a:rPr>
              <a:t>Homework Assignment #2 </a:t>
            </a:r>
            <a:r>
              <a:rPr lang="en-US" b="1" dirty="0" smtClean="0">
                <a:solidFill>
                  <a:schemeClr val="accent2"/>
                </a:solidFill>
              </a:rPr>
              <a:t>(Accreditation and Licensing)</a:t>
            </a:r>
            <a:endParaRPr lang="en-US" b="1" dirty="0">
              <a:solidFill>
                <a:schemeClr val="accent2"/>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5EEBE810-2B9F-4D23-A313-20C0080923FD}" type="slidenum">
              <a:rPr lang="en-US"/>
              <a:pPr/>
              <a:t>10</a:t>
            </a:fld>
            <a:endParaRPr lang="en-US"/>
          </a:p>
        </p:txBody>
      </p:sp>
      <p:sp>
        <p:nvSpPr>
          <p:cNvPr id="55298" name="Line 2"/>
          <p:cNvSpPr>
            <a:spLocks noChangeShapeType="1"/>
          </p:cNvSpPr>
          <p:nvPr/>
        </p:nvSpPr>
        <p:spPr bwMode="auto">
          <a:xfrm>
            <a:off x="609600" y="228600"/>
            <a:ext cx="0" cy="6400800"/>
          </a:xfrm>
          <a:prstGeom prst="line">
            <a:avLst/>
          </a:prstGeom>
          <a:noFill/>
          <a:ln w="38100">
            <a:solidFill>
              <a:schemeClr val="accent2"/>
            </a:solidFill>
            <a:round/>
            <a:headEnd/>
            <a:tailEnd/>
          </a:ln>
          <a:effectLst/>
        </p:spPr>
        <p:txBody>
          <a:bodyPr/>
          <a:lstStyle/>
          <a:p>
            <a:endParaRPr lang="en-US"/>
          </a:p>
        </p:txBody>
      </p:sp>
      <p:sp>
        <p:nvSpPr>
          <p:cNvPr id="55299" name="Line 3"/>
          <p:cNvSpPr>
            <a:spLocks noChangeShapeType="1"/>
          </p:cNvSpPr>
          <p:nvPr/>
        </p:nvSpPr>
        <p:spPr bwMode="auto">
          <a:xfrm>
            <a:off x="609600" y="609600"/>
            <a:ext cx="7848600" cy="0"/>
          </a:xfrm>
          <a:prstGeom prst="line">
            <a:avLst/>
          </a:prstGeom>
          <a:noFill/>
          <a:ln w="38100">
            <a:solidFill>
              <a:schemeClr val="accent2"/>
            </a:solidFill>
            <a:round/>
            <a:headEnd/>
            <a:tailEnd/>
          </a:ln>
          <a:effectLst/>
        </p:spPr>
        <p:txBody>
          <a:bodyPr/>
          <a:lstStyle/>
          <a:p>
            <a:endParaRPr lang="en-US"/>
          </a:p>
        </p:txBody>
      </p:sp>
      <p:sp>
        <p:nvSpPr>
          <p:cNvPr id="55300" name="Rectangle 4"/>
          <p:cNvSpPr>
            <a:spLocks noChangeArrowheads="1"/>
          </p:cNvSpPr>
          <p:nvPr/>
        </p:nvSpPr>
        <p:spPr bwMode="auto">
          <a:xfrm>
            <a:off x="685800" y="228600"/>
            <a:ext cx="7162800"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a:t>
            </a:r>
            <a:r>
              <a:rPr lang="en-US" sz="2000" dirty="0" smtClean="0">
                <a:solidFill>
                  <a:schemeClr val="accent2"/>
                </a:solidFill>
                <a:cs typeface="Times New Roman" charset="0"/>
              </a:rPr>
              <a:t>#2      </a:t>
            </a:r>
            <a:r>
              <a:rPr lang="en-US" sz="2000" dirty="0">
                <a:solidFill>
                  <a:schemeClr val="accent2"/>
                </a:solidFill>
                <a:cs typeface="Times New Roman" charset="0"/>
              </a:rPr>
              <a:t>EGR 120 – Introduction to Engineering</a:t>
            </a:r>
            <a:endParaRPr lang="en-US" sz="3200" dirty="0"/>
          </a:p>
        </p:txBody>
      </p:sp>
      <p:sp>
        <p:nvSpPr>
          <p:cNvPr id="55302" name="Text Box 6"/>
          <p:cNvSpPr txBox="1">
            <a:spLocks noChangeArrowheads="1"/>
          </p:cNvSpPr>
          <p:nvPr/>
        </p:nvSpPr>
        <p:spPr bwMode="auto">
          <a:xfrm>
            <a:off x="608814" y="609600"/>
            <a:ext cx="8534400" cy="6186309"/>
          </a:xfrm>
          <a:prstGeom prst="rect">
            <a:avLst/>
          </a:prstGeom>
          <a:noFill/>
          <a:ln w="9525">
            <a:noFill/>
            <a:miter lim="800000"/>
            <a:headEnd/>
            <a:tailEnd/>
          </a:ln>
          <a:effectLst/>
        </p:spPr>
        <p:txBody>
          <a:bodyPr wrap="square">
            <a:spAutoFit/>
          </a:bodyPr>
          <a:lstStyle/>
          <a:p>
            <a:pPr>
              <a:buFont typeface="Symbol" pitchFamily="18" charset="2"/>
              <a:buNone/>
              <a:tabLst>
                <a:tab pos="339725" algn="l"/>
              </a:tabLst>
            </a:pPr>
            <a:r>
              <a:rPr lang="en-US" sz="2200" b="1" dirty="0">
                <a:solidFill>
                  <a:schemeClr val="accent2"/>
                </a:solidFill>
              </a:rPr>
              <a:t>3.	</a:t>
            </a:r>
            <a:r>
              <a:rPr lang="en-US" sz="2200" b="1" u="sng" dirty="0">
                <a:solidFill>
                  <a:schemeClr val="accent2"/>
                </a:solidFill>
              </a:rPr>
              <a:t>Licensing is a sign of competence</a:t>
            </a:r>
          </a:p>
          <a:p>
            <a:pPr marL="574675" lvl="2" indent="-228600">
              <a:buFont typeface="Symbol" pitchFamily="18" charset="2"/>
              <a:buChar char="·"/>
              <a:tabLst>
                <a:tab pos="339725" algn="l"/>
              </a:tabLst>
            </a:pPr>
            <a:r>
              <a:rPr lang="en-US" sz="2200" dirty="0">
                <a:solidFill>
                  <a:schemeClr val="accent2"/>
                </a:solidFill>
              </a:rPr>
              <a:t>The licensing process is well recognized and highly regarded</a:t>
            </a:r>
          </a:p>
          <a:p>
            <a:pPr marL="574675" lvl="2" indent="-228600">
              <a:buFont typeface="Symbol" pitchFamily="18" charset="2"/>
              <a:buChar char="·"/>
              <a:tabLst>
                <a:tab pos="339725" algn="l"/>
              </a:tabLst>
            </a:pPr>
            <a:r>
              <a:rPr lang="en-US" sz="2200" dirty="0">
                <a:solidFill>
                  <a:schemeClr val="accent2"/>
                </a:solidFill>
              </a:rPr>
              <a:t>Being licensed is an excellent item to add to your resume</a:t>
            </a:r>
          </a:p>
          <a:p>
            <a:pPr marL="574675" lvl="2" indent="-228600">
              <a:buFont typeface="Symbol" pitchFamily="18" charset="2"/>
              <a:buNone/>
              <a:tabLst>
                <a:tab pos="339725" algn="l"/>
              </a:tabLst>
            </a:pPr>
            <a:endParaRPr lang="en-US" sz="2200" dirty="0">
              <a:solidFill>
                <a:schemeClr val="accent2"/>
              </a:solidFill>
            </a:endParaRPr>
          </a:p>
          <a:p>
            <a:pPr>
              <a:tabLst>
                <a:tab pos="339725" algn="l"/>
              </a:tabLst>
            </a:pPr>
            <a:r>
              <a:rPr lang="en-US" sz="2200" b="1" dirty="0">
                <a:solidFill>
                  <a:schemeClr val="accent2"/>
                </a:solidFill>
              </a:rPr>
              <a:t>4.	</a:t>
            </a:r>
            <a:r>
              <a:rPr lang="en-US" sz="2200" b="1" u="sng" dirty="0">
                <a:solidFill>
                  <a:schemeClr val="accent2"/>
                </a:solidFill>
              </a:rPr>
              <a:t>Licensing is required to own your own consulting business</a:t>
            </a:r>
          </a:p>
          <a:p>
            <a:pPr marL="574675" lvl="2" indent="-228600">
              <a:buFont typeface="Symbol" pitchFamily="18" charset="2"/>
              <a:buChar char="·"/>
              <a:tabLst>
                <a:tab pos="339725" algn="l"/>
              </a:tabLst>
            </a:pPr>
            <a:r>
              <a:rPr lang="en-US" sz="2200" dirty="0">
                <a:solidFill>
                  <a:schemeClr val="accent2"/>
                </a:solidFill>
              </a:rPr>
              <a:t>You may wish to start your own engineering company in the future</a:t>
            </a:r>
          </a:p>
          <a:p>
            <a:pPr marL="574675" lvl="2" indent="-228600">
              <a:buFont typeface="Symbol" pitchFamily="18" charset="2"/>
              <a:buChar char="·"/>
              <a:tabLst>
                <a:tab pos="339725" algn="l"/>
              </a:tabLst>
            </a:pPr>
            <a:endParaRPr lang="en-US" sz="2200" dirty="0">
              <a:solidFill>
                <a:schemeClr val="accent2"/>
              </a:solidFill>
            </a:endParaRPr>
          </a:p>
          <a:p>
            <a:pPr>
              <a:tabLst>
                <a:tab pos="339725" algn="l"/>
              </a:tabLst>
            </a:pPr>
            <a:r>
              <a:rPr lang="en-US" sz="2200" b="1" dirty="0">
                <a:solidFill>
                  <a:schemeClr val="accent2"/>
                </a:solidFill>
              </a:rPr>
              <a:t>5.	</a:t>
            </a:r>
            <a:r>
              <a:rPr lang="en-US" sz="2200" b="1" u="sng" dirty="0">
                <a:solidFill>
                  <a:schemeClr val="accent2"/>
                </a:solidFill>
              </a:rPr>
              <a:t>Licensing is required to testify as an “expert witness” in court</a:t>
            </a:r>
          </a:p>
          <a:p>
            <a:pPr marL="574675" lvl="2" indent="-228600">
              <a:buFont typeface="Symbol" pitchFamily="18" charset="2"/>
              <a:buChar char="·"/>
              <a:tabLst>
                <a:tab pos="339725" algn="l"/>
              </a:tabLst>
            </a:pPr>
            <a:r>
              <a:rPr lang="en-US" sz="2200" dirty="0">
                <a:solidFill>
                  <a:schemeClr val="accent2"/>
                </a:solidFill>
              </a:rPr>
              <a:t>You have probably seen TV shows where a doctor testified as to the cause of death in a trial.  Would the court have recognized someone as an expert witness who was a nurse, medical technician, or a layman with lots of medical experience?  No.  A licensed medical doctor (MD) is required to be an expert witness on medical matters.  Similarly, suppose there is a lawsuit over some engineering services provided or some liability involving an engineering product.  Who would the court turn to for accurate testimony of technical information?  </a:t>
            </a:r>
            <a:r>
              <a:rPr lang="en-US" sz="2200" b="1" i="1" dirty="0">
                <a:solidFill>
                  <a:schemeClr val="accent2"/>
                </a:solidFill>
              </a:rPr>
              <a:t>Licensed Professional Engineers</a:t>
            </a:r>
            <a:r>
              <a:rPr lang="en-US" sz="2200" dirty="0">
                <a:solidFill>
                  <a:schemeClr val="accent2"/>
                </a:solidFill>
              </a:rPr>
              <a:t>.</a:t>
            </a:r>
          </a:p>
          <a:p>
            <a:pPr marL="574675" lvl="2" indent="-228600">
              <a:buFont typeface="Symbol" pitchFamily="18" charset="2"/>
              <a:buNone/>
              <a:tabLst>
                <a:tab pos="339725" algn="l"/>
              </a:tabLst>
            </a:pPr>
            <a:endParaRPr lang="en-US" sz="2200" dirty="0">
              <a:solidFill>
                <a:schemeClr val="accent2"/>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43F24DE4-BA2A-4B76-8AEA-9C62CCF6C0B4}" type="slidenum">
              <a:rPr lang="en-US"/>
              <a:pPr/>
              <a:t>11</a:t>
            </a:fld>
            <a:endParaRPr lang="en-US"/>
          </a:p>
        </p:txBody>
      </p:sp>
      <p:sp>
        <p:nvSpPr>
          <p:cNvPr id="56322" name="Line 2"/>
          <p:cNvSpPr>
            <a:spLocks noChangeShapeType="1"/>
          </p:cNvSpPr>
          <p:nvPr/>
        </p:nvSpPr>
        <p:spPr bwMode="auto">
          <a:xfrm>
            <a:off x="609600" y="228600"/>
            <a:ext cx="0" cy="6400800"/>
          </a:xfrm>
          <a:prstGeom prst="line">
            <a:avLst/>
          </a:prstGeom>
          <a:noFill/>
          <a:ln w="38100">
            <a:solidFill>
              <a:schemeClr val="accent2"/>
            </a:solidFill>
            <a:round/>
            <a:headEnd/>
            <a:tailEnd/>
          </a:ln>
          <a:effectLst/>
        </p:spPr>
        <p:txBody>
          <a:bodyPr/>
          <a:lstStyle/>
          <a:p>
            <a:endParaRPr lang="en-US"/>
          </a:p>
        </p:txBody>
      </p:sp>
      <p:sp>
        <p:nvSpPr>
          <p:cNvPr id="56323" name="Line 3"/>
          <p:cNvSpPr>
            <a:spLocks noChangeShapeType="1"/>
          </p:cNvSpPr>
          <p:nvPr/>
        </p:nvSpPr>
        <p:spPr bwMode="auto">
          <a:xfrm>
            <a:off x="609600" y="609600"/>
            <a:ext cx="7848600" cy="0"/>
          </a:xfrm>
          <a:prstGeom prst="line">
            <a:avLst/>
          </a:prstGeom>
          <a:noFill/>
          <a:ln w="38100">
            <a:solidFill>
              <a:schemeClr val="accent2"/>
            </a:solidFill>
            <a:round/>
            <a:headEnd/>
            <a:tailEnd/>
          </a:ln>
          <a:effectLst/>
        </p:spPr>
        <p:txBody>
          <a:bodyPr/>
          <a:lstStyle/>
          <a:p>
            <a:endParaRPr lang="en-US"/>
          </a:p>
        </p:txBody>
      </p:sp>
      <p:sp>
        <p:nvSpPr>
          <p:cNvPr id="56324" name="Rectangle 4"/>
          <p:cNvSpPr>
            <a:spLocks noChangeArrowheads="1"/>
          </p:cNvSpPr>
          <p:nvPr/>
        </p:nvSpPr>
        <p:spPr bwMode="auto">
          <a:xfrm>
            <a:off x="685800" y="228600"/>
            <a:ext cx="7162800"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a:t>
            </a:r>
            <a:r>
              <a:rPr lang="en-US" sz="2000" dirty="0" smtClean="0">
                <a:solidFill>
                  <a:schemeClr val="accent2"/>
                </a:solidFill>
                <a:cs typeface="Times New Roman" charset="0"/>
              </a:rPr>
              <a:t>#2      </a:t>
            </a:r>
            <a:r>
              <a:rPr lang="en-US" sz="2000" dirty="0">
                <a:solidFill>
                  <a:schemeClr val="accent2"/>
                </a:solidFill>
                <a:cs typeface="Times New Roman" charset="0"/>
              </a:rPr>
              <a:t>EGR 120 – Introduction to Engineering</a:t>
            </a:r>
            <a:endParaRPr lang="en-US" sz="3200" dirty="0"/>
          </a:p>
        </p:txBody>
      </p:sp>
      <p:sp>
        <p:nvSpPr>
          <p:cNvPr id="56325" name="Text Box 5"/>
          <p:cNvSpPr txBox="1">
            <a:spLocks noChangeArrowheads="1"/>
          </p:cNvSpPr>
          <p:nvPr/>
        </p:nvSpPr>
        <p:spPr bwMode="auto">
          <a:xfrm>
            <a:off x="609600" y="645515"/>
            <a:ext cx="8229600" cy="2800767"/>
          </a:xfrm>
          <a:prstGeom prst="rect">
            <a:avLst/>
          </a:prstGeom>
          <a:noFill/>
          <a:ln w="9525">
            <a:noFill/>
            <a:miter lim="800000"/>
            <a:headEnd/>
            <a:tailEnd/>
          </a:ln>
          <a:effectLst/>
        </p:spPr>
        <p:txBody>
          <a:bodyPr>
            <a:spAutoFit/>
          </a:bodyPr>
          <a:lstStyle/>
          <a:p>
            <a:pPr>
              <a:tabLst>
                <a:tab pos="339725" algn="l"/>
              </a:tabLst>
            </a:pPr>
            <a:r>
              <a:rPr lang="en-US" sz="2200" b="1" dirty="0">
                <a:solidFill>
                  <a:schemeClr val="accent2"/>
                </a:solidFill>
              </a:rPr>
              <a:t>6.	</a:t>
            </a:r>
            <a:r>
              <a:rPr lang="en-US" sz="2200" b="1" u="sng" dirty="0">
                <a:solidFill>
                  <a:schemeClr val="accent2"/>
                </a:solidFill>
              </a:rPr>
              <a:t>You never know when you may need to be licensed</a:t>
            </a:r>
          </a:p>
          <a:p>
            <a:pPr marL="574675" lvl="2" indent="-228600">
              <a:buFont typeface="Symbol" pitchFamily="18" charset="2"/>
              <a:buChar char="·"/>
              <a:tabLst>
                <a:tab pos="339725" algn="l"/>
              </a:tabLst>
            </a:pPr>
            <a:r>
              <a:rPr lang="en-US" sz="2200" dirty="0">
                <a:solidFill>
                  <a:schemeClr val="accent2"/>
                </a:solidFill>
              </a:rPr>
              <a:t>The licensing process involves tests that are easier to take near graduation with an engineering degree while the coursework is still fresh.  It is difficult to be tested on a wide range of engineering subjects years after graduation.</a:t>
            </a:r>
          </a:p>
          <a:p>
            <a:pPr marL="574675" lvl="2" indent="-228600">
              <a:buFont typeface="Symbol" pitchFamily="18" charset="2"/>
              <a:buChar char="·"/>
              <a:tabLst>
                <a:tab pos="339725" algn="l"/>
              </a:tabLst>
            </a:pPr>
            <a:r>
              <a:rPr lang="en-US" sz="2200" dirty="0">
                <a:solidFill>
                  <a:schemeClr val="accent2"/>
                </a:solidFill>
              </a:rPr>
              <a:t>You may wish to open your own business later.</a:t>
            </a:r>
          </a:p>
          <a:p>
            <a:pPr marL="574675" lvl="2" indent="-228600">
              <a:buFont typeface="Symbol" pitchFamily="18" charset="2"/>
              <a:buChar char="·"/>
              <a:tabLst>
                <a:tab pos="339725" algn="l"/>
              </a:tabLst>
            </a:pPr>
            <a:r>
              <a:rPr lang="en-US" sz="2200" dirty="0">
                <a:solidFill>
                  <a:schemeClr val="accent2"/>
                </a:solidFill>
              </a:rPr>
              <a:t>You may decide to work for a city or state government after many years in the private </a:t>
            </a:r>
            <a:r>
              <a:rPr lang="en-US" sz="2200" dirty="0" smtClean="0">
                <a:solidFill>
                  <a:schemeClr val="accent2"/>
                </a:solidFill>
              </a:rPr>
              <a:t>sector</a:t>
            </a:r>
          </a:p>
        </p:txBody>
      </p:sp>
      <p:sp>
        <p:nvSpPr>
          <p:cNvPr id="2" name="Rectangle 1"/>
          <p:cNvSpPr/>
          <p:nvPr/>
        </p:nvSpPr>
        <p:spPr>
          <a:xfrm>
            <a:off x="838200" y="4114800"/>
            <a:ext cx="8001000" cy="1446550"/>
          </a:xfrm>
          <a:prstGeom prst="rect">
            <a:avLst/>
          </a:prstGeom>
          <a:ln w="28575">
            <a:solidFill>
              <a:schemeClr val="accent2"/>
            </a:solidFill>
          </a:ln>
        </p:spPr>
        <p:txBody>
          <a:bodyPr wrap="square">
            <a:spAutoFit/>
          </a:bodyPr>
          <a:lstStyle/>
          <a:p>
            <a:pPr marL="346075" lvl="2">
              <a:tabLst>
                <a:tab pos="339725" algn="l"/>
              </a:tabLst>
            </a:pPr>
            <a:r>
              <a:rPr lang="en-US" sz="2200" dirty="0">
                <a:solidFill>
                  <a:schemeClr val="accent2"/>
                </a:solidFill>
              </a:rPr>
              <a:t>Check out the video on the NCEES website promoting licensure:</a:t>
            </a:r>
          </a:p>
          <a:p>
            <a:pPr marL="346075" lvl="2">
              <a:tabLst>
                <a:tab pos="339725" algn="l"/>
              </a:tabLst>
            </a:pPr>
            <a:r>
              <a:rPr lang="en-US" sz="2200" dirty="0">
                <a:solidFill>
                  <a:schemeClr val="accent2"/>
                </a:solidFill>
                <a:hlinkClick r:id="rId2"/>
              </a:rPr>
              <a:t>http://ncees.org/licensure/</a:t>
            </a:r>
            <a:r>
              <a:rPr lang="en-US" sz="2200" dirty="0">
                <a:solidFill>
                  <a:schemeClr val="accent2"/>
                </a:solidFill>
              </a:rPr>
              <a:t>  </a:t>
            </a:r>
            <a:r>
              <a:rPr lang="en-US" sz="2200" dirty="0" smtClean="0">
                <a:solidFill>
                  <a:schemeClr val="accent2"/>
                </a:solidFill>
              </a:rPr>
              <a:t>  </a:t>
            </a:r>
          </a:p>
          <a:p>
            <a:pPr marL="346075" lvl="2">
              <a:tabLst>
                <a:tab pos="339725" algn="l"/>
              </a:tabLst>
            </a:pPr>
            <a:r>
              <a:rPr lang="en-US" sz="2200" dirty="0" smtClean="0">
                <a:solidFill>
                  <a:schemeClr val="accent2"/>
                </a:solidFill>
              </a:rPr>
              <a:t>     or </a:t>
            </a:r>
          </a:p>
          <a:p>
            <a:pPr marL="346075" lvl="2">
              <a:tabLst>
                <a:tab pos="339725" algn="l"/>
              </a:tabLst>
            </a:pPr>
            <a:r>
              <a:rPr lang="en-US" sz="2200" dirty="0">
                <a:solidFill>
                  <a:schemeClr val="accent2"/>
                </a:solidFill>
                <a:hlinkClick r:id="rId3"/>
              </a:rPr>
              <a:t>https://</a:t>
            </a:r>
            <a:r>
              <a:rPr lang="en-US" sz="2200" dirty="0" smtClean="0">
                <a:solidFill>
                  <a:schemeClr val="accent2"/>
                </a:solidFill>
                <a:hlinkClick r:id="rId3"/>
              </a:rPr>
              <a:t>www.youtube.com/watch?v=kXg8uzPbyEg</a:t>
            </a:r>
            <a:r>
              <a:rPr lang="en-US" sz="2200" dirty="0" smtClean="0">
                <a:solidFill>
                  <a:schemeClr val="accent2"/>
                </a:solidFill>
              </a:rPr>
              <a:t> </a:t>
            </a:r>
            <a:endParaRPr lang="en-US" sz="2200" dirty="0">
              <a:solidFill>
                <a:schemeClr val="accent2"/>
              </a:solidFill>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xfrm>
            <a:off x="7239000" y="-20817"/>
            <a:ext cx="1905000" cy="457200"/>
          </a:xfrm>
        </p:spPr>
        <p:txBody>
          <a:bodyPr/>
          <a:lstStyle/>
          <a:p>
            <a:fld id="{103AFB00-58CF-4B2A-B913-65EE9CBA3546}" type="slidenum">
              <a:rPr lang="en-US"/>
              <a:pPr/>
              <a:t>12</a:t>
            </a:fld>
            <a:endParaRPr lang="en-US"/>
          </a:p>
        </p:txBody>
      </p:sp>
      <p:sp>
        <p:nvSpPr>
          <p:cNvPr id="57346" name="Line 2"/>
          <p:cNvSpPr>
            <a:spLocks noChangeShapeType="1"/>
          </p:cNvSpPr>
          <p:nvPr/>
        </p:nvSpPr>
        <p:spPr bwMode="auto">
          <a:xfrm>
            <a:off x="609600" y="228600"/>
            <a:ext cx="0" cy="6400800"/>
          </a:xfrm>
          <a:prstGeom prst="line">
            <a:avLst/>
          </a:prstGeom>
          <a:noFill/>
          <a:ln w="38100">
            <a:solidFill>
              <a:schemeClr val="accent2"/>
            </a:solidFill>
            <a:round/>
            <a:headEnd/>
            <a:tailEnd/>
          </a:ln>
          <a:effectLst/>
        </p:spPr>
        <p:txBody>
          <a:bodyPr/>
          <a:lstStyle/>
          <a:p>
            <a:endParaRPr lang="en-US"/>
          </a:p>
        </p:txBody>
      </p:sp>
      <p:sp>
        <p:nvSpPr>
          <p:cNvPr id="57347" name="Line 3"/>
          <p:cNvSpPr>
            <a:spLocks noChangeShapeType="1"/>
          </p:cNvSpPr>
          <p:nvPr/>
        </p:nvSpPr>
        <p:spPr bwMode="auto">
          <a:xfrm>
            <a:off x="609600" y="609600"/>
            <a:ext cx="7848600" cy="0"/>
          </a:xfrm>
          <a:prstGeom prst="line">
            <a:avLst/>
          </a:prstGeom>
          <a:noFill/>
          <a:ln w="38100">
            <a:solidFill>
              <a:schemeClr val="accent2"/>
            </a:solidFill>
            <a:round/>
            <a:headEnd/>
            <a:tailEnd/>
          </a:ln>
          <a:effectLst/>
        </p:spPr>
        <p:txBody>
          <a:bodyPr/>
          <a:lstStyle/>
          <a:p>
            <a:endParaRPr lang="en-US"/>
          </a:p>
        </p:txBody>
      </p:sp>
      <p:sp>
        <p:nvSpPr>
          <p:cNvPr id="57348" name="Rectangle 4"/>
          <p:cNvSpPr>
            <a:spLocks noChangeArrowheads="1"/>
          </p:cNvSpPr>
          <p:nvPr/>
        </p:nvSpPr>
        <p:spPr bwMode="auto">
          <a:xfrm>
            <a:off x="685800" y="228600"/>
            <a:ext cx="7162800"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a:t>
            </a:r>
            <a:r>
              <a:rPr lang="en-US" sz="2000" dirty="0" smtClean="0">
                <a:solidFill>
                  <a:schemeClr val="accent2"/>
                </a:solidFill>
                <a:cs typeface="Times New Roman" charset="0"/>
              </a:rPr>
              <a:t>#2      </a:t>
            </a:r>
            <a:r>
              <a:rPr lang="en-US" sz="2000" dirty="0">
                <a:solidFill>
                  <a:schemeClr val="accent2"/>
                </a:solidFill>
                <a:cs typeface="Times New Roman" charset="0"/>
              </a:rPr>
              <a:t>EGR 120 – Introduction to Engineering</a:t>
            </a:r>
            <a:endParaRPr lang="en-US" sz="3200" dirty="0"/>
          </a:p>
        </p:txBody>
      </p:sp>
      <p:sp>
        <p:nvSpPr>
          <p:cNvPr id="57349" name="Text Box 5"/>
          <p:cNvSpPr txBox="1">
            <a:spLocks noChangeArrowheads="1"/>
          </p:cNvSpPr>
          <p:nvPr/>
        </p:nvSpPr>
        <p:spPr bwMode="auto">
          <a:xfrm>
            <a:off x="608815" y="609600"/>
            <a:ext cx="8229600" cy="457200"/>
          </a:xfrm>
          <a:prstGeom prst="rect">
            <a:avLst/>
          </a:prstGeom>
          <a:noFill/>
          <a:ln w="9525">
            <a:noFill/>
            <a:miter lim="800000"/>
            <a:headEnd/>
            <a:tailEnd/>
          </a:ln>
          <a:effectLst/>
        </p:spPr>
        <p:txBody>
          <a:bodyPr>
            <a:spAutoFit/>
          </a:bodyPr>
          <a:lstStyle/>
          <a:p>
            <a:pPr>
              <a:tabLst>
                <a:tab pos="339725" algn="l"/>
              </a:tabLst>
            </a:pPr>
            <a:r>
              <a:rPr lang="en-US" b="1" u="sng" dirty="0">
                <a:solidFill>
                  <a:schemeClr val="accent2"/>
                </a:solidFill>
              </a:rPr>
              <a:t>Steps in becoming licensed as a Professional Engineer (PE)</a:t>
            </a:r>
            <a:endParaRPr lang="en-US" sz="1200" b="1" u="sng" dirty="0">
              <a:solidFill>
                <a:schemeClr val="accent2"/>
              </a:solidFill>
            </a:endParaRPr>
          </a:p>
        </p:txBody>
      </p:sp>
      <p:sp>
        <p:nvSpPr>
          <p:cNvPr id="57350" name="Text Box 6"/>
          <p:cNvSpPr txBox="1">
            <a:spLocks noChangeArrowheads="1"/>
          </p:cNvSpPr>
          <p:nvPr/>
        </p:nvSpPr>
        <p:spPr bwMode="auto">
          <a:xfrm>
            <a:off x="610386" y="1066800"/>
            <a:ext cx="8533614" cy="5632311"/>
          </a:xfrm>
          <a:prstGeom prst="rect">
            <a:avLst/>
          </a:prstGeom>
          <a:noFill/>
          <a:ln w="9525">
            <a:noFill/>
            <a:miter lim="800000"/>
            <a:headEnd/>
            <a:tailEnd/>
          </a:ln>
          <a:effectLst/>
        </p:spPr>
        <p:txBody>
          <a:bodyPr wrap="square">
            <a:spAutoFit/>
          </a:bodyPr>
          <a:lstStyle/>
          <a:p>
            <a:pPr>
              <a:tabLst>
                <a:tab pos="339725" algn="l"/>
              </a:tabLst>
            </a:pPr>
            <a:r>
              <a:rPr lang="en-US" sz="2000" b="1" dirty="0">
                <a:solidFill>
                  <a:schemeClr val="accent2"/>
                </a:solidFill>
              </a:rPr>
              <a:t>1.	</a:t>
            </a:r>
            <a:r>
              <a:rPr lang="en-US" sz="2000" b="1" u="sng" dirty="0">
                <a:solidFill>
                  <a:schemeClr val="accent2"/>
                </a:solidFill>
              </a:rPr>
              <a:t>Graduate with a BS Engineering degree from an ABET-accredited </a:t>
            </a:r>
          </a:p>
          <a:p>
            <a:pPr>
              <a:tabLst>
                <a:tab pos="339725" algn="l"/>
              </a:tabLst>
            </a:pPr>
            <a:r>
              <a:rPr lang="en-US" sz="2000" dirty="0">
                <a:solidFill>
                  <a:schemeClr val="accent2"/>
                </a:solidFill>
              </a:rPr>
              <a:t>	</a:t>
            </a:r>
            <a:r>
              <a:rPr lang="en-US" sz="2000" b="1" u="sng" dirty="0">
                <a:solidFill>
                  <a:schemeClr val="accent2"/>
                </a:solidFill>
              </a:rPr>
              <a:t>program</a:t>
            </a:r>
          </a:p>
          <a:p>
            <a:pPr marL="574675" lvl="2" indent="-228600">
              <a:buFontTx/>
              <a:buChar char="•"/>
              <a:tabLst>
                <a:tab pos="339725" algn="l"/>
              </a:tabLst>
            </a:pPr>
            <a:r>
              <a:rPr lang="en-US" sz="2000" dirty="0">
                <a:solidFill>
                  <a:schemeClr val="accent2"/>
                </a:solidFill>
              </a:rPr>
              <a:t>This is an important point to consider when selecting an engineering college and program.</a:t>
            </a:r>
            <a:endParaRPr lang="en-US" sz="2000" b="1" u="sng" dirty="0">
              <a:solidFill>
                <a:schemeClr val="accent2"/>
              </a:solidFill>
            </a:endParaRPr>
          </a:p>
          <a:p>
            <a:pPr>
              <a:tabLst>
                <a:tab pos="339725" algn="l"/>
              </a:tabLst>
            </a:pPr>
            <a:r>
              <a:rPr lang="en-US" sz="2000" b="1" dirty="0">
                <a:solidFill>
                  <a:schemeClr val="accent2"/>
                </a:solidFill>
              </a:rPr>
              <a:t>2.	</a:t>
            </a:r>
            <a:r>
              <a:rPr lang="en-US" sz="2000" b="1" u="sng" dirty="0">
                <a:solidFill>
                  <a:schemeClr val="accent2"/>
                </a:solidFill>
              </a:rPr>
              <a:t>Pass the Fundamentals of Engineering (FE) Exam</a:t>
            </a:r>
          </a:p>
          <a:p>
            <a:pPr marL="574675" lvl="2" indent="-228600">
              <a:buFontTx/>
              <a:buChar char="•"/>
              <a:tabLst>
                <a:tab pos="339725" algn="l"/>
              </a:tabLst>
            </a:pPr>
            <a:r>
              <a:rPr lang="en-US" sz="2000" dirty="0">
                <a:solidFill>
                  <a:schemeClr val="accent2"/>
                </a:solidFill>
              </a:rPr>
              <a:t>This exam used to be called the Engineer-In-Training (EIT) exam.</a:t>
            </a:r>
          </a:p>
          <a:p>
            <a:pPr marL="574675" lvl="2" indent="-228600">
              <a:buFontTx/>
              <a:buChar char="•"/>
              <a:tabLst>
                <a:tab pos="339725" algn="l"/>
              </a:tabLst>
            </a:pPr>
            <a:r>
              <a:rPr lang="en-US" sz="2000" dirty="0">
                <a:solidFill>
                  <a:schemeClr val="accent2"/>
                </a:solidFill>
              </a:rPr>
              <a:t>Engineers can take the exam during their senior year (highly recommended).</a:t>
            </a:r>
            <a:endParaRPr lang="en-US" sz="2000" b="1" dirty="0">
              <a:solidFill>
                <a:schemeClr val="accent2"/>
              </a:solidFill>
            </a:endParaRPr>
          </a:p>
          <a:p>
            <a:pPr>
              <a:tabLst>
                <a:tab pos="339725" algn="l"/>
              </a:tabLst>
            </a:pPr>
            <a:r>
              <a:rPr lang="en-US" sz="2000" b="1" dirty="0">
                <a:solidFill>
                  <a:schemeClr val="accent2"/>
                </a:solidFill>
              </a:rPr>
              <a:t>3.	</a:t>
            </a:r>
            <a:r>
              <a:rPr lang="en-US" sz="2000" b="1" u="sng" dirty="0">
                <a:solidFill>
                  <a:schemeClr val="accent2"/>
                </a:solidFill>
              </a:rPr>
              <a:t>4 years of qualified work experience are required</a:t>
            </a:r>
          </a:p>
          <a:p>
            <a:pPr marL="574675" lvl="2" indent="-228600">
              <a:buFontTx/>
              <a:buChar char="•"/>
              <a:tabLst>
                <a:tab pos="339725" algn="l"/>
              </a:tabLst>
            </a:pPr>
            <a:r>
              <a:rPr lang="en-US" sz="2000" dirty="0">
                <a:solidFill>
                  <a:schemeClr val="accent2"/>
                </a:solidFill>
              </a:rPr>
              <a:t>The experience could be prior to graduation or the exams.</a:t>
            </a:r>
          </a:p>
          <a:p>
            <a:pPr marL="574675" lvl="2" indent="-228600">
              <a:buFontTx/>
              <a:buChar char="•"/>
              <a:tabLst>
                <a:tab pos="339725" algn="l"/>
              </a:tabLst>
            </a:pPr>
            <a:r>
              <a:rPr lang="en-US" sz="2000" dirty="0">
                <a:solidFill>
                  <a:schemeClr val="accent2"/>
                </a:solidFill>
              </a:rPr>
              <a:t>The state decides what experience is valid during the application process.</a:t>
            </a:r>
          </a:p>
          <a:p>
            <a:pPr marL="574675" lvl="2" indent="-228600">
              <a:buFontTx/>
              <a:buChar char="•"/>
              <a:tabLst>
                <a:tab pos="339725" algn="l"/>
              </a:tabLst>
            </a:pPr>
            <a:r>
              <a:rPr lang="en-US" sz="2000" dirty="0">
                <a:solidFill>
                  <a:schemeClr val="accent2"/>
                </a:solidFill>
              </a:rPr>
              <a:t>Up to two years of graduate study in Engineering can </a:t>
            </a:r>
            <a:r>
              <a:rPr lang="en-US" sz="2000" dirty="0" smtClean="0">
                <a:solidFill>
                  <a:schemeClr val="accent2"/>
                </a:solidFill>
              </a:rPr>
              <a:t>apply (one year for a MS and two years for a PhD.)</a:t>
            </a:r>
            <a:endParaRPr lang="en-US" sz="2000" dirty="0">
              <a:solidFill>
                <a:schemeClr val="accent2"/>
              </a:solidFill>
            </a:endParaRPr>
          </a:p>
          <a:p>
            <a:pPr marL="574675" lvl="2" indent="-228600">
              <a:buFontTx/>
              <a:buChar char="•"/>
              <a:tabLst>
                <a:tab pos="339725" algn="l"/>
              </a:tabLst>
            </a:pPr>
            <a:r>
              <a:rPr lang="en-US" sz="2000" dirty="0">
                <a:solidFill>
                  <a:schemeClr val="accent2"/>
                </a:solidFill>
              </a:rPr>
              <a:t>6 years experience are required in Virginia with a BSET (BS in Engineering Technology) degree from an ABET-accredited program (may vary by state).</a:t>
            </a:r>
            <a:endParaRPr lang="en-US" sz="2000" b="1" dirty="0">
              <a:solidFill>
                <a:schemeClr val="accent2"/>
              </a:solidFill>
            </a:endParaRPr>
          </a:p>
          <a:p>
            <a:pPr>
              <a:tabLst>
                <a:tab pos="339725" algn="l"/>
              </a:tabLst>
            </a:pPr>
            <a:r>
              <a:rPr lang="en-US" sz="2000" b="1" dirty="0">
                <a:solidFill>
                  <a:schemeClr val="accent2"/>
                </a:solidFill>
              </a:rPr>
              <a:t>4.	</a:t>
            </a:r>
            <a:r>
              <a:rPr lang="en-US" sz="2000" b="1" u="sng" dirty="0">
                <a:solidFill>
                  <a:schemeClr val="accent2"/>
                </a:solidFill>
              </a:rPr>
              <a:t>Pass the Principles and Practice of Engineering (PE) Exam</a:t>
            </a:r>
          </a:p>
          <a:p>
            <a:pPr marL="574675" lvl="2" indent="-228600">
              <a:buFontTx/>
              <a:buChar char="•"/>
              <a:tabLst>
                <a:tab pos="339725" algn="l"/>
              </a:tabLst>
            </a:pPr>
            <a:r>
              <a:rPr lang="en-US" sz="2000" dirty="0">
                <a:solidFill>
                  <a:schemeClr val="accent2"/>
                </a:solidFill>
              </a:rPr>
              <a:t>This is the last step before becoming a licensed PE, so the exam is often referred to as the PE Exam.</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a:xfrm>
            <a:off x="7239000" y="6369488"/>
            <a:ext cx="1905000" cy="457200"/>
          </a:xfrm>
        </p:spPr>
        <p:txBody>
          <a:bodyPr/>
          <a:lstStyle/>
          <a:p>
            <a:fld id="{65ACA441-85CD-48F1-8340-B82C71EBA040}" type="slidenum">
              <a:rPr lang="en-US"/>
              <a:pPr/>
              <a:t>13</a:t>
            </a:fld>
            <a:endParaRPr lang="en-US"/>
          </a:p>
        </p:txBody>
      </p:sp>
      <p:sp>
        <p:nvSpPr>
          <p:cNvPr id="58370" name="Line 2"/>
          <p:cNvSpPr>
            <a:spLocks noChangeShapeType="1"/>
          </p:cNvSpPr>
          <p:nvPr/>
        </p:nvSpPr>
        <p:spPr bwMode="auto">
          <a:xfrm>
            <a:off x="609600" y="228600"/>
            <a:ext cx="0" cy="6400800"/>
          </a:xfrm>
          <a:prstGeom prst="line">
            <a:avLst/>
          </a:prstGeom>
          <a:noFill/>
          <a:ln w="38100">
            <a:solidFill>
              <a:schemeClr val="accent2"/>
            </a:solidFill>
            <a:round/>
            <a:headEnd/>
            <a:tailEnd/>
          </a:ln>
          <a:effectLst/>
        </p:spPr>
        <p:txBody>
          <a:bodyPr/>
          <a:lstStyle/>
          <a:p>
            <a:endParaRPr lang="en-US"/>
          </a:p>
        </p:txBody>
      </p:sp>
      <p:sp>
        <p:nvSpPr>
          <p:cNvPr id="58371" name="Line 3"/>
          <p:cNvSpPr>
            <a:spLocks noChangeShapeType="1"/>
          </p:cNvSpPr>
          <p:nvPr/>
        </p:nvSpPr>
        <p:spPr bwMode="auto">
          <a:xfrm>
            <a:off x="609600" y="609600"/>
            <a:ext cx="7848600" cy="0"/>
          </a:xfrm>
          <a:prstGeom prst="line">
            <a:avLst/>
          </a:prstGeom>
          <a:noFill/>
          <a:ln w="38100">
            <a:solidFill>
              <a:schemeClr val="accent2"/>
            </a:solidFill>
            <a:round/>
            <a:headEnd/>
            <a:tailEnd/>
          </a:ln>
          <a:effectLst/>
        </p:spPr>
        <p:txBody>
          <a:bodyPr/>
          <a:lstStyle/>
          <a:p>
            <a:endParaRPr lang="en-US"/>
          </a:p>
        </p:txBody>
      </p:sp>
      <p:sp>
        <p:nvSpPr>
          <p:cNvPr id="58372" name="Rectangle 4"/>
          <p:cNvSpPr>
            <a:spLocks noChangeArrowheads="1"/>
          </p:cNvSpPr>
          <p:nvPr/>
        </p:nvSpPr>
        <p:spPr bwMode="auto">
          <a:xfrm>
            <a:off x="685800" y="228600"/>
            <a:ext cx="7162800"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a:t>
            </a:r>
            <a:r>
              <a:rPr lang="en-US" sz="2000" dirty="0" smtClean="0">
                <a:solidFill>
                  <a:schemeClr val="accent2"/>
                </a:solidFill>
                <a:cs typeface="Times New Roman" charset="0"/>
              </a:rPr>
              <a:t>#2      </a:t>
            </a:r>
            <a:r>
              <a:rPr lang="en-US" sz="2000" dirty="0">
                <a:solidFill>
                  <a:schemeClr val="accent2"/>
                </a:solidFill>
                <a:cs typeface="Times New Roman" charset="0"/>
              </a:rPr>
              <a:t>EGR 120 – Introduction to Engineering</a:t>
            </a:r>
            <a:endParaRPr lang="en-US" sz="3200" dirty="0"/>
          </a:p>
        </p:txBody>
      </p:sp>
      <p:sp>
        <p:nvSpPr>
          <p:cNvPr id="58374" name="Text Box 6"/>
          <p:cNvSpPr txBox="1">
            <a:spLocks noChangeArrowheads="1"/>
          </p:cNvSpPr>
          <p:nvPr/>
        </p:nvSpPr>
        <p:spPr bwMode="auto">
          <a:xfrm>
            <a:off x="609600" y="609600"/>
            <a:ext cx="8534400" cy="6217087"/>
          </a:xfrm>
          <a:prstGeom prst="rect">
            <a:avLst/>
          </a:prstGeom>
          <a:noFill/>
          <a:ln w="9525">
            <a:noFill/>
            <a:miter lim="800000"/>
            <a:headEnd/>
            <a:tailEnd/>
          </a:ln>
          <a:effectLst/>
        </p:spPr>
        <p:txBody>
          <a:bodyPr wrap="square">
            <a:spAutoFit/>
          </a:bodyPr>
          <a:lstStyle/>
          <a:p>
            <a:pPr>
              <a:tabLst>
                <a:tab pos="339725" algn="l"/>
              </a:tabLst>
            </a:pPr>
            <a:r>
              <a:rPr lang="en-US" b="1" u="sng" dirty="0">
                <a:solidFill>
                  <a:schemeClr val="accent2"/>
                </a:solidFill>
              </a:rPr>
              <a:t>Licensure is controlled by the state</a:t>
            </a:r>
          </a:p>
          <a:p>
            <a:pPr marL="574675" lvl="2" indent="-228600">
              <a:buFontTx/>
              <a:buChar char="•"/>
              <a:tabLst>
                <a:tab pos="339725" algn="l"/>
              </a:tabLst>
            </a:pPr>
            <a:r>
              <a:rPr lang="en-US" sz="2200" dirty="0">
                <a:solidFill>
                  <a:schemeClr val="accent2"/>
                </a:solidFill>
              </a:rPr>
              <a:t>Each state licenses Professional Engineers</a:t>
            </a:r>
          </a:p>
          <a:p>
            <a:pPr marL="574675" lvl="2" indent="-228600">
              <a:buFontTx/>
              <a:buChar char="•"/>
              <a:tabLst>
                <a:tab pos="339725" algn="l"/>
              </a:tabLst>
            </a:pPr>
            <a:r>
              <a:rPr lang="en-US" sz="2200" dirty="0">
                <a:solidFill>
                  <a:schemeClr val="accent2"/>
                </a:solidFill>
              </a:rPr>
              <a:t>All states use the same exams, but requirements such as experience needed may vary.  The exams are written by the National Council of Examiners for Engineering and Surveying (NCEES).</a:t>
            </a:r>
          </a:p>
          <a:p>
            <a:pPr marL="574675" lvl="2" indent="-228600">
              <a:buFontTx/>
              <a:buChar char="•"/>
              <a:tabLst>
                <a:tab pos="339725" algn="l"/>
              </a:tabLst>
            </a:pPr>
            <a:r>
              <a:rPr lang="en-US" sz="2200" dirty="0">
                <a:solidFill>
                  <a:schemeClr val="accent2"/>
                </a:solidFill>
              </a:rPr>
              <a:t>The PE license is good for life as long as fees are paid (perhaps </a:t>
            </a:r>
            <a:r>
              <a:rPr lang="en-US" sz="2200" dirty="0" smtClean="0">
                <a:solidFill>
                  <a:schemeClr val="accent2"/>
                </a:solidFill>
              </a:rPr>
              <a:t>$80/</a:t>
            </a:r>
            <a:r>
              <a:rPr lang="en-US" sz="2200" dirty="0" err="1" smtClean="0">
                <a:solidFill>
                  <a:schemeClr val="accent2"/>
                </a:solidFill>
              </a:rPr>
              <a:t>yr</a:t>
            </a:r>
            <a:r>
              <a:rPr lang="en-US" sz="2200" dirty="0" smtClean="0">
                <a:solidFill>
                  <a:schemeClr val="accent2"/>
                </a:solidFill>
              </a:rPr>
              <a:t> </a:t>
            </a:r>
            <a:r>
              <a:rPr lang="en-US" sz="2200" dirty="0">
                <a:solidFill>
                  <a:schemeClr val="accent2"/>
                </a:solidFill>
              </a:rPr>
              <a:t>or so) and the license is not suspended or revoked as a disciplinary action.</a:t>
            </a:r>
          </a:p>
          <a:p>
            <a:pPr marL="574675" lvl="2" indent="-228600">
              <a:buFontTx/>
              <a:buChar char="•"/>
              <a:tabLst>
                <a:tab pos="339725" algn="l"/>
              </a:tabLst>
            </a:pPr>
            <a:r>
              <a:rPr lang="en-US" sz="2200" dirty="0">
                <a:solidFill>
                  <a:schemeClr val="accent2"/>
                </a:solidFill>
              </a:rPr>
              <a:t>If an engineer works in several states, he or she must obtain a license in each state.  This is usually a simply process (no further testing), but will definitely require paying fees to each state.</a:t>
            </a:r>
          </a:p>
          <a:p>
            <a:pPr marL="574675" lvl="2" indent="-228600">
              <a:buFontTx/>
              <a:buChar char="•"/>
              <a:tabLst>
                <a:tab pos="339725" algn="l"/>
              </a:tabLst>
            </a:pPr>
            <a:r>
              <a:rPr lang="en-US" sz="2200" dirty="0">
                <a:solidFill>
                  <a:schemeClr val="accent2"/>
                </a:solidFill>
              </a:rPr>
              <a:t>Why is the state involved?  Primarily to protect the public.  They insure that legal and ethical practices are followed in the engineering profession.  If engineers violate any regulations, they can be fined by the state and/or have their licenses suspended or revoked.  A common violation is for an engineer to seal a drawing for work that was not done by the engineer or under his or her direct supervision (see Section 2b under Rules of Practice in the </a:t>
            </a:r>
            <a:r>
              <a:rPr lang="en-US" sz="2200" u="sng" dirty="0">
                <a:solidFill>
                  <a:schemeClr val="accent2"/>
                </a:solidFill>
              </a:rPr>
              <a:t>NSPE Code of Ethics</a:t>
            </a:r>
            <a:r>
              <a:rPr lang="en-US" sz="2200" dirty="0">
                <a:solidFill>
                  <a:schemeClr val="accent2"/>
                </a:solidFill>
              </a:rPr>
              <a:t>).</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a:xfrm>
            <a:off x="7217004" y="0"/>
            <a:ext cx="1905000" cy="457200"/>
          </a:xfrm>
        </p:spPr>
        <p:txBody>
          <a:bodyPr/>
          <a:lstStyle/>
          <a:p>
            <a:fld id="{F10B4CAE-EC7B-41CE-80B3-5F221E0083C1}" type="slidenum">
              <a:rPr lang="en-US"/>
              <a:pPr/>
              <a:t>14</a:t>
            </a:fld>
            <a:endParaRPr lang="en-US"/>
          </a:p>
        </p:txBody>
      </p:sp>
      <p:sp>
        <p:nvSpPr>
          <p:cNvPr id="60418" name="Line 2"/>
          <p:cNvSpPr>
            <a:spLocks noChangeShapeType="1"/>
          </p:cNvSpPr>
          <p:nvPr/>
        </p:nvSpPr>
        <p:spPr bwMode="auto">
          <a:xfrm>
            <a:off x="609600" y="228600"/>
            <a:ext cx="0" cy="6400800"/>
          </a:xfrm>
          <a:prstGeom prst="line">
            <a:avLst/>
          </a:prstGeom>
          <a:noFill/>
          <a:ln w="38100">
            <a:solidFill>
              <a:schemeClr val="accent2"/>
            </a:solidFill>
            <a:round/>
            <a:headEnd/>
            <a:tailEnd/>
          </a:ln>
          <a:effectLst/>
        </p:spPr>
        <p:txBody>
          <a:bodyPr/>
          <a:lstStyle/>
          <a:p>
            <a:endParaRPr lang="en-US"/>
          </a:p>
        </p:txBody>
      </p:sp>
      <p:sp>
        <p:nvSpPr>
          <p:cNvPr id="60419" name="Line 3"/>
          <p:cNvSpPr>
            <a:spLocks noChangeShapeType="1"/>
          </p:cNvSpPr>
          <p:nvPr/>
        </p:nvSpPr>
        <p:spPr bwMode="auto">
          <a:xfrm>
            <a:off x="609600" y="609600"/>
            <a:ext cx="7848600" cy="0"/>
          </a:xfrm>
          <a:prstGeom prst="line">
            <a:avLst/>
          </a:prstGeom>
          <a:noFill/>
          <a:ln w="38100">
            <a:solidFill>
              <a:schemeClr val="accent2"/>
            </a:solidFill>
            <a:round/>
            <a:headEnd/>
            <a:tailEnd/>
          </a:ln>
          <a:effectLst/>
        </p:spPr>
        <p:txBody>
          <a:bodyPr/>
          <a:lstStyle/>
          <a:p>
            <a:endParaRPr lang="en-US"/>
          </a:p>
        </p:txBody>
      </p:sp>
      <p:sp>
        <p:nvSpPr>
          <p:cNvPr id="60420" name="Rectangle 4"/>
          <p:cNvSpPr>
            <a:spLocks noChangeArrowheads="1"/>
          </p:cNvSpPr>
          <p:nvPr/>
        </p:nvSpPr>
        <p:spPr bwMode="auto">
          <a:xfrm>
            <a:off x="685800" y="228600"/>
            <a:ext cx="7162800"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a:t>
            </a:r>
            <a:r>
              <a:rPr lang="en-US" sz="2000" dirty="0" smtClean="0">
                <a:solidFill>
                  <a:schemeClr val="accent2"/>
                </a:solidFill>
                <a:cs typeface="Times New Roman" charset="0"/>
              </a:rPr>
              <a:t>#2      </a:t>
            </a:r>
            <a:r>
              <a:rPr lang="en-US" sz="2000" dirty="0">
                <a:solidFill>
                  <a:schemeClr val="accent2"/>
                </a:solidFill>
                <a:cs typeface="Times New Roman" charset="0"/>
              </a:rPr>
              <a:t>EGR 120 – Introduction to Engineering</a:t>
            </a:r>
            <a:endParaRPr lang="en-US" sz="3200" dirty="0"/>
          </a:p>
        </p:txBody>
      </p:sp>
      <p:sp>
        <p:nvSpPr>
          <p:cNvPr id="60421" name="Text Box 5"/>
          <p:cNvSpPr txBox="1">
            <a:spLocks noChangeArrowheads="1"/>
          </p:cNvSpPr>
          <p:nvPr/>
        </p:nvSpPr>
        <p:spPr bwMode="auto">
          <a:xfrm>
            <a:off x="609600" y="609600"/>
            <a:ext cx="8534400" cy="6617196"/>
          </a:xfrm>
          <a:prstGeom prst="rect">
            <a:avLst/>
          </a:prstGeom>
          <a:noFill/>
          <a:ln w="9525">
            <a:noFill/>
            <a:miter lim="800000"/>
            <a:headEnd/>
            <a:tailEnd/>
          </a:ln>
          <a:effectLst/>
        </p:spPr>
        <p:txBody>
          <a:bodyPr wrap="square">
            <a:spAutoFit/>
          </a:bodyPr>
          <a:lstStyle/>
          <a:p>
            <a:pPr>
              <a:tabLst>
                <a:tab pos="339725" algn="l"/>
              </a:tabLst>
            </a:pPr>
            <a:r>
              <a:rPr lang="en-US" b="1" u="sng" dirty="0">
                <a:solidFill>
                  <a:schemeClr val="accent2"/>
                </a:solidFill>
              </a:rPr>
              <a:t>The Fundamentals of Engineering (FE) Exam</a:t>
            </a:r>
          </a:p>
          <a:p>
            <a:pPr marL="574675" lvl="2" indent="-228600">
              <a:buFont typeface="Symbol" pitchFamily="18" charset="2"/>
              <a:buChar char="·"/>
              <a:tabLst>
                <a:tab pos="339725" algn="l"/>
              </a:tabLst>
            </a:pPr>
            <a:r>
              <a:rPr lang="en-US" sz="2000" dirty="0">
                <a:solidFill>
                  <a:schemeClr val="accent2"/>
                </a:solidFill>
              </a:rPr>
              <a:t>This is a very broad exam, covering a wide range of topics generally encountered in the first three years of an Engineering program.</a:t>
            </a:r>
          </a:p>
          <a:p>
            <a:pPr marL="574675" lvl="2" indent="-228600">
              <a:buFont typeface="Symbol" pitchFamily="18" charset="2"/>
              <a:buChar char="·"/>
              <a:tabLst>
                <a:tab pos="339725" algn="l"/>
              </a:tabLst>
            </a:pPr>
            <a:r>
              <a:rPr lang="en-US" sz="2000" dirty="0">
                <a:solidFill>
                  <a:schemeClr val="accent2"/>
                </a:solidFill>
              </a:rPr>
              <a:t>It is recommended </a:t>
            </a:r>
            <a:r>
              <a:rPr lang="en-US" sz="2000" dirty="0" smtClean="0">
                <a:solidFill>
                  <a:schemeClr val="accent2"/>
                </a:solidFill>
              </a:rPr>
              <a:t>to </a:t>
            </a:r>
            <a:r>
              <a:rPr lang="en-US" sz="2000" dirty="0">
                <a:solidFill>
                  <a:schemeClr val="accent2"/>
                </a:solidFill>
              </a:rPr>
              <a:t>take the exam during </a:t>
            </a:r>
            <a:r>
              <a:rPr lang="en-US" sz="2000" dirty="0" smtClean="0">
                <a:solidFill>
                  <a:schemeClr val="accent2"/>
                </a:solidFill>
              </a:rPr>
              <a:t>your </a:t>
            </a:r>
            <a:r>
              <a:rPr lang="en-US" sz="2000" dirty="0">
                <a:solidFill>
                  <a:schemeClr val="accent2"/>
                </a:solidFill>
              </a:rPr>
              <a:t>senior year</a:t>
            </a:r>
            <a:r>
              <a:rPr lang="en-US" sz="2000" dirty="0" smtClean="0">
                <a:solidFill>
                  <a:schemeClr val="accent2"/>
                </a:solidFill>
              </a:rPr>
              <a:t>.</a:t>
            </a:r>
          </a:p>
          <a:p>
            <a:pPr marL="574675" lvl="2" indent="-228600">
              <a:buFont typeface="Symbol" pitchFamily="18" charset="2"/>
              <a:buChar char="·"/>
              <a:tabLst>
                <a:tab pos="339725" algn="l"/>
              </a:tabLst>
            </a:pPr>
            <a:r>
              <a:rPr lang="en-US" sz="2000" dirty="0" smtClean="0">
                <a:solidFill>
                  <a:schemeClr val="accent2"/>
                </a:solidFill>
              </a:rPr>
              <a:t>The FE exam contains 110 multiple-choice questions.</a:t>
            </a:r>
          </a:p>
          <a:p>
            <a:pPr marL="574675" lvl="2" indent="-228600">
              <a:buFont typeface="Symbol" pitchFamily="18" charset="2"/>
              <a:buChar char="·"/>
              <a:tabLst>
                <a:tab pos="339725" algn="l"/>
              </a:tabLst>
            </a:pPr>
            <a:r>
              <a:rPr lang="en-US" sz="2000" dirty="0" smtClean="0">
                <a:solidFill>
                  <a:schemeClr val="accent2"/>
                </a:solidFill>
              </a:rPr>
              <a:t>The FE exam is 6 hours in length.</a:t>
            </a:r>
          </a:p>
          <a:p>
            <a:pPr marL="574675" lvl="2" indent="-228600">
              <a:buFont typeface="Symbol" pitchFamily="18" charset="2"/>
              <a:buChar char="·"/>
              <a:tabLst>
                <a:tab pos="339725" algn="l"/>
              </a:tabLst>
            </a:pPr>
            <a:r>
              <a:rPr lang="en-US" sz="2000" dirty="0" smtClean="0">
                <a:solidFill>
                  <a:schemeClr val="accent2"/>
                </a:solidFill>
              </a:rPr>
              <a:t>The FE exam uses both SI and the US Customary System (USCS).</a:t>
            </a:r>
            <a:endParaRPr lang="en-US" sz="2000" dirty="0">
              <a:solidFill>
                <a:schemeClr val="accent2"/>
              </a:solidFill>
            </a:endParaRPr>
          </a:p>
          <a:p>
            <a:pPr marL="574675" lvl="2" indent="-228600">
              <a:buFont typeface="Symbol" pitchFamily="18" charset="2"/>
              <a:buChar char="·"/>
              <a:tabLst>
                <a:tab pos="339725" algn="l"/>
              </a:tabLst>
            </a:pPr>
            <a:r>
              <a:rPr lang="en-US" sz="2000" dirty="0">
                <a:solidFill>
                  <a:schemeClr val="accent2"/>
                </a:solidFill>
              </a:rPr>
              <a:t>The FE </a:t>
            </a:r>
            <a:r>
              <a:rPr lang="en-US" sz="2000" dirty="0" smtClean="0">
                <a:solidFill>
                  <a:schemeClr val="accent2"/>
                </a:solidFill>
              </a:rPr>
              <a:t>Exam allows the user to select one of 7 specializations:</a:t>
            </a:r>
          </a:p>
          <a:p>
            <a:pPr marL="1031875" lvl="3" indent="-228600">
              <a:buFont typeface="Symbol" pitchFamily="18" charset="2"/>
              <a:buChar char="·"/>
              <a:tabLst>
                <a:tab pos="339725" algn="l"/>
              </a:tabLst>
            </a:pPr>
            <a:r>
              <a:rPr lang="en-US" sz="2000" b="1" i="1" dirty="0" smtClean="0">
                <a:solidFill>
                  <a:schemeClr val="accent2"/>
                </a:solidFill>
              </a:rPr>
              <a:t>Chemical</a:t>
            </a:r>
          </a:p>
          <a:p>
            <a:pPr marL="1031875" lvl="3" indent="-228600">
              <a:buFont typeface="Symbol" pitchFamily="18" charset="2"/>
              <a:buChar char="·"/>
              <a:tabLst>
                <a:tab pos="339725" algn="l"/>
              </a:tabLst>
            </a:pPr>
            <a:r>
              <a:rPr lang="en-US" sz="2000" b="1" i="1" dirty="0" smtClean="0">
                <a:solidFill>
                  <a:schemeClr val="accent2"/>
                </a:solidFill>
              </a:rPr>
              <a:t>Civil</a:t>
            </a:r>
          </a:p>
          <a:p>
            <a:pPr marL="1031875" lvl="3" indent="-228600">
              <a:buFont typeface="Symbol" pitchFamily="18" charset="2"/>
              <a:buChar char="·"/>
              <a:tabLst>
                <a:tab pos="339725" algn="l"/>
              </a:tabLst>
            </a:pPr>
            <a:r>
              <a:rPr lang="en-US" sz="2000" b="1" i="1" dirty="0" smtClean="0">
                <a:solidFill>
                  <a:schemeClr val="accent2"/>
                </a:solidFill>
              </a:rPr>
              <a:t>Electrical and Computer</a:t>
            </a:r>
          </a:p>
          <a:p>
            <a:pPr marL="1031875" lvl="3" indent="-228600">
              <a:buFont typeface="Symbol" pitchFamily="18" charset="2"/>
              <a:buChar char="·"/>
              <a:tabLst>
                <a:tab pos="339725" algn="l"/>
              </a:tabLst>
            </a:pPr>
            <a:r>
              <a:rPr lang="en-US" sz="2000" b="1" i="1" dirty="0" smtClean="0">
                <a:solidFill>
                  <a:schemeClr val="accent2"/>
                </a:solidFill>
              </a:rPr>
              <a:t>Environmental</a:t>
            </a:r>
          </a:p>
          <a:p>
            <a:pPr marL="1031875" lvl="3" indent="-228600">
              <a:buFont typeface="Symbol" pitchFamily="18" charset="2"/>
              <a:buChar char="·"/>
              <a:tabLst>
                <a:tab pos="339725" algn="l"/>
              </a:tabLst>
            </a:pPr>
            <a:r>
              <a:rPr lang="en-US" sz="2000" b="1" i="1" dirty="0" smtClean="0">
                <a:solidFill>
                  <a:schemeClr val="accent2"/>
                </a:solidFill>
              </a:rPr>
              <a:t>Industrial</a:t>
            </a:r>
          </a:p>
          <a:p>
            <a:pPr marL="1031875" lvl="3" indent="-228600">
              <a:buFont typeface="Symbol" pitchFamily="18" charset="2"/>
              <a:buChar char="·"/>
              <a:tabLst>
                <a:tab pos="339725" algn="l"/>
              </a:tabLst>
            </a:pPr>
            <a:r>
              <a:rPr lang="en-US" sz="2000" b="1" i="1" dirty="0" smtClean="0">
                <a:solidFill>
                  <a:schemeClr val="accent2"/>
                </a:solidFill>
              </a:rPr>
              <a:t>Mechanical</a:t>
            </a:r>
          </a:p>
          <a:p>
            <a:pPr marL="1031875" lvl="3" indent="-228600">
              <a:buFont typeface="Symbol" pitchFamily="18" charset="2"/>
              <a:buChar char="·"/>
              <a:tabLst>
                <a:tab pos="339725" algn="l"/>
              </a:tabLst>
            </a:pPr>
            <a:r>
              <a:rPr lang="en-US" sz="2000" b="1" i="1" dirty="0" smtClean="0">
                <a:solidFill>
                  <a:schemeClr val="accent2"/>
                </a:solidFill>
              </a:rPr>
              <a:t>Other Disciplines (General Engineering)</a:t>
            </a:r>
          </a:p>
          <a:p>
            <a:pPr marL="574675" lvl="2" indent="-228600">
              <a:buFont typeface="Symbol" pitchFamily="18" charset="2"/>
              <a:buChar char="·"/>
              <a:tabLst>
                <a:tab pos="339725" algn="l"/>
              </a:tabLst>
            </a:pPr>
            <a:r>
              <a:rPr lang="en-US" sz="2000" dirty="0" smtClean="0">
                <a:solidFill>
                  <a:schemeClr val="accent2"/>
                </a:solidFill>
              </a:rPr>
              <a:t>Some topics are common to all areas of specialization, such as mathematics, ethics and professional practice, probability and statistics, …)</a:t>
            </a:r>
          </a:p>
          <a:p>
            <a:pPr marL="574675" lvl="2" indent="-228600">
              <a:buFont typeface="Symbol" pitchFamily="18" charset="2"/>
              <a:buChar char="·"/>
              <a:tabLst>
                <a:tab pos="339725" algn="l"/>
              </a:tabLst>
            </a:pPr>
            <a:r>
              <a:rPr lang="en-US" sz="2000" dirty="0" smtClean="0">
                <a:solidFill>
                  <a:schemeClr val="accent2"/>
                </a:solidFill>
              </a:rPr>
              <a:t>Specifications for each area of specialization are available on the NCEES website (</a:t>
            </a:r>
            <a:r>
              <a:rPr lang="en-US" sz="2000" dirty="0" smtClean="0">
                <a:solidFill>
                  <a:schemeClr val="accent2"/>
                </a:solidFill>
                <a:hlinkClick r:id="rId2"/>
              </a:rPr>
              <a:t>www.ncees.org</a:t>
            </a:r>
            <a:r>
              <a:rPr lang="en-US" sz="2000" dirty="0" smtClean="0">
                <a:solidFill>
                  <a:schemeClr val="accent2"/>
                </a:solidFill>
              </a:rPr>
              <a:t> ) – The specifications for Civil Engineering are shown on the following slides.</a:t>
            </a:r>
          </a:p>
          <a:p>
            <a:pPr marL="803275" lvl="3">
              <a:tabLst>
                <a:tab pos="339725" algn="l"/>
              </a:tabLst>
            </a:pPr>
            <a:endParaRPr lang="en-US" sz="2000" dirty="0">
              <a:solidFill>
                <a:schemeClr val="accent2"/>
              </a:solidFill>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F10B4CAE-EC7B-41CE-80B3-5F221E0083C1}" type="slidenum">
              <a:rPr lang="en-US"/>
              <a:pPr/>
              <a:t>15</a:t>
            </a:fld>
            <a:endParaRPr lang="en-US"/>
          </a:p>
        </p:txBody>
      </p:sp>
      <p:sp>
        <p:nvSpPr>
          <p:cNvPr id="60419" name="Line 3"/>
          <p:cNvSpPr>
            <a:spLocks noChangeShapeType="1"/>
          </p:cNvSpPr>
          <p:nvPr/>
        </p:nvSpPr>
        <p:spPr bwMode="auto">
          <a:xfrm flipV="1">
            <a:off x="6502644" y="592471"/>
            <a:ext cx="2641356" cy="0"/>
          </a:xfrm>
          <a:prstGeom prst="line">
            <a:avLst/>
          </a:prstGeom>
          <a:noFill/>
          <a:ln w="38100">
            <a:solidFill>
              <a:schemeClr val="accent2"/>
            </a:solidFill>
            <a:round/>
            <a:headEnd/>
            <a:tailEnd/>
          </a:ln>
          <a:effectLst/>
        </p:spPr>
        <p:txBody>
          <a:bodyPr/>
          <a:lstStyle/>
          <a:p>
            <a:endParaRPr lang="en-US"/>
          </a:p>
        </p:txBody>
      </p:sp>
      <p:sp>
        <p:nvSpPr>
          <p:cNvPr id="60420" name="Rectangle 4"/>
          <p:cNvSpPr>
            <a:spLocks noChangeArrowheads="1"/>
          </p:cNvSpPr>
          <p:nvPr/>
        </p:nvSpPr>
        <p:spPr bwMode="auto">
          <a:xfrm>
            <a:off x="6502644" y="228600"/>
            <a:ext cx="2641355"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a:t>
            </a:r>
            <a:r>
              <a:rPr lang="en-US" sz="2000" dirty="0" smtClean="0">
                <a:solidFill>
                  <a:schemeClr val="accent2"/>
                </a:solidFill>
                <a:cs typeface="Times New Roman" charset="0"/>
              </a:rPr>
              <a:t>#2      </a:t>
            </a:r>
            <a:r>
              <a:rPr lang="en-US" sz="2000" dirty="0">
                <a:solidFill>
                  <a:schemeClr val="accent2"/>
                </a:solidFill>
                <a:cs typeface="Times New Roman" charset="0"/>
              </a:rPr>
              <a:t>EGR </a:t>
            </a:r>
            <a:r>
              <a:rPr lang="en-US" sz="2000" dirty="0" smtClean="0">
                <a:solidFill>
                  <a:schemeClr val="accent2"/>
                </a:solidFill>
                <a:cs typeface="Times New Roman" charset="0"/>
              </a:rPr>
              <a:t>120</a:t>
            </a:r>
            <a:endParaRPr lang="en-US" sz="3200" dirty="0"/>
          </a:p>
        </p:txBody>
      </p:sp>
      <p:sp>
        <p:nvSpPr>
          <p:cNvPr id="60421" name="Text Box 5"/>
          <p:cNvSpPr txBox="1">
            <a:spLocks noChangeArrowheads="1"/>
          </p:cNvSpPr>
          <p:nvPr/>
        </p:nvSpPr>
        <p:spPr bwMode="auto">
          <a:xfrm>
            <a:off x="6661400" y="685800"/>
            <a:ext cx="2482600" cy="1631216"/>
          </a:xfrm>
          <a:prstGeom prst="rect">
            <a:avLst/>
          </a:prstGeom>
          <a:noFill/>
          <a:ln w="9525">
            <a:noFill/>
            <a:miter lim="800000"/>
            <a:headEnd/>
            <a:tailEnd/>
          </a:ln>
          <a:effectLst/>
        </p:spPr>
        <p:txBody>
          <a:bodyPr wrap="square">
            <a:spAutoFit/>
          </a:bodyPr>
          <a:lstStyle/>
          <a:p>
            <a:pPr>
              <a:tabLst>
                <a:tab pos="339725" algn="l"/>
              </a:tabLst>
            </a:pPr>
            <a:r>
              <a:rPr lang="en-US" sz="2000" b="1" i="1" u="sng" dirty="0" smtClean="0">
                <a:solidFill>
                  <a:schemeClr val="accent2"/>
                </a:solidFill>
              </a:rPr>
              <a:t>Civil Engineering FE Exam Specifications</a:t>
            </a:r>
            <a:r>
              <a:rPr lang="en-US" sz="2000" b="1" i="1" dirty="0" smtClean="0">
                <a:solidFill>
                  <a:schemeClr val="accent2"/>
                </a:solidFill>
              </a:rPr>
              <a:t> </a:t>
            </a:r>
          </a:p>
          <a:p>
            <a:pPr>
              <a:tabLst>
                <a:tab pos="339725" algn="l"/>
              </a:tabLst>
            </a:pPr>
            <a:endParaRPr lang="en-US" sz="2000" b="1" i="1" dirty="0">
              <a:solidFill>
                <a:schemeClr val="accent2"/>
              </a:solidFill>
            </a:endParaRPr>
          </a:p>
          <a:p>
            <a:pPr>
              <a:tabLst>
                <a:tab pos="339725" algn="l"/>
              </a:tabLst>
            </a:pPr>
            <a:r>
              <a:rPr lang="en-US" sz="2000" b="1" i="1" dirty="0" smtClean="0">
                <a:solidFill>
                  <a:schemeClr val="accent2"/>
                </a:solidFill>
              </a:rPr>
              <a:t>- see </a:t>
            </a:r>
            <a:r>
              <a:rPr lang="en-US" sz="2000" b="1" i="1" dirty="0" smtClean="0">
                <a:solidFill>
                  <a:schemeClr val="accent2"/>
                </a:solidFill>
                <a:hlinkClick r:id="rId2"/>
              </a:rPr>
              <a:t>www.ncees.org</a:t>
            </a:r>
            <a:r>
              <a:rPr lang="en-US" sz="2000" b="1" i="1" dirty="0" smtClean="0">
                <a:solidFill>
                  <a:schemeClr val="accent2"/>
                </a:solidFill>
              </a:rPr>
              <a:t> for full details</a:t>
            </a:r>
            <a:endParaRPr lang="en-US" sz="2000" dirty="0">
              <a:solidFill>
                <a:schemeClr val="accent2"/>
              </a:solidFill>
            </a:endParaRPr>
          </a:p>
        </p:txBody>
      </p:sp>
      <p:grpSp>
        <p:nvGrpSpPr>
          <p:cNvPr id="8" name="Group 7"/>
          <p:cNvGrpSpPr/>
          <p:nvPr/>
        </p:nvGrpSpPr>
        <p:grpSpPr>
          <a:xfrm>
            <a:off x="0" y="1"/>
            <a:ext cx="6573417" cy="6858000"/>
            <a:chOff x="653592" y="685800"/>
            <a:chExt cx="5963817" cy="6165125"/>
          </a:xfrm>
        </p:grpSpPr>
        <p:pic>
          <p:nvPicPr>
            <p:cNvPr id="2" name="Picture 1"/>
            <p:cNvPicPr>
              <a:picLocks noChangeAspect="1"/>
            </p:cNvPicPr>
            <p:nvPr/>
          </p:nvPicPr>
          <p:blipFill rotWithShape="1">
            <a:blip r:embed="rId3"/>
            <a:srcRect t="39523"/>
            <a:stretch/>
          </p:blipFill>
          <p:spPr>
            <a:xfrm>
              <a:off x="653593" y="838200"/>
              <a:ext cx="5963816" cy="3886200"/>
            </a:xfrm>
            <a:prstGeom prst="rect">
              <a:avLst/>
            </a:prstGeom>
          </p:spPr>
        </p:pic>
        <p:pic>
          <p:nvPicPr>
            <p:cNvPr id="4" name="Picture 3"/>
            <p:cNvPicPr>
              <a:picLocks noChangeAspect="1"/>
            </p:cNvPicPr>
            <p:nvPr/>
          </p:nvPicPr>
          <p:blipFill>
            <a:blip r:embed="rId4"/>
            <a:stretch>
              <a:fillRect/>
            </a:stretch>
          </p:blipFill>
          <p:spPr>
            <a:xfrm>
              <a:off x="653592" y="5562600"/>
              <a:ext cx="5801905" cy="1288325"/>
            </a:xfrm>
            <a:prstGeom prst="rect">
              <a:avLst/>
            </a:prstGeom>
          </p:spPr>
        </p:pic>
        <p:sp>
          <p:nvSpPr>
            <p:cNvPr id="5" name="Rectangle 4"/>
            <p:cNvSpPr/>
            <p:nvPr/>
          </p:nvSpPr>
          <p:spPr>
            <a:xfrm>
              <a:off x="838200" y="4729113"/>
              <a:ext cx="287258" cy="830997"/>
            </a:xfrm>
            <a:prstGeom prst="rect">
              <a:avLst/>
            </a:prstGeom>
          </p:spPr>
          <p:txBody>
            <a:bodyPr wrap="none">
              <a:spAutoFit/>
            </a:bodyPr>
            <a:lstStyle/>
            <a:p>
              <a:r>
                <a:rPr lang="en-US" sz="1600" b="1" i="1" dirty="0" smtClean="0"/>
                <a:t>.</a:t>
              </a:r>
            </a:p>
            <a:p>
              <a:r>
                <a:rPr lang="en-US" sz="1600" b="1" i="1" dirty="0" smtClean="0"/>
                <a:t>.</a:t>
              </a:r>
            </a:p>
            <a:p>
              <a:r>
                <a:rPr lang="en-US" sz="1600" b="1" i="1" dirty="0"/>
                <a:t>.</a:t>
              </a:r>
              <a:r>
                <a:rPr lang="en-US" sz="1600" b="1" i="1" dirty="0" smtClean="0"/>
                <a:t> </a:t>
              </a:r>
              <a:endParaRPr lang="en-US" sz="1600" dirty="0"/>
            </a:p>
          </p:txBody>
        </p:sp>
        <p:sp>
          <p:nvSpPr>
            <p:cNvPr id="7" name="Rectangle 6"/>
            <p:cNvSpPr/>
            <p:nvPr/>
          </p:nvSpPr>
          <p:spPr bwMode="auto">
            <a:xfrm>
              <a:off x="653592" y="685800"/>
              <a:ext cx="5899608" cy="6165125"/>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grpSp>
    </p:spTree>
    <p:extLst>
      <p:ext uri="{BB962C8B-B14F-4D97-AF65-F5344CB8AC3E}">
        <p14:creationId xmlns:p14="http://schemas.microsoft.com/office/powerpoint/2010/main" val="157868711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F10B4CAE-EC7B-41CE-80B3-5F221E0083C1}" type="slidenum">
              <a:rPr lang="en-US"/>
              <a:pPr/>
              <a:t>16</a:t>
            </a:fld>
            <a:endParaRPr lang="en-US"/>
          </a:p>
        </p:txBody>
      </p:sp>
      <p:sp>
        <p:nvSpPr>
          <p:cNvPr id="60419" name="Line 3"/>
          <p:cNvSpPr>
            <a:spLocks noChangeShapeType="1"/>
          </p:cNvSpPr>
          <p:nvPr/>
        </p:nvSpPr>
        <p:spPr bwMode="auto">
          <a:xfrm>
            <a:off x="609600" y="609600"/>
            <a:ext cx="7848600" cy="0"/>
          </a:xfrm>
          <a:prstGeom prst="line">
            <a:avLst/>
          </a:prstGeom>
          <a:noFill/>
          <a:ln w="38100">
            <a:solidFill>
              <a:schemeClr val="accent2"/>
            </a:solidFill>
            <a:round/>
            <a:headEnd/>
            <a:tailEnd/>
          </a:ln>
          <a:effectLst/>
        </p:spPr>
        <p:txBody>
          <a:bodyPr/>
          <a:lstStyle/>
          <a:p>
            <a:endParaRPr lang="en-US"/>
          </a:p>
        </p:txBody>
      </p:sp>
      <p:sp>
        <p:nvSpPr>
          <p:cNvPr id="60420" name="Rectangle 4"/>
          <p:cNvSpPr>
            <a:spLocks noChangeArrowheads="1"/>
          </p:cNvSpPr>
          <p:nvPr/>
        </p:nvSpPr>
        <p:spPr bwMode="auto">
          <a:xfrm>
            <a:off x="5245231" y="228600"/>
            <a:ext cx="2895600"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a:t>
            </a:r>
            <a:r>
              <a:rPr lang="en-US" sz="2000" dirty="0" smtClean="0">
                <a:solidFill>
                  <a:schemeClr val="accent2"/>
                </a:solidFill>
                <a:cs typeface="Times New Roman" charset="0"/>
              </a:rPr>
              <a:t>#2      </a:t>
            </a:r>
            <a:r>
              <a:rPr lang="en-US" sz="2000" dirty="0">
                <a:solidFill>
                  <a:schemeClr val="accent2"/>
                </a:solidFill>
                <a:cs typeface="Times New Roman" charset="0"/>
              </a:rPr>
              <a:t>EGR </a:t>
            </a:r>
            <a:r>
              <a:rPr lang="en-US" sz="2000" dirty="0" smtClean="0">
                <a:solidFill>
                  <a:schemeClr val="accent2"/>
                </a:solidFill>
                <a:cs typeface="Times New Roman" charset="0"/>
              </a:rPr>
              <a:t>120</a:t>
            </a:r>
            <a:endParaRPr lang="en-US" sz="3200" dirty="0"/>
          </a:p>
        </p:txBody>
      </p:sp>
      <p:sp>
        <p:nvSpPr>
          <p:cNvPr id="60421" name="Text Box 5"/>
          <p:cNvSpPr txBox="1">
            <a:spLocks noChangeArrowheads="1"/>
          </p:cNvSpPr>
          <p:nvPr/>
        </p:nvSpPr>
        <p:spPr bwMode="auto">
          <a:xfrm>
            <a:off x="5023700" y="685800"/>
            <a:ext cx="4044100" cy="2246769"/>
          </a:xfrm>
          <a:prstGeom prst="rect">
            <a:avLst/>
          </a:prstGeom>
          <a:noFill/>
          <a:ln w="9525">
            <a:noFill/>
            <a:miter lim="800000"/>
            <a:headEnd/>
            <a:tailEnd/>
          </a:ln>
          <a:effectLst/>
        </p:spPr>
        <p:txBody>
          <a:bodyPr wrap="square">
            <a:spAutoFit/>
          </a:bodyPr>
          <a:lstStyle/>
          <a:p>
            <a:pPr>
              <a:tabLst>
                <a:tab pos="339725" algn="l"/>
              </a:tabLst>
            </a:pPr>
            <a:r>
              <a:rPr lang="en-US" sz="2000" b="1" u="sng" dirty="0" smtClean="0">
                <a:solidFill>
                  <a:schemeClr val="accent2"/>
                </a:solidFill>
              </a:rPr>
              <a:t>Passing Rates for the FE Exam</a:t>
            </a:r>
            <a:r>
              <a:rPr lang="en-US" sz="2000" b="1" i="1" dirty="0" smtClean="0">
                <a:solidFill>
                  <a:schemeClr val="accent2"/>
                </a:solidFill>
              </a:rPr>
              <a:t>:</a:t>
            </a:r>
          </a:p>
          <a:p>
            <a:pPr marL="342900" indent="-342900">
              <a:buFont typeface="Arial" panose="020B0604020202020204" pitchFamily="34" charset="0"/>
              <a:buChar char="•"/>
              <a:tabLst>
                <a:tab pos="339725" algn="l"/>
              </a:tabLst>
            </a:pPr>
            <a:r>
              <a:rPr lang="en-US" sz="2000" dirty="0" smtClean="0">
                <a:solidFill>
                  <a:schemeClr val="accent2"/>
                </a:solidFill>
              </a:rPr>
              <a:t>Which engineering disciplines had the highest and lowest passing rates?</a:t>
            </a:r>
          </a:p>
          <a:p>
            <a:pPr>
              <a:tabLst>
                <a:tab pos="339725" algn="l"/>
              </a:tabLst>
            </a:pPr>
            <a:endParaRPr lang="en-US" sz="2000" dirty="0" smtClean="0">
              <a:solidFill>
                <a:schemeClr val="accent2"/>
              </a:solidFill>
            </a:endParaRPr>
          </a:p>
          <a:p>
            <a:pPr marL="342900" indent="-342900">
              <a:buFont typeface="Arial" panose="020B0604020202020204" pitchFamily="34" charset="0"/>
              <a:buChar char="•"/>
              <a:tabLst>
                <a:tab pos="339725" algn="l"/>
              </a:tabLst>
            </a:pPr>
            <a:r>
              <a:rPr lang="en-US" sz="2000" dirty="0" smtClean="0">
                <a:solidFill>
                  <a:schemeClr val="accent2"/>
                </a:solidFill>
              </a:rPr>
              <a:t>Which engineering disciplines had the highest volume of test takers?</a:t>
            </a:r>
            <a:endParaRPr lang="en-US" sz="2000" dirty="0">
              <a:solidFill>
                <a:schemeClr val="accent2"/>
              </a:solidFill>
            </a:endParaRPr>
          </a:p>
        </p:txBody>
      </p:sp>
      <p:pic>
        <p:nvPicPr>
          <p:cNvPr id="3" name="Picture 2"/>
          <p:cNvPicPr>
            <a:picLocks noChangeAspect="1"/>
          </p:cNvPicPr>
          <p:nvPr/>
        </p:nvPicPr>
        <p:blipFill>
          <a:blip r:embed="rId2"/>
          <a:stretch>
            <a:fillRect/>
          </a:stretch>
        </p:blipFill>
        <p:spPr>
          <a:xfrm>
            <a:off x="44462" y="21077"/>
            <a:ext cx="4894398" cy="6836923"/>
          </a:xfrm>
          <a:prstGeom prst="rect">
            <a:avLst/>
          </a:prstGeom>
          <a:ln w="28575">
            <a:solidFill>
              <a:schemeClr val="tx1"/>
            </a:solidFill>
          </a:ln>
        </p:spPr>
      </p:pic>
      <p:sp>
        <p:nvSpPr>
          <p:cNvPr id="9" name="Right Brace 8"/>
          <p:cNvSpPr/>
          <p:nvPr/>
        </p:nvSpPr>
        <p:spPr bwMode="auto">
          <a:xfrm>
            <a:off x="5023700" y="3390900"/>
            <a:ext cx="157900" cy="266700"/>
          </a:xfrm>
          <a:prstGeom prst="rightBrace">
            <a:avLst/>
          </a:prstGeom>
          <a:solidFill>
            <a:schemeClr val="bg1"/>
          </a:solid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14" name="Right Brace 13"/>
          <p:cNvSpPr/>
          <p:nvPr/>
        </p:nvSpPr>
        <p:spPr bwMode="auto">
          <a:xfrm>
            <a:off x="5053839" y="4343400"/>
            <a:ext cx="255521" cy="2286000"/>
          </a:xfrm>
          <a:prstGeom prst="rightBrace">
            <a:avLst/>
          </a:prstGeom>
          <a:solidFill>
            <a:schemeClr val="bg1"/>
          </a:solid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10" name="Curved Left Arrow 9"/>
          <p:cNvSpPr/>
          <p:nvPr/>
        </p:nvSpPr>
        <p:spPr bwMode="auto">
          <a:xfrm>
            <a:off x="5355709" y="3439538"/>
            <a:ext cx="735079" cy="2244473"/>
          </a:xfrm>
          <a:prstGeom prst="curvedLeft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Tree>
    <p:extLst>
      <p:ext uri="{BB962C8B-B14F-4D97-AF65-F5344CB8AC3E}">
        <p14:creationId xmlns:p14="http://schemas.microsoft.com/office/powerpoint/2010/main" val="315591710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F10B4CAE-EC7B-41CE-80B3-5F221E0083C1}" type="slidenum">
              <a:rPr lang="en-US"/>
              <a:pPr/>
              <a:t>17</a:t>
            </a:fld>
            <a:endParaRPr lang="en-US"/>
          </a:p>
        </p:txBody>
      </p:sp>
      <p:sp>
        <p:nvSpPr>
          <p:cNvPr id="60418" name="Line 2"/>
          <p:cNvSpPr>
            <a:spLocks noChangeShapeType="1"/>
          </p:cNvSpPr>
          <p:nvPr/>
        </p:nvSpPr>
        <p:spPr bwMode="auto">
          <a:xfrm>
            <a:off x="609600" y="228600"/>
            <a:ext cx="0" cy="6400800"/>
          </a:xfrm>
          <a:prstGeom prst="line">
            <a:avLst/>
          </a:prstGeom>
          <a:noFill/>
          <a:ln w="38100">
            <a:solidFill>
              <a:schemeClr val="accent2"/>
            </a:solidFill>
            <a:round/>
            <a:headEnd/>
            <a:tailEnd/>
          </a:ln>
          <a:effectLst/>
        </p:spPr>
        <p:txBody>
          <a:bodyPr/>
          <a:lstStyle/>
          <a:p>
            <a:endParaRPr lang="en-US"/>
          </a:p>
        </p:txBody>
      </p:sp>
      <p:sp>
        <p:nvSpPr>
          <p:cNvPr id="60419" name="Line 3"/>
          <p:cNvSpPr>
            <a:spLocks noChangeShapeType="1"/>
          </p:cNvSpPr>
          <p:nvPr/>
        </p:nvSpPr>
        <p:spPr bwMode="auto">
          <a:xfrm>
            <a:off x="609600" y="609600"/>
            <a:ext cx="7848600" cy="0"/>
          </a:xfrm>
          <a:prstGeom prst="line">
            <a:avLst/>
          </a:prstGeom>
          <a:noFill/>
          <a:ln w="38100">
            <a:solidFill>
              <a:schemeClr val="accent2"/>
            </a:solidFill>
            <a:round/>
            <a:headEnd/>
            <a:tailEnd/>
          </a:ln>
          <a:effectLst/>
        </p:spPr>
        <p:txBody>
          <a:bodyPr/>
          <a:lstStyle/>
          <a:p>
            <a:endParaRPr lang="en-US"/>
          </a:p>
        </p:txBody>
      </p:sp>
      <p:sp>
        <p:nvSpPr>
          <p:cNvPr id="60420" name="Rectangle 4"/>
          <p:cNvSpPr>
            <a:spLocks noChangeArrowheads="1"/>
          </p:cNvSpPr>
          <p:nvPr/>
        </p:nvSpPr>
        <p:spPr bwMode="auto">
          <a:xfrm>
            <a:off x="685800" y="228600"/>
            <a:ext cx="7162800"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a:t>
            </a:r>
            <a:r>
              <a:rPr lang="en-US" sz="2000" dirty="0" smtClean="0">
                <a:solidFill>
                  <a:schemeClr val="accent2"/>
                </a:solidFill>
                <a:cs typeface="Times New Roman" charset="0"/>
              </a:rPr>
              <a:t>#2      </a:t>
            </a:r>
            <a:r>
              <a:rPr lang="en-US" sz="2000" dirty="0">
                <a:solidFill>
                  <a:schemeClr val="accent2"/>
                </a:solidFill>
                <a:cs typeface="Times New Roman" charset="0"/>
              </a:rPr>
              <a:t>EGR 120 – Introduction to Engineering</a:t>
            </a:r>
            <a:endParaRPr lang="en-US" sz="3200" dirty="0"/>
          </a:p>
        </p:txBody>
      </p:sp>
      <p:pic>
        <p:nvPicPr>
          <p:cNvPr id="2" name="Picture 1"/>
          <p:cNvPicPr>
            <a:picLocks noChangeAspect="1"/>
          </p:cNvPicPr>
          <p:nvPr/>
        </p:nvPicPr>
        <p:blipFill rotWithShape="1">
          <a:blip r:embed="rId2"/>
          <a:srcRect t="14491" r="35484" b="46376"/>
          <a:stretch/>
        </p:blipFill>
        <p:spPr>
          <a:xfrm>
            <a:off x="761997" y="1905000"/>
            <a:ext cx="4091394" cy="3657600"/>
          </a:xfrm>
          <a:prstGeom prst="rect">
            <a:avLst/>
          </a:prstGeom>
        </p:spPr>
      </p:pic>
      <p:pic>
        <p:nvPicPr>
          <p:cNvPr id="8" name="Picture 7"/>
          <p:cNvPicPr>
            <a:picLocks noChangeAspect="1"/>
          </p:cNvPicPr>
          <p:nvPr/>
        </p:nvPicPr>
        <p:blipFill rotWithShape="1">
          <a:blip r:embed="rId2"/>
          <a:srcRect t="53625" r="25806"/>
          <a:stretch/>
        </p:blipFill>
        <p:spPr>
          <a:xfrm>
            <a:off x="4958451" y="1926214"/>
            <a:ext cx="4185549" cy="3855710"/>
          </a:xfrm>
          <a:prstGeom prst="rect">
            <a:avLst/>
          </a:prstGeom>
        </p:spPr>
      </p:pic>
      <p:sp>
        <p:nvSpPr>
          <p:cNvPr id="3" name="Rectangle 2"/>
          <p:cNvSpPr/>
          <p:nvPr/>
        </p:nvSpPr>
        <p:spPr>
          <a:xfrm>
            <a:off x="681871" y="6330098"/>
            <a:ext cx="1824089" cy="400110"/>
          </a:xfrm>
          <a:prstGeom prst="rect">
            <a:avLst/>
          </a:prstGeom>
        </p:spPr>
        <p:txBody>
          <a:bodyPr wrap="none">
            <a:spAutoFit/>
          </a:bodyPr>
          <a:lstStyle/>
          <a:p>
            <a:r>
              <a:rPr lang="en-US" sz="2000" dirty="0" smtClean="0">
                <a:solidFill>
                  <a:schemeClr val="accent2"/>
                </a:solidFill>
                <a:hlinkClick r:id="rId3"/>
              </a:rPr>
              <a:t>www.ncees.org</a:t>
            </a:r>
            <a:r>
              <a:rPr lang="en-US" sz="2000" dirty="0" smtClean="0">
                <a:solidFill>
                  <a:schemeClr val="accent2"/>
                </a:solidFill>
              </a:rPr>
              <a:t> </a:t>
            </a:r>
            <a:endParaRPr lang="en-US" sz="2000" dirty="0"/>
          </a:p>
        </p:txBody>
      </p:sp>
      <p:pic>
        <p:nvPicPr>
          <p:cNvPr id="10" name="Picture 9"/>
          <p:cNvPicPr>
            <a:picLocks noChangeAspect="1"/>
          </p:cNvPicPr>
          <p:nvPr/>
        </p:nvPicPr>
        <p:blipFill rotWithShape="1">
          <a:blip r:embed="rId2"/>
          <a:srcRect r="-4423" b="86868"/>
          <a:stretch/>
        </p:blipFill>
        <p:spPr>
          <a:xfrm>
            <a:off x="625311" y="658307"/>
            <a:ext cx="6577820" cy="1219201"/>
          </a:xfrm>
          <a:prstGeom prst="rect">
            <a:avLst/>
          </a:prstGeom>
        </p:spPr>
      </p:pic>
    </p:spTree>
    <p:extLst>
      <p:ext uri="{BB962C8B-B14F-4D97-AF65-F5344CB8AC3E}">
        <p14:creationId xmlns:p14="http://schemas.microsoft.com/office/powerpoint/2010/main" val="300470942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a:xfrm>
            <a:off x="7239000" y="3142"/>
            <a:ext cx="1905000" cy="457200"/>
          </a:xfrm>
        </p:spPr>
        <p:txBody>
          <a:bodyPr/>
          <a:lstStyle/>
          <a:p>
            <a:fld id="{A78BA55A-0B93-4F68-8D1F-6401A4C3A4C1}" type="slidenum">
              <a:rPr lang="en-US"/>
              <a:pPr/>
              <a:t>18</a:t>
            </a:fld>
            <a:endParaRPr lang="en-US"/>
          </a:p>
        </p:txBody>
      </p:sp>
      <p:sp>
        <p:nvSpPr>
          <p:cNvPr id="59394" name="Line 2"/>
          <p:cNvSpPr>
            <a:spLocks noChangeShapeType="1"/>
          </p:cNvSpPr>
          <p:nvPr/>
        </p:nvSpPr>
        <p:spPr bwMode="auto">
          <a:xfrm>
            <a:off x="609600" y="228600"/>
            <a:ext cx="0" cy="6400800"/>
          </a:xfrm>
          <a:prstGeom prst="line">
            <a:avLst/>
          </a:prstGeom>
          <a:noFill/>
          <a:ln w="38100">
            <a:solidFill>
              <a:schemeClr val="accent2"/>
            </a:solidFill>
            <a:round/>
            <a:headEnd/>
            <a:tailEnd/>
          </a:ln>
          <a:effectLst/>
        </p:spPr>
        <p:txBody>
          <a:bodyPr/>
          <a:lstStyle/>
          <a:p>
            <a:endParaRPr lang="en-US"/>
          </a:p>
        </p:txBody>
      </p:sp>
      <p:sp>
        <p:nvSpPr>
          <p:cNvPr id="59395" name="Line 3"/>
          <p:cNvSpPr>
            <a:spLocks noChangeShapeType="1"/>
          </p:cNvSpPr>
          <p:nvPr/>
        </p:nvSpPr>
        <p:spPr bwMode="auto">
          <a:xfrm>
            <a:off x="609600" y="609600"/>
            <a:ext cx="7848600" cy="0"/>
          </a:xfrm>
          <a:prstGeom prst="line">
            <a:avLst/>
          </a:prstGeom>
          <a:noFill/>
          <a:ln w="38100">
            <a:solidFill>
              <a:schemeClr val="accent2"/>
            </a:solidFill>
            <a:round/>
            <a:headEnd/>
            <a:tailEnd/>
          </a:ln>
          <a:effectLst/>
        </p:spPr>
        <p:txBody>
          <a:bodyPr/>
          <a:lstStyle/>
          <a:p>
            <a:endParaRPr lang="en-US"/>
          </a:p>
        </p:txBody>
      </p:sp>
      <p:sp>
        <p:nvSpPr>
          <p:cNvPr id="59396" name="Rectangle 4"/>
          <p:cNvSpPr>
            <a:spLocks noChangeArrowheads="1"/>
          </p:cNvSpPr>
          <p:nvPr/>
        </p:nvSpPr>
        <p:spPr bwMode="auto">
          <a:xfrm>
            <a:off x="685800" y="228600"/>
            <a:ext cx="7162800"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a:t>
            </a:r>
            <a:r>
              <a:rPr lang="en-US" sz="2000" dirty="0" smtClean="0">
                <a:solidFill>
                  <a:schemeClr val="accent2"/>
                </a:solidFill>
                <a:cs typeface="Times New Roman" charset="0"/>
              </a:rPr>
              <a:t>#2      </a:t>
            </a:r>
            <a:r>
              <a:rPr lang="en-US" sz="2000" dirty="0">
                <a:solidFill>
                  <a:schemeClr val="accent2"/>
                </a:solidFill>
                <a:cs typeface="Times New Roman" charset="0"/>
              </a:rPr>
              <a:t>EGR 120 – Introduction to Engineering</a:t>
            </a:r>
            <a:endParaRPr lang="en-US" sz="3200" dirty="0"/>
          </a:p>
        </p:txBody>
      </p:sp>
      <p:sp>
        <p:nvSpPr>
          <p:cNvPr id="59397" name="Text Box 5"/>
          <p:cNvSpPr txBox="1">
            <a:spLocks noChangeArrowheads="1"/>
          </p:cNvSpPr>
          <p:nvPr/>
        </p:nvSpPr>
        <p:spPr bwMode="auto">
          <a:xfrm>
            <a:off x="609600" y="685800"/>
            <a:ext cx="8229600" cy="3847207"/>
          </a:xfrm>
          <a:prstGeom prst="rect">
            <a:avLst/>
          </a:prstGeom>
          <a:noFill/>
          <a:ln w="9525">
            <a:noFill/>
            <a:miter lim="800000"/>
            <a:headEnd/>
            <a:tailEnd/>
          </a:ln>
          <a:effectLst/>
        </p:spPr>
        <p:txBody>
          <a:bodyPr>
            <a:spAutoFit/>
          </a:bodyPr>
          <a:lstStyle/>
          <a:p>
            <a:pPr>
              <a:tabLst>
                <a:tab pos="339725" algn="l"/>
              </a:tabLst>
            </a:pPr>
            <a:r>
              <a:rPr lang="en-US" b="1" u="sng" dirty="0">
                <a:solidFill>
                  <a:schemeClr val="accent2"/>
                </a:solidFill>
              </a:rPr>
              <a:t>The Fundamentals of Engineering (FE) Exam</a:t>
            </a:r>
            <a:r>
              <a:rPr lang="en-US" dirty="0">
                <a:solidFill>
                  <a:schemeClr val="accent2"/>
                </a:solidFill>
              </a:rPr>
              <a:t> (continued)</a:t>
            </a:r>
            <a:endParaRPr lang="en-US" b="1" u="sng" dirty="0">
              <a:solidFill>
                <a:schemeClr val="accent2"/>
              </a:solidFill>
            </a:endParaRPr>
          </a:p>
          <a:p>
            <a:pPr marL="574675" lvl="2" indent="-228600">
              <a:buFont typeface="Symbol" pitchFamily="18" charset="2"/>
              <a:buChar char="·"/>
              <a:tabLst>
                <a:tab pos="339725" algn="l"/>
              </a:tabLst>
            </a:pPr>
            <a:r>
              <a:rPr lang="en-US" sz="2000" dirty="0" smtClean="0">
                <a:solidFill>
                  <a:schemeClr val="accent2"/>
                </a:solidFill>
              </a:rPr>
              <a:t>Review </a:t>
            </a:r>
            <a:r>
              <a:rPr lang="en-US" sz="2000" dirty="0">
                <a:solidFill>
                  <a:schemeClr val="accent2"/>
                </a:solidFill>
              </a:rPr>
              <a:t>courses are available and some colleges (such as ODU) include a required review course during the senior year.</a:t>
            </a:r>
          </a:p>
          <a:p>
            <a:pPr marL="574675" lvl="2" indent="-228600">
              <a:buFont typeface="Symbol" pitchFamily="18" charset="2"/>
              <a:buChar char="·"/>
              <a:tabLst>
                <a:tab pos="339725" algn="l"/>
              </a:tabLst>
            </a:pPr>
            <a:r>
              <a:rPr lang="en-US" sz="2000" dirty="0">
                <a:solidFill>
                  <a:schemeClr val="accent2"/>
                </a:solidFill>
              </a:rPr>
              <a:t>No books are allowed during the exam except the official FE Handbook.  This is essentially a formula book (about </a:t>
            </a:r>
            <a:r>
              <a:rPr lang="en-US" sz="2000" dirty="0" smtClean="0">
                <a:solidFill>
                  <a:schemeClr val="accent2"/>
                </a:solidFill>
              </a:rPr>
              <a:t>250 </a:t>
            </a:r>
            <a:r>
              <a:rPr lang="en-US" sz="2000" dirty="0">
                <a:solidFill>
                  <a:schemeClr val="accent2"/>
                </a:solidFill>
              </a:rPr>
              <a:t>pages) on various topics in Engineering</a:t>
            </a:r>
            <a:r>
              <a:rPr lang="en-US" sz="2000" dirty="0" smtClean="0">
                <a:solidFill>
                  <a:schemeClr val="accent2"/>
                </a:solidFill>
              </a:rPr>
              <a:t>.</a:t>
            </a:r>
          </a:p>
          <a:p>
            <a:pPr marL="574675" lvl="2" indent="-228600">
              <a:buFont typeface="Symbol" pitchFamily="18" charset="2"/>
              <a:buChar char="·"/>
              <a:tabLst>
                <a:tab pos="339725" algn="l"/>
              </a:tabLst>
            </a:pPr>
            <a:r>
              <a:rPr lang="en-US" sz="2000" dirty="0" smtClean="0">
                <a:solidFill>
                  <a:schemeClr val="accent2"/>
                </a:solidFill>
              </a:rPr>
              <a:t>The handbook is available for free download on the NCEES website.  You will need to download it for a homework assignment.</a:t>
            </a:r>
          </a:p>
          <a:p>
            <a:pPr marL="574675" lvl="2" indent="-228600">
              <a:buFont typeface="Symbol" pitchFamily="18" charset="2"/>
              <a:buChar char="·"/>
              <a:tabLst>
                <a:tab pos="339725" algn="l"/>
              </a:tabLst>
            </a:pPr>
            <a:r>
              <a:rPr lang="en-US" sz="2000" dirty="0" smtClean="0">
                <a:solidFill>
                  <a:schemeClr val="accent2"/>
                </a:solidFill>
              </a:rPr>
              <a:t>The FE Exam is a computer-based exam and is offered continuously at approved testing centers.  The FE Handbook and an computer-based calculator are provided with the </a:t>
            </a:r>
            <a:r>
              <a:rPr lang="en-US" sz="2000" dirty="0">
                <a:solidFill>
                  <a:schemeClr val="accent2"/>
                </a:solidFill>
              </a:rPr>
              <a:t>exam</a:t>
            </a:r>
            <a:r>
              <a:rPr lang="en-US" sz="2000" dirty="0" smtClean="0">
                <a:solidFill>
                  <a:schemeClr val="accent2"/>
                </a:solidFill>
              </a:rPr>
              <a:t>.</a:t>
            </a:r>
          </a:p>
          <a:p>
            <a:pPr marL="574675" lvl="2" indent="-228600">
              <a:buFont typeface="Symbol" pitchFamily="18" charset="2"/>
              <a:buChar char="·"/>
              <a:tabLst>
                <a:tab pos="339725" algn="l"/>
              </a:tabLst>
            </a:pPr>
            <a:r>
              <a:rPr lang="en-US" sz="2000" dirty="0" smtClean="0">
                <a:solidFill>
                  <a:schemeClr val="accent2"/>
                </a:solidFill>
              </a:rPr>
              <a:t>Other approved calculators are also allowed.</a:t>
            </a:r>
          </a:p>
        </p:txBody>
      </p:sp>
      <p:sp>
        <p:nvSpPr>
          <p:cNvPr id="2" name="Rectangle 1"/>
          <p:cNvSpPr/>
          <p:nvPr/>
        </p:nvSpPr>
        <p:spPr>
          <a:xfrm>
            <a:off x="762000" y="4998184"/>
            <a:ext cx="8229600" cy="1631216"/>
          </a:xfrm>
          <a:prstGeom prst="rect">
            <a:avLst/>
          </a:prstGeom>
          <a:ln w="28575">
            <a:solidFill>
              <a:schemeClr val="accent2"/>
            </a:solidFill>
          </a:ln>
        </p:spPr>
        <p:txBody>
          <a:bodyPr wrap="square">
            <a:spAutoFit/>
          </a:bodyPr>
          <a:lstStyle/>
          <a:p>
            <a:pPr marL="346075" lvl="2">
              <a:tabLst>
                <a:tab pos="339725" algn="l"/>
              </a:tabLst>
            </a:pPr>
            <a:r>
              <a:rPr lang="en-US" sz="2000" dirty="0">
                <a:solidFill>
                  <a:schemeClr val="accent2"/>
                </a:solidFill>
              </a:rPr>
              <a:t>Check out some of the videos available on the NCEES </a:t>
            </a:r>
            <a:r>
              <a:rPr lang="en-US" sz="2000" dirty="0" err="1">
                <a:solidFill>
                  <a:schemeClr val="accent2"/>
                </a:solidFill>
              </a:rPr>
              <a:t>youtube</a:t>
            </a:r>
            <a:r>
              <a:rPr lang="en-US" sz="2000" dirty="0">
                <a:solidFill>
                  <a:schemeClr val="accent2"/>
                </a:solidFill>
              </a:rPr>
              <a:t> channel</a:t>
            </a:r>
            <a:r>
              <a:rPr lang="en-US" sz="2000" dirty="0" smtClean="0">
                <a:solidFill>
                  <a:schemeClr val="accent2"/>
                </a:solidFill>
              </a:rPr>
              <a:t>:</a:t>
            </a:r>
          </a:p>
          <a:p>
            <a:pPr marL="346075" lvl="2">
              <a:tabLst>
                <a:tab pos="339725" algn="l"/>
              </a:tabLst>
            </a:pPr>
            <a:r>
              <a:rPr lang="en-US" sz="2000" dirty="0">
                <a:solidFill>
                  <a:schemeClr val="accent2"/>
                </a:solidFill>
                <a:hlinkClick r:id="rId2"/>
              </a:rPr>
              <a:t>http://ncees.org/exams/fe-exam</a:t>
            </a:r>
            <a:r>
              <a:rPr lang="en-US" sz="2000" dirty="0" smtClean="0">
                <a:solidFill>
                  <a:schemeClr val="accent2"/>
                </a:solidFill>
                <a:hlinkClick r:id="rId2"/>
              </a:rPr>
              <a:t>/</a:t>
            </a:r>
            <a:r>
              <a:rPr lang="en-US" sz="2000" dirty="0" smtClean="0">
                <a:solidFill>
                  <a:schemeClr val="accent2"/>
                </a:solidFill>
              </a:rPr>
              <a:t>  </a:t>
            </a:r>
          </a:p>
          <a:p>
            <a:pPr marL="346075" lvl="2">
              <a:tabLst>
                <a:tab pos="339725" algn="l"/>
              </a:tabLst>
            </a:pPr>
            <a:r>
              <a:rPr lang="en-US" sz="2000" dirty="0" smtClean="0">
                <a:solidFill>
                  <a:schemeClr val="accent2"/>
                </a:solidFill>
              </a:rPr>
              <a:t>    or  </a:t>
            </a:r>
          </a:p>
          <a:p>
            <a:pPr marL="346075" lvl="2">
              <a:tabLst>
                <a:tab pos="339725" algn="l"/>
              </a:tabLst>
            </a:pPr>
            <a:r>
              <a:rPr lang="en-US" sz="2000" dirty="0">
                <a:solidFill>
                  <a:schemeClr val="accent2"/>
                </a:solidFill>
                <a:hlinkClick r:id="rId3"/>
              </a:rPr>
              <a:t>https://</a:t>
            </a:r>
            <a:r>
              <a:rPr lang="en-US" sz="2000" dirty="0" smtClean="0">
                <a:solidFill>
                  <a:schemeClr val="accent2"/>
                </a:solidFill>
                <a:hlinkClick r:id="rId3"/>
              </a:rPr>
              <a:t>www.youtube.com/playlist?list=PLiZ0hjHNi9jzR8RW69ndkjIgH8bzj0ew-</a:t>
            </a:r>
            <a:r>
              <a:rPr lang="en-US" sz="2000" dirty="0" smtClean="0">
                <a:solidFill>
                  <a:schemeClr val="accent2"/>
                </a:solidFill>
              </a:rPr>
              <a:t> </a:t>
            </a:r>
            <a:endParaRPr lang="en-US" sz="2000" dirty="0">
              <a:solidFill>
                <a:schemeClr val="accent2"/>
              </a:solidFill>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a:xfrm>
            <a:off x="7220146" y="0"/>
            <a:ext cx="1905000" cy="457200"/>
          </a:xfrm>
        </p:spPr>
        <p:txBody>
          <a:bodyPr/>
          <a:lstStyle/>
          <a:p>
            <a:fld id="{A78BA55A-0B93-4F68-8D1F-6401A4C3A4C1}" type="slidenum">
              <a:rPr lang="en-US"/>
              <a:pPr/>
              <a:t>19</a:t>
            </a:fld>
            <a:endParaRPr lang="en-US" dirty="0"/>
          </a:p>
        </p:txBody>
      </p:sp>
      <p:sp>
        <p:nvSpPr>
          <p:cNvPr id="59394" name="Line 2"/>
          <p:cNvSpPr>
            <a:spLocks noChangeShapeType="1"/>
          </p:cNvSpPr>
          <p:nvPr/>
        </p:nvSpPr>
        <p:spPr bwMode="auto">
          <a:xfrm>
            <a:off x="609600" y="228600"/>
            <a:ext cx="0" cy="6400800"/>
          </a:xfrm>
          <a:prstGeom prst="line">
            <a:avLst/>
          </a:prstGeom>
          <a:noFill/>
          <a:ln w="38100">
            <a:solidFill>
              <a:schemeClr val="accent2"/>
            </a:solidFill>
            <a:round/>
            <a:headEnd/>
            <a:tailEnd/>
          </a:ln>
          <a:effectLst/>
        </p:spPr>
        <p:txBody>
          <a:bodyPr/>
          <a:lstStyle/>
          <a:p>
            <a:endParaRPr lang="en-US"/>
          </a:p>
        </p:txBody>
      </p:sp>
      <p:sp>
        <p:nvSpPr>
          <p:cNvPr id="59395" name="Line 3"/>
          <p:cNvSpPr>
            <a:spLocks noChangeShapeType="1"/>
          </p:cNvSpPr>
          <p:nvPr/>
        </p:nvSpPr>
        <p:spPr bwMode="auto">
          <a:xfrm>
            <a:off x="609600" y="609600"/>
            <a:ext cx="7848600" cy="0"/>
          </a:xfrm>
          <a:prstGeom prst="line">
            <a:avLst/>
          </a:prstGeom>
          <a:noFill/>
          <a:ln w="38100">
            <a:solidFill>
              <a:schemeClr val="accent2"/>
            </a:solidFill>
            <a:round/>
            <a:headEnd/>
            <a:tailEnd/>
          </a:ln>
          <a:effectLst/>
        </p:spPr>
        <p:txBody>
          <a:bodyPr/>
          <a:lstStyle/>
          <a:p>
            <a:endParaRPr lang="en-US"/>
          </a:p>
        </p:txBody>
      </p:sp>
      <p:sp>
        <p:nvSpPr>
          <p:cNvPr id="59396" name="Rectangle 4"/>
          <p:cNvSpPr>
            <a:spLocks noChangeArrowheads="1"/>
          </p:cNvSpPr>
          <p:nvPr/>
        </p:nvSpPr>
        <p:spPr bwMode="auto">
          <a:xfrm>
            <a:off x="685800" y="228600"/>
            <a:ext cx="7162800"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a:t>
            </a:r>
            <a:r>
              <a:rPr lang="en-US" sz="2000" dirty="0" smtClean="0">
                <a:solidFill>
                  <a:schemeClr val="accent2"/>
                </a:solidFill>
                <a:cs typeface="Times New Roman" charset="0"/>
              </a:rPr>
              <a:t>#2      </a:t>
            </a:r>
            <a:r>
              <a:rPr lang="en-US" sz="2000" dirty="0">
                <a:solidFill>
                  <a:schemeClr val="accent2"/>
                </a:solidFill>
                <a:cs typeface="Times New Roman" charset="0"/>
              </a:rPr>
              <a:t>EGR 120 – Introduction to Engineering</a:t>
            </a:r>
            <a:endParaRPr lang="en-US" sz="3200" dirty="0"/>
          </a:p>
        </p:txBody>
      </p:sp>
      <p:pic>
        <p:nvPicPr>
          <p:cNvPr id="3" name="Picture 2"/>
          <p:cNvPicPr>
            <a:picLocks noChangeAspect="1"/>
          </p:cNvPicPr>
          <p:nvPr/>
        </p:nvPicPr>
        <p:blipFill>
          <a:blip r:embed="rId2"/>
          <a:stretch>
            <a:fillRect/>
          </a:stretch>
        </p:blipFill>
        <p:spPr>
          <a:xfrm>
            <a:off x="685800" y="661988"/>
            <a:ext cx="3581400" cy="6201400"/>
          </a:xfrm>
          <a:prstGeom prst="rect">
            <a:avLst/>
          </a:prstGeom>
        </p:spPr>
      </p:pic>
      <p:pic>
        <p:nvPicPr>
          <p:cNvPr id="9" name="Picture 8"/>
          <p:cNvPicPr>
            <a:picLocks noChangeAspect="1"/>
          </p:cNvPicPr>
          <p:nvPr/>
        </p:nvPicPr>
        <p:blipFill>
          <a:blip r:embed="rId3"/>
          <a:stretch>
            <a:fillRect/>
          </a:stretch>
        </p:blipFill>
        <p:spPr>
          <a:xfrm>
            <a:off x="4262437" y="685801"/>
            <a:ext cx="4581525" cy="1461831"/>
          </a:xfrm>
          <a:prstGeom prst="rect">
            <a:avLst/>
          </a:prstGeom>
        </p:spPr>
      </p:pic>
      <p:pic>
        <p:nvPicPr>
          <p:cNvPr id="4" name="Picture 3"/>
          <p:cNvPicPr>
            <a:picLocks noChangeAspect="1"/>
          </p:cNvPicPr>
          <p:nvPr/>
        </p:nvPicPr>
        <p:blipFill rotWithShape="1">
          <a:blip r:embed="rId4"/>
          <a:srcRect l="43593"/>
          <a:stretch/>
        </p:blipFill>
        <p:spPr>
          <a:xfrm>
            <a:off x="4562598" y="2253892"/>
            <a:ext cx="3895602" cy="4604108"/>
          </a:xfrm>
          <a:prstGeom prst="rect">
            <a:avLst/>
          </a:prstGeom>
        </p:spPr>
      </p:pic>
      <p:sp>
        <p:nvSpPr>
          <p:cNvPr id="5" name="TextBox 4"/>
          <p:cNvSpPr txBox="1"/>
          <p:nvPr/>
        </p:nvSpPr>
        <p:spPr>
          <a:xfrm>
            <a:off x="6172200" y="2261748"/>
            <a:ext cx="1781257" cy="461665"/>
          </a:xfrm>
          <a:prstGeom prst="rect">
            <a:avLst/>
          </a:prstGeom>
          <a:noFill/>
        </p:spPr>
        <p:txBody>
          <a:bodyPr wrap="none" rtlCol="0">
            <a:spAutoFit/>
          </a:bodyPr>
          <a:lstStyle/>
          <a:p>
            <a:r>
              <a:rPr lang="en-US" dirty="0" smtClean="0">
                <a:solidFill>
                  <a:srgbClr val="FF0000"/>
                </a:solidFill>
              </a:rPr>
              <a:t>Sample Page</a:t>
            </a:r>
            <a:endParaRPr lang="en-US" dirty="0">
              <a:solidFill>
                <a:srgbClr val="FF0000"/>
              </a:solidFill>
            </a:endParaRPr>
          </a:p>
        </p:txBody>
      </p:sp>
    </p:spTree>
    <p:extLst>
      <p:ext uri="{BB962C8B-B14F-4D97-AF65-F5344CB8AC3E}">
        <p14:creationId xmlns:p14="http://schemas.microsoft.com/office/powerpoint/2010/main" val="319436889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0860CA1-ABBD-46DB-AFE1-39AD2E0365A5}" type="slidenum">
              <a:rPr lang="en-US" altLang="en-US" sz="1400"/>
              <a:pPr/>
              <a:t>2</a:t>
            </a:fld>
            <a:endParaRPr lang="en-US" altLang="en-US" sz="1400"/>
          </a:p>
        </p:txBody>
      </p:sp>
      <p:sp>
        <p:nvSpPr>
          <p:cNvPr id="3075" name="Line 4"/>
          <p:cNvSpPr>
            <a:spLocks noChangeShapeType="1"/>
          </p:cNvSpPr>
          <p:nvPr/>
        </p:nvSpPr>
        <p:spPr bwMode="auto">
          <a:xfrm>
            <a:off x="609600" y="228600"/>
            <a:ext cx="0" cy="640080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6" name="Line 5"/>
          <p:cNvSpPr>
            <a:spLocks noChangeShapeType="1"/>
          </p:cNvSpPr>
          <p:nvPr/>
        </p:nvSpPr>
        <p:spPr bwMode="auto">
          <a:xfrm>
            <a:off x="609600" y="609600"/>
            <a:ext cx="78486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7" name="Rectangle 6"/>
          <p:cNvSpPr>
            <a:spLocks noChangeArrowheads="1"/>
          </p:cNvSpPr>
          <p:nvPr/>
        </p:nvSpPr>
        <p:spPr bwMode="auto">
          <a:xfrm>
            <a:off x="685800" y="228600"/>
            <a:ext cx="7162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US" altLang="en-US" sz="2000" dirty="0" smtClean="0">
                <a:solidFill>
                  <a:schemeClr val="accent2"/>
                </a:solidFill>
                <a:cs typeface="Times New Roman" panose="02020603050405020304" pitchFamily="18" charset="0"/>
              </a:rPr>
              <a:t>Lecture </a:t>
            </a:r>
            <a:r>
              <a:rPr lang="en-US" altLang="en-US" sz="2000" dirty="0" smtClean="0">
                <a:solidFill>
                  <a:schemeClr val="accent2"/>
                </a:solidFill>
                <a:cs typeface="Times New Roman" panose="02020603050405020304" pitchFamily="18" charset="0"/>
              </a:rPr>
              <a:t>#2      </a:t>
            </a:r>
            <a:r>
              <a:rPr lang="en-US" altLang="en-US" sz="2000" dirty="0">
                <a:solidFill>
                  <a:schemeClr val="accent2"/>
                </a:solidFill>
                <a:cs typeface="Times New Roman" panose="02020603050405020304" pitchFamily="18" charset="0"/>
              </a:rPr>
              <a:t>EGR 120 – Introduction to Engineering</a:t>
            </a:r>
            <a:endParaRPr lang="en-US" altLang="en-US" sz="3200" dirty="0"/>
          </a:p>
        </p:txBody>
      </p:sp>
      <p:sp>
        <p:nvSpPr>
          <p:cNvPr id="3078" name="Rectangle 12"/>
          <p:cNvSpPr>
            <a:spLocks noChangeArrowheads="1"/>
          </p:cNvSpPr>
          <p:nvPr/>
        </p:nvSpPr>
        <p:spPr bwMode="auto">
          <a:xfrm>
            <a:off x="609600" y="647699"/>
            <a:ext cx="85344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u="sng" dirty="0">
                <a:solidFill>
                  <a:schemeClr val="accent2"/>
                </a:solidFill>
                <a:cs typeface="Arial" panose="020B0604020202020204" pitchFamily="34" charset="0"/>
              </a:rPr>
              <a:t>What is ABET</a:t>
            </a:r>
            <a:r>
              <a:rPr lang="en-US" altLang="en-US" b="1" dirty="0">
                <a:solidFill>
                  <a:schemeClr val="accent2"/>
                </a:solidFill>
                <a:cs typeface="Arial" panose="020B0604020202020204" pitchFamily="34" charset="0"/>
              </a:rPr>
              <a:t>?</a:t>
            </a:r>
          </a:p>
          <a:p>
            <a:r>
              <a:rPr lang="en-US" altLang="en-US" sz="2200" b="1" dirty="0" smtClean="0">
                <a:solidFill>
                  <a:schemeClr val="accent2"/>
                </a:solidFill>
                <a:cs typeface="Arial" panose="020B0604020202020204" pitchFamily="34" charset="0"/>
              </a:rPr>
              <a:t>ABET </a:t>
            </a:r>
            <a:r>
              <a:rPr lang="en-US" altLang="en-US" sz="2200" dirty="0">
                <a:solidFill>
                  <a:schemeClr val="accent2"/>
                </a:solidFill>
                <a:cs typeface="Arial" panose="020B0604020202020204" pitchFamily="34" charset="0"/>
              </a:rPr>
              <a:t>is the Accreditation Board for Engineering &amp; Technology</a:t>
            </a:r>
          </a:p>
          <a:p>
            <a:endParaRPr lang="en-US" altLang="en-US" sz="2200" dirty="0">
              <a:solidFill>
                <a:schemeClr val="accent2"/>
              </a:solidFill>
              <a:cs typeface="Arial" panose="020B0604020202020204" pitchFamily="34" charset="0"/>
            </a:endParaRPr>
          </a:p>
          <a:p>
            <a:r>
              <a:rPr lang="en-US" altLang="en-US" sz="2200" dirty="0">
                <a:solidFill>
                  <a:schemeClr val="accent2"/>
                </a:solidFill>
                <a:cs typeface="Arial" panose="020B0604020202020204" pitchFamily="34" charset="0"/>
              </a:rPr>
              <a:t>The following is a description from the ABET web site (</a:t>
            </a:r>
            <a:r>
              <a:rPr lang="en-US" altLang="en-US" sz="2200" dirty="0" smtClean="0">
                <a:solidFill>
                  <a:schemeClr val="accent6"/>
                </a:solidFill>
                <a:cs typeface="Arial" panose="020B0604020202020204" pitchFamily="34" charset="0"/>
              </a:rPr>
              <a:t>www.abet.org</a:t>
            </a:r>
            <a:r>
              <a:rPr lang="en-US" altLang="en-US" sz="2200" dirty="0" smtClean="0">
                <a:solidFill>
                  <a:schemeClr val="accent2"/>
                </a:solidFill>
                <a:cs typeface="Arial" panose="020B0604020202020204" pitchFamily="34" charset="0"/>
              </a:rPr>
              <a:t>):</a:t>
            </a:r>
            <a:endParaRPr lang="en-US" altLang="en-US" sz="2200" dirty="0">
              <a:solidFill>
                <a:schemeClr val="accent2"/>
              </a:solidFill>
              <a:cs typeface="Arial" panose="020B0604020202020204" pitchFamily="34" charset="0"/>
            </a:endParaRPr>
          </a:p>
          <a:p>
            <a:endParaRPr lang="en-US" altLang="en-US" sz="2200" b="1" dirty="0">
              <a:solidFill>
                <a:schemeClr val="accent2"/>
              </a:solidFill>
              <a:cs typeface="Arial" panose="020B0604020202020204" pitchFamily="34" charset="0"/>
            </a:endParaRPr>
          </a:p>
          <a:p>
            <a:r>
              <a:rPr lang="en-US" altLang="en-US" sz="2200" b="1" u="sng" dirty="0" smtClean="0">
                <a:solidFill>
                  <a:schemeClr val="accent2"/>
                </a:solidFill>
                <a:cs typeface="Arial" panose="020B0604020202020204" pitchFamily="34" charset="0"/>
              </a:rPr>
              <a:t>Overview</a:t>
            </a:r>
          </a:p>
          <a:p>
            <a:r>
              <a:rPr lang="en-US" altLang="en-US" sz="2200" dirty="0" smtClean="0">
                <a:solidFill>
                  <a:schemeClr val="accent2"/>
                </a:solidFill>
                <a:cs typeface="Arial" panose="020B0604020202020204" pitchFamily="34" charset="0"/>
              </a:rPr>
              <a:t>ABET is  the recognized U.S. accreditor of college and university programs in applied science, computing, engineering, and technology.  Accreditation ensures the quality of the postsecondary education students receive. </a:t>
            </a:r>
          </a:p>
          <a:p>
            <a:r>
              <a:rPr lang="en-US" sz="2200" dirty="0" smtClean="0">
                <a:solidFill>
                  <a:schemeClr val="accent2"/>
                </a:solidFill>
                <a:cs typeface="Arial" panose="020B0604020202020204" pitchFamily="34" charset="0"/>
              </a:rPr>
              <a:t>ABET </a:t>
            </a:r>
            <a:r>
              <a:rPr lang="en-US" sz="2200" dirty="0">
                <a:solidFill>
                  <a:schemeClr val="accent2"/>
                </a:solidFill>
                <a:cs typeface="Arial" panose="020B0604020202020204" pitchFamily="34" charset="0"/>
              </a:rPr>
              <a:t>accredits over 3,400 programs at nearly 700 colleges and universities in 28 countries. ABET provides specialized, programmatic accreditation that evaluates an individual program of study, rather than evaluating an institution as a whole. Approximately 85,000 students graduate from ABET-accredited programs each year</a:t>
            </a:r>
            <a:r>
              <a:rPr lang="en-US" sz="2200" dirty="0" smtClean="0">
                <a:solidFill>
                  <a:schemeClr val="accent2"/>
                </a:solidFill>
                <a:cs typeface="Arial" panose="020B0604020202020204" pitchFamily="34" charset="0"/>
              </a:rPr>
              <a:t>.</a:t>
            </a:r>
            <a:endParaRPr lang="en-US" sz="2200" dirty="0">
              <a:solidFill>
                <a:schemeClr val="accent2"/>
              </a:solidFill>
              <a:cs typeface="Arial" panose="020B0604020202020204" pitchFamily="34" charset="0"/>
            </a:endParaRPr>
          </a:p>
        </p:txBody>
      </p:sp>
    </p:spTree>
    <p:extLst>
      <p:ext uri="{BB962C8B-B14F-4D97-AF65-F5344CB8AC3E}">
        <p14:creationId xmlns:p14="http://schemas.microsoft.com/office/powerpoint/2010/main" val="254304883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FB6942DF-BE7D-404C-B08B-9ACF547A7840}" type="slidenum">
              <a:rPr lang="en-US"/>
              <a:pPr/>
              <a:t>20</a:t>
            </a:fld>
            <a:endParaRPr lang="en-US"/>
          </a:p>
        </p:txBody>
      </p:sp>
      <p:sp>
        <p:nvSpPr>
          <p:cNvPr id="61442" name="Line 2"/>
          <p:cNvSpPr>
            <a:spLocks noChangeShapeType="1"/>
          </p:cNvSpPr>
          <p:nvPr/>
        </p:nvSpPr>
        <p:spPr bwMode="auto">
          <a:xfrm>
            <a:off x="609600" y="228600"/>
            <a:ext cx="0" cy="6400800"/>
          </a:xfrm>
          <a:prstGeom prst="line">
            <a:avLst/>
          </a:prstGeom>
          <a:noFill/>
          <a:ln w="38100">
            <a:solidFill>
              <a:schemeClr val="accent2"/>
            </a:solidFill>
            <a:round/>
            <a:headEnd/>
            <a:tailEnd/>
          </a:ln>
          <a:effectLst/>
        </p:spPr>
        <p:txBody>
          <a:bodyPr/>
          <a:lstStyle/>
          <a:p>
            <a:endParaRPr lang="en-US"/>
          </a:p>
        </p:txBody>
      </p:sp>
      <p:sp>
        <p:nvSpPr>
          <p:cNvPr id="61443" name="Line 3"/>
          <p:cNvSpPr>
            <a:spLocks noChangeShapeType="1"/>
          </p:cNvSpPr>
          <p:nvPr/>
        </p:nvSpPr>
        <p:spPr bwMode="auto">
          <a:xfrm>
            <a:off x="609600" y="609600"/>
            <a:ext cx="7848600" cy="0"/>
          </a:xfrm>
          <a:prstGeom prst="line">
            <a:avLst/>
          </a:prstGeom>
          <a:noFill/>
          <a:ln w="38100">
            <a:solidFill>
              <a:schemeClr val="accent2"/>
            </a:solidFill>
            <a:round/>
            <a:headEnd/>
            <a:tailEnd/>
          </a:ln>
          <a:effectLst/>
        </p:spPr>
        <p:txBody>
          <a:bodyPr/>
          <a:lstStyle/>
          <a:p>
            <a:endParaRPr lang="en-US"/>
          </a:p>
        </p:txBody>
      </p:sp>
      <p:sp>
        <p:nvSpPr>
          <p:cNvPr id="61444" name="Rectangle 4"/>
          <p:cNvSpPr>
            <a:spLocks noChangeArrowheads="1"/>
          </p:cNvSpPr>
          <p:nvPr/>
        </p:nvSpPr>
        <p:spPr bwMode="auto">
          <a:xfrm>
            <a:off x="685800" y="228600"/>
            <a:ext cx="7162800"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a:t>
            </a:r>
            <a:r>
              <a:rPr lang="en-US" sz="2000" dirty="0" smtClean="0">
                <a:solidFill>
                  <a:schemeClr val="accent2"/>
                </a:solidFill>
                <a:cs typeface="Times New Roman" charset="0"/>
              </a:rPr>
              <a:t>#2      </a:t>
            </a:r>
            <a:r>
              <a:rPr lang="en-US" sz="2000" dirty="0">
                <a:solidFill>
                  <a:schemeClr val="accent2"/>
                </a:solidFill>
                <a:cs typeface="Times New Roman" charset="0"/>
              </a:rPr>
              <a:t>EGR 120 – Introduction to Engineering</a:t>
            </a:r>
            <a:endParaRPr lang="en-US" sz="3200" dirty="0"/>
          </a:p>
        </p:txBody>
      </p:sp>
      <p:sp>
        <p:nvSpPr>
          <p:cNvPr id="61445" name="Text Box 5"/>
          <p:cNvSpPr txBox="1">
            <a:spLocks noChangeArrowheads="1"/>
          </p:cNvSpPr>
          <p:nvPr/>
        </p:nvSpPr>
        <p:spPr bwMode="auto">
          <a:xfrm>
            <a:off x="609600" y="609600"/>
            <a:ext cx="8534400" cy="769441"/>
          </a:xfrm>
          <a:prstGeom prst="rect">
            <a:avLst/>
          </a:prstGeom>
          <a:noFill/>
          <a:ln w="9525">
            <a:noFill/>
            <a:miter lim="800000"/>
            <a:headEnd/>
            <a:tailEnd/>
          </a:ln>
          <a:effectLst/>
        </p:spPr>
        <p:txBody>
          <a:bodyPr wrap="square">
            <a:spAutoFit/>
          </a:bodyPr>
          <a:lstStyle/>
          <a:p>
            <a:pPr>
              <a:tabLst>
                <a:tab pos="339725" algn="l"/>
              </a:tabLst>
            </a:pPr>
            <a:r>
              <a:rPr lang="en-US" b="1" u="sng" dirty="0">
                <a:solidFill>
                  <a:schemeClr val="accent2"/>
                </a:solidFill>
              </a:rPr>
              <a:t>The Principles and Practices of Engineering (PE) Exam</a:t>
            </a:r>
          </a:p>
          <a:p>
            <a:pPr marL="574675" lvl="2" indent="-228600">
              <a:buFont typeface="Symbol" pitchFamily="18" charset="2"/>
              <a:buChar char="·"/>
              <a:tabLst>
                <a:tab pos="339725" algn="l"/>
              </a:tabLst>
            </a:pPr>
            <a:r>
              <a:rPr lang="en-US" sz="2000" dirty="0">
                <a:solidFill>
                  <a:schemeClr val="accent2"/>
                </a:solidFill>
              </a:rPr>
              <a:t>This is a discipline-specific exam.  Disciplines include</a:t>
            </a:r>
            <a:r>
              <a:rPr lang="en-US" sz="2000" dirty="0" smtClean="0">
                <a:solidFill>
                  <a:schemeClr val="accent2"/>
                </a:solidFill>
              </a:rPr>
              <a:t>:</a:t>
            </a:r>
            <a:endParaRPr lang="en-US" sz="2000" dirty="0">
              <a:solidFill>
                <a:schemeClr val="accent2"/>
              </a:solidFill>
            </a:endParaRPr>
          </a:p>
        </p:txBody>
      </p:sp>
      <p:pic>
        <p:nvPicPr>
          <p:cNvPr id="2" name="Picture 1"/>
          <p:cNvPicPr>
            <a:picLocks noChangeAspect="1"/>
          </p:cNvPicPr>
          <p:nvPr/>
        </p:nvPicPr>
        <p:blipFill>
          <a:blip r:embed="rId2"/>
          <a:stretch>
            <a:fillRect/>
          </a:stretch>
        </p:blipFill>
        <p:spPr>
          <a:xfrm>
            <a:off x="1185863" y="1314450"/>
            <a:ext cx="4791075" cy="5543550"/>
          </a:xfrm>
          <a:prstGeom prst="rect">
            <a:avLst/>
          </a:prstGeom>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178C31E9-B933-457C-BC51-386FC8F1DF5B}" type="slidenum">
              <a:rPr lang="en-US"/>
              <a:pPr/>
              <a:t>21</a:t>
            </a:fld>
            <a:endParaRPr lang="en-US"/>
          </a:p>
        </p:txBody>
      </p:sp>
      <p:sp>
        <p:nvSpPr>
          <p:cNvPr id="62466" name="Line 2"/>
          <p:cNvSpPr>
            <a:spLocks noChangeShapeType="1"/>
          </p:cNvSpPr>
          <p:nvPr/>
        </p:nvSpPr>
        <p:spPr bwMode="auto">
          <a:xfrm>
            <a:off x="609600" y="228600"/>
            <a:ext cx="0" cy="6400800"/>
          </a:xfrm>
          <a:prstGeom prst="line">
            <a:avLst/>
          </a:prstGeom>
          <a:noFill/>
          <a:ln w="38100">
            <a:solidFill>
              <a:schemeClr val="accent2"/>
            </a:solidFill>
            <a:round/>
            <a:headEnd/>
            <a:tailEnd/>
          </a:ln>
          <a:effectLst/>
        </p:spPr>
        <p:txBody>
          <a:bodyPr/>
          <a:lstStyle/>
          <a:p>
            <a:endParaRPr lang="en-US"/>
          </a:p>
        </p:txBody>
      </p:sp>
      <p:sp>
        <p:nvSpPr>
          <p:cNvPr id="62467" name="Line 3"/>
          <p:cNvSpPr>
            <a:spLocks noChangeShapeType="1"/>
          </p:cNvSpPr>
          <p:nvPr/>
        </p:nvSpPr>
        <p:spPr bwMode="auto">
          <a:xfrm>
            <a:off x="609600" y="609600"/>
            <a:ext cx="7848600" cy="0"/>
          </a:xfrm>
          <a:prstGeom prst="line">
            <a:avLst/>
          </a:prstGeom>
          <a:noFill/>
          <a:ln w="38100">
            <a:solidFill>
              <a:schemeClr val="accent2"/>
            </a:solidFill>
            <a:round/>
            <a:headEnd/>
            <a:tailEnd/>
          </a:ln>
          <a:effectLst/>
        </p:spPr>
        <p:txBody>
          <a:bodyPr/>
          <a:lstStyle/>
          <a:p>
            <a:endParaRPr lang="en-US"/>
          </a:p>
        </p:txBody>
      </p:sp>
      <p:sp>
        <p:nvSpPr>
          <p:cNvPr id="62468" name="Rectangle 4"/>
          <p:cNvSpPr>
            <a:spLocks noChangeArrowheads="1"/>
          </p:cNvSpPr>
          <p:nvPr/>
        </p:nvSpPr>
        <p:spPr bwMode="auto">
          <a:xfrm>
            <a:off x="685800" y="228600"/>
            <a:ext cx="7162800"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a:t>
            </a:r>
            <a:r>
              <a:rPr lang="en-US" sz="2000" dirty="0" smtClean="0">
                <a:solidFill>
                  <a:schemeClr val="accent2"/>
                </a:solidFill>
                <a:cs typeface="Times New Roman" charset="0"/>
              </a:rPr>
              <a:t>#2      </a:t>
            </a:r>
            <a:r>
              <a:rPr lang="en-US" sz="2000" dirty="0">
                <a:solidFill>
                  <a:schemeClr val="accent2"/>
                </a:solidFill>
                <a:cs typeface="Times New Roman" charset="0"/>
              </a:rPr>
              <a:t>EGR 120 – Introduction to Engineering</a:t>
            </a:r>
            <a:endParaRPr lang="en-US" sz="3200" dirty="0"/>
          </a:p>
        </p:txBody>
      </p:sp>
      <p:sp>
        <p:nvSpPr>
          <p:cNvPr id="7" name="Text Box 5"/>
          <p:cNvSpPr txBox="1">
            <a:spLocks noChangeArrowheads="1"/>
          </p:cNvSpPr>
          <p:nvPr/>
        </p:nvSpPr>
        <p:spPr bwMode="auto">
          <a:xfrm>
            <a:off x="609600" y="685800"/>
            <a:ext cx="8534400" cy="5940088"/>
          </a:xfrm>
          <a:prstGeom prst="rect">
            <a:avLst/>
          </a:prstGeom>
          <a:noFill/>
          <a:ln w="9525">
            <a:noFill/>
            <a:miter lim="800000"/>
            <a:headEnd/>
            <a:tailEnd/>
          </a:ln>
        </p:spPr>
        <p:txBody>
          <a:bodyPr wrap="square">
            <a:spAutoFit/>
          </a:bodyPr>
          <a:lstStyle/>
          <a:p>
            <a:pPr>
              <a:tabLst>
                <a:tab pos="339725" algn="l"/>
              </a:tabLst>
            </a:pPr>
            <a:r>
              <a:rPr lang="en-US" sz="2000" b="1" u="sng" dirty="0">
                <a:solidFill>
                  <a:schemeClr val="accent2"/>
                </a:solidFill>
              </a:rPr>
              <a:t>The Principles and Practices of Engineering (PE) Exam</a:t>
            </a:r>
            <a:r>
              <a:rPr lang="en-US" sz="2000" dirty="0">
                <a:solidFill>
                  <a:schemeClr val="accent2"/>
                </a:solidFill>
              </a:rPr>
              <a:t> (continued)</a:t>
            </a:r>
            <a:endParaRPr lang="en-US" dirty="0">
              <a:solidFill>
                <a:schemeClr val="accent2"/>
              </a:solidFill>
            </a:endParaRPr>
          </a:p>
          <a:p>
            <a:pPr marL="574675" lvl="2" indent="-228600">
              <a:buFont typeface="Symbol" pitchFamily="18" charset="2"/>
              <a:buChar char="·"/>
              <a:tabLst>
                <a:tab pos="339725" algn="l"/>
              </a:tabLst>
            </a:pPr>
            <a:r>
              <a:rPr lang="en-US" sz="2000" dirty="0" smtClean="0">
                <a:solidFill>
                  <a:schemeClr val="accent2"/>
                </a:solidFill>
              </a:rPr>
              <a:t>For most engineering disciplines, there is no difference in content areas for the two 4-hour exams listed on the previous slide.  However, for some disciplines, including Civil and Mechanical engineering, the two parts are different as follows:</a:t>
            </a:r>
            <a:endParaRPr lang="en-US" sz="2000" dirty="0">
              <a:solidFill>
                <a:schemeClr val="accent2"/>
              </a:solidFill>
            </a:endParaRPr>
          </a:p>
          <a:p>
            <a:pPr marL="1255713" lvl="3" indent="-346075">
              <a:buFont typeface="Wingdings" pitchFamily="2" charset="2"/>
              <a:buChar char="Ø"/>
              <a:tabLst>
                <a:tab pos="339725" algn="l"/>
              </a:tabLst>
            </a:pPr>
            <a:r>
              <a:rPr lang="en-US" sz="2000" u="sng" dirty="0">
                <a:solidFill>
                  <a:schemeClr val="accent2"/>
                </a:solidFill>
              </a:rPr>
              <a:t>4-hour morning session</a:t>
            </a:r>
            <a:r>
              <a:rPr lang="en-US" sz="2000" dirty="0">
                <a:solidFill>
                  <a:schemeClr val="accent2"/>
                </a:solidFill>
              </a:rPr>
              <a:t>:  </a:t>
            </a:r>
            <a:r>
              <a:rPr lang="en-US" sz="2000" b="1" dirty="0">
                <a:solidFill>
                  <a:schemeClr val="accent2"/>
                </a:solidFill>
              </a:rPr>
              <a:t>Breadth Exam</a:t>
            </a:r>
            <a:r>
              <a:rPr lang="en-US" sz="2000" dirty="0">
                <a:solidFill>
                  <a:schemeClr val="accent2"/>
                </a:solidFill>
              </a:rPr>
              <a:t>.  </a:t>
            </a:r>
            <a:endParaRPr lang="en-US" sz="2000" dirty="0" smtClean="0">
              <a:solidFill>
                <a:schemeClr val="accent2"/>
              </a:solidFill>
            </a:endParaRPr>
          </a:p>
          <a:p>
            <a:pPr marL="1712913" lvl="4" indent="-346075">
              <a:buFont typeface="Wingdings" pitchFamily="2" charset="2"/>
              <a:buChar char="§"/>
              <a:tabLst>
                <a:tab pos="339725" algn="l"/>
              </a:tabLst>
            </a:pPr>
            <a:r>
              <a:rPr lang="en-US" sz="2000" dirty="0" smtClean="0">
                <a:solidFill>
                  <a:schemeClr val="accent2"/>
                </a:solidFill>
              </a:rPr>
              <a:t>Questions </a:t>
            </a:r>
            <a:r>
              <a:rPr lang="en-US" sz="2000" dirty="0">
                <a:solidFill>
                  <a:schemeClr val="accent2"/>
                </a:solidFill>
              </a:rPr>
              <a:t>deal with a wide selection of topics within the discipline.  </a:t>
            </a:r>
            <a:endParaRPr lang="en-US" sz="2000" dirty="0" smtClean="0">
              <a:solidFill>
                <a:schemeClr val="accent2"/>
              </a:solidFill>
            </a:endParaRPr>
          </a:p>
          <a:p>
            <a:pPr marL="1712913" lvl="4" indent="-346075">
              <a:buFont typeface="Wingdings" pitchFamily="2" charset="2"/>
              <a:buChar char="§"/>
              <a:tabLst>
                <a:tab pos="339725" algn="l"/>
              </a:tabLst>
            </a:pPr>
            <a:r>
              <a:rPr lang="en-US" sz="2000" dirty="0" smtClean="0">
                <a:solidFill>
                  <a:schemeClr val="accent2"/>
                </a:solidFill>
              </a:rPr>
              <a:t>The </a:t>
            </a:r>
            <a:r>
              <a:rPr lang="en-US" sz="2000" dirty="0">
                <a:solidFill>
                  <a:schemeClr val="accent2"/>
                </a:solidFill>
              </a:rPr>
              <a:t>intent is to insure that the engineer has a basic knowledge of most areas within the given discipline</a:t>
            </a:r>
            <a:r>
              <a:rPr lang="en-US" sz="2000" dirty="0" smtClean="0">
                <a:solidFill>
                  <a:schemeClr val="accent2"/>
                </a:solidFill>
              </a:rPr>
              <a:t>.</a:t>
            </a:r>
          </a:p>
          <a:p>
            <a:pPr marL="1255713" lvl="3" indent="-346075">
              <a:buFont typeface="Wingdings" pitchFamily="2" charset="2"/>
              <a:buChar char="Ø"/>
              <a:tabLst>
                <a:tab pos="339725" algn="l"/>
              </a:tabLst>
            </a:pPr>
            <a:r>
              <a:rPr lang="en-US" sz="2000" u="sng" dirty="0" smtClean="0">
                <a:solidFill>
                  <a:schemeClr val="accent2"/>
                </a:solidFill>
              </a:rPr>
              <a:t>4-hour </a:t>
            </a:r>
            <a:r>
              <a:rPr lang="en-US" sz="2000" u="sng" dirty="0">
                <a:solidFill>
                  <a:schemeClr val="accent2"/>
                </a:solidFill>
              </a:rPr>
              <a:t>afternoon session</a:t>
            </a:r>
            <a:r>
              <a:rPr lang="en-US" sz="2000" dirty="0">
                <a:solidFill>
                  <a:schemeClr val="accent2"/>
                </a:solidFill>
              </a:rPr>
              <a:t>:  </a:t>
            </a:r>
            <a:r>
              <a:rPr lang="en-US" sz="2000" b="1" dirty="0">
                <a:solidFill>
                  <a:schemeClr val="accent2"/>
                </a:solidFill>
              </a:rPr>
              <a:t>Depth Exam</a:t>
            </a:r>
            <a:r>
              <a:rPr lang="en-US" sz="2000" dirty="0">
                <a:solidFill>
                  <a:schemeClr val="accent2"/>
                </a:solidFill>
              </a:rPr>
              <a:t>.  </a:t>
            </a:r>
            <a:endParaRPr lang="en-US" sz="2000" dirty="0" smtClean="0">
              <a:solidFill>
                <a:schemeClr val="accent2"/>
              </a:solidFill>
            </a:endParaRPr>
          </a:p>
          <a:p>
            <a:pPr marL="1712913" lvl="4" indent="-346075">
              <a:buFont typeface="Wingdings" pitchFamily="2" charset="2"/>
              <a:buChar char="§"/>
              <a:tabLst>
                <a:tab pos="339725" algn="l"/>
              </a:tabLst>
            </a:pPr>
            <a:r>
              <a:rPr lang="en-US" sz="2000" dirty="0" smtClean="0">
                <a:solidFill>
                  <a:schemeClr val="accent2"/>
                </a:solidFill>
              </a:rPr>
              <a:t>The </a:t>
            </a:r>
            <a:r>
              <a:rPr lang="en-US" sz="2000" dirty="0">
                <a:solidFill>
                  <a:schemeClr val="accent2"/>
                </a:solidFill>
              </a:rPr>
              <a:t>examinee picks one out of several choices of specialized topics within the discipline.  </a:t>
            </a:r>
            <a:endParaRPr lang="en-US" sz="2000" dirty="0" smtClean="0">
              <a:solidFill>
                <a:schemeClr val="accent2"/>
              </a:solidFill>
            </a:endParaRPr>
          </a:p>
          <a:p>
            <a:pPr marL="1712913" lvl="4" indent="-346075">
              <a:buFont typeface="Wingdings" pitchFamily="2" charset="2"/>
              <a:buChar char="§"/>
              <a:tabLst>
                <a:tab pos="339725" algn="l"/>
              </a:tabLst>
            </a:pPr>
            <a:r>
              <a:rPr lang="en-US" sz="2000" dirty="0" smtClean="0">
                <a:solidFill>
                  <a:schemeClr val="accent2"/>
                </a:solidFill>
              </a:rPr>
              <a:t>The </a:t>
            </a:r>
            <a:r>
              <a:rPr lang="en-US" sz="2000" dirty="0">
                <a:solidFill>
                  <a:schemeClr val="accent2"/>
                </a:solidFill>
              </a:rPr>
              <a:t>list of </a:t>
            </a:r>
            <a:r>
              <a:rPr lang="en-US" sz="2000" dirty="0" smtClean="0">
                <a:solidFill>
                  <a:schemeClr val="accent2"/>
                </a:solidFill>
              </a:rPr>
              <a:t>specializations can </a:t>
            </a:r>
            <a:r>
              <a:rPr lang="en-US" sz="2000" dirty="0">
                <a:solidFill>
                  <a:schemeClr val="accent2"/>
                </a:solidFill>
              </a:rPr>
              <a:t>be found a www.ncees.org.  </a:t>
            </a:r>
            <a:endParaRPr lang="en-US" sz="2000" dirty="0" smtClean="0">
              <a:solidFill>
                <a:schemeClr val="accent2"/>
              </a:solidFill>
            </a:endParaRPr>
          </a:p>
          <a:p>
            <a:pPr marL="1712913" lvl="4" indent="-346075">
              <a:buFont typeface="Wingdings" pitchFamily="2" charset="2"/>
              <a:buChar char="§"/>
              <a:tabLst>
                <a:tab pos="339725" algn="l"/>
              </a:tabLst>
            </a:pPr>
            <a:r>
              <a:rPr lang="en-US" sz="2000" dirty="0" smtClean="0">
                <a:solidFill>
                  <a:schemeClr val="accent2"/>
                </a:solidFill>
              </a:rPr>
              <a:t>For example, civil engineers pick from the 5 areas shown on the previous slide.</a:t>
            </a:r>
          </a:p>
          <a:p>
            <a:pPr marL="1712913" lvl="4" indent="-346075">
              <a:buFont typeface="Wingdings" pitchFamily="2" charset="2"/>
              <a:buChar char="§"/>
              <a:tabLst>
                <a:tab pos="339725" algn="l"/>
              </a:tabLst>
            </a:pPr>
            <a:r>
              <a:rPr lang="en-US" sz="2000" dirty="0" smtClean="0">
                <a:solidFill>
                  <a:schemeClr val="accent2"/>
                </a:solidFill>
              </a:rPr>
              <a:t>The </a:t>
            </a:r>
            <a:r>
              <a:rPr lang="en-US" sz="2000" dirty="0">
                <a:solidFill>
                  <a:schemeClr val="accent2"/>
                </a:solidFill>
              </a:rPr>
              <a:t>intent is to test the engineer one some area of specialization</a:t>
            </a:r>
            <a:r>
              <a:rPr lang="en-US" sz="2000" dirty="0" smtClean="0">
                <a:solidFill>
                  <a:schemeClr val="accent2"/>
                </a:solidFill>
              </a:rPr>
              <a:t>.</a:t>
            </a:r>
          </a:p>
          <a:p>
            <a:pPr marL="341313" lvl="1" indent="-346075">
              <a:buFont typeface="Wingdings" pitchFamily="2" charset="2"/>
              <a:buNone/>
              <a:tabLst>
                <a:tab pos="339725" algn="l"/>
              </a:tabLst>
            </a:pPr>
            <a:r>
              <a:rPr lang="en-US" sz="2000" dirty="0">
                <a:solidFill>
                  <a:schemeClr val="accent2"/>
                </a:solidFill>
              </a:rPr>
              <a:t>	 </a:t>
            </a:r>
            <a:r>
              <a:rPr lang="en-US" sz="2000" i="1" dirty="0">
                <a:solidFill>
                  <a:schemeClr val="accent2"/>
                </a:solidFill>
              </a:rPr>
              <a:t>For more information, visit www.ncees.org and follow links to PE Exam  Specifications.</a:t>
            </a:r>
            <a:r>
              <a:rPr lang="en-US" sz="2000" dirty="0">
                <a:solidFill>
                  <a:schemeClr val="accent2"/>
                </a:solidFill>
              </a:rPr>
              <a:t> </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F10B4CAE-EC7B-41CE-80B3-5F221E0083C1}" type="slidenum">
              <a:rPr lang="en-US"/>
              <a:pPr/>
              <a:t>22</a:t>
            </a:fld>
            <a:endParaRPr lang="en-US"/>
          </a:p>
        </p:txBody>
      </p:sp>
      <p:sp>
        <p:nvSpPr>
          <p:cNvPr id="60419" name="Line 3"/>
          <p:cNvSpPr>
            <a:spLocks noChangeShapeType="1"/>
          </p:cNvSpPr>
          <p:nvPr/>
        </p:nvSpPr>
        <p:spPr bwMode="auto">
          <a:xfrm>
            <a:off x="4724400" y="516270"/>
            <a:ext cx="4419600" cy="17129"/>
          </a:xfrm>
          <a:prstGeom prst="line">
            <a:avLst/>
          </a:prstGeom>
          <a:noFill/>
          <a:ln w="38100">
            <a:solidFill>
              <a:schemeClr val="accent2"/>
            </a:solidFill>
            <a:round/>
            <a:headEnd/>
            <a:tailEnd/>
          </a:ln>
          <a:effectLst/>
        </p:spPr>
        <p:txBody>
          <a:bodyPr/>
          <a:lstStyle/>
          <a:p>
            <a:endParaRPr lang="en-US"/>
          </a:p>
        </p:txBody>
      </p:sp>
      <p:sp>
        <p:nvSpPr>
          <p:cNvPr id="60420" name="Rectangle 4"/>
          <p:cNvSpPr>
            <a:spLocks noChangeArrowheads="1"/>
          </p:cNvSpPr>
          <p:nvPr/>
        </p:nvSpPr>
        <p:spPr bwMode="auto">
          <a:xfrm>
            <a:off x="4724400" y="152400"/>
            <a:ext cx="2641355"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a:t>
            </a:r>
            <a:r>
              <a:rPr lang="en-US" sz="2000" dirty="0" smtClean="0">
                <a:solidFill>
                  <a:schemeClr val="accent2"/>
                </a:solidFill>
                <a:cs typeface="Times New Roman" charset="0"/>
              </a:rPr>
              <a:t>#2      </a:t>
            </a:r>
            <a:r>
              <a:rPr lang="en-US" sz="2000" dirty="0">
                <a:solidFill>
                  <a:schemeClr val="accent2"/>
                </a:solidFill>
                <a:cs typeface="Times New Roman" charset="0"/>
              </a:rPr>
              <a:t>EGR </a:t>
            </a:r>
            <a:r>
              <a:rPr lang="en-US" sz="2000" dirty="0" smtClean="0">
                <a:solidFill>
                  <a:schemeClr val="accent2"/>
                </a:solidFill>
                <a:cs typeface="Times New Roman" charset="0"/>
              </a:rPr>
              <a:t>120</a:t>
            </a:r>
            <a:endParaRPr lang="en-US" sz="3200" dirty="0"/>
          </a:p>
        </p:txBody>
      </p:sp>
      <p:sp>
        <p:nvSpPr>
          <p:cNvPr id="60421" name="Text Box 5"/>
          <p:cNvSpPr txBox="1">
            <a:spLocks noChangeArrowheads="1"/>
          </p:cNvSpPr>
          <p:nvPr/>
        </p:nvSpPr>
        <p:spPr bwMode="auto">
          <a:xfrm>
            <a:off x="4883154" y="592469"/>
            <a:ext cx="4260845" cy="1631216"/>
          </a:xfrm>
          <a:prstGeom prst="rect">
            <a:avLst/>
          </a:prstGeom>
          <a:noFill/>
          <a:ln w="9525">
            <a:noFill/>
            <a:miter lim="800000"/>
            <a:headEnd/>
            <a:tailEnd/>
          </a:ln>
          <a:effectLst/>
        </p:spPr>
        <p:txBody>
          <a:bodyPr wrap="square">
            <a:spAutoFit/>
          </a:bodyPr>
          <a:lstStyle/>
          <a:p>
            <a:pPr>
              <a:tabLst>
                <a:tab pos="339725" algn="l"/>
              </a:tabLst>
            </a:pPr>
            <a:r>
              <a:rPr lang="en-US" sz="2000" b="1" i="1" u="sng" dirty="0" smtClean="0">
                <a:solidFill>
                  <a:schemeClr val="accent2"/>
                </a:solidFill>
              </a:rPr>
              <a:t>Mechanical Engineering PE Exam Specifications – for Thermal and Fluid Systems Depth</a:t>
            </a:r>
            <a:r>
              <a:rPr lang="en-US" sz="2000" b="1" i="1" dirty="0" smtClean="0">
                <a:solidFill>
                  <a:schemeClr val="accent2"/>
                </a:solidFill>
              </a:rPr>
              <a:t> </a:t>
            </a:r>
          </a:p>
          <a:p>
            <a:pPr>
              <a:tabLst>
                <a:tab pos="339725" algn="l"/>
              </a:tabLst>
            </a:pPr>
            <a:endParaRPr lang="en-US" sz="2000" b="1" i="1" dirty="0">
              <a:solidFill>
                <a:schemeClr val="accent2"/>
              </a:solidFill>
            </a:endParaRPr>
          </a:p>
          <a:p>
            <a:pPr>
              <a:tabLst>
                <a:tab pos="339725" algn="l"/>
              </a:tabLst>
            </a:pPr>
            <a:r>
              <a:rPr lang="en-US" sz="2000" b="1" i="1" dirty="0" smtClean="0">
                <a:solidFill>
                  <a:schemeClr val="accent2"/>
                </a:solidFill>
              </a:rPr>
              <a:t>- see </a:t>
            </a:r>
            <a:r>
              <a:rPr lang="en-US" sz="2000" b="1" i="1" dirty="0" smtClean="0">
                <a:solidFill>
                  <a:schemeClr val="accent2"/>
                </a:solidFill>
                <a:hlinkClick r:id="rId3"/>
              </a:rPr>
              <a:t>www.ncees.org</a:t>
            </a:r>
            <a:r>
              <a:rPr lang="en-US" sz="2000" b="1" i="1" dirty="0" smtClean="0">
                <a:solidFill>
                  <a:schemeClr val="accent2"/>
                </a:solidFill>
              </a:rPr>
              <a:t> for full details</a:t>
            </a:r>
            <a:endParaRPr lang="en-US" sz="2000" dirty="0">
              <a:solidFill>
                <a:schemeClr val="accent2"/>
              </a:solidFill>
            </a:endParaRPr>
          </a:p>
        </p:txBody>
      </p:sp>
      <p:grpSp>
        <p:nvGrpSpPr>
          <p:cNvPr id="11" name="Group 10"/>
          <p:cNvGrpSpPr/>
          <p:nvPr/>
        </p:nvGrpSpPr>
        <p:grpSpPr>
          <a:xfrm>
            <a:off x="0" y="0"/>
            <a:ext cx="4648200" cy="6858000"/>
            <a:chOff x="0" y="0"/>
            <a:chExt cx="4648200" cy="6858000"/>
          </a:xfrm>
        </p:grpSpPr>
        <p:pic>
          <p:nvPicPr>
            <p:cNvPr id="3" name="Picture 2"/>
            <p:cNvPicPr>
              <a:picLocks noChangeAspect="1"/>
            </p:cNvPicPr>
            <p:nvPr/>
          </p:nvPicPr>
          <p:blipFill>
            <a:blip r:embed="rId4"/>
            <a:stretch>
              <a:fillRect/>
            </a:stretch>
          </p:blipFill>
          <p:spPr>
            <a:xfrm>
              <a:off x="1" y="8641"/>
              <a:ext cx="4419599" cy="2559079"/>
            </a:xfrm>
            <a:prstGeom prst="rect">
              <a:avLst/>
            </a:prstGeom>
          </p:spPr>
        </p:pic>
        <p:pic>
          <p:nvPicPr>
            <p:cNvPr id="9" name="Picture 8"/>
            <p:cNvPicPr>
              <a:picLocks noChangeAspect="1"/>
            </p:cNvPicPr>
            <p:nvPr/>
          </p:nvPicPr>
          <p:blipFill>
            <a:blip r:embed="rId5"/>
            <a:stretch>
              <a:fillRect/>
            </a:stretch>
          </p:blipFill>
          <p:spPr>
            <a:xfrm>
              <a:off x="1" y="3335728"/>
              <a:ext cx="4495799" cy="3522272"/>
            </a:xfrm>
            <a:prstGeom prst="rect">
              <a:avLst/>
            </a:prstGeom>
          </p:spPr>
        </p:pic>
        <p:sp>
          <p:nvSpPr>
            <p:cNvPr id="13" name="Rectangle 12"/>
            <p:cNvSpPr/>
            <p:nvPr/>
          </p:nvSpPr>
          <p:spPr>
            <a:xfrm>
              <a:off x="381000" y="2509954"/>
              <a:ext cx="316620" cy="924390"/>
            </a:xfrm>
            <a:prstGeom prst="rect">
              <a:avLst/>
            </a:prstGeom>
          </p:spPr>
          <p:txBody>
            <a:bodyPr wrap="none">
              <a:spAutoFit/>
            </a:bodyPr>
            <a:lstStyle/>
            <a:p>
              <a:r>
                <a:rPr lang="en-US" sz="1600" b="1" i="1" dirty="0" smtClean="0"/>
                <a:t>.</a:t>
              </a:r>
            </a:p>
            <a:p>
              <a:r>
                <a:rPr lang="en-US" sz="1600" b="1" i="1" dirty="0" smtClean="0"/>
                <a:t>.</a:t>
              </a:r>
            </a:p>
            <a:p>
              <a:r>
                <a:rPr lang="en-US" sz="1600" b="1" i="1" dirty="0"/>
                <a:t>.</a:t>
              </a:r>
              <a:r>
                <a:rPr lang="en-US" sz="1600" b="1" i="1" dirty="0" smtClean="0"/>
                <a:t> </a:t>
              </a:r>
              <a:endParaRPr lang="en-US" sz="1600" dirty="0"/>
            </a:p>
          </p:txBody>
        </p:sp>
        <p:sp>
          <p:nvSpPr>
            <p:cNvPr id="10" name="Rectangle 9"/>
            <p:cNvSpPr/>
            <p:nvPr/>
          </p:nvSpPr>
          <p:spPr bwMode="auto">
            <a:xfrm>
              <a:off x="0" y="0"/>
              <a:ext cx="4648200" cy="6858000"/>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grpSp>
    </p:spTree>
    <p:extLst>
      <p:ext uri="{BB962C8B-B14F-4D97-AF65-F5344CB8AC3E}">
        <p14:creationId xmlns:p14="http://schemas.microsoft.com/office/powerpoint/2010/main" val="2459846483"/>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1E35B277-F8F6-4F2A-A69E-0014CCCD65BC}" type="slidenum">
              <a:rPr lang="en-US"/>
              <a:pPr/>
              <a:t>23</a:t>
            </a:fld>
            <a:endParaRPr lang="en-US"/>
          </a:p>
        </p:txBody>
      </p:sp>
      <p:sp>
        <p:nvSpPr>
          <p:cNvPr id="63490" name="Line 2"/>
          <p:cNvSpPr>
            <a:spLocks noChangeShapeType="1"/>
          </p:cNvSpPr>
          <p:nvPr/>
        </p:nvSpPr>
        <p:spPr bwMode="auto">
          <a:xfrm>
            <a:off x="609600" y="228600"/>
            <a:ext cx="0" cy="6400800"/>
          </a:xfrm>
          <a:prstGeom prst="line">
            <a:avLst/>
          </a:prstGeom>
          <a:noFill/>
          <a:ln w="38100">
            <a:solidFill>
              <a:schemeClr val="accent2"/>
            </a:solidFill>
            <a:round/>
            <a:headEnd/>
            <a:tailEnd/>
          </a:ln>
          <a:effectLst/>
        </p:spPr>
        <p:txBody>
          <a:bodyPr/>
          <a:lstStyle/>
          <a:p>
            <a:endParaRPr lang="en-US"/>
          </a:p>
        </p:txBody>
      </p:sp>
      <p:sp>
        <p:nvSpPr>
          <p:cNvPr id="63491" name="Line 3"/>
          <p:cNvSpPr>
            <a:spLocks noChangeShapeType="1"/>
          </p:cNvSpPr>
          <p:nvPr/>
        </p:nvSpPr>
        <p:spPr bwMode="auto">
          <a:xfrm>
            <a:off x="609600" y="609600"/>
            <a:ext cx="7848600" cy="0"/>
          </a:xfrm>
          <a:prstGeom prst="line">
            <a:avLst/>
          </a:prstGeom>
          <a:noFill/>
          <a:ln w="38100">
            <a:solidFill>
              <a:schemeClr val="accent2"/>
            </a:solidFill>
            <a:round/>
            <a:headEnd/>
            <a:tailEnd/>
          </a:ln>
          <a:effectLst/>
        </p:spPr>
        <p:txBody>
          <a:bodyPr/>
          <a:lstStyle/>
          <a:p>
            <a:endParaRPr lang="en-US"/>
          </a:p>
        </p:txBody>
      </p:sp>
      <p:sp>
        <p:nvSpPr>
          <p:cNvPr id="63492" name="Rectangle 4"/>
          <p:cNvSpPr>
            <a:spLocks noChangeArrowheads="1"/>
          </p:cNvSpPr>
          <p:nvPr/>
        </p:nvSpPr>
        <p:spPr bwMode="auto">
          <a:xfrm>
            <a:off x="685800" y="228600"/>
            <a:ext cx="7162800"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a:t>
            </a:r>
            <a:r>
              <a:rPr lang="en-US" sz="2000" dirty="0" smtClean="0">
                <a:solidFill>
                  <a:schemeClr val="accent2"/>
                </a:solidFill>
                <a:cs typeface="Times New Roman" charset="0"/>
              </a:rPr>
              <a:t>#2      </a:t>
            </a:r>
            <a:r>
              <a:rPr lang="en-US" sz="2000" dirty="0">
                <a:solidFill>
                  <a:schemeClr val="accent2"/>
                </a:solidFill>
                <a:cs typeface="Times New Roman" charset="0"/>
              </a:rPr>
              <a:t>EGR 120 – Introduction to Engineering</a:t>
            </a:r>
            <a:endParaRPr lang="en-US" sz="3200" dirty="0"/>
          </a:p>
        </p:txBody>
      </p:sp>
      <p:sp>
        <p:nvSpPr>
          <p:cNvPr id="63493" name="Text Box 5"/>
          <p:cNvSpPr txBox="1">
            <a:spLocks noChangeArrowheads="1"/>
          </p:cNvSpPr>
          <p:nvPr/>
        </p:nvSpPr>
        <p:spPr bwMode="auto">
          <a:xfrm>
            <a:off x="609600" y="685800"/>
            <a:ext cx="8534400" cy="3170099"/>
          </a:xfrm>
          <a:prstGeom prst="rect">
            <a:avLst/>
          </a:prstGeom>
          <a:noFill/>
          <a:ln w="9525">
            <a:noFill/>
            <a:miter lim="800000"/>
            <a:headEnd/>
            <a:tailEnd/>
          </a:ln>
          <a:effectLst/>
        </p:spPr>
        <p:txBody>
          <a:bodyPr wrap="square">
            <a:spAutoFit/>
          </a:bodyPr>
          <a:lstStyle/>
          <a:p>
            <a:pPr>
              <a:tabLst>
                <a:tab pos="339725" algn="l"/>
              </a:tabLst>
            </a:pPr>
            <a:r>
              <a:rPr lang="en-US" sz="2000" b="1" u="sng" dirty="0">
                <a:solidFill>
                  <a:schemeClr val="accent2"/>
                </a:solidFill>
              </a:rPr>
              <a:t>The Principles and Practices of Engineering (PE) Exam</a:t>
            </a:r>
            <a:r>
              <a:rPr lang="en-US" sz="2000" dirty="0">
                <a:solidFill>
                  <a:schemeClr val="accent2"/>
                </a:solidFill>
              </a:rPr>
              <a:t> (continued)</a:t>
            </a:r>
            <a:endParaRPr lang="en-US" b="1" u="sng" dirty="0">
              <a:solidFill>
                <a:schemeClr val="accent2"/>
              </a:solidFill>
            </a:endParaRPr>
          </a:p>
          <a:p>
            <a:pPr marL="574675" lvl="2" indent="-228600">
              <a:buFont typeface="Symbol" pitchFamily="18" charset="2"/>
              <a:buChar char="·"/>
              <a:tabLst>
                <a:tab pos="339725" algn="l"/>
              </a:tabLst>
            </a:pPr>
            <a:r>
              <a:rPr lang="en-US" sz="2000" dirty="0" smtClean="0">
                <a:solidFill>
                  <a:schemeClr val="accent2"/>
                </a:solidFill>
              </a:rPr>
              <a:t>The PE exam typically consists of 40 multiple-choice problems in the morning session and 40 multiple-choice problems in the afternoon session..</a:t>
            </a:r>
            <a:endParaRPr lang="en-US" sz="2000" dirty="0">
              <a:solidFill>
                <a:schemeClr val="accent2"/>
              </a:solidFill>
            </a:endParaRPr>
          </a:p>
          <a:p>
            <a:pPr marL="574675" lvl="2" indent="-228600">
              <a:buFont typeface="Symbol" pitchFamily="18" charset="2"/>
              <a:buChar char="·"/>
              <a:tabLst>
                <a:tab pos="339725" algn="l"/>
              </a:tabLst>
            </a:pPr>
            <a:r>
              <a:rPr lang="en-US" sz="2000" dirty="0">
                <a:solidFill>
                  <a:schemeClr val="accent2"/>
                </a:solidFill>
              </a:rPr>
              <a:t>The PE Exam is offered every April and October (some disciplines only in October).</a:t>
            </a:r>
          </a:p>
          <a:p>
            <a:pPr marL="574675" lvl="2" indent="-228600">
              <a:buFont typeface="Symbol" pitchFamily="18" charset="2"/>
              <a:buChar char="·"/>
              <a:tabLst>
                <a:tab pos="339725" algn="l"/>
              </a:tabLst>
            </a:pPr>
            <a:r>
              <a:rPr lang="en-US" sz="2000" dirty="0">
                <a:solidFill>
                  <a:schemeClr val="accent2"/>
                </a:solidFill>
              </a:rPr>
              <a:t>Review courses are available.</a:t>
            </a:r>
          </a:p>
          <a:p>
            <a:pPr marL="574675" lvl="2" indent="-228600">
              <a:buFont typeface="Symbol" pitchFamily="18" charset="2"/>
              <a:buChar char="·"/>
              <a:tabLst>
                <a:tab pos="339725" algn="l"/>
              </a:tabLst>
            </a:pPr>
            <a:r>
              <a:rPr lang="en-US" sz="2000" dirty="0">
                <a:solidFill>
                  <a:schemeClr val="accent2"/>
                </a:solidFill>
              </a:rPr>
              <a:t>Books and bound notebooks are allowed and are very important.  Save your engineering books! </a:t>
            </a:r>
          </a:p>
          <a:p>
            <a:pPr marL="574675" lvl="2" indent="-228600">
              <a:buFont typeface="Symbol" pitchFamily="18" charset="2"/>
              <a:buChar char="·"/>
              <a:tabLst>
                <a:tab pos="339725" algn="l"/>
              </a:tabLst>
            </a:pPr>
            <a:r>
              <a:rPr lang="en-US" sz="2000" dirty="0">
                <a:solidFill>
                  <a:schemeClr val="accent2"/>
                </a:solidFill>
              </a:rPr>
              <a:t>Calculators </a:t>
            </a:r>
            <a:r>
              <a:rPr lang="en-US" sz="2000" dirty="0" smtClean="0">
                <a:solidFill>
                  <a:schemeClr val="accent2"/>
                </a:solidFill>
              </a:rPr>
              <a:t>– only a few calculators specified on the NCEES web site are allowed</a:t>
            </a:r>
            <a:endParaRPr lang="en-US" sz="2000" dirty="0">
              <a:solidFill>
                <a:schemeClr val="accent2"/>
              </a:solidFill>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a:xfrm>
            <a:off x="7238999" y="0"/>
            <a:ext cx="1905000" cy="457200"/>
          </a:xfrm>
        </p:spPr>
        <p:txBody>
          <a:bodyPr/>
          <a:lstStyle/>
          <a:p>
            <a:fld id="{1E35B277-F8F6-4F2A-A69E-0014CCCD65BC}" type="slidenum">
              <a:rPr lang="en-US"/>
              <a:pPr/>
              <a:t>24</a:t>
            </a:fld>
            <a:endParaRPr lang="en-US" dirty="0"/>
          </a:p>
        </p:txBody>
      </p:sp>
      <p:sp>
        <p:nvSpPr>
          <p:cNvPr id="63491" name="Line 3"/>
          <p:cNvSpPr>
            <a:spLocks noChangeShapeType="1"/>
          </p:cNvSpPr>
          <p:nvPr/>
        </p:nvSpPr>
        <p:spPr bwMode="auto">
          <a:xfrm>
            <a:off x="3727666" y="609600"/>
            <a:ext cx="5416333" cy="0"/>
          </a:xfrm>
          <a:prstGeom prst="line">
            <a:avLst/>
          </a:prstGeom>
          <a:noFill/>
          <a:ln w="38100">
            <a:solidFill>
              <a:schemeClr val="accent2"/>
            </a:solidFill>
            <a:round/>
            <a:headEnd/>
            <a:tailEnd/>
          </a:ln>
          <a:effectLst/>
        </p:spPr>
        <p:txBody>
          <a:bodyPr/>
          <a:lstStyle/>
          <a:p>
            <a:endParaRPr lang="en-US"/>
          </a:p>
        </p:txBody>
      </p:sp>
      <p:sp>
        <p:nvSpPr>
          <p:cNvPr id="63492" name="Rectangle 4"/>
          <p:cNvSpPr>
            <a:spLocks noChangeArrowheads="1"/>
          </p:cNvSpPr>
          <p:nvPr/>
        </p:nvSpPr>
        <p:spPr bwMode="auto">
          <a:xfrm>
            <a:off x="3721382" y="152400"/>
            <a:ext cx="3429000"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a:t>
            </a:r>
            <a:r>
              <a:rPr lang="en-US" sz="2000" dirty="0" smtClean="0">
                <a:solidFill>
                  <a:schemeClr val="accent2"/>
                </a:solidFill>
                <a:cs typeface="Times New Roman" charset="0"/>
              </a:rPr>
              <a:t>#2      </a:t>
            </a:r>
            <a:r>
              <a:rPr lang="en-US" sz="2000" dirty="0">
                <a:solidFill>
                  <a:schemeClr val="accent2"/>
                </a:solidFill>
                <a:cs typeface="Times New Roman" charset="0"/>
              </a:rPr>
              <a:t>EGR </a:t>
            </a:r>
            <a:r>
              <a:rPr lang="en-US" sz="2000" dirty="0" smtClean="0">
                <a:solidFill>
                  <a:schemeClr val="accent2"/>
                </a:solidFill>
                <a:cs typeface="Times New Roman" charset="0"/>
              </a:rPr>
              <a:t>120</a:t>
            </a:r>
            <a:endParaRPr lang="en-US" sz="3200" dirty="0"/>
          </a:p>
        </p:txBody>
      </p:sp>
      <p:pic>
        <p:nvPicPr>
          <p:cNvPr id="2" name="Picture 1"/>
          <p:cNvPicPr>
            <a:picLocks noChangeAspect="1"/>
          </p:cNvPicPr>
          <p:nvPr/>
        </p:nvPicPr>
        <p:blipFill>
          <a:blip r:embed="rId2"/>
          <a:stretch>
            <a:fillRect/>
          </a:stretch>
        </p:blipFill>
        <p:spPr>
          <a:xfrm>
            <a:off x="0" y="0"/>
            <a:ext cx="3755947" cy="6830505"/>
          </a:xfrm>
          <a:prstGeom prst="rect">
            <a:avLst/>
          </a:prstGeom>
        </p:spPr>
      </p:pic>
      <p:sp>
        <p:nvSpPr>
          <p:cNvPr id="8" name="Rectangle 4"/>
          <p:cNvSpPr>
            <a:spLocks noChangeArrowheads="1"/>
          </p:cNvSpPr>
          <p:nvPr/>
        </p:nvSpPr>
        <p:spPr bwMode="auto">
          <a:xfrm>
            <a:off x="3886199" y="1066800"/>
            <a:ext cx="5257799" cy="2590800"/>
          </a:xfrm>
          <a:prstGeom prst="rect">
            <a:avLst/>
          </a:prstGeom>
          <a:noFill/>
          <a:ln w="9525">
            <a:noFill/>
            <a:miter lim="800000"/>
            <a:headEnd/>
            <a:tailEnd/>
          </a:ln>
          <a:effectLst/>
        </p:spPr>
        <p:txBody>
          <a:bodyPr/>
          <a:lstStyle/>
          <a:p>
            <a:pPr marL="342900" indent="-342900">
              <a:spcBef>
                <a:spcPct val="20000"/>
              </a:spcBef>
            </a:pPr>
            <a:r>
              <a:rPr lang="en-US" sz="2000" b="1" u="sng" dirty="0" smtClean="0">
                <a:solidFill>
                  <a:schemeClr val="accent2"/>
                </a:solidFill>
                <a:cs typeface="Times New Roman" charset="0"/>
              </a:rPr>
              <a:t>Passing Rates for the PE Exam</a:t>
            </a:r>
            <a:endParaRPr lang="en-US" sz="2000" dirty="0" smtClean="0">
              <a:solidFill>
                <a:schemeClr val="accent2"/>
              </a:solidFill>
              <a:cs typeface="Times New Roman" charset="0"/>
            </a:endParaRPr>
          </a:p>
          <a:p>
            <a:pPr marL="342900" indent="-342900">
              <a:spcBef>
                <a:spcPct val="20000"/>
              </a:spcBef>
              <a:buFont typeface="Arial" panose="020B0604020202020204" pitchFamily="34" charset="0"/>
              <a:buChar char="•"/>
            </a:pPr>
            <a:r>
              <a:rPr lang="en-US" sz="2000" dirty="0" smtClean="0">
                <a:solidFill>
                  <a:schemeClr val="accent2"/>
                </a:solidFill>
                <a:cs typeface="Times New Roman" charset="0"/>
              </a:rPr>
              <a:t>Note that the volume of test takers and the passing rates are lower than for the FE.  This is a challenging test.</a:t>
            </a:r>
          </a:p>
          <a:p>
            <a:pPr marL="342900" indent="-342900">
              <a:spcBef>
                <a:spcPct val="20000"/>
              </a:spcBef>
              <a:buFont typeface="Arial" panose="020B0604020202020204" pitchFamily="34" charset="0"/>
              <a:buChar char="•"/>
            </a:pPr>
            <a:r>
              <a:rPr lang="en-US" sz="2000" dirty="0" smtClean="0">
                <a:solidFill>
                  <a:schemeClr val="accent2"/>
                </a:solidFill>
                <a:cs typeface="Times New Roman" charset="0"/>
              </a:rPr>
              <a:t>Which disciplines had the most test-takers?</a:t>
            </a:r>
          </a:p>
          <a:p>
            <a:pPr marL="342900" indent="-342900">
              <a:spcBef>
                <a:spcPct val="20000"/>
              </a:spcBef>
              <a:buFont typeface="Arial" panose="020B0604020202020204" pitchFamily="34" charset="0"/>
              <a:buChar char="•"/>
            </a:pPr>
            <a:r>
              <a:rPr lang="en-US" sz="2000" dirty="0" smtClean="0">
                <a:solidFill>
                  <a:schemeClr val="accent2"/>
                </a:solidFill>
                <a:cs typeface="Times New Roman" charset="0"/>
              </a:rPr>
              <a:t>Note the large disparity between first time test takers and the overall pass rate.</a:t>
            </a:r>
            <a:endParaRPr lang="en-US" sz="3200" dirty="0"/>
          </a:p>
        </p:txBody>
      </p:sp>
    </p:spTree>
    <p:extLst>
      <p:ext uri="{BB962C8B-B14F-4D97-AF65-F5344CB8AC3E}">
        <p14:creationId xmlns:p14="http://schemas.microsoft.com/office/powerpoint/2010/main" val="401095147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D4526D2-CD73-435E-B3F4-9F151F7741C5}" type="slidenum">
              <a:rPr lang="en-US" altLang="en-US" sz="1400"/>
              <a:pPr/>
              <a:t>3</a:t>
            </a:fld>
            <a:endParaRPr lang="en-US" altLang="en-US" sz="1400"/>
          </a:p>
        </p:txBody>
      </p:sp>
      <p:sp>
        <p:nvSpPr>
          <p:cNvPr id="4099" name="Line 1026"/>
          <p:cNvSpPr>
            <a:spLocks noChangeShapeType="1"/>
          </p:cNvSpPr>
          <p:nvPr/>
        </p:nvSpPr>
        <p:spPr bwMode="auto">
          <a:xfrm>
            <a:off x="609600" y="228600"/>
            <a:ext cx="0" cy="640080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0" name="Line 1027"/>
          <p:cNvSpPr>
            <a:spLocks noChangeShapeType="1"/>
          </p:cNvSpPr>
          <p:nvPr/>
        </p:nvSpPr>
        <p:spPr bwMode="auto">
          <a:xfrm>
            <a:off x="609600" y="609600"/>
            <a:ext cx="78486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1" name="Rectangle 1028"/>
          <p:cNvSpPr>
            <a:spLocks noChangeArrowheads="1"/>
          </p:cNvSpPr>
          <p:nvPr/>
        </p:nvSpPr>
        <p:spPr bwMode="auto">
          <a:xfrm>
            <a:off x="685800" y="228600"/>
            <a:ext cx="7162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US" altLang="en-US" sz="2000" dirty="0" smtClean="0">
                <a:solidFill>
                  <a:schemeClr val="accent2"/>
                </a:solidFill>
                <a:cs typeface="Times New Roman" panose="02020603050405020304" pitchFamily="18" charset="0"/>
              </a:rPr>
              <a:t>Lecture </a:t>
            </a:r>
            <a:r>
              <a:rPr lang="en-US" altLang="en-US" sz="2000" dirty="0" smtClean="0">
                <a:solidFill>
                  <a:schemeClr val="accent2"/>
                </a:solidFill>
                <a:cs typeface="Times New Roman" panose="02020603050405020304" pitchFamily="18" charset="0"/>
              </a:rPr>
              <a:t>#2      </a:t>
            </a:r>
            <a:r>
              <a:rPr lang="en-US" altLang="en-US" sz="2000" dirty="0">
                <a:solidFill>
                  <a:schemeClr val="accent2"/>
                </a:solidFill>
                <a:cs typeface="Times New Roman" panose="02020603050405020304" pitchFamily="18" charset="0"/>
              </a:rPr>
              <a:t>EGR 120 – Introduction to Engineering</a:t>
            </a:r>
            <a:endParaRPr lang="en-US" altLang="en-US" sz="3200" dirty="0"/>
          </a:p>
        </p:txBody>
      </p:sp>
      <p:sp>
        <p:nvSpPr>
          <p:cNvPr id="4102" name="Text Box 1029"/>
          <p:cNvSpPr txBox="1">
            <a:spLocks noChangeArrowheads="1"/>
          </p:cNvSpPr>
          <p:nvPr/>
        </p:nvSpPr>
        <p:spPr bwMode="auto">
          <a:xfrm>
            <a:off x="609600" y="609600"/>
            <a:ext cx="8229600" cy="313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Font typeface="Wingdings" panose="05000000000000000000" pitchFamily="2" charset="2"/>
              <a:buNone/>
            </a:pPr>
            <a:r>
              <a:rPr lang="en-US" altLang="en-US" b="1" u="sng" dirty="0">
                <a:solidFill>
                  <a:schemeClr val="accent2"/>
                </a:solidFill>
                <a:cs typeface="Arial" panose="020B0604020202020204" pitchFamily="34" charset="0"/>
                <a:sym typeface="Symbol" panose="05050102010706020507" pitchFamily="18" charset="2"/>
              </a:rPr>
              <a:t>Why Is ABET Accreditation Important</a:t>
            </a:r>
            <a:r>
              <a:rPr lang="en-US" altLang="en-US" b="1" dirty="0">
                <a:solidFill>
                  <a:schemeClr val="accent2"/>
                </a:solidFill>
                <a:cs typeface="Arial" panose="020B0604020202020204" pitchFamily="34" charset="0"/>
                <a:sym typeface="Symbol" panose="05050102010706020507" pitchFamily="18" charset="2"/>
              </a:rPr>
              <a:t>?</a:t>
            </a:r>
            <a:r>
              <a:rPr lang="en-US" altLang="en-US" sz="2000" b="1" dirty="0">
                <a:solidFill>
                  <a:schemeClr val="accent2"/>
                </a:solidFill>
                <a:cs typeface="Arial" panose="020B0604020202020204" pitchFamily="34" charset="0"/>
                <a:sym typeface="Symbol" panose="05050102010706020507" pitchFamily="18" charset="2"/>
              </a:rPr>
              <a:t> </a:t>
            </a:r>
          </a:p>
          <a:p>
            <a:pPr>
              <a:spcBef>
                <a:spcPct val="20000"/>
              </a:spcBef>
              <a:buFont typeface="Wingdings" panose="05000000000000000000" pitchFamily="2" charset="2"/>
              <a:buChar char="§"/>
            </a:pPr>
            <a:r>
              <a:rPr lang="en-US" altLang="en-US" sz="2000" dirty="0">
                <a:solidFill>
                  <a:schemeClr val="accent2"/>
                </a:solidFill>
                <a:cs typeface="Arial" panose="020B0604020202020204" pitchFamily="34" charset="0"/>
                <a:sym typeface="Symbol" panose="05050102010706020507" pitchFamily="18" charset="2"/>
              </a:rPr>
              <a:t>Accreditation helps students and their parents choose quality college programs. </a:t>
            </a:r>
          </a:p>
          <a:p>
            <a:pPr>
              <a:spcBef>
                <a:spcPct val="20000"/>
              </a:spcBef>
              <a:buFont typeface="Wingdings" panose="05000000000000000000" pitchFamily="2" charset="2"/>
              <a:buChar char="§"/>
            </a:pPr>
            <a:r>
              <a:rPr lang="en-US" altLang="en-US" sz="2000" dirty="0">
                <a:solidFill>
                  <a:schemeClr val="accent2"/>
                </a:solidFill>
                <a:cs typeface="Arial" panose="020B0604020202020204" pitchFamily="34" charset="0"/>
                <a:sym typeface="Symbol" panose="05050102010706020507" pitchFamily="18" charset="2"/>
              </a:rPr>
              <a:t>Accreditation enables employers to recruit graduates they know are well-prepared. </a:t>
            </a:r>
          </a:p>
          <a:p>
            <a:pPr>
              <a:spcBef>
                <a:spcPct val="20000"/>
              </a:spcBef>
              <a:buFont typeface="Wingdings" panose="05000000000000000000" pitchFamily="2" charset="2"/>
              <a:buChar char="§"/>
            </a:pPr>
            <a:r>
              <a:rPr lang="en-US" altLang="en-US" sz="2000" dirty="0">
                <a:solidFill>
                  <a:schemeClr val="accent2"/>
                </a:solidFill>
                <a:cs typeface="Arial" panose="020B0604020202020204" pitchFamily="34" charset="0"/>
                <a:sym typeface="Symbol" panose="05050102010706020507" pitchFamily="18" charset="2"/>
              </a:rPr>
              <a:t>Accreditation is used by registration, licensure, and certification boards to screen applicants. </a:t>
            </a:r>
          </a:p>
          <a:p>
            <a:pPr>
              <a:spcBef>
                <a:spcPct val="20000"/>
              </a:spcBef>
              <a:buFont typeface="Wingdings" panose="05000000000000000000" pitchFamily="2" charset="2"/>
              <a:buChar char="§"/>
            </a:pPr>
            <a:r>
              <a:rPr lang="en-US" altLang="en-US" sz="2000" dirty="0">
                <a:solidFill>
                  <a:schemeClr val="accent2"/>
                </a:solidFill>
                <a:cs typeface="Arial" panose="020B0604020202020204" pitchFamily="34" charset="0"/>
                <a:sym typeface="Symbol" panose="05050102010706020507" pitchFamily="18" charset="2"/>
              </a:rPr>
              <a:t>Accreditation gives colleges and universities a structured mechanism to assess, evaluate, and improve the quality of their programs.</a:t>
            </a:r>
          </a:p>
        </p:txBody>
      </p:sp>
      <p:sp>
        <p:nvSpPr>
          <p:cNvPr id="4103" name="Rectangle 1030"/>
          <p:cNvSpPr>
            <a:spLocks noChangeArrowheads="1"/>
          </p:cNvSpPr>
          <p:nvPr/>
        </p:nvSpPr>
        <p:spPr bwMode="auto">
          <a:xfrm>
            <a:off x="609600" y="3886200"/>
            <a:ext cx="85344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buFont typeface="Wingdings" panose="05000000000000000000" pitchFamily="2" charset="2"/>
              <a:buNone/>
            </a:pPr>
            <a:r>
              <a:rPr lang="en-US" altLang="en-US" b="1" u="sng" dirty="0">
                <a:solidFill>
                  <a:schemeClr val="accent2"/>
                </a:solidFill>
                <a:cs typeface="Arial" panose="020B0604020202020204" pitchFamily="34" charset="0"/>
                <a:sym typeface="Symbol" panose="05050102010706020507" pitchFamily="18" charset="2"/>
              </a:rPr>
              <a:t>ABET Accreditation Criteria</a:t>
            </a:r>
            <a:r>
              <a:rPr lang="en-US" altLang="en-US" sz="2000" b="1" dirty="0">
                <a:solidFill>
                  <a:schemeClr val="accent2"/>
                </a:solidFill>
                <a:cs typeface="Arial" panose="020B0604020202020204" pitchFamily="34" charset="0"/>
                <a:sym typeface="Symbol" panose="05050102010706020507" pitchFamily="18" charset="2"/>
              </a:rPr>
              <a:t> </a:t>
            </a:r>
          </a:p>
          <a:p>
            <a:pPr>
              <a:spcBef>
                <a:spcPct val="50000"/>
              </a:spcBef>
              <a:buFont typeface="Wingdings" panose="05000000000000000000" pitchFamily="2" charset="2"/>
              <a:buNone/>
            </a:pPr>
            <a:r>
              <a:rPr lang="en-US" altLang="en-US" sz="2000" dirty="0">
                <a:solidFill>
                  <a:schemeClr val="accent2"/>
                </a:solidFill>
                <a:cs typeface="Arial" panose="020B0604020202020204" pitchFamily="34" charset="0"/>
                <a:sym typeface="Symbol" panose="05050102010706020507" pitchFamily="18" charset="2"/>
              </a:rPr>
              <a:t>ABET has established criteria for accrediting engineering programs.  Some criteria applies to all types of engineering programs and some criteria are for specific programs</a:t>
            </a:r>
            <a:r>
              <a:rPr lang="en-US" altLang="en-US" sz="2000" dirty="0" smtClean="0">
                <a:solidFill>
                  <a:schemeClr val="accent2"/>
                </a:solidFill>
                <a:cs typeface="Arial" panose="020B0604020202020204" pitchFamily="34" charset="0"/>
                <a:sym typeface="Symbol" panose="05050102010706020507" pitchFamily="18" charset="2"/>
              </a:rPr>
              <a:t>.</a:t>
            </a:r>
          </a:p>
          <a:p>
            <a:pPr marL="342900" indent="-342900">
              <a:spcBef>
                <a:spcPct val="20000"/>
              </a:spcBef>
              <a:buFont typeface="Wingdings" panose="05000000000000000000" pitchFamily="2" charset="2"/>
              <a:buChar char="§"/>
            </a:pPr>
            <a:r>
              <a:rPr lang="en-US" altLang="en-US" sz="2000" b="1" i="1" u="sng" dirty="0">
                <a:solidFill>
                  <a:schemeClr val="accent2"/>
                </a:solidFill>
                <a:cs typeface="Arial" panose="020B0604020202020204" pitchFamily="34" charset="0"/>
                <a:sym typeface="Symbol" panose="05050102010706020507" pitchFamily="18" charset="2"/>
              </a:rPr>
              <a:t>General Criterion 3</a:t>
            </a:r>
            <a:r>
              <a:rPr lang="en-US" altLang="en-US" sz="2000" b="1" i="1" dirty="0">
                <a:solidFill>
                  <a:schemeClr val="accent2"/>
                </a:solidFill>
                <a:cs typeface="Arial" panose="020B0604020202020204" pitchFamily="34" charset="0"/>
                <a:sym typeface="Symbol" panose="05050102010706020507" pitchFamily="18" charset="2"/>
              </a:rPr>
              <a:t> </a:t>
            </a:r>
            <a:r>
              <a:rPr lang="en-US" altLang="en-US" sz="2000" dirty="0">
                <a:solidFill>
                  <a:schemeClr val="accent2"/>
                </a:solidFill>
                <a:cs typeface="Arial" panose="020B0604020202020204" pitchFamily="34" charset="0"/>
                <a:sym typeface="Symbol" panose="05050102010706020507" pitchFamily="18" charset="2"/>
              </a:rPr>
              <a:t>(for all programs) is shown on the following slide.</a:t>
            </a:r>
          </a:p>
          <a:p>
            <a:pPr marL="342900" indent="-342900">
              <a:spcBef>
                <a:spcPct val="20000"/>
              </a:spcBef>
              <a:buFont typeface="Wingdings" panose="05000000000000000000" pitchFamily="2" charset="2"/>
              <a:buChar char="§"/>
            </a:pPr>
            <a:r>
              <a:rPr lang="en-US" altLang="en-US" sz="2000" b="1" i="1" u="sng" dirty="0">
                <a:solidFill>
                  <a:schemeClr val="accent2"/>
                </a:solidFill>
                <a:cs typeface="Arial" panose="020B0604020202020204" pitchFamily="34" charset="0"/>
                <a:sym typeface="Symbol" panose="05050102010706020507" pitchFamily="18" charset="2"/>
              </a:rPr>
              <a:t>Program Criteria for Civil Engineering</a:t>
            </a:r>
            <a:r>
              <a:rPr lang="en-US" altLang="en-US" sz="2000" dirty="0">
                <a:solidFill>
                  <a:schemeClr val="accent2"/>
                </a:solidFill>
                <a:cs typeface="Arial" panose="020B0604020202020204" pitchFamily="34" charset="0"/>
                <a:sym typeface="Symbol" panose="05050102010706020507" pitchFamily="18" charset="2"/>
              </a:rPr>
              <a:t> (as an example) is shown on the subsequent slide.</a:t>
            </a:r>
          </a:p>
          <a:p>
            <a:pPr marL="342900" indent="-342900">
              <a:spcBef>
                <a:spcPct val="50000"/>
              </a:spcBef>
              <a:buFont typeface="Arial" panose="020B0604020202020204" pitchFamily="34" charset="0"/>
              <a:buChar char="•"/>
            </a:pPr>
            <a:endParaRPr lang="en-US" altLang="en-US" sz="2000" dirty="0">
              <a:solidFill>
                <a:schemeClr val="accent2"/>
              </a:solidFill>
              <a:cs typeface="Arial" panose="020B0604020202020204" pitchFamily="34" charset="0"/>
              <a:sym typeface="Symbol" panose="05050102010706020507" pitchFamily="18" charset="2"/>
            </a:endParaRPr>
          </a:p>
        </p:txBody>
      </p:sp>
    </p:spTree>
    <p:extLst>
      <p:ext uri="{BB962C8B-B14F-4D97-AF65-F5344CB8AC3E}">
        <p14:creationId xmlns:p14="http://schemas.microsoft.com/office/powerpoint/2010/main" val="387590131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xfrm>
            <a:off x="7239000" y="-25037"/>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5A01C7B-3A03-4C9B-B2C7-BE1A752BD5BF}" type="slidenum">
              <a:rPr lang="en-US" altLang="en-US" sz="1400"/>
              <a:pPr/>
              <a:t>4</a:t>
            </a:fld>
            <a:endParaRPr lang="en-US" altLang="en-US" sz="1400"/>
          </a:p>
        </p:txBody>
      </p:sp>
      <p:sp>
        <p:nvSpPr>
          <p:cNvPr id="5123" name="Line 2"/>
          <p:cNvSpPr>
            <a:spLocks noChangeShapeType="1"/>
          </p:cNvSpPr>
          <p:nvPr/>
        </p:nvSpPr>
        <p:spPr bwMode="auto">
          <a:xfrm>
            <a:off x="609600" y="228600"/>
            <a:ext cx="0" cy="640080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4" name="Line 3"/>
          <p:cNvSpPr>
            <a:spLocks noChangeShapeType="1"/>
          </p:cNvSpPr>
          <p:nvPr/>
        </p:nvSpPr>
        <p:spPr bwMode="auto">
          <a:xfrm>
            <a:off x="609600" y="609600"/>
            <a:ext cx="78486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5" name="Rectangle 4"/>
          <p:cNvSpPr>
            <a:spLocks noChangeArrowheads="1"/>
          </p:cNvSpPr>
          <p:nvPr/>
        </p:nvSpPr>
        <p:spPr bwMode="auto">
          <a:xfrm>
            <a:off x="685800" y="228600"/>
            <a:ext cx="7162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US" altLang="en-US" sz="2000" dirty="0" smtClean="0">
                <a:solidFill>
                  <a:schemeClr val="accent2"/>
                </a:solidFill>
                <a:cs typeface="Times New Roman" panose="02020603050405020304" pitchFamily="18" charset="0"/>
              </a:rPr>
              <a:t>Lecture </a:t>
            </a:r>
            <a:r>
              <a:rPr lang="en-US" altLang="en-US" sz="2000" dirty="0" smtClean="0">
                <a:solidFill>
                  <a:schemeClr val="accent2"/>
                </a:solidFill>
                <a:cs typeface="Times New Roman" panose="02020603050405020304" pitchFamily="18" charset="0"/>
              </a:rPr>
              <a:t>#2      </a:t>
            </a:r>
            <a:r>
              <a:rPr lang="en-US" altLang="en-US" sz="2000" dirty="0">
                <a:solidFill>
                  <a:schemeClr val="accent2"/>
                </a:solidFill>
                <a:cs typeface="Times New Roman" panose="02020603050405020304" pitchFamily="18" charset="0"/>
              </a:rPr>
              <a:t>EGR 120 – Introduction to Engineering</a:t>
            </a:r>
            <a:endParaRPr lang="en-US" altLang="en-US" sz="3200" dirty="0"/>
          </a:p>
        </p:txBody>
      </p:sp>
      <p:sp>
        <p:nvSpPr>
          <p:cNvPr id="5126" name="Text Box 5"/>
          <p:cNvSpPr txBox="1">
            <a:spLocks noChangeArrowheads="1"/>
          </p:cNvSpPr>
          <p:nvPr/>
        </p:nvSpPr>
        <p:spPr bwMode="auto">
          <a:xfrm>
            <a:off x="609600" y="609600"/>
            <a:ext cx="8534400" cy="6324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000" b="1" u="sng" dirty="0"/>
              <a:t>General Criterion 3. Student </a:t>
            </a:r>
            <a:r>
              <a:rPr lang="en-US" sz="2000" b="1" u="sng" dirty="0" smtClean="0"/>
              <a:t>Outcomes (a-k)</a:t>
            </a:r>
            <a:endParaRPr lang="en-US" sz="2000" b="1" u="sng" dirty="0"/>
          </a:p>
          <a:p>
            <a:pPr>
              <a:lnSpc>
                <a:spcPct val="90000"/>
              </a:lnSpc>
              <a:spcBef>
                <a:spcPct val="20000"/>
              </a:spcBef>
              <a:buFont typeface="Wingdings" panose="05000000000000000000" pitchFamily="2" charset="2"/>
              <a:buNone/>
            </a:pPr>
            <a:r>
              <a:rPr lang="en-US" altLang="en-US" sz="2200" dirty="0" smtClean="0">
                <a:sym typeface="Symbol" panose="05050102010706020507" pitchFamily="18" charset="2"/>
              </a:rPr>
              <a:t>Engineering </a:t>
            </a:r>
            <a:r>
              <a:rPr lang="en-US" altLang="en-US" sz="2200" dirty="0">
                <a:sym typeface="Symbol" panose="05050102010706020507" pitchFamily="18" charset="2"/>
              </a:rPr>
              <a:t>programs </a:t>
            </a:r>
            <a:r>
              <a:rPr lang="en-US" altLang="en-US" sz="2200" dirty="0" smtClean="0">
                <a:sym typeface="Symbol" panose="05050102010706020507" pitchFamily="18" charset="2"/>
              </a:rPr>
              <a:t>must demonstrate that their students attain:</a:t>
            </a:r>
            <a:endParaRPr lang="en-US" altLang="en-US" sz="2200" dirty="0">
              <a:sym typeface="Symbol" panose="05050102010706020507" pitchFamily="18" charset="2"/>
            </a:endParaRPr>
          </a:p>
          <a:p>
            <a:pPr marL="0" indent="0">
              <a:lnSpc>
                <a:spcPct val="90000"/>
              </a:lnSpc>
              <a:spcBef>
                <a:spcPct val="20000"/>
              </a:spcBef>
              <a:buFont typeface="Wingdings" panose="05000000000000000000" pitchFamily="2" charset="2"/>
              <a:buNone/>
            </a:pPr>
            <a:r>
              <a:rPr lang="en-US" sz="2200" dirty="0"/>
              <a:t>(a) an ability to apply knowledge of mathematics, science, and engineering </a:t>
            </a:r>
            <a:br>
              <a:rPr lang="en-US" sz="2200" dirty="0"/>
            </a:br>
            <a:r>
              <a:rPr lang="en-US" sz="2200" dirty="0" smtClean="0"/>
              <a:t>(</a:t>
            </a:r>
            <a:r>
              <a:rPr lang="en-US" sz="2200" dirty="0"/>
              <a:t>b) an ability to design and conduct experiments, as well as to analyze and interpret data </a:t>
            </a:r>
            <a:br>
              <a:rPr lang="en-US" sz="2200" dirty="0"/>
            </a:br>
            <a:r>
              <a:rPr lang="en-US" sz="2200" dirty="0" smtClean="0"/>
              <a:t>(</a:t>
            </a:r>
            <a:r>
              <a:rPr lang="en-US" sz="2200" dirty="0"/>
              <a:t>c) an ability to design a system, component, or process to meet desired needs within realistic constraints such as economic, environmental, social, political, ethical, health and safety, manufacturability, and sustainability </a:t>
            </a:r>
            <a:br>
              <a:rPr lang="en-US" sz="2200" dirty="0"/>
            </a:br>
            <a:r>
              <a:rPr lang="en-US" sz="2200" dirty="0" smtClean="0"/>
              <a:t>(</a:t>
            </a:r>
            <a:r>
              <a:rPr lang="en-US" sz="2200" dirty="0"/>
              <a:t>d) an ability to </a:t>
            </a:r>
            <a:r>
              <a:rPr lang="en-US" sz="2200" b="1" i="1" dirty="0">
                <a:solidFill>
                  <a:srgbClr val="FF0000"/>
                </a:solidFill>
              </a:rPr>
              <a:t>function on multidisciplinary teams</a:t>
            </a:r>
            <a:r>
              <a:rPr lang="en-US" sz="2200" dirty="0"/>
              <a:t> </a:t>
            </a:r>
            <a:br>
              <a:rPr lang="en-US" sz="2200" dirty="0"/>
            </a:br>
            <a:r>
              <a:rPr lang="en-US" sz="2200" dirty="0" smtClean="0"/>
              <a:t>(</a:t>
            </a:r>
            <a:r>
              <a:rPr lang="en-US" sz="2200" dirty="0"/>
              <a:t>e) an ability to identify, formulate, and solve engineering problems </a:t>
            </a:r>
            <a:br>
              <a:rPr lang="en-US" sz="2200" dirty="0"/>
            </a:br>
            <a:r>
              <a:rPr lang="en-US" sz="2200" dirty="0" smtClean="0"/>
              <a:t>(</a:t>
            </a:r>
            <a:r>
              <a:rPr lang="en-US" sz="2200" dirty="0"/>
              <a:t>f) an understanding of professional and </a:t>
            </a:r>
            <a:r>
              <a:rPr lang="en-US" sz="2200" b="1" i="1" dirty="0">
                <a:solidFill>
                  <a:srgbClr val="FF0000"/>
                </a:solidFill>
              </a:rPr>
              <a:t>ethical responsibility</a:t>
            </a:r>
            <a:r>
              <a:rPr lang="en-US" sz="2200" dirty="0"/>
              <a:t> </a:t>
            </a:r>
            <a:br>
              <a:rPr lang="en-US" sz="2200" dirty="0"/>
            </a:br>
            <a:r>
              <a:rPr lang="en-US" sz="2200" dirty="0" smtClean="0"/>
              <a:t>(</a:t>
            </a:r>
            <a:r>
              <a:rPr lang="en-US" sz="2200" dirty="0"/>
              <a:t>g) an ability to communicate effectively </a:t>
            </a:r>
            <a:br>
              <a:rPr lang="en-US" sz="2200" dirty="0"/>
            </a:br>
            <a:r>
              <a:rPr lang="en-US" sz="2200" dirty="0" smtClean="0"/>
              <a:t>(</a:t>
            </a:r>
            <a:r>
              <a:rPr lang="en-US" sz="2200" dirty="0"/>
              <a:t>h) the broad education necessary to understand the impact of engineering solutions in a global, economic, environmental, and societal context </a:t>
            </a:r>
            <a:br>
              <a:rPr lang="en-US" sz="2200" dirty="0"/>
            </a:br>
            <a:r>
              <a:rPr lang="en-US" sz="2200" dirty="0" smtClean="0"/>
              <a:t>(</a:t>
            </a:r>
            <a:r>
              <a:rPr lang="en-US" sz="2200" dirty="0" err="1"/>
              <a:t>i</a:t>
            </a:r>
            <a:r>
              <a:rPr lang="en-US" sz="2200" dirty="0"/>
              <a:t>) a recognition of the need for, and an ability to engage in life-long learning </a:t>
            </a:r>
            <a:br>
              <a:rPr lang="en-US" sz="2200" dirty="0"/>
            </a:br>
            <a:r>
              <a:rPr lang="en-US" sz="2200" dirty="0" smtClean="0"/>
              <a:t>(</a:t>
            </a:r>
            <a:r>
              <a:rPr lang="en-US" sz="2200" dirty="0"/>
              <a:t>j) a knowledge of contemporary issues </a:t>
            </a:r>
            <a:br>
              <a:rPr lang="en-US" sz="2200" dirty="0"/>
            </a:br>
            <a:r>
              <a:rPr lang="en-US" sz="2200" dirty="0" smtClean="0"/>
              <a:t>(</a:t>
            </a:r>
            <a:r>
              <a:rPr lang="en-US" sz="2200" dirty="0"/>
              <a:t>k) an ability to use the techniques, skills, and modern engineering tools necessary for engineering practice. </a:t>
            </a:r>
            <a:endParaRPr lang="en-US" altLang="en-US" sz="2200" dirty="0">
              <a:solidFill>
                <a:schemeClr val="accent2"/>
              </a:solidFill>
              <a:sym typeface="Symbol" panose="05050102010706020507" pitchFamily="18" charset="2"/>
            </a:endParaRPr>
          </a:p>
        </p:txBody>
      </p:sp>
    </p:spTree>
    <p:extLst>
      <p:ext uri="{BB962C8B-B14F-4D97-AF65-F5344CB8AC3E}">
        <p14:creationId xmlns:p14="http://schemas.microsoft.com/office/powerpoint/2010/main" val="147482534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xfrm>
            <a:off x="7212874" y="-2041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441906A-0060-447F-BA0D-E5F3EA2A7AF9}" type="slidenum">
              <a:rPr lang="en-US" altLang="en-US" sz="1400"/>
              <a:pPr/>
              <a:t>5</a:t>
            </a:fld>
            <a:endParaRPr lang="en-US" altLang="en-US" sz="1400"/>
          </a:p>
        </p:txBody>
      </p:sp>
      <p:sp>
        <p:nvSpPr>
          <p:cNvPr id="6147" name="Line 2"/>
          <p:cNvSpPr>
            <a:spLocks noChangeShapeType="1"/>
          </p:cNvSpPr>
          <p:nvPr/>
        </p:nvSpPr>
        <p:spPr bwMode="auto">
          <a:xfrm>
            <a:off x="609600" y="228600"/>
            <a:ext cx="0" cy="640080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8" name="Line 3"/>
          <p:cNvSpPr>
            <a:spLocks noChangeShapeType="1"/>
          </p:cNvSpPr>
          <p:nvPr/>
        </p:nvSpPr>
        <p:spPr bwMode="auto">
          <a:xfrm>
            <a:off x="609600" y="609600"/>
            <a:ext cx="78486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9" name="Rectangle 4"/>
          <p:cNvSpPr>
            <a:spLocks noChangeArrowheads="1"/>
          </p:cNvSpPr>
          <p:nvPr/>
        </p:nvSpPr>
        <p:spPr bwMode="auto">
          <a:xfrm>
            <a:off x="685800" y="228600"/>
            <a:ext cx="7162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US" altLang="en-US" sz="2000" dirty="0" smtClean="0">
                <a:solidFill>
                  <a:schemeClr val="accent2"/>
                </a:solidFill>
                <a:cs typeface="Times New Roman" panose="02020603050405020304" pitchFamily="18" charset="0"/>
              </a:rPr>
              <a:t>Lecture </a:t>
            </a:r>
            <a:r>
              <a:rPr lang="en-US" altLang="en-US" sz="2000" dirty="0" smtClean="0">
                <a:solidFill>
                  <a:schemeClr val="accent2"/>
                </a:solidFill>
                <a:cs typeface="Times New Roman" panose="02020603050405020304" pitchFamily="18" charset="0"/>
              </a:rPr>
              <a:t>#2      </a:t>
            </a:r>
            <a:r>
              <a:rPr lang="en-US" altLang="en-US" sz="2000" dirty="0">
                <a:solidFill>
                  <a:schemeClr val="accent2"/>
                </a:solidFill>
                <a:cs typeface="Times New Roman" panose="02020603050405020304" pitchFamily="18" charset="0"/>
              </a:rPr>
              <a:t>EGR 120 – Introduction to Engineering</a:t>
            </a:r>
            <a:endParaRPr lang="en-US" altLang="en-US" sz="3200" dirty="0"/>
          </a:p>
        </p:txBody>
      </p:sp>
      <p:sp>
        <p:nvSpPr>
          <p:cNvPr id="6150" name="Text Box 5"/>
          <p:cNvSpPr txBox="1">
            <a:spLocks noChangeArrowheads="1"/>
          </p:cNvSpPr>
          <p:nvPr/>
        </p:nvSpPr>
        <p:spPr bwMode="auto">
          <a:xfrm>
            <a:off x="609600" y="574221"/>
            <a:ext cx="8534400" cy="6309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200" dirty="0"/>
              <a:t>Program Criteria for Civil and Similarly Named Engineering Programs</a:t>
            </a:r>
          </a:p>
          <a:p>
            <a:r>
              <a:rPr lang="en-US" sz="2200" u="sng" dirty="0"/>
              <a:t>Lead Society</a:t>
            </a:r>
            <a:r>
              <a:rPr lang="en-US" sz="2200" dirty="0"/>
              <a:t>: American Society of Civil Engineers</a:t>
            </a:r>
            <a:br>
              <a:rPr lang="en-US" sz="2200" dirty="0"/>
            </a:br>
            <a:r>
              <a:rPr lang="en-US" sz="1800" dirty="0"/>
              <a:t/>
            </a:r>
            <a:br>
              <a:rPr lang="en-US" sz="1800" dirty="0"/>
            </a:br>
            <a:r>
              <a:rPr lang="en-US" sz="1900" dirty="0"/>
              <a:t>These program criteria apply to engineering programs that include "civil" or similar modifiers in their titles. </a:t>
            </a:r>
            <a:br>
              <a:rPr lang="en-US" sz="1900" dirty="0"/>
            </a:br>
            <a:r>
              <a:rPr lang="en-US" sz="1900" dirty="0"/>
              <a:t/>
            </a:r>
            <a:br>
              <a:rPr lang="en-US" sz="1900" dirty="0"/>
            </a:br>
            <a:r>
              <a:rPr lang="en-US" sz="1900" b="1" dirty="0"/>
              <a:t>1. Curriculum</a:t>
            </a:r>
            <a:r>
              <a:rPr lang="en-US" sz="1900" dirty="0"/>
              <a:t/>
            </a:r>
            <a:br>
              <a:rPr lang="en-US" sz="1900" dirty="0"/>
            </a:br>
            <a:r>
              <a:rPr lang="en-US" sz="1900" dirty="0"/>
              <a:t>The program must prepare graduates to apply knowledge of </a:t>
            </a:r>
            <a:r>
              <a:rPr lang="en-US" sz="1900" b="1" i="1" dirty="0">
                <a:solidFill>
                  <a:srgbClr val="FF0000"/>
                </a:solidFill>
              </a:rPr>
              <a:t>mathematics through differential equations</a:t>
            </a:r>
            <a:r>
              <a:rPr lang="en-US" sz="1900" dirty="0"/>
              <a:t>, </a:t>
            </a:r>
            <a:r>
              <a:rPr lang="en-US" sz="1900" b="1" i="1" dirty="0">
                <a:solidFill>
                  <a:srgbClr val="FF0000"/>
                </a:solidFill>
              </a:rPr>
              <a:t>calculus-based physics</a:t>
            </a:r>
            <a:r>
              <a:rPr lang="en-US" sz="1900" dirty="0"/>
              <a:t>, </a:t>
            </a:r>
            <a:r>
              <a:rPr lang="en-US" sz="1900" b="1" i="1" dirty="0">
                <a:solidFill>
                  <a:srgbClr val="FF0000"/>
                </a:solidFill>
              </a:rPr>
              <a:t>chemistry</a:t>
            </a:r>
            <a:r>
              <a:rPr lang="en-US" sz="1900" dirty="0"/>
              <a:t>, and at least one additional area of basic science, consistent with the program educational objectives; apply knowledge of four technical areas appropriate to civil engineering; </a:t>
            </a:r>
            <a:r>
              <a:rPr lang="en-US" sz="1900" b="1" i="1" dirty="0">
                <a:solidFill>
                  <a:srgbClr val="FF0000"/>
                </a:solidFill>
              </a:rPr>
              <a:t>conduct civil engineering experiments and analyze and interpret the resulting data</a:t>
            </a:r>
            <a:r>
              <a:rPr lang="en-US" sz="1900" dirty="0"/>
              <a:t>; design a system, component, or process in more than one civil engineering context; explain basic concepts in management, business, public policy, and leadership; and explain the importance of professional licensure. </a:t>
            </a:r>
            <a:br>
              <a:rPr lang="en-US" sz="1900" dirty="0"/>
            </a:br>
            <a:r>
              <a:rPr lang="en-US" sz="1900" dirty="0"/>
              <a:t/>
            </a:r>
            <a:br>
              <a:rPr lang="en-US" sz="1900" dirty="0"/>
            </a:br>
            <a:r>
              <a:rPr lang="en-US" sz="1900" b="1" dirty="0"/>
              <a:t>2. Faculty</a:t>
            </a:r>
            <a:r>
              <a:rPr lang="en-US" sz="1900" dirty="0"/>
              <a:t/>
            </a:r>
            <a:br>
              <a:rPr lang="en-US" sz="1900" dirty="0"/>
            </a:br>
            <a:r>
              <a:rPr lang="en-US" sz="1900" dirty="0"/>
              <a:t>The program must demonstrate that faculty teaching courses that are primarily design in content are qualified to teach the subject matter by virtue of professional licensure, or by education and design experience. The program must demonstrate that it is not critically dependent on one individual. </a:t>
            </a:r>
          </a:p>
        </p:txBody>
      </p:sp>
    </p:spTree>
    <p:extLst>
      <p:ext uri="{BB962C8B-B14F-4D97-AF65-F5344CB8AC3E}">
        <p14:creationId xmlns:p14="http://schemas.microsoft.com/office/powerpoint/2010/main" val="70470083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xfrm>
            <a:off x="7239000" y="-16329"/>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255029E-DE1D-48DA-95E1-5BF65B298D1C}" type="slidenum">
              <a:rPr lang="en-US" altLang="en-US" sz="1400"/>
              <a:pPr/>
              <a:t>6</a:t>
            </a:fld>
            <a:endParaRPr lang="en-US" altLang="en-US" sz="1400"/>
          </a:p>
        </p:txBody>
      </p:sp>
      <p:sp>
        <p:nvSpPr>
          <p:cNvPr id="7171" name="Line 2"/>
          <p:cNvSpPr>
            <a:spLocks noChangeShapeType="1"/>
          </p:cNvSpPr>
          <p:nvPr/>
        </p:nvSpPr>
        <p:spPr bwMode="auto">
          <a:xfrm>
            <a:off x="609600" y="228600"/>
            <a:ext cx="0" cy="640080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2" name="Line 3"/>
          <p:cNvSpPr>
            <a:spLocks noChangeShapeType="1"/>
          </p:cNvSpPr>
          <p:nvPr/>
        </p:nvSpPr>
        <p:spPr bwMode="auto">
          <a:xfrm>
            <a:off x="609600" y="609600"/>
            <a:ext cx="78486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3" name="Rectangle 4"/>
          <p:cNvSpPr>
            <a:spLocks noChangeArrowheads="1"/>
          </p:cNvSpPr>
          <p:nvPr/>
        </p:nvSpPr>
        <p:spPr bwMode="auto">
          <a:xfrm>
            <a:off x="685800" y="228600"/>
            <a:ext cx="7162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US" altLang="en-US" sz="2000" dirty="0" smtClean="0">
                <a:solidFill>
                  <a:schemeClr val="accent2"/>
                </a:solidFill>
                <a:cs typeface="Times New Roman" panose="02020603050405020304" pitchFamily="18" charset="0"/>
              </a:rPr>
              <a:t>Lecture </a:t>
            </a:r>
            <a:r>
              <a:rPr lang="en-US" altLang="en-US" sz="2000" dirty="0" smtClean="0">
                <a:solidFill>
                  <a:schemeClr val="accent2"/>
                </a:solidFill>
                <a:cs typeface="Times New Roman" panose="02020603050405020304" pitchFamily="18" charset="0"/>
              </a:rPr>
              <a:t>#2      </a:t>
            </a:r>
            <a:r>
              <a:rPr lang="en-US" altLang="en-US" sz="2000" dirty="0">
                <a:solidFill>
                  <a:schemeClr val="accent2"/>
                </a:solidFill>
                <a:cs typeface="Times New Roman" panose="02020603050405020304" pitchFamily="18" charset="0"/>
              </a:rPr>
              <a:t>EGR 120 – Introduction to Engineering</a:t>
            </a:r>
            <a:endParaRPr lang="en-US" altLang="en-US" sz="3200" dirty="0"/>
          </a:p>
        </p:txBody>
      </p:sp>
      <p:sp>
        <p:nvSpPr>
          <p:cNvPr id="7174" name="Text Box 6"/>
          <p:cNvSpPr txBox="1">
            <a:spLocks noChangeArrowheads="1"/>
          </p:cNvSpPr>
          <p:nvPr/>
        </p:nvSpPr>
        <p:spPr bwMode="auto">
          <a:xfrm>
            <a:off x="609600" y="645581"/>
            <a:ext cx="8534400" cy="6364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Font typeface="Wingdings" panose="05000000000000000000" pitchFamily="2" charset="2"/>
              <a:buNone/>
            </a:pPr>
            <a:r>
              <a:rPr lang="en-US" altLang="en-US" sz="2000" b="1" u="sng" dirty="0">
                <a:solidFill>
                  <a:schemeClr val="accent2"/>
                </a:solidFill>
                <a:sym typeface="Symbol" panose="05050102010706020507" pitchFamily="18" charset="2"/>
              </a:rPr>
              <a:t>Notes</a:t>
            </a:r>
            <a:r>
              <a:rPr lang="en-US" altLang="en-US" sz="2000" b="1" dirty="0">
                <a:solidFill>
                  <a:schemeClr val="accent2"/>
                </a:solidFill>
                <a:sym typeface="Symbol" panose="05050102010706020507" pitchFamily="18" charset="2"/>
              </a:rPr>
              <a:t>:</a:t>
            </a:r>
          </a:p>
          <a:p>
            <a:pPr>
              <a:spcBef>
                <a:spcPct val="20000"/>
              </a:spcBef>
              <a:buFont typeface="Wingdings" panose="05000000000000000000" pitchFamily="2" charset="2"/>
              <a:buChar char="§"/>
            </a:pPr>
            <a:r>
              <a:rPr lang="en-US" altLang="en-US" sz="1800" dirty="0">
                <a:solidFill>
                  <a:schemeClr val="accent2"/>
                </a:solidFill>
                <a:sym typeface="Symbol" panose="05050102010706020507" pitchFamily="18" charset="2"/>
              </a:rPr>
              <a:t>ABET accredits programs, not colleges or universities.  For example, ODU has </a:t>
            </a:r>
            <a:r>
              <a:rPr lang="en-US" altLang="en-US" sz="1800" dirty="0" smtClean="0">
                <a:solidFill>
                  <a:schemeClr val="accent2"/>
                </a:solidFill>
                <a:sym typeface="Symbol" panose="05050102010706020507" pitchFamily="18" charset="2"/>
              </a:rPr>
              <a:t>4 ABET-accredited </a:t>
            </a:r>
            <a:r>
              <a:rPr lang="en-US" altLang="en-US" sz="1800" dirty="0">
                <a:solidFill>
                  <a:schemeClr val="accent2"/>
                </a:solidFill>
                <a:sym typeface="Symbol" panose="05050102010706020507" pitchFamily="18" charset="2"/>
              </a:rPr>
              <a:t>engineering </a:t>
            </a:r>
            <a:r>
              <a:rPr lang="en-US" altLang="en-US" sz="1800" dirty="0" smtClean="0">
                <a:solidFill>
                  <a:schemeClr val="accent2"/>
                </a:solidFill>
                <a:sym typeface="Symbol" panose="05050102010706020507" pitchFamily="18" charset="2"/>
              </a:rPr>
              <a:t>programs and 3 ABET-accredited engineering technology programs.  Virginia Tech has 14 ABET-accredited programs.</a:t>
            </a:r>
            <a:endParaRPr lang="en-US" altLang="en-US" sz="1800" dirty="0">
              <a:solidFill>
                <a:schemeClr val="accent2"/>
              </a:solidFill>
              <a:sym typeface="Symbol" panose="05050102010706020507" pitchFamily="18" charset="2"/>
            </a:endParaRPr>
          </a:p>
          <a:p>
            <a:pPr>
              <a:spcBef>
                <a:spcPct val="20000"/>
              </a:spcBef>
              <a:buFont typeface="Wingdings" panose="05000000000000000000" pitchFamily="2" charset="2"/>
              <a:buChar char="§"/>
            </a:pPr>
            <a:r>
              <a:rPr lang="en-US" altLang="en-US" sz="1800" dirty="0">
                <a:solidFill>
                  <a:schemeClr val="accent2"/>
                </a:solidFill>
                <a:sym typeface="Symbol" panose="05050102010706020507" pitchFamily="18" charset="2"/>
              </a:rPr>
              <a:t>Maximum time duration of accredited status is 6 years.   </a:t>
            </a:r>
          </a:p>
          <a:p>
            <a:pPr>
              <a:spcBef>
                <a:spcPct val="20000"/>
              </a:spcBef>
              <a:buFont typeface="Wingdings" panose="05000000000000000000" pitchFamily="2" charset="2"/>
              <a:buChar char="§"/>
            </a:pPr>
            <a:r>
              <a:rPr lang="en-US" altLang="en-US" sz="1800" dirty="0">
                <a:solidFill>
                  <a:schemeClr val="accent2"/>
                </a:solidFill>
                <a:sym typeface="Symbol" panose="05050102010706020507" pitchFamily="18" charset="2"/>
              </a:rPr>
              <a:t>ABET does not rank institutions or programs</a:t>
            </a:r>
            <a:r>
              <a:rPr lang="en-US" altLang="en-US" sz="1800" dirty="0" smtClean="0">
                <a:solidFill>
                  <a:schemeClr val="accent2"/>
                </a:solidFill>
                <a:sym typeface="Symbol" panose="05050102010706020507" pitchFamily="18" charset="2"/>
              </a:rPr>
              <a:t>.</a:t>
            </a:r>
          </a:p>
          <a:p>
            <a:pPr>
              <a:spcBef>
                <a:spcPct val="20000"/>
              </a:spcBef>
              <a:buFont typeface="Wingdings" panose="05000000000000000000" pitchFamily="2" charset="2"/>
              <a:buChar char="§"/>
            </a:pPr>
            <a:r>
              <a:rPr lang="en-US" altLang="en-US" sz="1800" dirty="0" smtClean="0">
                <a:solidFill>
                  <a:schemeClr val="accent2"/>
                </a:solidFill>
                <a:sym typeface="Symbol" panose="05050102010706020507" pitchFamily="18" charset="2"/>
              </a:rPr>
              <a:t>Is TCC’s engineering program ABET-accredited?  No, since ABET does not accredit 2-year engineering transfer programs.  However, transfer courses must also satisfy a university program’s accreditation.  For example, ODU will not accept college physics (non-calculus based) for engineering transfer since ABET requires calculus-based physics.</a:t>
            </a:r>
            <a:endParaRPr lang="en-US" altLang="en-US" sz="1800" b="1" u="sng" dirty="0">
              <a:solidFill>
                <a:schemeClr val="accent2"/>
              </a:solidFill>
              <a:sym typeface="Symbol" panose="05050102010706020507" pitchFamily="18" charset="2"/>
            </a:endParaRPr>
          </a:p>
          <a:p>
            <a:pPr>
              <a:spcBef>
                <a:spcPct val="20000"/>
              </a:spcBef>
              <a:buFont typeface="Wingdings" panose="05000000000000000000" pitchFamily="2" charset="2"/>
              <a:buNone/>
            </a:pPr>
            <a:r>
              <a:rPr lang="en-US" altLang="en-US" sz="2000" b="1" u="sng" dirty="0">
                <a:solidFill>
                  <a:schemeClr val="accent2"/>
                </a:solidFill>
                <a:sym typeface="Symbol" panose="05050102010706020507" pitchFamily="18" charset="2"/>
              </a:rPr>
              <a:t>Objectives</a:t>
            </a:r>
            <a:r>
              <a:rPr lang="en-US" altLang="en-US" sz="2000" dirty="0">
                <a:solidFill>
                  <a:schemeClr val="accent2"/>
                </a:solidFill>
                <a:sym typeface="Symbol" panose="05050102010706020507" pitchFamily="18" charset="2"/>
              </a:rPr>
              <a:t>: </a:t>
            </a:r>
          </a:p>
          <a:p>
            <a:pPr>
              <a:spcBef>
                <a:spcPct val="20000"/>
              </a:spcBef>
              <a:buFont typeface="Wingdings" panose="05000000000000000000" pitchFamily="2" charset="2"/>
              <a:buNone/>
            </a:pPr>
            <a:r>
              <a:rPr lang="en-US" altLang="en-US" sz="1800" dirty="0">
                <a:solidFill>
                  <a:schemeClr val="accent2"/>
                </a:solidFill>
                <a:sym typeface="Symbol" panose="05050102010706020507" pitchFamily="18" charset="2"/>
              </a:rPr>
              <a:t>ABET:</a:t>
            </a:r>
          </a:p>
          <a:p>
            <a:pPr>
              <a:spcBef>
                <a:spcPct val="20000"/>
              </a:spcBef>
              <a:buFont typeface="Wingdings" panose="05000000000000000000" pitchFamily="2" charset="2"/>
              <a:buChar char="§"/>
            </a:pPr>
            <a:r>
              <a:rPr lang="en-US" altLang="en-US" sz="1800" dirty="0" smtClean="0">
                <a:solidFill>
                  <a:schemeClr val="accent2"/>
                </a:solidFill>
                <a:sym typeface="Symbol" panose="05050102010706020507" pitchFamily="18" charset="2"/>
              </a:rPr>
              <a:t>encourages </a:t>
            </a:r>
            <a:r>
              <a:rPr lang="en-US" altLang="en-US" sz="1800" dirty="0">
                <a:solidFill>
                  <a:schemeClr val="accent2"/>
                </a:solidFill>
                <a:sym typeface="Symbol" panose="05050102010706020507" pitchFamily="18" charset="2"/>
              </a:rPr>
              <a:t>curriculum improvement in existing programs</a:t>
            </a:r>
          </a:p>
          <a:p>
            <a:pPr>
              <a:spcBef>
                <a:spcPct val="20000"/>
              </a:spcBef>
              <a:buFont typeface="Wingdings" panose="05000000000000000000" pitchFamily="2" charset="2"/>
              <a:buChar char="§"/>
            </a:pPr>
            <a:r>
              <a:rPr lang="en-US" altLang="en-US" sz="1800" dirty="0" smtClean="0">
                <a:solidFill>
                  <a:schemeClr val="accent2"/>
                </a:solidFill>
                <a:sym typeface="Symbol" panose="05050102010706020507" pitchFamily="18" charset="2"/>
              </a:rPr>
              <a:t>helps </a:t>
            </a:r>
            <a:r>
              <a:rPr lang="en-US" altLang="en-US" sz="1800" dirty="0">
                <a:solidFill>
                  <a:schemeClr val="accent2"/>
                </a:solidFill>
                <a:sym typeface="Symbol" panose="05050102010706020507" pitchFamily="18" charset="2"/>
              </a:rPr>
              <a:t>to develop educational models for new programs</a:t>
            </a:r>
          </a:p>
          <a:p>
            <a:pPr>
              <a:spcBef>
                <a:spcPct val="20000"/>
              </a:spcBef>
              <a:buFont typeface="Wingdings" panose="05000000000000000000" pitchFamily="2" charset="2"/>
              <a:buChar char="§"/>
            </a:pPr>
            <a:r>
              <a:rPr lang="en-US" altLang="en-US" sz="1800" dirty="0" smtClean="0">
                <a:solidFill>
                  <a:schemeClr val="accent2"/>
                </a:solidFill>
                <a:sym typeface="Symbol" panose="05050102010706020507" pitchFamily="18" charset="2"/>
              </a:rPr>
              <a:t>identifies </a:t>
            </a:r>
            <a:r>
              <a:rPr lang="en-US" altLang="en-US" sz="1800" dirty="0">
                <a:solidFill>
                  <a:schemeClr val="accent2"/>
                </a:solidFill>
                <a:sym typeface="Symbol" panose="05050102010706020507" pitchFamily="18" charset="2"/>
              </a:rPr>
              <a:t>accredited Engineering (as well as Engineering Technology) programs for prospective students, counselors, parents, potential employers, etc.</a:t>
            </a:r>
          </a:p>
          <a:p>
            <a:pPr>
              <a:spcBef>
                <a:spcPct val="20000"/>
              </a:spcBef>
              <a:buFont typeface="Wingdings" panose="05000000000000000000" pitchFamily="2" charset="2"/>
              <a:buChar char="v"/>
            </a:pPr>
            <a:endParaRPr lang="en-US" altLang="en-US" sz="1000" dirty="0">
              <a:solidFill>
                <a:schemeClr val="accent2"/>
              </a:solidFill>
              <a:sym typeface="Symbol" panose="05050102010706020507" pitchFamily="18" charset="2"/>
            </a:endParaRPr>
          </a:p>
          <a:p>
            <a:pPr>
              <a:spcBef>
                <a:spcPct val="20000"/>
              </a:spcBef>
              <a:buFont typeface="Wingdings" panose="05000000000000000000" pitchFamily="2" charset="2"/>
              <a:buNone/>
            </a:pPr>
            <a:r>
              <a:rPr lang="en-US" altLang="en-US" sz="1800" dirty="0">
                <a:solidFill>
                  <a:schemeClr val="accent2"/>
                </a:solidFill>
                <a:sym typeface="Symbol" panose="05050102010706020507" pitchFamily="18" charset="2"/>
              </a:rPr>
              <a:t>The main objective is to serve public, industry, and profession by stimulating</a:t>
            </a:r>
          </a:p>
          <a:p>
            <a:pPr>
              <a:spcBef>
                <a:spcPct val="20000"/>
              </a:spcBef>
              <a:buFont typeface="Wingdings" panose="05000000000000000000" pitchFamily="2" charset="2"/>
              <a:buNone/>
            </a:pPr>
            <a:r>
              <a:rPr lang="en-US" altLang="en-US" sz="1800" dirty="0">
                <a:solidFill>
                  <a:schemeClr val="accent2"/>
                </a:solidFill>
                <a:sym typeface="Symbol" panose="05050102010706020507" pitchFamily="18" charset="2"/>
              </a:rPr>
              <a:t>the development in Engineering education.</a:t>
            </a:r>
          </a:p>
        </p:txBody>
      </p:sp>
    </p:spTree>
    <p:extLst>
      <p:ext uri="{BB962C8B-B14F-4D97-AF65-F5344CB8AC3E}">
        <p14:creationId xmlns:p14="http://schemas.microsoft.com/office/powerpoint/2010/main" val="160069134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xfrm>
            <a:off x="7239000" y="-16329"/>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255029E-DE1D-48DA-95E1-5BF65B298D1C}" type="slidenum">
              <a:rPr lang="en-US" altLang="en-US" sz="1400"/>
              <a:pPr/>
              <a:t>7</a:t>
            </a:fld>
            <a:endParaRPr lang="en-US" altLang="en-US" sz="1400"/>
          </a:p>
        </p:txBody>
      </p:sp>
      <p:sp>
        <p:nvSpPr>
          <p:cNvPr id="7171" name="Line 2"/>
          <p:cNvSpPr>
            <a:spLocks noChangeShapeType="1"/>
          </p:cNvSpPr>
          <p:nvPr/>
        </p:nvSpPr>
        <p:spPr bwMode="auto">
          <a:xfrm>
            <a:off x="609600" y="228600"/>
            <a:ext cx="0" cy="640080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2" name="Line 3"/>
          <p:cNvSpPr>
            <a:spLocks noChangeShapeType="1"/>
          </p:cNvSpPr>
          <p:nvPr/>
        </p:nvSpPr>
        <p:spPr bwMode="auto">
          <a:xfrm>
            <a:off x="609600" y="609600"/>
            <a:ext cx="78486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3" name="Rectangle 4"/>
          <p:cNvSpPr>
            <a:spLocks noChangeArrowheads="1"/>
          </p:cNvSpPr>
          <p:nvPr/>
        </p:nvSpPr>
        <p:spPr bwMode="auto">
          <a:xfrm>
            <a:off x="685800" y="228600"/>
            <a:ext cx="7162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US" altLang="en-US" sz="2000" dirty="0" smtClean="0">
                <a:solidFill>
                  <a:schemeClr val="accent2"/>
                </a:solidFill>
                <a:cs typeface="Times New Roman" panose="02020603050405020304" pitchFamily="18" charset="0"/>
              </a:rPr>
              <a:t>Lecture </a:t>
            </a:r>
            <a:r>
              <a:rPr lang="en-US" altLang="en-US" sz="2000" dirty="0" smtClean="0">
                <a:solidFill>
                  <a:schemeClr val="accent2"/>
                </a:solidFill>
                <a:cs typeface="Times New Roman" panose="02020603050405020304" pitchFamily="18" charset="0"/>
              </a:rPr>
              <a:t>#2      </a:t>
            </a:r>
            <a:r>
              <a:rPr lang="en-US" altLang="en-US" sz="2000" dirty="0">
                <a:solidFill>
                  <a:schemeClr val="accent2"/>
                </a:solidFill>
                <a:cs typeface="Times New Roman" panose="02020603050405020304" pitchFamily="18" charset="0"/>
              </a:rPr>
              <a:t>EGR 120 – Introduction to Engineering</a:t>
            </a:r>
            <a:endParaRPr lang="en-US" altLang="en-US" sz="3200" dirty="0"/>
          </a:p>
        </p:txBody>
      </p:sp>
      <p:sp>
        <p:nvSpPr>
          <p:cNvPr id="7174" name="Text Box 6"/>
          <p:cNvSpPr txBox="1">
            <a:spLocks noChangeArrowheads="1"/>
          </p:cNvSpPr>
          <p:nvPr/>
        </p:nvSpPr>
        <p:spPr bwMode="auto">
          <a:xfrm>
            <a:off x="609600" y="645581"/>
            <a:ext cx="853440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Font typeface="Wingdings" panose="05000000000000000000" pitchFamily="2" charset="2"/>
              <a:buNone/>
            </a:pPr>
            <a:r>
              <a:rPr lang="en-US" altLang="en-US" b="1" u="sng" dirty="0" smtClean="0">
                <a:solidFill>
                  <a:schemeClr val="accent2"/>
                </a:solidFill>
                <a:sym typeface="Symbol" panose="05050102010706020507" pitchFamily="18" charset="2"/>
              </a:rPr>
              <a:t>Finding an ABET-accredited program</a:t>
            </a:r>
            <a:endParaRPr lang="en-US" altLang="en-US" b="1" dirty="0">
              <a:solidFill>
                <a:schemeClr val="accent2"/>
              </a:solidFill>
              <a:sym typeface="Symbol" panose="05050102010706020507" pitchFamily="18" charset="2"/>
            </a:endParaRPr>
          </a:p>
          <a:p>
            <a:pPr>
              <a:spcBef>
                <a:spcPct val="20000"/>
              </a:spcBef>
              <a:buFont typeface="Wingdings" panose="05000000000000000000" pitchFamily="2" charset="2"/>
              <a:buChar char="§"/>
            </a:pPr>
            <a:r>
              <a:rPr lang="en-US" altLang="en-US" sz="2000" dirty="0" smtClean="0">
                <a:solidFill>
                  <a:schemeClr val="accent2"/>
                </a:solidFill>
                <a:sym typeface="Symbol" panose="05050102010706020507" pitchFamily="18" charset="2"/>
              </a:rPr>
              <a:t>ABET’s website makes it easy to find accredited engineering programs.</a:t>
            </a:r>
          </a:p>
          <a:p>
            <a:pPr>
              <a:spcBef>
                <a:spcPct val="20000"/>
              </a:spcBef>
              <a:buFont typeface="Wingdings" panose="05000000000000000000" pitchFamily="2" charset="2"/>
              <a:buChar char="§"/>
            </a:pPr>
            <a:r>
              <a:rPr lang="en-US" altLang="en-US" sz="2000" dirty="0" smtClean="0">
                <a:solidFill>
                  <a:schemeClr val="accent2"/>
                </a:solidFill>
                <a:sym typeface="Symbol" panose="05050102010706020507" pitchFamily="18" charset="2"/>
              </a:rPr>
              <a:t>Try the following during class:</a:t>
            </a:r>
          </a:p>
          <a:p>
            <a:pPr lvl="1">
              <a:spcBef>
                <a:spcPct val="20000"/>
              </a:spcBef>
              <a:buFont typeface="Wingdings" panose="05000000000000000000" pitchFamily="2" charset="2"/>
              <a:buChar char="§"/>
            </a:pPr>
            <a:r>
              <a:rPr lang="en-US" altLang="en-US" sz="2000" dirty="0" smtClean="0">
                <a:solidFill>
                  <a:schemeClr val="accent2"/>
                </a:solidFill>
                <a:sym typeface="Symbol" panose="05050102010706020507" pitchFamily="18" charset="2"/>
              </a:rPr>
              <a:t>Search ABET’s web site for University of North Carolina</a:t>
            </a:r>
          </a:p>
          <a:p>
            <a:pPr lvl="1">
              <a:spcBef>
                <a:spcPct val="20000"/>
              </a:spcBef>
              <a:buFont typeface="Wingdings" panose="05000000000000000000" pitchFamily="2" charset="2"/>
              <a:buChar char="§"/>
            </a:pPr>
            <a:r>
              <a:rPr lang="en-US" altLang="en-US" sz="2000" dirty="0" smtClean="0">
                <a:solidFill>
                  <a:schemeClr val="accent2"/>
                </a:solidFill>
                <a:sym typeface="Symbol" panose="05050102010706020507" pitchFamily="18" charset="2"/>
              </a:rPr>
              <a:t>Select the University of North Carolina Charlotte</a:t>
            </a:r>
          </a:p>
          <a:p>
            <a:pPr lvl="1">
              <a:spcBef>
                <a:spcPct val="20000"/>
              </a:spcBef>
              <a:buFont typeface="Wingdings" panose="05000000000000000000" pitchFamily="2" charset="2"/>
              <a:buChar char="§"/>
            </a:pPr>
            <a:r>
              <a:rPr lang="en-US" altLang="en-US" sz="2000" dirty="0" smtClean="0">
                <a:solidFill>
                  <a:schemeClr val="accent2"/>
                </a:solidFill>
                <a:sym typeface="Symbol" panose="05050102010706020507" pitchFamily="18" charset="2"/>
              </a:rPr>
              <a:t>How many ABET-accredited </a:t>
            </a:r>
            <a:r>
              <a:rPr lang="en-US" altLang="en-US" sz="2000" b="1" i="1" u="sng" dirty="0" smtClean="0">
                <a:solidFill>
                  <a:schemeClr val="accent2"/>
                </a:solidFill>
                <a:sym typeface="Symbol" panose="05050102010706020507" pitchFamily="18" charset="2"/>
              </a:rPr>
              <a:t>engineering</a:t>
            </a:r>
            <a:r>
              <a:rPr lang="en-US" altLang="en-US" sz="2000" dirty="0" smtClean="0">
                <a:solidFill>
                  <a:schemeClr val="accent2"/>
                </a:solidFill>
                <a:sym typeface="Symbol" panose="05050102010706020507" pitchFamily="18" charset="2"/>
              </a:rPr>
              <a:t> programs are there? _____</a:t>
            </a:r>
          </a:p>
          <a:p>
            <a:pPr lvl="1">
              <a:spcBef>
                <a:spcPct val="20000"/>
              </a:spcBef>
              <a:buFont typeface="Wingdings" panose="05000000000000000000" pitchFamily="2" charset="2"/>
              <a:buChar char="§"/>
            </a:pPr>
            <a:r>
              <a:rPr lang="en-US" altLang="en-US" sz="2000" dirty="0">
                <a:solidFill>
                  <a:schemeClr val="accent2"/>
                </a:solidFill>
                <a:sym typeface="Symbol" panose="05050102010706020507" pitchFamily="18" charset="2"/>
              </a:rPr>
              <a:t>How many ABET-accredited </a:t>
            </a:r>
            <a:r>
              <a:rPr lang="en-US" altLang="en-US" sz="2000" b="1" i="1" u="sng" dirty="0">
                <a:solidFill>
                  <a:schemeClr val="accent2"/>
                </a:solidFill>
                <a:sym typeface="Symbol" panose="05050102010706020507" pitchFamily="18" charset="2"/>
              </a:rPr>
              <a:t>engineering </a:t>
            </a:r>
            <a:r>
              <a:rPr lang="en-US" altLang="en-US" sz="2000" b="1" i="1" u="sng" dirty="0" smtClean="0">
                <a:solidFill>
                  <a:schemeClr val="accent2"/>
                </a:solidFill>
                <a:sym typeface="Symbol" panose="05050102010706020507" pitchFamily="18" charset="2"/>
              </a:rPr>
              <a:t>technology</a:t>
            </a:r>
            <a:r>
              <a:rPr lang="en-US" altLang="en-US" sz="2000" dirty="0" smtClean="0">
                <a:solidFill>
                  <a:schemeClr val="accent2"/>
                </a:solidFill>
                <a:sym typeface="Symbol" panose="05050102010706020507" pitchFamily="18" charset="2"/>
              </a:rPr>
              <a:t> programs </a:t>
            </a:r>
            <a:r>
              <a:rPr lang="en-US" altLang="en-US" sz="2000" dirty="0">
                <a:solidFill>
                  <a:schemeClr val="accent2"/>
                </a:solidFill>
                <a:sym typeface="Symbol" panose="05050102010706020507" pitchFamily="18" charset="2"/>
              </a:rPr>
              <a:t>are there? </a:t>
            </a:r>
            <a:r>
              <a:rPr lang="en-US" altLang="en-US" sz="2000" dirty="0" smtClean="0">
                <a:solidFill>
                  <a:schemeClr val="accent2"/>
                </a:solidFill>
                <a:sym typeface="Symbol" panose="05050102010706020507" pitchFamily="18" charset="2"/>
              </a:rPr>
              <a:t>_____</a:t>
            </a:r>
            <a:endParaRPr lang="en-US" altLang="en-US" sz="2000" dirty="0">
              <a:solidFill>
                <a:schemeClr val="accent2"/>
              </a:solidFill>
              <a:sym typeface="Symbol" panose="05050102010706020507" pitchFamily="18" charset="2"/>
            </a:endParaRPr>
          </a:p>
          <a:p>
            <a:pPr lvl="1">
              <a:spcBef>
                <a:spcPct val="20000"/>
              </a:spcBef>
              <a:buFont typeface="Wingdings" panose="05000000000000000000" pitchFamily="2" charset="2"/>
              <a:buChar char="§"/>
            </a:pPr>
            <a:endParaRPr lang="en-US" altLang="en-US" sz="2000" dirty="0" smtClean="0">
              <a:solidFill>
                <a:schemeClr val="accent2"/>
              </a:solidFill>
              <a:sym typeface="Symbol" panose="05050102010706020507" pitchFamily="18" charset="2"/>
            </a:endParaRPr>
          </a:p>
          <a:p>
            <a:pPr>
              <a:spcBef>
                <a:spcPct val="20000"/>
              </a:spcBef>
              <a:buFont typeface="Wingdings" panose="05000000000000000000" pitchFamily="2" charset="2"/>
              <a:buChar char="§"/>
            </a:pPr>
            <a:endParaRPr lang="en-US" altLang="en-US" sz="2000" dirty="0" smtClean="0">
              <a:solidFill>
                <a:schemeClr val="accent2"/>
              </a:solidFill>
              <a:sym typeface="Symbol" panose="05050102010706020507" pitchFamily="18" charset="2"/>
            </a:endParaRPr>
          </a:p>
          <a:p>
            <a:pPr>
              <a:spcBef>
                <a:spcPct val="20000"/>
              </a:spcBef>
              <a:buFont typeface="Wingdings" panose="05000000000000000000" pitchFamily="2" charset="2"/>
              <a:buChar char="§"/>
            </a:pPr>
            <a:endParaRPr lang="en-US" altLang="en-US" sz="2000" dirty="0">
              <a:solidFill>
                <a:schemeClr val="accent2"/>
              </a:solidFill>
              <a:sym typeface="Symbol" panose="05050102010706020507" pitchFamily="18" charset="2"/>
            </a:endParaRPr>
          </a:p>
        </p:txBody>
      </p:sp>
    </p:spTree>
    <p:extLst>
      <p:ext uri="{BB962C8B-B14F-4D97-AF65-F5344CB8AC3E}">
        <p14:creationId xmlns:p14="http://schemas.microsoft.com/office/powerpoint/2010/main" val="51481915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3"/>
          <p:cNvSpPr>
            <a:spLocks noGrp="1"/>
          </p:cNvSpPr>
          <p:nvPr>
            <p:ph type="sldNum" sz="quarter" idx="12"/>
          </p:nvPr>
        </p:nvSpPr>
        <p:spPr/>
        <p:txBody>
          <a:bodyPr/>
          <a:lstStyle/>
          <a:p>
            <a:fld id="{FCCA3E4C-EFB9-40F9-9BC4-29BEB541FA5B}" type="slidenum">
              <a:rPr lang="en-US"/>
              <a:pPr/>
              <a:t>8</a:t>
            </a:fld>
            <a:endParaRPr lang="en-US"/>
          </a:p>
        </p:txBody>
      </p:sp>
      <p:sp>
        <p:nvSpPr>
          <p:cNvPr id="50178" name="Line 2"/>
          <p:cNvSpPr>
            <a:spLocks noChangeShapeType="1"/>
          </p:cNvSpPr>
          <p:nvPr/>
        </p:nvSpPr>
        <p:spPr bwMode="auto">
          <a:xfrm>
            <a:off x="609600" y="228600"/>
            <a:ext cx="0" cy="6400800"/>
          </a:xfrm>
          <a:prstGeom prst="line">
            <a:avLst/>
          </a:prstGeom>
          <a:noFill/>
          <a:ln w="38100">
            <a:solidFill>
              <a:schemeClr val="accent2"/>
            </a:solidFill>
            <a:round/>
            <a:headEnd/>
            <a:tailEnd/>
          </a:ln>
          <a:effectLst/>
        </p:spPr>
        <p:txBody>
          <a:bodyPr/>
          <a:lstStyle/>
          <a:p>
            <a:endParaRPr lang="en-US"/>
          </a:p>
        </p:txBody>
      </p:sp>
      <p:sp>
        <p:nvSpPr>
          <p:cNvPr id="50179" name="Line 3"/>
          <p:cNvSpPr>
            <a:spLocks noChangeShapeType="1"/>
          </p:cNvSpPr>
          <p:nvPr/>
        </p:nvSpPr>
        <p:spPr bwMode="auto">
          <a:xfrm>
            <a:off x="609600" y="609600"/>
            <a:ext cx="7848600" cy="0"/>
          </a:xfrm>
          <a:prstGeom prst="line">
            <a:avLst/>
          </a:prstGeom>
          <a:noFill/>
          <a:ln w="38100">
            <a:solidFill>
              <a:schemeClr val="accent2"/>
            </a:solidFill>
            <a:round/>
            <a:headEnd/>
            <a:tailEnd/>
          </a:ln>
          <a:effectLst/>
        </p:spPr>
        <p:txBody>
          <a:bodyPr/>
          <a:lstStyle/>
          <a:p>
            <a:endParaRPr lang="en-US"/>
          </a:p>
        </p:txBody>
      </p:sp>
      <p:sp>
        <p:nvSpPr>
          <p:cNvPr id="50180" name="Rectangle 4"/>
          <p:cNvSpPr>
            <a:spLocks noChangeArrowheads="1"/>
          </p:cNvSpPr>
          <p:nvPr/>
        </p:nvSpPr>
        <p:spPr bwMode="auto">
          <a:xfrm>
            <a:off x="685800" y="228600"/>
            <a:ext cx="7162800"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a:t>
            </a:r>
            <a:r>
              <a:rPr lang="en-US" sz="2000" dirty="0" smtClean="0">
                <a:solidFill>
                  <a:schemeClr val="accent2"/>
                </a:solidFill>
                <a:cs typeface="Times New Roman" charset="0"/>
              </a:rPr>
              <a:t>#2      </a:t>
            </a:r>
            <a:r>
              <a:rPr lang="en-US" sz="2000" dirty="0">
                <a:solidFill>
                  <a:schemeClr val="accent2"/>
                </a:solidFill>
                <a:cs typeface="Times New Roman" charset="0"/>
              </a:rPr>
              <a:t>EGR 120 – Introduction to Engineering</a:t>
            </a:r>
            <a:endParaRPr lang="en-US" sz="3200" dirty="0"/>
          </a:p>
        </p:txBody>
      </p:sp>
      <p:sp>
        <p:nvSpPr>
          <p:cNvPr id="50183" name="Text Box 7"/>
          <p:cNvSpPr txBox="1">
            <a:spLocks noChangeArrowheads="1"/>
          </p:cNvSpPr>
          <p:nvPr/>
        </p:nvSpPr>
        <p:spPr bwMode="auto">
          <a:xfrm>
            <a:off x="609600" y="609600"/>
            <a:ext cx="8534400" cy="4512004"/>
          </a:xfrm>
          <a:prstGeom prst="rect">
            <a:avLst/>
          </a:prstGeom>
          <a:noFill/>
          <a:ln w="9525">
            <a:noFill/>
            <a:miter lim="800000"/>
            <a:headEnd/>
            <a:tailEnd/>
          </a:ln>
          <a:effectLst/>
        </p:spPr>
        <p:txBody>
          <a:bodyPr wrap="square">
            <a:spAutoFit/>
          </a:bodyPr>
          <a:lstStyle/>
          <a:p>
            <a:pPr>
              <a:lnSpc>
                <a:spcPct val="90000"/>
              </a:lnSpc>
              <a:tabLst>
                <a:tab pos="519113" algn="l"/>
              </a:tabLst>
            </a:pPr>
            <a:r>
              <a:rPr lang="en-US" sz="2800" b="1" u="sng" dirty="0">
                <a:solidFill>
                  <a:schemeClr val="accent2"/>
                </a:solidFill>
              </a:rPr>
              <a:t>Professional Registration</a:t>
            </a:r>
          </a:p>
          <a:p>
            <a:pPr>
              <a:tabLst>
                <a:tab pos="519113" algn="l"/>
              </a:tabLst>
            </a:pPr>
            <a:r>
              <a:rPr lang="en-US" sz="2200" dirty="0">
                <a:solidFill>
                  <a:schemeClr val="accent2"/>
                </a:solidFill>
              </a:rPr>
              <a:t>Many practicing engineers are registered as licensed Professional Engineers (PE’s).  The licensing of engineers is somewhat similar to the licensing of doctors and lawyers.  A lawyer cannot practice without passing the BAR exam.  Similarly, in some areas of engineering, engineers are required to be licensed in order to work.  While many areas of engineering do not require licensing, it is wise for all engineers to consider becoming licensed.  Just as a doctor might sign his name as</a:t>
            </a:r>
          </a:p>
          <a:p>
            <a:pPr>
              <a:tabLst>
                <a:tab pos="519113" algn="l"/>
              </a:tabLst>
            </a:pPr>
            <a:r>
              <a:rPr lang="en-US" sz="2200" dirty="0">
                <a:solidFill>
                  <a:schemeClr val="accent2"/>
                </a:solidFill>
              </a:rPr>
              <a:t>		</a:t>
            </a:r>
            <a:r>
              <a:rPr lang="en-US" sz="2200" b="1" i="1" dirty="0">
                <a:solidFill>
                  <a:schemeClr val="accent2"/>
                </a:solidFill>
              </a:rPr>
              <a:t>John Q. Doe, MD</a:t>
            </a:r>
            <a:endParaRPr lang="en-US" sz="2200" dirty="0">
              <a:solidFill>
                <a:schemeClr val="accent2"/>
              </a:solidFill>
            </a:endParaRPr>
          </a:p>
          <a:p>
            <a:pPr>
              <a:tabLst>
                <a:tab pos="519113" algn="l"/>
              </a:tabLst>
            </a:pPr>
            <a:r>
              <a:rPr lang="en-US" sz="2200" dirty="0">
                <a:solidFill>
                  <a:schemeClr val="accent2"/>
                </a:solidFill>
              </a:rPr>
              <a:t>a licensed Professional Engineer would sign his name as</a:t>
            </a:r>
          </a:p>
          <a:p>
            <a:pPr>
              <a:tabLst>
                <a:tab pos="519113" algn="l"/>
              </a:tabLst>
            </a:pPr>
            <a:r>
              <a:rPr lang="en-US" sz="2200" dirty="0">
                <a:solidFill>
                  <a:schemeClr val="accent2"/>
                </a:solidFill>
              </a:rPr>
              <a:t>		</a:t>
            </a:r>
            <a:r>
              <a:rPr lang="en-US" sz="2200" b="1" i="1" dirty="0">
                <a:solidFill>
                  <a:schemeClr val="accent2"/>
                </a:solidFill>
              </a:rPr>
              <a:t>John Q. Doe, PE</a:t>
            </a:r>
          </a:p>
          <a:p>
            <a:pPr>
              <a:tabLst>
                <a:tab pos="519113" algn="l"/>
              </a:tabLst>
            </a:pPr>
            <a:r>
              <a:rPr lang="en-US" sz="2200" dirty="0" smtClean="0">
                <a:solidFill>
                  <a:schemeClr val="accent2"/>
                </a:solidFill>
              </a:rPr>
              <a:t>and </a:t>
            </a:r>
            <a:r>
              <a:rPr lang="en-US" sz="2200" dirty="0">
                <a:solidFill>
                  <a:schemeClr val="accent2"/>
                </a:solidFill>
              </a:rPr>
              <a:t>the engineer could </a:t>
            </a:r>
            <a:r>
              <a:rPr lang="en-US" sz="2200" b="1" i="1" dirty="0">
                <a:solidFill>
                  <a:schemeClr val="accent2"/>
                </a:solidFill>
              </a:rPr>
              <a:t>seal</a:t>
            </a:r>
            <a:r>
              <a:rPr lang="en-US" sz="2200" dirty="0">
                <a:solidFill>
                  <a:schemeClr val="accent2"/>
                </a:solidFill>
              </a:rPr>
              <a:t> engineering drawings as illustrated below.</a:t>
            </a:r>
          </a:p>
          <a:p>
            <a:pPr>
              <a:tabLst>
                <a:tab pos="519113" algn="l"/>
              </a:tabLst>
            </a:pPr>
            <a:endParaRPr lang="en-US" sz="2000" dirty="0"/>
          </a:p>
        </p:txBody>
      </p:sp>
      <p:grpSp>
        <p:nvGrpSpPr>
          <p:cNvPr id="50206" name="Group 30"/>
          <p:cNvGrpSpPr>
            <a:grpSpLocks/>
          </p:cNvGrpSpPr>
          <p:nvPr/>
        </p:nvGrpSpPr>
        <p:grpSpPr bwMode="auto">
          <a:xfrm>
            <a:off x="838200" y="4695334"/>
            <a:ext cx="7721600" cy="2133600"/>
            <a:chOff x="528" y="2832"/>
            <a:chExt cx="4864" cy="1344"/>
          </a:xfrm>
        </p:grpSpPr>
        <p:sp>
          <p:nvSpPr>
            <p:cNvPr id="50185" name="Line 9"/>
            <p:cNvSpPr>
              <a:spLocks noChangeShapeType="1"/>
            </p:cNvSpPr>
            <p:nvPr/>
          </p:nvSpPr>
          <p:spPr bwMode="auto">
            <a:xfrm>
              <a:off x="528" y="4176"/>
              <a:ext cx="4080" cy="0"/>
            </a:xfrm>
            <a:prstGeom prst="line">
              <a:avLst/>
            </a:prstGeom>
            <a:noFill/>
            <a:ln w="38100">
              <a:solidFill>
                <a:schemeClr val="tx1"/>
              </a:solidFill>
              <a:round/>
              <a:headEnd/>
              <a:tailEnd/>
            </a:ln>
            <a:effectLst/>
          </p:spPr>
          <p:txBody>
            <a:bodyPr wrap="none" anchor="ctr"/>
            <a:lstStyle/>
            <a:p>
              <a:endParaRPr lang="en-US"/>
            </a:p>
          </p:txBody>
        </p:sp>
        <p:sp>
          <p:nvSpPr>
            <p:cNvPr id="50186" name="Line 10"/>
            <p:cNvSpPr>
              <a:spLocks noChangeShapeType="1"/>
            </p:cNvSpPr>
            <p:nvPr/>
          </p:nvSpPr>
          <p:spPr bwMode="auto">
            <a:xfrm flipV="1">
              <a:off x="4608" y="2832"/>
              <a:ext cx="0" cy="1344"/>
            </a:xfrm>
            <a:prstGeom prst="line">
              <a:avLst/>
            </a:prstGeom>
            <a:noFill/>
            <a:ln w="38100">
              <a:solidFill>
                <a:schemeClr val="tx1"/>
              </a:solidFill>
              <a:round/>
              <a:headEnd/>
              <a:tailEnd/>
            </a:ln>
            <a:effectLst/>
          </p:spPr>
          <p:txBody>
            <a:bodyPr wrap="none" anchor="ctr"/>
            <a:lstStyle/>
            <a:p>
              <a:endParaRPr lang="en-US"/>
            </a:p>
          </p:txBody>
        </p:sp>
        <p:grpSp>
          <p:nvGrpSpPr>
            <p:cNvPr id="50187" name="Group 11"/>
            <p:cNvGrpSpPr>
              <a:grpSpLocks/>
            </p:cNvGrpSpPr>
            <p:nvPr/>
          </p:nvGrpSpPr>
          <p:grpSpPr bwMode="auto">
            <a:xfrm>
              <a:off x="3792" y="3408"/>
              <a:ext cx="768" cy="720"/>
              <a:chOff x="1104" y="2736"/>
              <a:chExt cx="768" cy="720"/>
            </a:xfrm>
          </p:grpSpPr>
          <p:sp>
            <p:nvSpPr>
              <p:cNvPr id="50188" name="AutoShape 12"/>
              <p:cNvSpPr>
                <a:spLocks noChangeArrowheads="1"/>
              </p:cNvSpPr>
              <p:nvPr/>
            </p:nvSpPr>
            <p:spPr bwMode="auto">
              <a:xfrm>
                <a:off x="1104" y="2736"/>
                <a:ext cx="768" cy="720"/>
              </a:xfrm>
              <a:prstGeom prst="star32">
                <a:avLst>
                  <a:gd name="adj" fmla="val 37500"/>
                </a:avLst>
              </a:prstGeom>
              <a:noFill/>
              <a:ln w="9525">
                <a:solidFill>
                  <a:schemeClr val="tx1"/>
                </a:solidFill>
                <a:miter lim="800000"/>
                <a:headEnd/>
                <a:tailEnd/>
              </a:ln>
              <a:effectLst/>
            </p:spPr>
            <p:txBody>
              <a:bodyPr wrap="none" anchor="ctr"/>
              <a:lstStyle/>
              <a:p>
                <a:endParaRPr lang="en-US"/>
              </a:p>
            </p:txBody>
          </p:sp>
          <p:graphicFrame>
            <p:nvGraphicFramePr>
              <p:cNvPr id="50189" name="Object 13"/>
              <p:cNvGraphicFramePr>
                <a:graphicFrameLocks noChangeAspect="1"/>
              </p:cNvGraphicFramePr>
              <p:nvPr/>
            </p:nvGraphicFramePr>
            <p:xfrm>
              <a:off x="1152" y="2880"/>
              <a:ext cx="672" cy="448"/>
            </p:xfrm>
            <a:graphic>
              <a:graphicData uri="http://schemas.openxmlformats.org/presentationml/2006/ole">
                <mc:AlternateContent xmlns:mc="http://schemas.openxmlformats.org/markup-compatibility/2006">
                  <mc:Choice xmlns:v="urn:schemas-microsoft-com:vml" Requires="v">
                    <p:oleObj spid="_x0000_s50202" name="WordArt 3.2" r:id="rId3" imgW="6097680" imgH="4064040" progId="MSWordArt.2">
                      <p:embed/>
                    </p:oleObj>
                  </mc:Choice>
                  <mc:Fallback>
                    <p:oleObj name="WordArt 3.2" r:id="rId3" imgW="6097680" imgH="4064040" progId="MSWordArt.2">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2" y="2880"/>
                            <a:ext cx="672" cy="4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50190" name="Line 14"/>
            <p:cNvSpPr>
              <a:spLocks noChangeShapeType="1"/>
            </p:cNvSpPr>
            <p:nvPr/>
          </p:nvSpPr>
          <p:spPr bwMode="auto">
            <a:xfrm flipV="1">
              <a:off x="3648" y="3360"/>
              <a:ext cx="0" cy="816"/>
            </a:xfrm>
            <a:prstGeom prst="line">
              <a:avLst/>
            </a:prstGeom>
            <a:noFill/>
            <a:ln w="38100">
              <a:solidFill>
                <a:schemeClr val="tx1"/>
              </a:solidFill>
              <a:round/>
              <a:headEnd/>
              <a:tailEnd/>
            </a:ln>
            <a:effectLst/>
          </p:spPr>
          <p:txBody>
            <a:bodyPr wrap="none" anchor="ctr"/>
            <a:lstStyle/>
            <a:p>
              <a:endParaRPr lang="en-US"/>
            </a:p>
          </p:txBody>
        </p:sp>
        <p:sp>
          <p:nvSpPr>
            <p:cNvPr id="50191" name="Line 15"/>
            <p:cNvSpPr>
              <a:spLocks noChangeShapeType="1"/>
            </p:cNvSpPr>
            <p:nvPr/>
          </p:nvSpPr>
          <p:spPr bwMode="auto">
            <a:xfrm>
              <a:off x="528" y="3360"/>
              <a:ext cx="4080" cy="0"/>
            </a:xfrm>
            <a:prstGeom prst="line">
              <a:avLst/>
            </a:prstGeom>
            <a:noFill/>
            <a:ln w="38100">
              <a:solidFill>
                <a:schemeClr val="tx1"/>
              </a:solidFill>
              <a:round/>
              <a:headEnd/>
              <a:tailEnd/>
            </a:ln>
            <a:effectLst/>
          </p:spPr>
          <p:txBody>
            <a:bodyPr wrap="none" anchor="ctr"/>
            <a:lstStyle/>
            <a:p>
              <a:endParaRPr lang="en-US"/>
            </a:p>
          </p:txBody>
        </p:sp>
        <p:sp>
          <p:nvSpPr>
            <p:cNvPr id="50192" name="Text Box 16"/>
            <p:cNvSpPr txBox="1">
              <a:spLocks noChangeArrowheads="1"/>
            </p:cNvSpPr>
            <p:nvPr/>
          </p:nvSpPr>
          <p:spPr bwMode="auto">
            <a:xfrm>
              <a:off x="662" y="3386"/>
              <a:ext cx="2702" cy="750"/>
            </a:xfrm>
            <a:prstGeom prst="rect">
              <a:avLst/>
            </a:prstGeom>
            <a:noFill/>
            <a:ln w="9525">
              <a:noFill/>
              <a:miter lim="800000"/>
              <a:headEnd/>
              <a:tailEnd/>
            </a:ln>
            <a:effectLst/>
          </p:spPr>
          <p:txBody>
            <a:bodyPr wrap="none">
              <a:spAutoFit/>
            </a:bodyPr>
            <a:lstStyle/>
            <a:p>
              <a:pPr algn="ctr"/>
              <a:r>
                <a:rPr lang="en-US" b="1"/>
                <a:t>John Doe Engineering</a:t>
              </a:r>
              <a:endParaRPr lang="en-US"/>
            </a:p>
            <a:p>
              <a:pPr algn="ctr"/>
              <a:r>
                <a:rPr lang="en-US" sz="1600"/>
                <a:t>Engineers•Surveyors •Planners</a:t>
              </a:r>
            </a:p>
            <a:p>
              <a:pPr algn="ctr"/>
              <a:r>
                <a:rPr lang="en-US" sz="1600"/>
                <a:t>Landscape Architects •Environmental Consultants</a:t>
              </a:r>
            </a:p>
            <a:p>
              <a:pPr algn="ctr"/>
              <a:r>
                <a:rPr lang="en-US" sz="1600" i="1"/>
                <a:t>Virginia Beach, Virginia</a:t>
              </a:r>
              <a:endParaRPr lang="en-US"/>
            </a:p>
          </p:txBody>
        </p:sp>
        <p:sp>
          <p:nvSpPr>
            <p:cNvPr id="50193" name="Line 17"/>
            <p:cNvSpPr>
              <a:spLocks noChangeShapeType="1"/>
            </p:cNvSpPr>
            <p:nvPr/>
          </p:nvSpPr>
          <p:spPr bwMode="auto">
            <a:xfrm>
              <a:off x="3264" y="3168"/>
              <a:ext cx="576"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50194" name="Line 18"/>
            <p:cNvSpPr>
              <a:spLocks noChangeShapeType="1"/>
            </p:cNvSpPr>
            <p:nvPr/>
          </p:nvSpPr>
          <p:spPr bwMode="auto">
            <a:xfrm flipH="1">
              <a:off x="2304" y="3168"/>
              <a:ext cx="672"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50195" name="Text Box 19"/>
            <p:cNvSpPr txBox="1">
              <a:spLocks noChangeArrowheads="1"/>
            </p:cNvSpPr>
            <p:nvPr/>
          </p:nvSpPr>
          <p:spPr bwMode="auto">
            <a:xfrm>
              <a:off x="2976" y="3072"/>
              <a:ext cx="302" cy="192"/>
            </a:xfrm>
            <a:prstGeom prst="rect">
              <a:avLst/>
            </a:prstGeom>
            <a:noFill/>
            <a:ln w="9525">
              <a:noFill/>
              <a:miter lim="800000"/>
              <a:headEnd/>
              <a:tailEnd/>
            </a:ln>
            <a:effectLst/>
          </p:spPr>
          <p:txBody>
            <a:bodyPr wrap="none">
              <a:spAutoFit/>
            </a:bodyPr>
            <a:lstStyle/>
            <a:p>
              <a:r>
                <a:rPr lang="en-US" sz="1400"/>
                <a:t>2’-3</a:t>
              </a:r>
            </a:p>
          </p:txBody>
        </p:sp>
        <p:sp>
          <p:nvSpPr>
            <p:cNvPr id="50196" name="Line 20"/>
            <p:cNvSpPr>
              <a:spLocks noChangeShapeType="1"/>
            </p:cNvSpPr>
            <p:nvPr/>
          </p:nvSpPr>
          <p:spPr bwMode="auto">
            <a:xfrm>
              <a:off x="2304" y="2928"/>
              <a:ext cx="0" cy="144"/>
            </a:xfrm>
            <a:prstGeom prst="line">
              <a:avLst/>
            </a:prstGeom>
            <a:noFill/>
            <a:ln w="9525">
              <a:solidFill>
                <a:schemeClr val="tx1"/>
              </a:solidFill>
              <a:round/>
              <a:headEnd/>
              <a:tailEnd/>
            </a:ln>
            <a:effectLst/>
          </p:spPr>
          <p:txBody>
            <a:bodyPr wrap="none" anchor="ctr"/>
            <a:lstStyle/>
            <a:p>
              <a:endParaRPr lang="en-US"/>
            </a:p>
          </p:txBody>
        </p:sp>
        <p:sp>
          <p:nvSpPr>
            <p:cNvPr id="50197" name="Line 21"/>
            <p:cNvSpPr>
              <a:spLocks noChangeShapeType="1"/>
            </p:cNvSpPr>
            <p:nvPr/>
          </p:nvSpPr>
          <p:spPr bwMode="auto">
            <a:xfrm>
              <a:off x="2304" y="3072"/>
              <a:ext cx="1536" cy="0"/>
            </a:xfrm>
            <a:prstGeom prst="line">
              <a:avLst/>
            </a:prstGeom>
            <a:noFill/>
            <a:ln w="9525">
              <a:solidFill>
                <a:schemeClr val="tx1"/>
              </a:solidFill>
              <a:round/>
              <a:headEnd/>
              <a:tailEnd/>
            </a:ln>
            <a:effectLst/>
          </p:spPr>
          <p:txBody>
            <a:bodyPr wrap="none" anchor="ctr"/>
            <a:lstStyle/>
            <a:p>
              <a:endParaRPr lang="en-US"/>
            </a:p>
          </p:txBody>
        </p:sp>
        <p:sp>
          <p:nvSpPr>
            <p:cNvPr id="50198" name="Line 22"/>
            <p:cNvSpPr>
              <a:spLocks noChangeShapeType="1"/>
            </p:cNvSpPr>
            <p:nvPr/>
          </p:nvSpPr>
          <p:spPr bwMode="auto">
            <a:xfrm flipV="1">
              <a:off x="3840" y="2928"/>
              <a:ext cx="0" cy="144"/>
            </a:xfrm>
            <a:prstGeom prst="line">
              <a:avLst/>
            </a:prstGeom>
            <a:noFill/>
            <a:ln w="9525">
              <a:solidFill>
                <a:schemeClr val="tx1"/>
              </a:solidFill>
              <a:round/>
              <a:headEnd/>
              <a:tailEnd/>
            </a:ln>
            <a:effectLst/>
          </p:spPr>
          <p:txBody>
            <a:bodyPr wrap="none" anchor="ctr"/>
            <a:lstStyle/>
            <a:p>
              <a:endParaRPr lang="en-US"/>
            </a:p>
          </p:txBody>
        </p:sp>
        <p:sp>
          <p:nvSpPr>
            <p:cNvPr id="50199" name="Line 23"/>
            <p:cNvSpPr>
              <a:spLocks noChangeShapeType="1"/>
            </p:cNvSpPr>
            <p:nvPr/>
          </p:nvSpPr>
          <p:spPr bwMode="auto">
            <a:xfrm flipH="1">
              <a:off x="1872" y="2976"/>
              <a:ext cx="432" cy="0"/>
            </a:xfrm>
            <a:prstGeom prst="line">
              <a:avLst/>
            </a:prstGeom>
            <a:noFill/>
            <a:ln w="9525">
              <a:solidFill>
                <a:schemeClr val="tx1"/>
              </a:solidFill>
              <a:round/>
              <a:headEnd/>
              <a:tailEnd/>
            </a:ln>
            <a:effectLst/>
          </p:spPr>
          <p:txBody>
            <a:bodyPr wrap="none" anchor="ctr"/>
            <a:lstStyle/>
            <a:p>
              <a:endParaRPr lang="en-US"/>
            </a:p>
          </p:txBody>
        </p:sp>
        <p:sp>
          <p:nvSpPr>
            <p:cNvPr id="50200" name="Line 24"/>
            <p:cNvSpPr>
              <a:spLocks noChangeShapeType="1"/>
            </p:cNvSpPr>
            <p:nvPr/>
          </p:nvSpPr>
          <p:spPr bwMode="auto">
            <a:xfrm>
              <a:off x="3840" y="2976"/>
              <a:ext cx="240" cy="0"/>
            </a:xfrm>
            <a:prstGeom prst="line">
              <a:avLst/>
            </a:prstGeom>
            <a:noFill/>
            <a:ln w="9525">
              <a:solidFill>
                <a:schemeClr val="tx1"/>
              </a:solidFill>
              <a:round/>
              <a:headEnd/>
              <a:tailEnd/>
            </a:ln>
            <a:effectLst/>
          </p:spPr>
          <p:txBody>
            <a:bodyPr wrap="none" anchor="ctr"/>
            <a:lstStyle/>
            <a:p>
              <a:endParaRPr lang="en-US"/>
            </a:p>
          </p:txBody>
        </p:sp>
        <p:sp>
          <p:nvSpPr>
            <p:cNvPr id="50201" name="Line 25"/>
            <p:cNvSpPr>
              <a:spLocks noChangeShapeType="1"/>
            </p:cNvSpPr>
            <p:nvPr/>
          </p:nvSpPr>
          <p:spPr bwMode="auto">
            <a:xfrm flipV="1">
              <a:off x="4080" y="2880"/>
              <a:ext cx="0" cy="96"/>
            </a:xfrm>
            <a:prstGeom prst="line">
              <a:avLst/>
            </a:prstGeom>
            <a:noFill/>
            <a:ln w="9525">
              <a:solidFill>
                <a:schemeClr val="tx1"/>
              </a:solidFill>
              <a:round/>
              <a:headEnd/>
              <a:tailEnd/>
            </a:ln>
            <a:effectLst/>
          </p:spPr>
          <p:txBody>
            <a:bodyPr wrap="none" anchor="ctr"/>
            <a:lstStyle/>
            <a:p>
              <a:endParaRPr lang="en-US"/>
            </a:p>
          </p:txBody>
        </p:sp>
        <p:sp>
          <p:nvSpPr>
            <p:cNvPr id="50202" name="Line 26"/>
            <p:cNvSpPr>
              <a:spLocks noChangeShapeType="1"/>
            </p:cNvSpPr>
            <p:nvPr/>
          </p:nvSpPr>
          <p:spPr bwMode="auto">
            <a:xfrm>
              <a:off x="2304" y="3120"/>
              <a:ext cx="0" cy="96"/>
            </a:xfrm>
            <a:prstGeom prst="line">
              <a:avLst/>
            </a:prstGeom>
            <a:noFill/>
            <a:ln w="9525">
              <a:solidFill>
                <a:schemeClr val="tx1"/>
              </a:solidFill>
              <a:round/>
              <a:headEnd/>
              <a:tailEnd/>
            </a:ln>
            <a:effectLst/>
          </p:spPr>
          <p:txBody>
            <a:bodyPr wrap="none" anchor="ctr"/>
            <a:lstStyle/>
            <a:p>
              <a:endParaRPr lang="en-US"/>
            </a:p>
          </p:txBody>
        </p:sp>
        <p:sp>
          <p:nvSpPr>
            <p:cNvPr id="50203" name="Line 27"/>
            <p:cNvSpPr>
              <a:spLocks noChangeShapeType="1"/>
            </p:cNvSpPr>
            <p:nvPr/>
          </p:nvSpPr>
          <p:spPr bwMode="auto">
            <a:xfrm>
              <a:off x="3840" y="3120"/>
              <a:ext cx="0" cy="96"/>
            </a:xfrm>
            <a:prstGeom prst="line">
              <a:avLst/>
            </a:prstGeom>
            <a:noFill/>
            <a:ln w="9525">
              <a:solidFill>
                <a:schemeClr val="tx1"/>
              </a:solidFill>
              <a:round/>
              <a:headEnd/>
              <a:tailEnd/>
            </a:ln>
            <a:effectLst/>
          </p:spPr>
          <p:txBody>
            <a:bodyPr wrap="none" anchor="ctr"/>
            <a:lstStyle/>
            <a:p>
              <a:endParaRPr lang="en-US"/>
            </a:p>
          </p:txBody>
        </p:sp>
        <p:sp>
          <p:nvSpPr>
            <p:cNvPr id="50204" name="Line 28"/>
            <p:cNvSpPr>
              <a:spLocks noChangeShapeType="1"/>
            </p:cNvSpPr>
            <p:nvPr/>
          </p:nvSpPr>
          <p:spPr bwMode="auto">
            <a:xfrm flipH="1">
              <a:off x="4464" y="3120"/>
              <a:ext cx="288" cy="384"/>
            </a:xfrm>
            <a:prstGeom prst="line">
              <a:avLst/>
            </a:prstGeom>
            <a:noFill/>
            <a:ln w="38100">
              <a:solidFill>
                <a:srgbClr val="FF0000"/>
              </a:solidFill>
              <a:round/>
              <a:headEnd/>
              <a:tailEnd type="triangle" w="med" len="med"/>
            </a:ln>
            <a:effectLst/>
          </p:spPr>
          <p:txBody>
            <a:bodyPr wrap="none" anchor="ctr"/>
            <a:lstStyle/>
            <a:p>
              <a:endParaRPr lang="en-US"/>
            </a:p>
          </p:txBody>
        </p:sp>
        <p:sp>
          <p:nvSpPr>
            <p:cNvPr id="50205" name="Text Box 29"/>
            <p:cNvSpPr txBox="1">
              <a:spLocks noChangeArrowheads="1"/>
            </p:cNvSpPr>
            <p:nvPr/>
          </p:nvSpPr>
          <p:spPr bwMode="auto">
            <a:xfrm>
              <a:off x="4800" y="2897"/>
              <a:ext cx="592" cy="231"/>
            </a:xfrm>
            <a:prstGeom prst="rect">
              <a:avLst/>
            </a:prstGeom>
            <a:noFill/>
            <a:ln w="9525">
              <a:noFill/>
              <a:miter lim="800000"/>
              <a:headEnd/>
              <a:tailEnd/>
            </a:ln>
            <a:effectLst/>
          </p:spPr>
          <p:txBody>
            <a:bodyPr wrap="none">
              <a:spAutoFit/>
            </a:bodyPr>
            <a:lstStyle/>
            <a:p>
              <a:r>
                <a:rPr lang="en-US" sz="1800" b="1">
                  <a:solidFill>
                    <a:srgbClr val="FF0000"/>
                  </a:solidFill>
                </a:rPr>
                <a:t>PE Seal</a:t>
              </a:r>
              <a:endParaRPr lang="en-US" sz="1400">
                <a:solidFill>
                  <a:srgbClr val="FF0000"/>
                </a:solidFill>
              </a:endParaRPr>
            </a:p>
          </p:txBody>
        </p:sp>
      </p:gr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xfrm>
            <a:off x="7239000" y="6400800"/>
            <a:ext cx="1905000" cy="457200"/>
          </a:xfrm>
        </p:spPr>
        <p:txBody>
          <a:bodyPr/>
          <a:lstStyle/>
          <a:p>
            <a:fld id="{CB19848A-4AEC-4011-9646-E39CE3B3DE51}" type="slidenum">
              <a:rPr lang="en-US"/>
              <a:pPr/>
              <a:t>9</a:t>
            </a:fld>
            <a:endParaRPr lang="en-US"/>
          </a:p>
        </p:txBody>
      </p:sp>
      <p:sp>
        <p:nvSpPr>
          <p:cNvPr id="54274" name="Line 2"/>
          <p:cNvSpPr>
            <a:spLocks noChangeShapeType="1"/>
          </p:cNvSpPr>
          <p:nvPr/>
        </p:nvSpPr>
        <p:spPr bwMode="auto">
          <a:xfrm>
            <a:off x="609600" y="228600"/>
            <a:ext cx="0" cy="6400800"/>
          </a:xfrm>
          <a:prstGeom prst="line">
            <a:avLst/>
          </a:prstGeom>
          <a:noFill/>
          <a:ln w="38100">
            <a:solidFill>
              <a:schemeClr val="accent2"/>
            </a:solidFill>
            <a:round/>
            <a:headEnd/>
            <a:tailEnd/>
          </a:ln>
          <a:effectLst/>
        </p:spPr>
        <p:txBody>
          <a:bodyPr/>
          <a:lstStyle/>
          <a:p>
            <a:endParaRPr lang="en-US"/>
          </a:p>
        </p:txBody>
      </p:sp>
      <p:sp>
        <p:nvSpPr>
          <p:cNvPr id="54275" name="Line 3"/>
          <p:cNvSpPr>
            <a:spLocks noChangeShapeType="1"/>
          </p:cNvSpPr>
          <p:nvPr/>
        </p:nvSpPr>
        <p:spPr bwMode="auto">
          <a:xfrm>
            <a:off x="609600" y="609600"/>
            <a:ext cx="7848600" cy="0"/>
          </a:xfrm>
          <a:prstGeom prst="line">
            <a:avLst/>
          </a:prstGeom>
          <a:noFill/>
          <a:ln w="38100">
            <a:solidFill>
              <a:schemeClr val="accent2"/>
            </a:solidFill>
            <a:round/>
            <a:headEnd/>
            <a:tailEnd/>
          </a:ln>
          <a:effectLst/>
        </p:spPr>
        <p:txBody>
          <a:bodyPr/>
          <a:lstStyle/>
          <a:p>
            <a:endParaRPr lang="en-US"/>
          </a:p>
        </p:txBody>
      </p:sp>
      <p:sp>
        <p:nvSpPr>
          <p:cNvPr id="54276" name="Rectangle 4"/>
          <p:cNvSpPr>
            <a:spLocks noChangeArrowheads="1"/>
          </p:cNvSpPr>
          <p:nvPr/>
        </p:nvSpPr>
        <p:spPr bwMode="auto">
          <a:xfrm>
            <a:off x="685800" y="228600"/>
            <a:ext cx="7162800"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a:t>
            </a:r>
            <a:r>
              <a:rPr lang="en-US" sz="2000" dirty="0" smtClean="0">
                <a:solidFill>
                  <a:schemeClr val="accent2"/>
                </a:solidFill>
                <a:cs typeface="Times New Roman" charset="0"/>
              </a:rPr>
              <a:t>#2      </a:t>
            </a:r>
            <a:r>
              <a:rPr lang="en-US" sz="2000" dirty="0">
                <a:solidFill>
                  <a:schemeClr val="accent2"/>
                </a:solidFill>
                <a:cs typeface="Times New Roman" charset="0"/>
              </a:rPr>
              <a:t>EGR 120 – Introduction to Engineering</a:t>
            </a:r>
            <a:endParaRPr lang="en-US" sz="3200" dirty="0"/>
          </a:p>
        </p:txBody>
      </p:sp>
      <p:sp>
        <p:nvSpPr>
          <p:cNvPr id="54277" name="Text Box 5"/>
          <p:cNvSpPr txBox="1">
            <a:spLocks noChangeArrowheads="1"/>
          </p:cNvSpPr>
          <p:nvPr/>
        </p:nvSpPr>
        <p:spPr bwMode="auto">
          <a:xfrm>
            <a:off x="596245" y="629245"/>
            <a:ext cx="7924800" cy="457200"/>
          </a:xfrm>
          <a:prstGeom prst="rect">
            <a:avLst/>
          </a:prstGeom>
          <a:noFill/>
          <a:ln w="9525">
            <a:noFill/>
            <a:miter lim="800000"/>
            <a:headEnd/>
            <a:tailEnd/>
          </a:ln>
          <a:effectLst/>
        </p:spPr>
        <p:txBody>
          <a:bodyPr>
            <a:spAutoFit/>
          </a:bodyPr>
          <a:lstStyle/>
          <a:p>
            <a:pPr>
              <a:tabLst>
                <a:tab pos="519113" algn="l"/>
              </a:tabLst>
            </a:pPr>
            <a:r>
              <a:rPr lang="en-US" b="1" u="sng" dirty="0">
                <a:solidFill>
                  <a:schemeClr val="accent2"/>
                </a:solidFill>
              </a:rPr>
              <a:t>Why become registered as a Professional Engineer (PE)?</a:t>
            </a:r>
            <a:endParaRPr lang="en-US" sz="1200" b="1" u="sng" dirty="0">
              <a:solidFill>
                <a:schemeClr val="accent2"/>
              </a:solidFill>
            </a:endParaRPr>
          </a:p>
        </p:txBody>
      </p:sp>
      <p:sp>
        <p:nvSpPr>
          <p:cNvPr id="54300" name="Text Box 28"/>
          <p:cNvSpPr txBox="1">
            <a:spLocks noChangeArrowheads="1"/>
          </p:cNvSpPr>
          <p:nvPr/>
        </p:nvSpPr>
        <p:spPr bwMode="auto">
          <a:xfrm>
            <a:off x="655950" y="1106089"/>
            <a:ext cx="8488050" cy="5847755"/>
          </a:xfrm>
          <a:prstGeom prst="rect">
            <a:avLst/>
          </a:prstGeom>
          <a:noFill/>
          <a:ln w="9525">
            <a:noFill/>
            <a:miter lim="800000"/>
            <a:headEnd/>
            <a:tailEnd/>
          </a:ln>
          <a:effectLst/>
        </p:spPr>
        <p:txBody>
          <a:bodyPr wrap="square">
            <a:spAutoFit/>
          </a:bodyPr>
          <a:lstStyle/>
          <a:p>
            <a:pPr>
              <a:tabLst>
                <a:tab pos="339725" algn="l"/>
              </a:tabLst>
            </a:pPr>
            <a:r>
              <a:rPr lang="en-US" sz="2200" b="1" dirty="0">
                <a:solidFill>
                  <a:schemeClr val="accent2"/>
                </a:solidFill>
              </a:rPr>
              <a:t>1.	</a:t>
            </a:r>
            <a:r>
              <a:rPr lang="en-US" sz="2200" b="1" u="sng" dirty="0">
                <a:solidFill>
                  <a:schemeClr val="accent2"/>
                </a:solidFill>
              </a:rPr>
              <a:t>Licensing is required in many areas of engineering</a:t>
            </a:r>
          </a:p>
          <a:p>
            <a:pPr marL="574675" lvl="2" indent="-228600">
              <a:buFont typeface="Symbol" pitchFamily="18" charset="2"/>
              <a:buChar char="·"/>
              <a:tabLst>
                <a:tab pos="339725" algn="l"/>
              </a:tabLst>
            </a:pPr>
            <a:r>
              <a:rPr lang="en-US" sz="2200" dirty="0">
                <a:solidFill>
                  <a:schemeClr val="accent2"/>
                </a:solidFill>
              </a:rPr>
              <a:t>Civil engineers usually need to licensed</a:t>
            </a:r>
          </a:p>
          <a:p>
            <a:pPr marL="574675" lvl="2" indent="-228600">
              <a:buFont typeface="Symbol" pitchFamily="18" charset="2"/>
              <a:buChar char="·"/>
              <a:tabLst>
                <a:tab pos="339725" algn="l"/>
              </a:tabLst>
            </a:pPr>
            <a:r>
              <a:rPr lang="en-US" sz="2200" dirty="0">
                <a:solidFill>
                  <a:schemeClr val="accent2"/>
                </a:solidFill>
              </a:rPr>
              <a:t>Engineers working for local, state, or federal governments often need to be licensed</a:t>
            </a:r>
          </a:p>
          <a:p>
            <a:pPr marL="574675" lvl="2" indent="-228600">
              <a:buFont typeface="Symbol" pitchFamily="18" charset="2"/>
              <a:buChar char="·"/>
              <a:tabLst>
                <a:tab pos="339725" algn="l"/>
              </a:tabLst>
            </a:pPr>
            <a:r>
              <a:rPr lang="en-US" sz="2200" dirty="0">
                <a:solidFill>
                  <a:schemeClr val="accent2"/>
                </a:solidFill>
              </a:rPr>
              <a:t>The drawings associated with building projects must be “sealed” by a licensed engineer</a:t>
            </a:r>
          </a:p>
          <a:p>
            <a:pPr marL="574675" lvl="2" indent="-228600">
              <a:buFont typeface="Symbol" pitchFamily="18" charset="2"/>
              <a:buChar char="·"/>
              <a:tabLst>
                <a:tab pos="339725" algn="l"/>
              </a:tabLst>
            </a:pPr>
            <a:r>
              <a:rPr lang="en-US" sz="2200" dirty="0">
                <a:solidFill>
                  <a:schemeClr val="accent2"/>
                </a:solidFill>
              </a:rPr>
              <a:t>Many engineering companies consider licensing to be important</a:t>
            </a:r>
          </a:p>
          <a:p>
            <a:pPr marL="574675" lvl="2" indent="-228600">
              <a:buFont typeface="Symbol" pitchFamily="18" charset="2"/>
              <a:buNone/>
              <a:tabLst>
                <a:tab pos="339725" algn="l"/>
              </a:tabLst>
            </a:pPr>
            <a:endParaRPr lang="en-US" sz="2200" dirty="0">
              <a:solidFill>
                <a:schemeClr val="accent2"/>
              </a:solidFill>
            </a:endParaRPr>
          </a:p>
          <a:p>
            <a:pPr>
              <a:tabLst>
                <a:tab pos="339725" algn="l"/>
              </a:tabLst>
            </a:pPr>
            <a:r>
              <a:rPr lang="en-US" sz="2200" b="1" dirty="0">
                <a:solidFill>
                  <a:schemeClr val="accent2"/>
                </a:solidFill>
              </a:rPr>
              <a:t>2.	</a:t>
            </a:r>
            <a:r>
              <a:rPr lang="en-US" sz="2200" b="1" u="sng" dirty="0">
                <a:solidFill>
                  <a:schemeClr val="accent2"/>
                </a:solidFill>
              </a:rPr>
              <a:t>Licensing may be required or helpful for promotions</a:t>
            </a:r>
          </a:p>
          <a:p>
            <a:pPr marL="574675" lvl="2" indent="-228600">
              <a:buFont typeface="Symbol" pitchFamily="18" charset="2"/>
              <a:buChar char="·"/>
              <a:tabLst>
                <a:tab pos="339725" algn="l"/>
              </a:tabLst>
            </a:pPr>
            <a:r>
              <a:rPr lang="en-US" sz="2200" dirty="0">
                <a:solidFill>
                  <a:schemeClr val="accent2"/>
                </a:solidFill>
              </a:rPr>
              <a:t>The head of a given engineering project can seal the drawings done under his supervision, so an unlicensed engineer may not be able to advance into a position of more responsibility</a:t>
            </a:r>
          </a:p>
          <a:p>
            <a:pPr marL="574675" lvl="2" indent="-228600">
              <a:buFont typeface="Symbol" pitchFamily="18" charset="2"/>
              <a:buChar char="·"/>
              <a:tabLst>
                <a:tab pos="339725" algn="l"/>
              </a:tabLst>
            </a:pPr>
            <a:r>
              <a:rPr lang="en-US" sz="2200" dirty="0">
                <a:solidFill>
                  <a:schemeClr val="accent2"/>
                </a:solidFill>
              </a:rPr>
              <a:t>Licensing is an important factor in promotions</a:t>
            </a:r>
          </a:p>
          <a:p>
            <a:pPr marL="574675" lvl="2" indent="-228600">
              <a:buFont typeface="Symbol" pitchFamily="18" charset="2"/>
              <a:buChar char="·"/>
              <a:tabLst>
                <a:tab pos="339725" algn="l"/>
              </a:tabLst>
            </a:pPr>
            <a:r>
              <a:rPr lang="en-US" sz="2200" dirty="0">
                <a:solidFill>
                  <a:schemeClr val="accent2"/>
                </a:solidFill>
              </a:rPr>
              <a:t>Many companies advertise the number of licensed engineers that they have on staff</a:t>
            </a:r>
          </a:p>
          <a:p>
            <a:pPr marL="574675" lvl="2" indent="-228600">
              <a:buFont typeface="Symbol" pitchFamily="18" charset="2"/>
              <a:buChar char="·"/>
              <a:tabLst>
                <a:tab pos="339725" algn="l"/>
              </a:tabLst>
            </a:pPr>
            <a:r>
              <a:rPr lang="en-US" sz="2200" dirty="0">
                <a:solidFill>
                  <a:schemeClr val="accent2"/>
                </a:solidFill>
              </a:rPr>
              <a:t>National statistics show that licensed engineers earn higher salaries than unlicensed engineers</a:t>
            </a:r>
          </a:p>
        </p:txBody>
      </p:sp>
    </p:spTree>
  </p:cSld>
  <p:clrMapOvr>
    <a:masterClrMapping/>
  </p:clrMapOvr>
  <p:transition/>
</p:sld>
</file>

<file path=ppt/theme/theme1.xml><?xml version="1.0" encoding="utf-8"?>
<a:theme xmlns:a="http://schemas.openxmlformats.org/drawingml/2006/main" name="Default Design">
  <a:themeElements>
    <a:clrScheme name="Custom 7">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2D2DB9"/>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702</TotalTime>
  <Words>1753</Words>
  <Application>Microsoft Office PowerPoint</Application>
  <PresentationFormat>On-screen Show (4:3)</PresentationFormat>
  <Paragraphs>233</Paragraphs>
  <Slides>24</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vt:lpstr>
      <vt:lpstr>Symbol</vt:lpstr>
      <vt:lpstr>Times New Roman</vt:lpstr>
      <vt:lpstr>Wingdings</vt:lpstr>
      <vt:lpstr>Default Design</vt:lpstr>
      <vt:lpstr>WordArt 3.2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Tidewater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Paul Gordy</dc:creator>
  <cp:lastModifiedBy>Paul Gordy</cp:lastModifiedBy>
  <cp:revision>59</cp:revision>
  <dcterms:created xsi:type="dcterms:W3CDTF">2000-08-28T19:19:15Z</dcterms:created>
  <dcterms:modified xsi:type="dcterms:W3CDTF">2018-01-10T18:52:05Z</dcterms:modified>
</cp:coreProperties>
</file>