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2"/>
  </p:notesMasterIdLst>
  <p:handoutMasterIdLst>
    <p:handoutMasterId r:id="rId33"/>
  </p:handoutMasterIdLst>
  <p:sldIdLst>
    <p:sldId id="277" r:id="rId2"/>
    <p:sldId id="281" r:id="rId3"/>
    <p:sldId id="286" r:id="rId4"/>
    <p:sldId id="269" r:id="rId5"/>
    <p:sldId id="296" r:id="rId6"/>
    <p:sldId id="271" r:id="rId7"/>
    <p:sldId id="297" r:id="rId8"/>
    <p:sldId id="270" r:id="rId9"/>
    <p:sldId id="278" r:id="rId10"/>
    <p:sldId id="272" r:id="rId11"/>
    <p:sldId id="273" r:id="rId12"/>
    <p:sldId id="256" r:id="rId13"/>
    <p:sldId id="257" r:id="rId14"/>
    <p:sldId id="258" r:id="rId15"/>
    <p:sldId id="260" r:id="rId16"/>
    <p:sldId id="261" r:id="rId17"/>
    <p:sldId id="263" r:id="rId18"/>
    <p:sldId id="287" r:id="rId19"/>
    <p:sldId id="264" r:id="rId20"/>
    <p:sldId id="289" r:id="rId21"/>
    <p:sldId id="294" r:id="rId22"/>
    <p:sldId id="298" r:id="rId23"/>
    <p:sldId id="274" r:id="rId24"/>
    <p:sldId id="275" r:id="rId25"/>
    <p:sldId id="276" r:id="rId26"/>
    <p:sldId id="288" r:id="rId27"/>
    <p:sldId id="279" r:id="rId28"/>
    <p:sldId id="291" r:id="rId29"/>
    <p:sldId id="292" r:id="rId30"/>
    <p:sldId id="293"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28" d="100"/>
          <a:sy n="128" d="100"/>
        </p:scale>
        <p:origin x="1032" y="12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96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297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97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7052D84-96E9-49E5-A9D4-94321AB501B8}" type="slidenum">
              <a:rPr lang="en-US" altLang="en-US"/>
              <a:pPr/>
              <a:t>‹#›</a:t>
            </a:fld>
            <a:endParaRPr lang="en-US" altLang="en-US"/>
          </a:p>
        </p:txBody>
      </p:sp>
    </p:spTree>
    <p:extLst>
      <p:ext uri="{BB962C8B-B14F-4D97-AF65-F5344CB8AC3E}">
        <p14:creationId xmlns:p14="http://schemas.microsoft.com/office/powerpoint/2010/main" val="1197637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266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266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99334F1-C6B8-4FAA-B5C9-EC4241AF5183}" type="slidenum">
              <a:rPr lang="en-US" altLang="en-US"/>
              <a:pPr/>
              <a:t>‹#›</a:t>
            </a:fld>
            <a:endParaRPr lang="en-US" altLang="en-US"/>
          </a:p>
        </p:txBody>
      </p:sp>
    </p:spTree>
    <p:extLst>
      <p:ext uri="{BB962C8B-B14F-4D97-AF65-F5344CB8AC3E}">
        <p14:creationId xmlns:p14="http://schemas.microsoft.com/office/powerpoint/2010/main" val="23077147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EE4FF5-4874-4C2D-BF8E-FF21DEF95984}" type="slidenum">
              <a:rPr lang="en-US" altLang="en-US"/>
              <a:pPr/>
              <a:t>‹#›</a:t>
            </a:fld>
            <a:endParaRPr lang="en-US" altLang="en-US"/>
          </a:p>
        </p:txBody>
      </p:sp>
    </p:spTree>
    <p:extLst>
      <p:ext uri="{BB962C8B-B14F-4D97-AF65-F5344CB8AC3E}">
        <p14:creationId xmlns:p14="http://schemas.microsoft.com/office/powerpoint/2010/main" val="314151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87200D-82F8-422C-8876-33BA828265E0}" type="slidenum">
              <a:rPr lang="en-US" altLang="en-US"/>
              <a:pPr/>
              <a:t>‹#›</a:t>
            </a:fld>
            <a:endParaRPr lang="en-US" altLang="en-US"/>
          </a:p>
        </p:txBody>
      </p:sp>
    </p:spTree>
    <p:extLst>
      <p:ext uri="{BB962C8B-B14F-4D97-AF65-F5344CB8AC3E}">
        <p14:creationId xmlns:p14="http://schemas.microsoft.com/office/powerpoint/2010/main" val="424007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242335B-E278-418D-8EE6-C258A92CDF25}" type="slidenum">
              <a:rPr lang="en-US" altLang="en-US"/>
              <a:pPr/>
              <a:t>‹#›</a:t>
            </a:fld>
            <a:endParaRPr lang="en-US" altLang="en-US"/>
          </a:p>
        </p:txBody>
      </p:sp>
    </p:spTree>
    <p:extLst>
      <p:ext uri="{BB962C8B-B14F-4D97-AF65-F5344CB8AC3E}">
        <p14:creationId xmlns:p14="http://schemas.microsoft.com/office/powerpoint/2010/main" val="234975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84176A-4F46-440A-B4B2-8F4FFE3BD940}" type="slidenum">
              <a:rPr lang="en-US" altLang="en-US"/>
              <a:pPr/>
              <a:t>‹#›</a:t>
            </a:fld>
            <a:endParaRPr lang="en-US" altLang="en-US"/>
          </a:p>
        </p:txBody>
      </p:sp>
    </p:spTree>
    <p:extLst>
      <p:ext uri="{BB962C8B-B14F-4D97-AF65-F5344CB8AC3E}">
        <p14:creationId xmlns:p14="http://schemas.microsoft.com/office/powerpoint/2010/main" val="383200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5C9D67-578C-47B8-B4D6-5CD1C399CF9F}" type="slidenum">
              <a:rPr lang="en-US" altLang="en-US"/>
              <a:pPr/>
              <a:t>‹#›</a:t>
            </a:fld>
            <a:endParaRPr lang="en-US" altLang="en-US"/>
          </a:p>
        </p:txBody>
      </p:sp>
    </p:spTree>
    <p:extLst>
      <p:ext uri="{BB962C8B-B14F-4D97-AF65-F5344CB8AC3E}">
        <p14:creationId xmlns:p14="http://schemas.microsoft.com/office/powerpoint/2010/main" val="2230779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4F144F9-8BEA-43C0-94EF-22E440158529}" type="slidenum">
              <a:rPr lang="en-US" altLang="en-US"/>
              <a:pPr/>
              <a:t>‹#›</a:t>
            </a:fld>
            <a:endParaRPr lang="en-US" altLang="en-US"/>
          </a:p>
        </p:txBody>
      </p:sp>
    </p:spTree>
    <p:extLst>
      <p:ext uri="{BB962C8B-B14F-4D97-AF65-F5344CB8AC3E}">
        <p14:creationId xmlns:p14="http://schemas.microsoft.com/office/powerpoint/2010/main" val="2202551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CCE983B-83B0-47D3-ABA2-D7E19C43B60B}" type="slidenum">
              <a:rPr lang="en-US" altLang="en-US"/>
              <a:pPr/>
              <a:t>‹#›</a:t>
            </a:fld>
            <a:endParaRPr lang="en-US" altLang="en-US"/>
          </a:p>
        </p:txBody>
      </p:sp>
    </p:spTree>
    <p:extLst>
      <p:ext uri="{BB962C8B-B14F-4D97-AF65-F5344CB8AC3E}">
        <p14:creationId xmlns:p14="http://schemas.microsoft.com/office/powerpoint/2010/main" val="366921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E98F80D-0010-4DDC-808D-02DE4AE9B62B}" type="slidenum">
              <a:rPr lang="en-US" altLang="en-US"/>
              <a:pPr/>
              <a:t>‹#›</a:t>
            </a:fld>
            <a:endParaRPr lang="en-US" altLang="en-US"/>
          </a:p>
        </p:txBody>
      </p:sp>
    </p:spTree>
    <p:extLst>
      <p:ext uri="{BB962C8B-B14F-4D97-AF65-F5344CB8AC3E}">
        <p14:creationId xmlns:p14="http://schemas.microsoft.com/office/powerpoint/2010/main" val="130888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87423DD-1DB5-44E4-845D-E5E1FF4FC80F}" type="slidenum">
              <a:rPr lang="en-US" altLang="en-US"/>
              <a:pPr/>
              <a:t>‹#›</a:t>
            </a:fld>
            <a:endParaRPr lang="en-US" altLang="en-US"/>
          </a:p>
        </p:txBody>
      </p:sp>
    </p:spTree>
    <p:extLst>
      <p:ext uri="{BB962C8B-B14F-4D97-AF65-F5344CB8AC3E}">
        <p14:creationId xmlns:p14="http://schemas.microsoft.com/office/powerpoint/2010/main" val="1845316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2F05580-80B0-4B68-85B7-FD9B4FE45925}" type="slidenum">
              <a:rPr lang="en-US" altLang="en-US"/>
              <a:pPr/>
              <a:t>‹#›</a:t>
            </a:fld>
            <a:endParaRPr lang="en-US" altLang="en-US"/>
          </a:p>
        </p:txBody>
      </p:sp>
    </p:spTree>
    <p:extLst>
      <p:ext uri="{BB962C8B-B14F-4D97-AF65-F5344CB8AC3E}">
        <p14:creationId xmlns:p14="http://schemas.microsoft.com/office/powerpoint/2010/main" val="173922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1FB667-4F97-40DB-8A84-A47D5F6AA7DF}" type="slidenum">
              <a:rPr lang="en-US" altLang="en-US"/>
              <a:pPr/>
              <a:t>‹#›</a:t>
            </a:fld>
            <a:endParaRPr lang="en-US" altLang="en-US"/>
          </a:p>
        </p:txBody>
      </p:sp>
    </p:spTree>
    <p:extLst>
      <p:ext uri="{BB962C8B-B14F-4D97-AF65-F5344CB8AC3E}">
        <p14:creationId xmlns:p14="http://schemas.microsoft.com/office/powerpoint/2010/main" val="280733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9914A44-6B2C-43A5-B341-8E45B5177EF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hyperlink" Target="http://www.sae.org/" TargetMode="External"/><Relationship Id="rId2" Type="http://schemas.openxmlformats.org/officeDocument/2006/relationships/hyperlink" Target="https://www.youtube.com/watch?v=7-FwO6WVwV4" TargetMode="Externa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sites.google.com/site/vtbajasae/hom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vtmotorsports.com/index.php" TargetMode="Externa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www.youtube.com/watch?v=_clsbkk0ptI"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www.youtube.com/watch?v=pCEEkO8sei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hyperlink" Target="http://www.youtube.com/watch?v=xL8UCPPAWEQ" TargetMode="Externa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hyperlink" Target="http://2.bp.blogspot.com/_pInErqUoAv0/Skk-h1pjR4I/AAAAAAAAAYM/brT5mnooAbQ/s1600-h/picua.jpg"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WqgTk4gZ0Lc" TargetMode="Externa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youtube.com/watch?v=qme79o7FgX8"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youtube.com/watch?v=MqIRehvgwwY" TargetMode="Externa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4B4FD0E-7A97-45B5-AF0F-BE06D8B9954C}" type="slidenum">
              <a:rPr lang="en-US" altLang="en-US" sz="1400"/>
              <a:pPr/>
              <a:t>1</a:t>
            </a:fld>
            <a:endParaRPr lang="en-US" altLang="en-US" sz="1400"/>
          </a:p>
        </p:txBody>
      </p:sp>
      <p:sp>
        <p:nvSpPr>
          <p:cNvPr id="2051"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054" name="Rectangle 10"/>
          <p:cNvSpPr>
            <a:spLocks noChangeArrowheads="1"/>
          </p:cNvSpPr>
          <p:nvPr/>
        </p:nvSpPr>
        <p:spPr bwMode="auto">
          <a:xfrm>
            <a:off x="609599" y="609600"/>
            <a:ext cx="7772401"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tabLst>
                <a:tab pos="228600" algn="l"/>
                <a:tab pos="520700" algn="l"/>
              </a:tabLst>
              <a:defRPr sz="2400">
                <a:solidFill>
                  <a:schemeClr val="tx1"/>
                </a:solidFill>
                <a:latin typeface="Times New Roman" panose="02020603050405020304" pitchFamily="18" charset="0"/>
              </a:defRPr>
            </a:lvl1pPr>
            <a:lvl2pPr marL="742950" indent="-285750">
              <a:tabLst>
                <a:tab pos="228600" algn="l"/>
                <a:tab pos="520700" algn="l"/>
              </a:tabLst>
              <a:defRPr sz="2400">
                <a:solidFill>
                  <a:schemeClr val="tx1"/>
                </a:solidFill>
                <a:latin typeface="Times New Roman" panose="02020603050405020304" pitchFamily="18" charset="0"/>
              </a:defRPr>
            </a:lvl2pPr>
            <a:lvl3pPr marL="1143000" indent="-228600">
              <a:tabLst>
                <a:tab pos="228600" algn="l"/>
                <a:tab pos="520700" algn="l"/>
              </a:tabLst>
              <a:defRPr sz="2400">
                <a:solidFill>
                  <a:schemeClr val="tx1"/>
                </a:solidFill>
                <a:latin typeface="Times New Roman" panose="02020603050405020304" pitchFamily="18" charset="0"/>
              </a:defRPr>
            </a:lvl3pPr>
            <a:lvl4pPr marL="1600200" indent="-228600">
              <a:tabLst>
                <a:tab pos="228600" algn="l"/>
                <a:tab pos="520700" algn="l"/>
              </a:tabLst>
              <a:defRPr sz="2400">
                <a:solidFill>
                  <a:schemeClr val="tx1"/>
                </a:solidFill>
                <a:latin typeface="Times New Roman" panose="02020603050405020304" pitchFamily="18" charset="0"/>
              </a:defRPr>
            </a:lvl4pPr>
            <a:lvl5pPr marL="2057400" indent="-228600">
              <a:tabLst>
                <a:tab pos="228600" algn="l"/>
                <a:tab pos="5207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228600" algn="l"/>
                <a:tab pos="520700" algn="l"/>
              </a:tabLst>
              <a:defRPr sz="2400">
                <a:solidFill>
                  <a:schemeClr val="tx1"/>
                </a:solidFill>
                <a:latin typeface="Times New Roman" panose="02020603050405020304" pitchFamily="18" charset="0"/>
              </a:defRPr>
            </a:lvl9pPr>
          </a:lstStyle>
          <a:p>
            <a:pPr algn="ctr">
              <a:lnSpc>
                <a:spcPct val="90000"/>
              </a:lnSpc>
              <a:spcBef>
                <a:spcPct val="20000"/>
              </a:spcBef>
            </a:pPr>
            <a:r>
              <a:rPr lang="en-US" altLang="en-US" sz="3600" b="1" u="sng" dirty="0" smtClean="0">
                <a:solidFill>
                  <a:schemeClr val="accent2"/>
                </a:solidFill>
              </a:rPr>
              <a:t>Engineering </a:t>
            </a:r>
            <a:r>
              <a:rPr lang="en-US" altLang="en-US" sz="3600" b="1" u="sng" dirty="0">
                <a:solidFill>
                  <a:schemeClr val="accent2"/>
                </a:solidFill>
              </a:rPr>
              <a:t>Societies</a:t>
            </a:r>
          </a:p>
          <a:p>
            <a:pPr>
              <a:lnSpc>
                <a:spcPct val="80000"/>
              </a:lnSpc>
              <a:spcBef>
                <a:spcPct val="20000"/>
              </a:spcBef>
            </a:pPr>
            <a:endParaRPr lang="en-US" altLang="en-US" sz="2000" b="1" u="sng" dirty="0">
              <a:solidFill>
                <a:schemeClr val="accent2"/>
              </a:solidFill>
            </a:endParaRPr>
          </a:p>
          <a:p>
            <a:pPr marL="0" indent="0">
              <a:lnSpc>
                <a:spcPct val="80000"/>
              </a:lnSpc>
              <a:spcBef>
                <a:spcPct val="20000"/>
              </a:spcBef>
            </a:pPr>
            <a:endParaRPr lang="en-US" altLang="en-US" sz="2000" b="1" dirty="0">
              <a:solidFill>
                <a:schemeClr val="accent2"/>
              </a:solidFill>
            </a:endParaRPr>
          </a:p>
          <a:p>
            <a:pPr>
              <a:lnSpc>
                <a:spcPct val="80000"/>
              </a:lnSpc>
              <a:spcBef>
                <a:spcPct val="20000"/>
              </a:spcBef>
            </a:pPr>
            <a:r>
              <a:rPr lang="en-US" altLang="en-US" sz="2000" b="1" u="sng" dirty="0">
                <a:solidFill>
                  <a:schemeClr val="accent2"/>
                </a:solidFill>
              </a:rPr>
              <a:t>Pass around the following items</a:t>
            </a:r>
            <a:r>
              <a:rPr lang="en-US" altLang="en-US" sz="2000" b="1" dirty="0">
                <a:solidFill>
                  <a:schemeClr val="accent2"/>
                </a:solidFill>
              </a:rPr>
              <a:t>:</a:t>
            </a:r>
          </a:p>
          <a:p>
            <a:pPr>
              <a:lnSpc>
                <a:spcPct val="80000"/>
              </a:lnSpc>
              <a:spcBef>
                <a:spcPct val="20000"/>
              </a:spcBef>
            </a:pPr>
            <a:r>
              <a:rPr lang="en-US" altLang="en-US" sz="2000" b="1" dirty="0">
                <a:solidFill>
                  <a:schemeClr val="accent2"/>
                </a:solidFill>
              </a:rPr>
              <a:t>Journals/Magazines from various societies</a:t>
            </a:r>
          </a:p>
          <a:p>
            <a:pPr>
              <a:lnSpc>
                <a:spcPct val="80000"/>
              </a:lnSpc>
              <a:spcBef>
                <a:spcPct val="20000"/>
              </a:spcBef>
            </a:pPr>
            <a:endParaRPr lang="en-US" altLang="en-US" sz="2000" b="1" dirty="0">
              <a:solidFill>
                <a:schemeClr val="accent2"/>
              </a:solidFill>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F0BB07E-C359-4267-863F-BDD6192B2941}" type="slidenum">
              <a:rPr lang="en-US" altLang="en-US" sz="1400"/>
              <a:pPr/>
              <a:t>10</a:t>
            </a:fld>
            <a:endParaRPr lang="en-US" altLang="en-US" sz="1400"/>
          </a:p>
        </p:txBody>
      </p:sp>
      <p:sp>
        <p:nvSpPr>
          <p:cNvPr id="14339" name="Rectangle 3"/>
          <p:cNvSpPr>
            <a:spLocks noGrp="1" noChangeArrowheads="1"/>
          </p:cNvSpPr>
          <p:nvPr>
            <p:ph type="body" idx="1"/>
          </p:nvPr>
        </p:nvSpPr>
        <p:spPr>
          <a:xfrm>
            <a:off x="609600" y="1524000"/>
            <a:ext cx="7772400" cy="1447800"/>
          </a:xfrm>
        </p:spPr>
        <p:txBody>
          <a:bodyPr/>
          <a:lstStyle/>
          <a:p>
            <a:pPr>
              <a:lnSpc>
                <a:spcPct val="90000"/>
              </a:lnSpc>
              <a:buFont typeface="Wingdings" panose="05000000000000000000" pitchFamily="2" charset="2"/>
              <a:buChar char="Ø"/>
            </a:pPr>
            <a:r>
              <a:rPr lang="en-US" altLang="en-US" sz="2000" smtClean="0">
                <a:solidFill>
                  <a:schemeClr val="accent2"/>
                </a:solidFill>
              </a:rPr>
              <a:t>Enhancing the integrity of the engineering profession is an important concern</a:t>
            </a:r>
          </a:p>
          <a:p>
            <a:pPr>
              <a:lnSpc>
                <a:spcPct val="90000"/>
              </a:lnSpc>
              <a:buFont typeface="Wingdings" panose="05000000000000000000" pitchFamily="2" charset="2"/>
              <a:buChar char="Ø"/>
            </a:pPr>
            <a:r>
              <a:rPr lang="en-US" altLang="en-US" sz="2000" smtClean="0">
                <a:solidFill>
                  <a:schemeClr val="accent2"/>
                </a:solidFill>
              </a:rPr>
              <a:t>Most societies have a written code of ethics</a:t>
            </a:r>
          </a:p>
          <a:p>
            <a:pPr>
              <a:lnSpc>
                <a:spcPct val="90000"/>
              </a:lnSpc>
              <a:buFont typeface="Wingdings" panose="05000000000000000000" pitchFamily="2" charset="2"/>
              <a:buChar char="Ø"/>
            </a:pPr>
            <a:r>
              <a:rPr lang="en-US" altLang="en-US" sz="2000" smtClean="0">
                <a:solidFill>
                  <a:schemeClr val="accent2"/>
                </a:solidFill>
              </a:rPr>
              <a:t>More on this topic later</a:t>
            </a:r>
          </a:p>
        </p:txBody>
      </p:sp>
      <p:sp>
        <p:nvSpPr>
          <p:cNvPr id="14340" name="Text Box 5"/>
          <p:cNvSpPr txBox="1">
            <a:spLocks noChangeArrowheads="1"/>
          </p:cNvSpPr>
          <p:nvPr/>
        </p:nvSpPr>
        <p:spPr bwMode="auto">
          <a:xfrm>
            <a:off x="609600" y="1143000"/>
            <a:ext cx="2243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5.   </a:t>
            </a:r>
            <a:r>
              <a:rPr lang="en-US" altLang="en-US" sz="2000" b="1" u="sng">
                <a:solidFill>
                  <a:schemeClr val="accent2"/>
                </a:solidFill>
              </a:rPr>
              <a:t>Codes of Ethics</a:t>
            </a:r>
            <a:endParaRPr lang="en-US" altLang="en-US" sz="1600" b="1" u="sng">
              <a:solidFill>
                <a:schemeClr val="accent2"/>
              </a:solidFill>
            </a:endParaRPr>
          </a:p>
        </p:txBody>
      </p:sp>
      <p:sp>
        <p:nvSpPr>
          <p:cNvPr id="14341"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2"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3"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4344" name="Rectangle 10"/>
          <p:cNvSpPr>
            <a:spLocks noGrp="1" noChangeArrowheads="1"/>
          </p:cNvSpPr>
          <p:nvPr>
            <p:ph type="title"/>
          </p:nvPr>
        </p:nvSpPr>
        <p:spPr>
          <a:xfrm>
            <a:off x="685800" y="685800"/>
            <a:ext cx="7848600" cy="4572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
        <p:nvSpPr>
          <p:cNvPr id="14345" name="Rectangle 11"/>
          <p:cNvSpPr>
            <a:spLocks noChangeArrowheads="1"/>
          </p:cNvSpPr>
          <p:nvPr/>
        </p:nvSpPr>
        <p:spPr bwMode="auto">
          <a:xfrm>
            <a:off x="685800" y="3048000"/>
            <a:ext cx="8153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cs typeface="Arial" panose="020B0604020202020204" pitchFamily="34" charset="0"/>
              </a:rPr>
              <a:t>6.  </a:t>
            </a:r>
            <a:r>
              <a:rPr lang="en-US" altLang="en-US" sz="2000" b="1" u="sng">
                <a:solidFill>
                  <a:schemeClr val="accent2"/>
                </a:solidFill>
                <a:cs typeface="Arial" panose="020B0604020202020204" pitchFamily="34" charset="0"/>
              </a:rPr>
              <a:t>Assisting ABET in Setting Standards for Engineering Programs</a:t>
            </a:r>
          </a:p>
          <a:p>
            <a:r>
              <a:rPr lang="en-US" altLang="en-US" sz="2000">
                <a:solidFill>
                  <a:schemeClr val="accent2"/>
                </a:solidFill>
                <a:cs typeface="Arial" panose="020B0604020202020204" pitchFamily="34" charset="0"/>
              </a:rPr>
              <a:t>Consider the following excerpt from ABET’s web site:</a:t>
            </a:r>
          </a:p>
          <a:p>
            <a:endParaRPr lang="en-US" altLang="en-US" sz="1000">
              <a:solidFill>
                <a:schemeClr val="accent2"/>
              </a:solidFill>
              <a:cs typeface="Arial" panose="020B0604020202020204" pitchFamily="34" charset="0"/>
            </a:endParaRPr>
          </a:p>
          <a:p>
            <a:r>
              <a:rPr lang="en-US" altLang="en-US" sz="2000">
                <a:solidFill>
                  <a:schemeClr val="accent2"/>
                </a:solidFill>
                <a:cs typeface="Arial" panose="020B0604020202020204" pitchFamily="34" charset="0"/>
              </a:rPr>
              <a:t>“The quality standards programs must meet to be ABET-accredited are set by the ABET professions themselves. This is made possible by the collaborative efforts of many different </a:t>
            </a:r>
            <a:r>
              <a:rPr lang="en-US" altLang="en-US" sz="2000" b="1">
                <a:solidFill>
                  <a:srgbClr val="FF0000"/>
                </a:solidFill>
                <a:cs typeface="Arial" panose="020B0604020202020204" pitchFamily="34" charset="0"/>
              </a:rPr>
              <a:t>professional and technical societies</a:t>
            </a:r>
            <a:r>
              <a:rPr lang="en-US" altLang="en-US" sz="2000">
                <a:solidFill>
                  <a:schemeClr val="accent2"/>
                </a:solidFill>
                <a:cs typeface="Arial" panose="020B0604020202020204" pitchFamily="34" charset="0"/>
              </a:rPr>
              <a:t>. These societies and their members work together through ABET to develop the standards, and they provide the professionals who evaluate the programs to make sure they meet those standards.”</a:t>
            </a:r>
          </a:p>
          <a:p>
            <a:endParaRPr lang="en-US" altLang="en-US" sz="2000">
              <a:solidFill>
                <a:schemeClr val="accent2"/>
              </a:solidFill>
              <a:cs typeface="Arial" panose="020B0604020202020204" pitchFamily="34" charset="0"/>
            </a:endParaRPr>
          </a:p>
          <a:p>
            <a:r>
              <a:rPr lang="en-US" altLang="en-US" sz="2000">
                <a:solidFill>
                  <a:schemeClr val="accent2"/>
                </a:solidFill>
                <a:cs typeface="Arial" panose="020B0604020202020204" pitchFamily="34" charset="0"/>
              </a:rPr>
              <a:t>Also look back at the ABET criteria for Civil Engineering Programs and note the statement:      </a:t>
            </a:r>
            <a:r>
              <a:rPr lang="en-US" altLang="en-US" sz="1800" b="1" u="sng">
                <a:solidFill>
                  <a:srgbClr val="FF0000"/>
                </a:solidFill>
                <a:sym typeface="Symbol" panose="05050102010706020507" pitchFamily="18" charset="2"/>
              </a:rPr>
              <a:t>Lead Society</a:t>
            </a:r>
            <a:r>
              <a:rPr lang="en-US" altLang="en-US" sz="1800" b="1">
                <a:solidFill>
                  <a:srgbClr val="FF0000"/>
                </a:solidFill>
                <a:sym typeface="Symbol" panose="05050102010706020507" pitchFamily="18" charset="2"/>
              </a:rPr>
              <a:t>:   American Society of Civil Engineers</a:t>
            </a:r>
            <a:endParaRPr lang="en-US" altLang="en-US" sz="1800" b="1">
              <a:solidFill>
                <a:srgbClr val="FF0000"/>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16E0F25-D426-4AF8-BFA9-B3176B223D71}" type="slidenum">
              <a:rPr lang="en-US" altLang="en-US" sz="1400"/>
              <a:pPr/>
              <a:t>11</a:t>
            </a:fld>
            <a:endParaRPr lang="en-US" altLang="en-US" sz="1400"/>
          </a:p>
        </p:txBody>
      </p:sp>
      <p:sp>
        <p:nvSpPr>
          <p:cNvPr id="15363" name="Rectangle 2"/>
          <p:cNvSpPr>
            <a:spLocks noGrp="1" noChangeArrowheads="1"/>
          </p:cNvSpPr>
          <p:nvPr>
            <p:ph type="title"/>
          </p:nvPr>
        </p:nvSpPr>
        <p:spPr>
          <a:xfrm>
            <a:off x="635000" y="639232"/>
            <a:ext cx="7772400" cy="1447800"/>
          </a:xfrm>
        </p:spPr>
        <p:txBody>
          <a:bodyPr anchor="t"/>
          <a:lstStyle/>
          <a:p>
            <a:pPr algn="l"/>
            <a:r>
              <a:rPr lang="en-US" altLang="en-US" sz="2400" b="1" u="sng" dirty="0" smtClean="0">
                <a:solidFill>
                  <a:schemeClr val="accent2"/>
                </a:solidFill>
              </a:rPr>
              <a:t>Student Chapters</a:t>
            </a:r>
            <a:br>
              <a:rPr lang="en-US" altLang="en-US" sz="2400" b="1" u="sng" dirty="0" smtClean="0">
                <a:solidFill>
                  <a:schemeClr val="accent2"/>
                </a:solidFill>
              </a:rPr>
            </a:br>
            <a:r>
              <a:rPr lang="en-US" altLang="en-US" sz="2000" dirty="0" smtClean="0">
                <a:solidFill>
                  <a:schemeClr val="accent2"/>
                </a:solidFill>
              </a:rPr>
              <a:t>Most Engineering Societies have student chapters with greatly reduced membership costs.  These student chapters are typically very active, with benefits such as:</a:t>
            </a:r>
            <a:endParaRPr lang="en-US" altLang="en-US" dirty="0" smtClean="0">
              <a:solidFill>
                <a:schemeClr val="tx1"/>
              </a:solidFill>
            </a:endParaRPr>
          </a:p>
        </p:txBody>
      </p:sp>
      <p:sp>
        <p:nvSpPr>
          <p:cNvPr id="15364" name="Rectangle 5"/>
          <p:cNvSpPr>
            <a:spLocks noGrp="1" noChangeArrowheads="1"/>
          </p:cNvSpPr>
          <p:nvPr>
            <p:ph type="body" idx="1"/>
          </p:nvPr>
        </p:nvSpPr>
        <p:spPr>
          <a:xfrm>
            <a:off x="635000" y="1981200"/>
            <a:ext cx="8001000" cy="4572000"/>
          </a:xfrm>
          <a:noFill/>
        </p:spPr>
        <p:txBody>
          <a:bodyPr/>
          <a:lstStyle/>
          <a:p>
            <a:pPr>
              <a:lnSpc>
                <a:spcPct val="90000"/>
              </a:lnSpc>
            </a:pPr>
            <a:r>
              <a:rPr lang="en-US" altLang="en-US" sz="2000" dirty="0" smtClean="0">
                <a:solidFill>
                  <a:schemeClr val="accent2"/>
                </a:solidFill>
              </a:rPr>
              <a:t>Guest speakers</a:t>
            </a:r>
          </a:p>
          <a:p>
            <a:pPr>
              <a:lnSpc>
                <a:spcPct val="90000"/>
              </a:lnSpc>
            </a:pPr>
            <a:r>
              <a:rPr lang="en-US" altLang="en-US" sz="2000" dirty="0" smtClean="0">
                <a:solidFill>
                  <a:schemeClr val="accent2"/>
                </a:solidFill>
              </a:rPr>
              <a:t>Industrial tours</a:t>
            </a:r>
          </a:p>
          <a:p>
            <a:pPr>
              <a:lnSpc>
                <a:spcPct val="90000"/>
              </a:lnSpc>
            </a:pPr>
            <a:r>
              <a:rPr lang="en-US" altLang="en-US" sz="2000" dirty="0" smtClean="0">
                <a:solidFill>
                  <a:schemeClr val="accent2"/>
                </a:solidFill>
              </a:rPr>
              <a:t>Opportunities for leadership and teamwork</a:t>
            </a:r>
          </a:p>
          <a:p>
            <a:pPr>
              <a:lnSpc>
                <a:spcPct val="90000"/>
              </a:lnSpc>
            </a:pPr>
            <a:r>
              <a:rPr lang="en-US" altLang="en-US" sz="2000" dirty="0" smtClean="0">
                <a:solidFill>
                  <a:schemeClr val="accent2"/>
                </a:solidFill>
              </a:rPr>
              <a:t>Scholarships</a:t>
            </a:r>
          </a:p>
          <a:p>
            <a:pPr>
              <a:lnSpc>
                <a:spcPct val="90000"/>
              </a:lnSpc>
            </a:pPr>
            <a:r>
              <a:rPr lang="en-US" altLang="en-US" sz="2000" dirty="0" smtClean="0">
                <a:solidFill>
                  <a:schemeClr val="accent2"/>
                </a:solidFill>
              </a:rPr>
              <a:t>Resume enhancement</a:t>
            </a:r>
          </a:p>
          <a:p>
            <a:pPr>
              <a:lnSpc>
                <a:spcPct val="90000"/>
              </a:lnSpc>
            </a:pPr>
            <a:r>
              <a:rPr lang="en-US" altLang="en-US" sz="2000" dirty="0" smtClean="0">
                <a:solidFill>
                  <a:schemeClr val="accent2"/>
                </a:solidFill>
              </a:rPr>
              <a:t>Competitions</a:t>
            </a:r>
          </a:p>
          <a:p>
            <a:pPr lvl="1">
              <a:lnSpc>
                <a:spcPct val="90000"/>
              </a:lnSpc>
            </a:pPr>
            <a:r>
              <a:rPr lang="en-US" altLang="en-US" sz="1800" dirty="0" smtClean="0">
                <a:solidFill>
                  <a:schemeClr val="accent2"/>
                </a:solidFill>
              </a:rPr>
              <a:t>Why get involved in competitions?</a:t>
            </a:r>
          </a:p>
          <a:p>
            <a:pPr lvl="2">
              <a:lnSpc>
                <a:spcPct val="90000"/>
              </a:lnSpc>
            </a:pPr>
            <a:r>
              <a:rPr lang="en-US" altLang="en-US" sz="1800" dirty="0" smtClean="0">
                <a:solidFill>
                  <a:schemeClr val="accent2"/>
                </a:solidFill>
              </a:rPr>
              <a:t>Design/teamwork experience</a:t>
            </a:r>
          </a:p>
          <a:p>
            <a:pPr lvl="2">
              <a:lnSpc>
                <a:spcPct val="90000"/>
              </a:lnSpc>
            </a:pPr>
            <a:r>
              <a:rPr lang="en-US" altLang="en-US" sz="1800" dirty="0" smtClean="0">
                <a:solidFill>
                  <a:schemeClr val="accent2"/>
                </a:solidFill>
              </a:rPr>
              <a:t>Realistic design challenges</a:t>
            </a:r>
          </a:p>
          <a:p>
            <a:pPr lvl="2">
              <a:lnSpc>
                <a:spcPct val="90000"/>
              </a:lnSpc>
            </a:pPr>
            <a:r>
              <a:rPr lang="en-US" altLang="en-US" sz="1800" dirty="0" smtClean="0">
                <a:solidFill>
                  <a:schemeClr val="accent2"/>
                </a:solidFill>
              </a:rPr>
              <a:t>Important connections with sponsors for internships &amp; jobs</a:t>
            </a:r>
          </a:p>
          <a:p>
            <a:pPr lvl="2">
              <a:lnSpc>
                <a:spcPct val="90000"/>
              </a:lnSpc>
            </a:pPr>
            <a:r>
              <a:rPr lang="en-US" altLang="en-US" sz="1800" dirty="0" smtClean="0">
                <a:solidFill>
                  <a:schemeClr val="accent2"/>
                </a:solidFill>
              </a:rPr>
              <a:t>Credit for technical electives</a:t>
            </a:r>
          </a:p>
          <a:p>
            <a:pPr lvl="2">
              <a:lnSpc>
                <a:spcPct val="90000"/>
              </a:lnSpc>
            </a:pPr>
            <a:r>
              <a:rPr lang="en-US" altLang="en-US" sz="1800" dirty="0" smtClean="0">
                <a:solidFill>
                  <a:schemeClr val="accent2"/>
                </a:solidFill>
              </a:rPr>
              <a:t>Resume enhancement</a:t>
            </a:r>
          </a:p>
          <a:p>
            <a:pPr lvl="2">
              <a:lnSpc>
                <a:spcPct val="90000"/>
              </a:lnSpc>
            </a:pPr>
            <a:r>
              <a:rPr lang="en-US" altLang="en-US" sz="1800" dirty="0" smtClean="0">
                <a:solidFill>
                  <a:schemeClr val="accent2"/>
                </a:solidFill>
              </a:rPr>
              <a:t>Fun &amp; travel</a:t>
            </a:r>
          </a:p>
          <a:p>
            <a:pPr lvl="1">
              <a:lnSpc>
                <a:spcPct val="90000"/>
              </a:lnSpc>
            </a:pPr>
            <a:r>
              <a:rPr lang="en-US" altLang="en-US" sz="1800" dirty="0" smtClean="0">
                <a:solidFill>
                  <a:schemeClr val="accent2"/>
                </a:solidFill>
              </a:rPr>
              <a:t>See examples to follow</a:t>
            </a:r>
            <a:endParaRPr lang="en-US" altLang="en-US" dirty="0" smtClean="0">
              <a:solidFill>
                <a:schemeClr val="accent2"/>
              </a:solidFill>
            </a:endParaRPr>
          </a:p>
        </p:txBody>
      </p:sp>
      <p:sp>
        <p:nvSpPr>
          <p:cNvPr id="15365"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6"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7"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2"/>
          </p:nvPr>
        </p:nvSpPr>
        <p:spPr>
          <a:xfrm>
            <a:off x="7230533" y="496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B131A4E-53C0-4FAD-A218-CCC35CF2F2E4}" type="slidenum">
              <a:rPr lang="en-US" altLang="en-US" sz="1400"/>
              <a:pPr/>
              <a:t>12</a:t>
            </a:fld>
            <a:endParaRPr lang="en-US" altLang="en-US" sz="1400" dirty="0"/>
          </a:p>
        </p:txBody>
      </p:sp>
      <p:sp>
        <p:nvSpPr>
          <p:cNvPr id="16391" name="Line 7"/>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2" name="Line 8"/>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3" name="Rectangle 9"/>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6" name="Rectangle 5"/>
          <p:cNvSpPr/>
          <p:nvPr/>
        </p:nvSpPr>
        <p:spPr>
          <a:xfrm>
            <a:off x="3429000" y="4114661"/>
            <a:ext cx="5477934" cy="338554"/>
          </a:xfrm>
          <a:prstGeom prst="rect">
            <a:avLst/>
          </a:prstGeom>
        </p:spPr>
        <p:txBody>
          <a:bodyPr wrap="square">
            <a:spAutoFit/>
          </a:bodyPr>
          <a:lstStyle/>
          <a:p>
            <a:pPr algn="r"/>
            <a:r>
              <a:rPr lang="en-US" sz="1600" dirty="0">
                <a:hlinkClick r:id="rId2"/>
              </a:rPr>
              <a:t>https://</a:t>
            </a:r>
            <a:r>
              <a:rPr lang="en-US" sz="1600" dirty="0" smtClean="0">
                <a:hlinkClick r:id="rId2"/>
              </a:rPr>
              <a:t>www.youtube.com/watch?v=7-FwO6WVwV4</a:t>
            </a:r>
            <a:r>
              <a:rPr lang="en-US" sz="1600" dirty="0" smtClean="0"/>
              <a:t> </a:t>
            </a:r>
            <a:endParaRPr lang="en-US" sz="1600" dirty="0"/>
          </a:p>
        </p:txBody>
      </p:sp>
      <p:pic>
        <p:nvPicPr>
          <p:cNvPr id="2050" name="Picture 2" descr="https://scontent-b-iad.xx.fbcdn.net/hphotos-xpf1/v/t1.0-9/10612879_10152757898433523_544524011395515412_n.jpg?oh=241abdab298fdb9ad58ad3b1a64200fd&amp;oe=552E9DED"/>
          <p:cNvPicPr>
            <a:picLocks noChangeAspect="1" noChangeArrowheads="1"/>
          </p:cNvPicPr>
          <p:nvPr/>
        </p:nvPicPr>
        <p:blipFill rotWithShape="1">
          <a:blip r:embed="rId3">
            <a:extLst>
              <a:ext uri="{28A0092B-C50C-407E-A947-70E740481C1C}">
                <a14:useLocalDpi xmlns:a14="http://schemas.microsoft.com/office/drawing/2010/main" val="0"/>
              </a:ext>
            </a:extLst>
          </a:blip>
          <a:srcRect l="15266" r="23675"/>
          <a:stretch/>
        </p:blipFill>
        <p:spPr bwMode="auto">
          <a:xfrm>
            <a:off x="1024467" y="1360582"/>
            <a:ext cx="3276600" cy="303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t="19061" r="60834" b="24954"/>
          <a:stretch/>
        </p:blipFill>
        <p:spPr>
          <a:xfrm>
            <a:off x="4533900" y="4541691"/>
            <a:ext cx="2864909" cy="2316309"/>
          </a:xfrm>
          <a:prstGeom prst="rect">
            <a:avLst/>
          </a:prstGeom>
        </p:spPr>
      </p:pic>
      <p:pic>
        <p:nvPicPr>
          <p:cNvPr id="8" name="Picture 7"/>
          <p:cNvPicPr>
            <a:picLocks noChangeAspect="1"/>
          </p:cNvPicPr>
          <p:nvPr/>
        </p:nvPicPr>
        <p:blipFill rotWithShape="1">
          <a:blip r:embed="rId5"/>
          <a:srcRect t="15670"/>
          <a:stretch/>
        </p:blipFill>
        <p:spPr>
          <a:xfrm>
            <a:off x="685800" y="4495800"/>
            <a:ext cx="3657600" cy="2313324"/>
          </a:xfrm>
          <a:prstGeom prst="rect">
            <a:avLst/>
          </a:prstGeom>
        </p:spPr>
      </p:pic>
      <p:pic>
        <p:nvPicPr>
          <p:cNvPr id="10" name="Picture 9"/>
          <p:cNvPicPr>
            <a:picLocks noChangeAspect="1"/>
          </p:cNvPicPr>
          <p:nvPr/>
        </p:nvPicPr>
        <p:blipFill>
          <a:blip r:embed="rId6"/>
          <a:stretch>
            <a:fillRect/>
          </a:stretch>
        </p:blipFill>
        <p:spPr>
          <a:xfrm>
            <a:off x="7529182" y="4495800"/>
            <a:ext cx="1606351" cy="1015335"/>
          </a:xfrm>
          <a:prstGeom prst="rect">
            <a:avLst/>
          </a:prstGeom>
        </p:spPr>
      </p:pic>
      <p:sp>
        <p:nvSpPr>
          <p:cNvPr id="11" name="Rectangle 10"/>
          <p:cNvSpPr/>
          <p:nvPr/>
        </p:nvSpPr>
        <p:spPr>
          <a:xfrm>
            <a:off x="7502717" y="5652462"/>
            <a:ext cx="1641283" cy="307777"/>
          </a:xfrm>
          <a:prstGeom prst="rect">
            <a:avLst/>
          </a:prstGeom>
        </p:spPr>
        <p:txBody>
          <a:bodyPr wrap="none">
            <a:spAutoFit/>
          </a:bodyPr>
          <a:lstStyle/>
          <a:p>
            <a:r>
              <a:rPr lang="en-US" sz="1400" dirty="0">
                <a:hlinkClick r:id="rId7"/>
              </a:rPr>
              <a:t>http://www.sae.org</a:t>
            </a:r>
            <a:r>
              <a:rPr lang="en-US" sz="1400" dirty="0" smtClean="0">
                <a:hlinkClick r:id="rId7"/>
              </a:rPr>
              <a:t>/</a:t>
            </a:r>
            <a:r>
              <a:rPr lang="en-US" sz="1400" dirty="0" smtClean="0"/>
              <a:t> </a:t>
            </a:r>
            <a:endParaRPr lang="en-US" sz="1400" dirty="0"/>
          </a:p>
        </p:txBody>
      </p:sp>
      <p:pic>
        <p:nvPicPr>
          <p:cNvPr id="12" name="Picture 11"/>
          <p:cNvPicPr>
            <a:picLocks noChangeAspect="1"/>
          </p:cNvPicPr>
          <p:nvPr/>
        </p:nvPicPr>
        <p:blipFill rotWithShape="1">
          <a:blip r:embed="rId8"/>
          <a:srcRect r="34179"/>
          <a:stretch/>
        </p:blipFill>
        <p:spPr>
          <a:xfrm>
            <a:off x="694267" y="669462"/>
            <a:ext cx="2963333" cy="632535"/>
          </a:xfrm>
          <a:prstGeom prst="rect">
            <a:avLst/>
          </a:prstGeom>
        </p:spPr>
      </p:pic>
      <p:sp>
        <p:nvSpPr>
          <p:cNvPr id="13" name="Rectangle 12"/>
          <p:cNvSpPr/>
          <p:nvPr/>
        </p:nvSpPr>
        <p:spPr>
          <a:xfrm>
            <a:off x="4301067" y="710771"/>
            <a:ext cx="4792132" cy="3477875"/>
          </a:xfrm>
          <a:prstGeom prst="rect">
            <a:avLst/>
          </a:prstGeom>
        </p:spPr>
        <p:txBody>
          <a:bodyPr wrap="square">
            <a:spAutoFit/>
          </a:bodyPr>
          <a:lstStyle/>
          <a:p>
            <a:r>
              <a:rPr lang="en-US" sz="2000" dirty="0"/>
              <a:t>Welcome to the official website of Virginia Tech Baja.  Our team's mission is to design and construct a single-seat off-road vehicle to meet the rules set forth by the Society of Automotive Engineers. After thorough testing of a prototype vehicle, a production vehicle will be fabricated and subsequently entered for international SAE sanctioned competition. </a:t>
            </a:r>
            <a:r>
              <a:rPr lang="en-US" sz="2000" dirty="0">
                <a:hlinkClick r:id="rId9"/>
              </a:rPr>
              <a:t>https://</a:t>
            </a:r>
            <a:r>
              <a:rPr lang="en-US" sz="2000" dirty="0" smtClean="0">
                <a:hlinkClick r:id="rId9"/>
              </a:rPr>
              <a:t>sites.google.com/site/vtbajasae/home</a:t>
            </a:r>
            <a:r>
              <a:rPr lang="en-US" sz="2000" dirty="0" smtClean="0"/>
              <a:t> </a:t>
            </a:r>
          </a:p>
          <a:p>
            <a:r>
              <a:rPr lang="en-US" sz="2000" dirty="0" smtClean="0"/>
              <a:t>Check out their video:</a:t>
            </a:r>
            <a:endParaRPr lang="en-US"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9C622D4-26C3-4C70-AB92-1BB17315B734}" type="slidenum">
              <a:rPr lang="en-US" altLang="en-US" sz="1400"/>
              <a:pPr/>
              <a:t>13</a:t>
            </a:fld>
            <a:endParaRPr lang="en-US" altLang="en-US" sz="1400"/>
          </a:p>
        </p:txBody>
      </p:sp>
      <p:sp>
        <p:nvSpPr>
          <p:cNvPr id="17414" name="Line 7"/>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Rectangle 9"/>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3074" name="Picture 2" descr="http://www.vtmotorsports.com/images/block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t="35200" b="36000"/>
          <a:stretch/>
        </p:blipFill>
        <p:spPr bwMode="auto">
          <a:xfrm>
            <a:off x="685800" y="659341"/>
            <a:ext cx="2819400" cy="8119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5800" y="2919148"/>
            <a:ext cx="6832600" cy="3970318"/>
          </a:xfrm>
          <a:prstGeom prst="rect">
            <a:avLst/>
          </a:prstGeom>
        </p:spPr>
        <p:txBody>
          <a:bodyPr wrap="square">
            <a:spAutoFit/>
          </a:bodyPr>
          <a:lstStyle/>
          <a:p>
            <a:r>
              <a:rPr lang="en-US" sz="1800" dirty="0">
                <a:solidFill>
                  <a:srgbClr val="84003A"/>
                </a:solidFill>
                <a:latin typeface="tahoma" panose="020B0604030504040204" pitchFamily="34" charset="0"/>
              </a:rPr>
              <a:t>What is FSAE?</a:t>
            </a:r>
            <a:endParaRPr lang="en-US" sz="1800" dirty="0">
              <a:solidFill>
                <a:srgbClr val="000000"/>
              </a:solidFill>
              <a:latin typeface="tahoma" panose="020B0604030504040204" pitchFamily="34" charset="0"/>
            </a:endParaRPr>
          </a:p>
          <a:p>
            <a:r>
              <a:rPr lang="en-US" sz="1800" b="1" dirty="0">
                <a:solidFill>
                  <a:srgbClr val="000000"/>
                </a:solidFill>
                <a:latin typeface="tahoma" panose="020B0604030504040204" pitchFamily="34" charset="0"/>
              </a:rPr>
              <a:t>Competition Objective:</a:t>
            </a:r>
            <a:r>
              <a:rPr lang="en-US" sz="1800" dirty="0">
                <a:solidFill>
                  <a:srgbClr val="000000"/>
                </a:solidFill>
                <a:latin typeface="tahoma" panose="020B0604030504040204" pitchFamily="34" charset="0"/>
              </a:rPr>
              <a:t> </a:t>
            </a:r>
            <a:br>
              <a:rPr lang="en-US" sz="1800" dirty="0">
                <a:solidFill>
                  <a:srgbClr val="000000"/>
                </a:solidFill>
                <a:latin typeface="tahoma" panose="020B0604030504040204" pitchFamily="34" charset="0"/>
              </a:rPr>
            </a:br>
            <a:r>
              <a:rPr lang="en-US" sz="1800" dirty="0">
                <a:solidFill>
                  <a:srgbClr val="000000"/>
                </a:solidFill>
                <a:latin typeface="tahoma" panose="020B0604030504040204" pitchFamily="34" charset="0"/>
              </a:rPr>
              <a:t>The </a:t>
            </a:r>
            <a:r>
              <a:rPr lang="en-US" sz="1800" b="1" i="1" dirty="0">
                <a:solidFill>
                  <a:srgbClr val="000000"/>
                </a:solidFill>
                <a:latin typeface="tahoma" panose="020B0604030504040204" pitchFamily="34" charset="0"/>
              </a:rPr>
              <a:t>Formula SAE </a:t>
            </a:r>
            <a:r>
              <a:rPr lang="en-US" sz="1800" dirty="0">
                <a:solidFill>
                  <a:srgbClr val="000000"/>
                </a:solidFill>
                <a:latin typeface="tahoma" panose="020B0604030504040204" pitchFamily="34" charset="0"/>
              </a:rPr>
              <a:t>competition is for SAE student members to conceive, design, fabricate, and compete with small formula-style racing cars. The restrictions on the car frame and engine are limited so that the knowledge, creativity, and imagination of the students are challenged. The cars are built with a team effort over a period of about one year and are taken to the annual competition for judging and comparison with approximately 130 other vehicles from colleges and universities throughout the world. The end result is a great experience for young engineers in a meaningful engineering project as well as the opportunity of working in a dedicated team effort</a:t>
            </a:r>
            <a:r>
              <a:rPr lang="en-US" sz="1800" dirty="0" smtClean="0">
                <a:solidFill>
                  <a:srgbClr val="000000"/>
                </a:solidFill>
                <a:latin typeface="tahoma" panose="020B0604030504040204" pitchFamily="34" charset="0"/>
              </a:rPr>
              <a:t>.</a:t>
            </a:r>
          </a:p>
          <a:p>
            <a:r>
              <a:rPr lang="en-US" sz="1800" dirty="0">
                <a:solidFill>
                  <a:srgbClr val="000000"/>
                </a:solidFill>
                <a:latin typeface="tahoma" panose="020B0604030504040204" pitchFamily="34" charset="0"/>
                <a:hlinkClick r:id="rId3"/>
              </a:rPr>
              <a:t>http://</a:t>
            </a:r>
            <a:r>
              <a:rPr lang="en-US" sz="1800" dirty="0" smtClean="0">
                <a:solidFill>
                  <a:srgbClr val="000000"/>
                </a:solidFill>
                <a:latin typeface="tahoma" panose="020B0604030504040204" pitchFamily="34" charset="0"/>
                <a:hlinkClick r:id="rId3"/>
              </a:rPr>
              <a:t>www.vtmotorsports.com/index.php</a:t>
            </a:r>
            <a:r>
              <a:rPr lang="en-US" sz="1800" dirty="0" smtClean="0">
                <a:solidFill>
                  <a:srgbClr val="000000"/>
                </a:solidFill>
                <a:latin typeface="tahoma" panose="020B0604030504040204" pitchFamily="34" charset="0"/>
              </a:rPr>
              <a:t> </a:t>
            </a:r>
            <a:endParaRPr lang="en-US" sz="1800" dirty="0">
              <a:solidFill>
                <a:srgbClr val="000000"/>
              </a:solidFill>
              <a:latin typeface="tahoma" panose="020B0604030504040204" pitchFamily="34" charset="0"/>
            </a:endParaRPr>
          </a:p>
        </p:txBody>
      </p:sp>
      <p:pic>
        <p:nvPicPr>
          <p:cNvPr id="3" name="Picture 2"/>
          <p:cNvPicPr>
            <a:picLocks noChangeAspect="1"/>
          </p:cNvPicPr>
          <p:nvPr/>
        </p:nvPicPr>
        <p:blipFill rotWithShape="1">
          <a:blip r:embed="rId4"/>
          <a:srcRect l="9247" t="15067" r="8561" b="6849"/>
          <a:stretch/>
        </p:blipFill>
        <p:spPr>
          <a:xfrm>
            <a:off x="3546729" y="762001"/>
            <a:ext cx="3797465" cy="2705694"/>
          </a:xfrm>
          <a:prstGeom prst="rect">
            <a:avLst/>
          </a:prstGeom>
        </p:spPr>
      </p:pic>
      <p:sp>
        <p:nvSpPr>
          <p:cNvPr id="4" name="Rectangle 3"/>
          <p:cNvSpPr/>
          <p:nvPr/>
        </p:nvSpPr>
        <p:spPr>
          <a:xfrm>
            <a:off x="668867" y="1730761"/>
            <a:ext cx="2683933" cy="646331"/>
          </a:xfrm>
          <a:prstGeom prst="rect">
            <a:avLst/>
          </a:prstGeom>
        </p:spPr>
        <p:txBody>
          <a:bodyPr wrap="square">
            <a:spAutoFit/>
          </a:bodyPr>
          <a:lstStyle/>
          <a:p>
            <a:r>
              <a:rPr lang="en-US" sz="1800" dirty="0">
                <a:hlinkClick r:id="rId5"/>
              </a:rPr>
              <a:t>https://www.youtube.com/watch?v=_</a:t>
            </a:r>
            <a:r>
              <a:rPr lang="en-US" sz="1800" dirty="0" smtClean="0">
                <a:hlinkClick r:id="rId5"/>
              </a:rPr>
              <a:t>clsbkk0ptI</a:t>
            </a:r>
            <a:r>
              <a:rPr lang="en-US" sz="1800" dirty="0" smtClean="0"/>
              <a:t> </a:t>
            </a:r>
            <a:endParaRPr lang="en-US" sz="1800" dirty="0"/>
          </a:p>
        </p:txBody>
      </p:sp>
      <p:pic>
        <p:nvPicPr>
          <p:cNvPr id="5" name="Picture 4"/>
          <p:cNvPicPr>
            <a:picLocks noChangeAspect="1"/>
          </p:cNvPicPr>
          <p:nvPr/>
        </p:nvPicPr>
        <p:blipFill>
          <a:blip r:embed="rId6"/>
          <a:stretch>
            <a:fillRect/>
          </a:stretch>
        </p:blipFill>
        <p:spPr>
          <a:xfrm>
            <a:off x="7288413" y="735000"/>
            <a:ext cx="1847120" cy="5769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EF73CC-B9F1-4058-A5AD-E708F88538A1}" type="slidenum">
              <a:rPr lang="en-US" altLang="en-US" sz="1400"/>
              <a:pPr/>
              <a:t>14</a:t>
            </a:fld>
            <a:endParaRPr lang="en-US" altLang="en-US" sz="1400"/>
          </a:p>
        </p:txBody>
      </p:sp>
      <p:sp>
        <p:nvSpPr>
          <p:cNvPr id="18435" name="Text Box 2"/>
          <p:cNvSpPr txBox="1">
            <a:spLocks noChangeArrowheads="1"/>
          </p:cNvSpPr>
          <p:nvPr/>
        </p:nvSpPr>
        <p:spPr bwMode="auto">
          <a:xfrm>
            <a:off x="1143000" y="685800"/>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i="1" u="sng">
                <a:latin typeface="Verdana" panose="020B0604030504040204" pitchFamily="34" charset="0"/>
              </a:rPr>
              <a:t>IEEE Southeastcon Hardware Competition</a:t>
            </a:r>
            <a:endParaRPr lang="en-US" altLang="en-US" u="sng"/>
          </a:p>
        </p:txBody>
      </p:sp>
      <p:sp>
        <p:nvSpPr>
          <p:cNvPr id="18436"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7"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8"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8439" name="Text Box 10"/>
          <p:cNvSpPr txBox="1">
            <a:spLocks noChangeArrowheads="1"/>
          </p:cNvSpPr>
          <p:nvPr/>
        </p:nvSpPr>
        <p:spPr bwMode="auto">
          <a:xfrm>
            <a:off x="609600" y="1143000"/>
            <a:ext cx="81534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a:t>The IEEE Hardware Competition typically involves designed an autonomous vehicle to perform a challenging task.  The track shown below was for a recent competition.  Student teams designed solar-powered vehicles (that were originally discharged ) that had 3 minutes to sit under one of the 4 lights suspended over the track and to navigate the track.  For example, a vehicle might charge for two minutes and navigate for 1 minute.  Points could be earned by moving, completing laps, and going through or over obstacles.</a:t>
            </a:r>
          </a:p>
        </p:txBody>
      </p:sp>
      <p:pic>
        <p:nvPicPr>
          <p:cNvPr id="18440" name="Picture 12"/>
          <p:cNvPicPr>
            <a:picLocks noChangeAspect="1" noChangeArrowheads="1"/>
          </p:cNvPicPr>
          <p:nvPr/>
        </p:nvPicPr>
        <p:blipFill>
          <a:blip r:embed="rId2">
            <a:extLst>
              <a:ext uri="{28A0092B-C50C-407E-A947-70E740481C1C}">
                <a14:useLocalDpi xmlns:a14="http://schemas.microsoft.com/office/drawing/2010/main" val="0"/>
              </a:ext>
            </a:extLst>
          </a:blip>
          <a:srcRect l="15714" t="22858" r="14285" b="8571"/>
          <a:stretch>
            <a:fillRect/>
          </a:stretch>
        </p:blipFill>
        <p:spPr bwMode="auto">
          <a:xfrm>
            <a:off x="3657600" y="2895600"/>
            <a:ext cx="52324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AutoShape 14" descr="data:image/jpeg;base64,/9j/4AAQSkZJRgABAQAAAQABAAD/2wCEAAMCAgMCAgMDAwMEAwMEBQgFBQQEBQoHBwYIDAoMDAsKCwsNDhIQDQ4RDgsLEBYQERMUFRUVDA8XGBYUGBIUFRQBAwQEBQQFCQUFCRQNCw0UFBQUFBQUFBQUFBQUFBQUFBQUFBQUFBQUFBQUFBQUFBQUFBQUFBQUFBQUFBQUFBQUFP/AABEIADwAUAMBIg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gAMAwEAAhEDEQA/AO3/AGl/Dq2PibS9TVPku7cwscfxI2R+j/pXizIfN7degr6p/aP0k6h4ChvEXMlldI59lYFf5la+Xb5fJjMn3eM815/E1Fwx3MvtJP8AQ9LI63PhbP7LscxrXj3W/hxd3GpeHHWLUGgeLzDErhVwWzhuO1cbpn7SPxo1PU9FGuTy6pplzcjZaf2fBGJ+WUhXRAQeGxz6etN8V+Io4dVAnm2xSHZuAOM9f6V7N8OPhd4u+IGhaRBqM1rpXhJZnlhuXUw3jYXKbDxleAQQwHBNaYTnpYWLm/kVUjHE4mcYatbWV9S5DLe3EzPfWQstsg2p5oc4IzzgYH607VrgO0YRFjXd95ju4wecAV9GRfBzR/EWirE08stxaKim6jAEjDHDvle+O6gHtXKa98IYypsrPxXp8c2QfIu40Ruv95T69tlcNX96mk3ZnPOnKjLlmtUYNvqKQ/ZI13wYOfkBQHg9enqK07rWlnfYl0zHHO2Xn8ar3/w38eaCEcaZDq8CDO+1lVuPoSGP4A1zmp+Ip9MZV1fRJ7OToPMQrz7bwD+VawcVdtL7jB30Ny4v5JlmMl4i7FysUkeN30KrnP1IrkLzULi6R5P3KjcQvynkf99VBf8AiLTblJHW5micgkCTcuT9O9UXYCBVgvEmXHBJBz79q3bTlt9zf+aJ1sek6h8TviF8Y7OXTdK8AR+H/DtyQJr3Xbgm4dMg5SJMbDx3yKtD4B6fNZBtSnkuHC8x79q579Mfka9pt5I7C0aWQxWdsql2lnOxQO557V5x4t/aV+HHhGF47US+NdUUHEVudloD/tP0I/3d1e5mHLWfPNczRw4eccPFpyUEeI+DfhV4l8Z67f6H4J0+S2itLtporvyjshOSQTJn5M545r2r4DaND8HfG18/ivxZY6/41a0aR9MUtcG3I28tM3G/2HbmvC/Hv7VfjjxrYDTbWaLw5oqKUj0zSE+zxAZ745b6E49q8cfVr4vEksgmiRSu2cbxGvoufu/hiuOviK1ZKOyXoY0sxw9CTVP3vO/6H3p8e/jL4j1bwrqGm6D5scKZWX+y0GVJGRuxyBj5u+c18FXt/ILw3jXU4u1/5bPId/8A31nIrofC3g+++LMsdhZ2rO1qwZrsxILSHIGXmbggnaDuJdj2Ga7HwtoWn6X4hh8O+B9PHxA8dtw9/JH/AKBpxzjeAemMfebnuNp4rzp6u0dWTinPHTU4Pliuv+RykHxA+Jvw5sIL+C41iw0+cB0a8icQyg4IwxHf2Ndl4W/bR8QNbTWnie30y9iI2jzEIZ/bb0I9ya94079nX4o+FdOGowfEeO71O6zJfWOo2Qlsnc9h0ZV7ZBFeYfEP4bahb2VxH43+DFpfDadmseC59pB9TF8p/MsPajkl2ub0qM6bTjNtef8Amr2OU1L4meGPF1wVbRtNt0lIwbUvaOoI/wBltpPbnjms208L+HvE1nMNG8QSabcxsVmtL8KWyO+5dhI/P6V5/f8Awm8G6zcvF4W8bzeH9SXCnSfEsJgfcewOFz1xgIw965jxb8Nfido9lHb/AGN9QiWQeXqOkybyRjoSpDKP95R+WalRhez0/A7XNxWkX+DOn8R/ErxN4/uHk17V7i+iLAi3LbIV9hGuB+Jyfc1TtJCcfxYHrWHbSKxHJz7VpQ3HHy53egr2JO7ufm9aU5SvJmqWVzhjyenpVNbqyttX099VEj6WJ0+0iI4bys/Ng4OOO9MScBQGzvPb0qvqRQja4zkfgKynsTRqclRNn05qmk2/xmtdH0HwF4x0fwj4FLr9qsEQwzR8YOJORIxHdyrNnnOK+vfhJ8H/AAz8H/DEOkeHrGOBdqtLcsN0ty2Pvu3cn8ueAK/KXwH4S1/xH4utbPwkLpdauXCxx2ZIz7v22jqS3A71+hmo/EXTv2QfhFph8a62dY8T3QCw2dqDsL85ZIycLGueW4z7ZwPOnW9i1Tgrt9D77CShjE6kvdS69PRH0JMpAx61l30agEMAQR0rxX4B/tN+FfiBpTpNrO7VJ5mnlkmOVyx4BHWMADGCMcda9qnlSWBZwVaJxlJAQyN9COD+dd0Wkkp7lyVtY7HjXxW+FvhTxdayprejWeox4I/fxDcM+jdRXw78V/DulfBHxBcv4a1jU7fTrHS5r2fTZrp5bVJHPl26hWPBLkkc/wAFffXj3VIbC0uZ7iZYraGNpJJGOAqgck+1fmR8fvFD6r4FtLu6GzUPGWpyaqqNw0WnQZitUPsxMj1zzfvW6M1g+X3uxB4m8N6x8PfEd1ouv25s72A9+Vdc8Oh/iUjoaS2ufOAZO3rX0z470e0+Jn7PmuahrkKzap4bhabT7+P5Z0Hy/u2b+JPmPB9q+RNHuHKk56muqM76HyOOwioytc6xJ2k+5yfrTpCMbSwL4wR71mwyMkAYHBbr+VOEhZCx69P1rQ8Vxsz1H9mjxNf+EviLc6hYzrFMtvsQnHzhmGVwevC9vWvKPjj8Q9a+L3xN1vVtXvJLxzcvFCD9xIlYhUQDgKB2FZ15qt1Y3ETW87wNk/NGSCKgt7ZGkkHoOvep5Uj3oYqUaCpsy7X7boc8V7p9xNZXMf3JYXKN74Ir3L4VftxeL/h1JHa6yH1Oy4Dzw4WTjuyH5JOPUA+9eNzktIsRJ2Ht6VkIFuFMbqrKTnOOam5rQxU47H31r3xo8L/tKfDrVdG0vxAvh3UdQhEcs0MJlaOMkbw1uWDDIyNylhzwK+Gf2gvElp4m+Kd/b6YytoeixppGneWSV8mFdmRn+8wZvxFcRqTPpt9HLayPBMvzLJG21gfUEdDVONQvmkdc5qHCKfMeu63PTsf/2Q=="/>
          <p:cNvSpPr>
            <a:spLocks noChangeAspect="1" noChangeArrowheads="1"/>
          </p:cNvSpPr>
          <p:nvPr/>
        </p:nvSpPr>
        <p:spPr bwMode="auto">
          <a:xfrm>
            <a:off x="168275" y="-274638"/>
            <a:ext cx="762000" cy="5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pic>
        <p:nvPicPr>
          <p:cNvPr id="18442" name="Picture 15"/>
          <p:cNvPicPr>
            <a:picLocks noChangeAspect="1" noChangeArrowheads="1"/>
          </p:cNvPicPr>
          <p:nvPr/>
        </p:nvPicPr>
        <p:blipFill>
          <a:blip r:embed="rId3">
            <a:extLst>
              <a:ext uri="{28A0092B-C50C-407E-A947-70E740481C1C}">
                <a14:useLocalDpi xmlns:a14="http://schemas.microsoft.com/office/drawing/2010/main" val="0"/>
              </a:ext>
            </a:extLst>
          </a:blip>
          <a:srcRect l="27142" t="28667" r="46190" b="38571"/>
          <a:stretch>
            <a:fillRect/>
          </a:stretch>
        </p:blipFill>
        <p:spPr bwMode="auto">
          <a:xfrm>
            <a:off x="685800" y="3124200"/>
            <a:ext cx="2286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85800" y="4953000"/>
            <a:ext cx="2286000" cy="1062038"/>
          </a:xfrm>
          <a:prstGeom prst="rect">
            <a:avLst/>
          </a:prstGeom>
          <a:noFill/>
        </p:spPr>
        <p:txBody>
          <a:bodyPr>
            <a:spAutoFit/>
          </a:bodyPr>
          <a:lstStyle/>
          <a:p>
            <a:pPr>
              <a:defRPr/>
            </a:pPr>
            <a:r>
              <a:rPr lang="en-US" sz="1400" dirty="0"/>
              <a:t>Check out this YouTube video on the University of Louisville’s solar car!</a:t>
            </a:r>
          </a:p>
          <a:p>
            <a:pPr>
              <a:defRPr/>
            </a:pPr>
            <a:r>
              <a:rPr lang="en-US" sz="1050" b="1" i="1" dirty="0">
                <a:solidFill>
                  <a:schemeClr val="accent2"/>
                </a:solidFill>
                <a:latin typeface="Verdana" pitchFamily="34" charset="0"/>
                <a:hlinkClick r:id="rId4"/>
              </a:rPr>
              <a:t>http://www.youtube.com/watch?v=pCEEkO8seis</a:t>
            </a:r>
            <a:r>
              <a:rPr lang="en-US" sz="1050" b="1" i="1" dirty="0">
                <a:solidFill>
                  <a:schemeClr val="accent2"/>
                </a:solidFill>
                <a:latin typeface="Verdana" pitchFamily="34" charset="0"/>
              </a:rPr>
              <a:t> </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771B17A-4612-442E-82C4-7AC2EE510F3A}" type="slidenum">
              <a:rPr lang="en-US" altLang="en-US" sz="1400"/>
              <a:pPr/>
              <a:t>15</a:t>
            </a:fld>
            <a:endParaRPr lang="en-US" altLang="en-US" sz="1400"/>
          </a:p>
        </p:txBody>
      </p:sp>
      <p:sp>
        <p:nvSpPr>
          <p:cNvPr id="19459"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0"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61"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9462" name="Text Box 11"/>
          <p:cNvSpPr txBox="1">
            <a:spLocks noChangeArrowheads="1"/>
          </p:cNvSpPr>
          <p:nvPr/>
        </p:nvSpPr>
        <p:spPr bwMode="auto">
          <a:xfrm>
            <a:off x="1371600" y="609600"/>
            <a:ext cx="6305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600" b="1">
                <a:solidFill>
                  <a:srgbClr val="FF0000"/>
                </a:solidFill>
              </a:rPr>
              <a:t>International Submarine Races</a:t>
            </a:r>
          </a:p>
        </p:txBody>
      </p:sp>
      <p:sp>
        <p:nvSpPr>
          <p:cNvPr id="19463" name="Rectangle 10"/>
          <p:cNvSpPr>
            <a:spLocks noChangeArrowheads="1"/>
          </p:cNvSpPr>
          <p:nvPr/>
        </p:nvSpPr>
        <p:spPr bwMode="auto">
          <a:xfrm>
            <a:off x="4343400" y="19812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Check out this YouTube video:</a:t>
            </a:r>
            <a:endParaRPr lang="en-US" altLang="en-US" sz="1200">
              <a:hlinkClick r:id="rId2"/>
            </a:endParaRPr>
          </a:p>
          <a:p>
            <a:r>
              <a:rPr lang="en-US" altLang="en-US" sz="1200">
                <a:hlinkClick r:id="rId2"/>
              </a:rPr>
              <a:t>http://www.youtube.com/watch?v=xL8UCPPAWEQ</a:t>
            </a:r>
            <a:r>
              <a:rPr lang="en-US" altLang="en-US" sz="1200"/>
              <a:t> </a:t>
            </a:r>
          </a:p>
        </p:txBody>
      </p:sp>
      <p:pic>
        <p:nvPicPr>
          <p:cNvPr id="19464" name="Picture 13" descr="http://3.bp.blogspot.com/_pInErqUoAv0/Skk6v960qCI/AAAAAAAAAX0/LRg5Opr5vLA/s320/Su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7" descr="http://4.bp.blogspot.com/_pInErqUoAv0/Skk9leQTtOI/AAAAAAAAAYE/c-QP751y_Rc/s320/atlant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663" y="2743200"/>
            <a:ext cx="25733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9" descr="http://2.bp.blogspot.com/_pInErqUoAv0/Skk-h1pjR4I/AAAAAAAAAYM/brT5mnooAbQ/s320/picua.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40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0"/>
          <p:cNvPicPr>
            <a:picLocks noChangeAspect="1" noChangeArrowheads="1"/>
          </p:cNvPicPr>
          <p:nvPr/>
        </p:nvPicPr>
        <p:blipFill>
          <a:blip r:embed="rId7">
            <a:extLst>
              <a:ext uri="{28A0092B-C50C-407E-A947-70E740481C1C}">
                <a14:useLocalDpi xmlns:a14="http://schemas.microsoft.com/office/drawing/2010/main" val="0"/>
              </a:ext>
            </a:extLst>
          </a:blip>
          <a:srcRect l="20952" t="53333" r="41905" b="7809"/>
          <a:stretch>
            <a:fillRect/>
          </a:stretch>
        </p:blipFill>
        <p:spPr bwMode="auto">
          <a:xfrm>
            <a:off x="609600" y="2743200"/>
            <a:ext cx="5943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Rectangle 16"/>
          <p:cNvSpPr>
            <a:spLocks noChangeArrowheads="1"/>
          </p:cNvSpPr>
          <p:nvPr/>
        </p:nvSpPr>
        <p:spPr bwMode="auto">
          <a:xfrm>
            <a:off x="685800" y="6596063"/>
            <a:ext cx="4572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100"/>
              <a:t>http://www.usatoday.com/news/education/2009-07-01-submarine-race_N.htm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94D590-EA57-42A3-9F4E-94D7C2CC36DD}" type="slidenum">
              <a:rPr lang="en-US" altLang="en-US" sz="1400"/>
              <a:pPr/>
              <a:t>16</a:t>
            </a:fld>
            <a:endParaRPr lang="en-US" altLang="en-US" sz="1400"/>
          </a:p>
        </p:txBody>
      </p:sp>
      <p:sp>
        <p:nvSpPr>
          <p:cNvPr id="20483" name="Text Box 3"/>
          <p:cNvSpPr txBox="1">
            <a:spLocks noChangeArrowheads="1"/>
          </p:cNvSpPr>
          <p:nvPr/>
        </p:nvSpPr>
        <p:spPr bwMode="auto">
          <a:xfrm>
            <a:off x="685800" y="2895600"/>
            <a:ext cx="4800600"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b="1" u="sng">
                <a:solidFill>
                  <a:srgbClr val="0000FF"/>
                </a:solidFill>
                <a:cs typeface="Arial" panose="020B0604020202020204" pitchFamily="34" charset="0"/>
              </a:rPr>
              <a:t>ASCE National Concrete Canoe Competition</a:t>
            </a:r>
          </a:p>
          <a:p>
            <a:r>
              <a:rPr lang="en-US" altLang="en-US" sz="1200"/>
              <a:t>The ASCE National Concrete Canoe Competition (NCCC) provides students with a practical application of the engineering principles they learn in the classroom, along with important team and project management skills they will need in their careers. The event challenges the students' knowledge, creativity and stamina, while showcasing the versatility and durability of concrete as a building material. </a:t>
            </a:r>
          </a:p>
          <a:p>
            <a:r>
              <a:rPr lang="en-US" altLang="en-US" sz="1200"/>
              <a:t>Each year, the NCCC, which is held in mid-June, is hosted by an ASCE Student Organization. Teams qualify for the NCCC by placing first in one of the 18 conference competitions held throughout the United States during the spring. Teams placing second in a conference competition behind a university that finished in the top five at the previous year's national competition are also invited. To be eligible to compete the entrant school must be a recognized ASCE Student Chapter or ASCE International Student Group. </a:t>
            </a:r>
          </a:p>
          <a:p>
            <a:r>
              <a:rPr lang="en-US" altLang="en-US" sz="1200"/>
              <a:t>The winners of the ASCE National Concrete Canoe Competition are determined by compiling the team's total number of points from the academic and race portions of the competition. Academic scholarships totaling $9,000 are awarded to the winning teams' undergraduate civil engineering program. </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609600"/>
            <a:ext cx="6781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6"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0488" name="Rectangle 8"/>
          <p:cNvSpPr>
            <a:spLocks noChangeArrowheads="1"/>
          </p:cNvSpPr>
          <p:nvPr/>
        </p:nvSpPr>
        <p:spPr bwMode="auto">
          <a:xfrm>
            <a:off x="5410200" y="45720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Check out this YouTube video:</a:t>
            </a:r>
          </a:p>
          <a:p>
            <a:r>
              <a:rPr lang="en-US" altLang="en-US" sz="1200">
                <a:hlinkClick r:id="rId3"/>
              </a:rPr>
              <a:t>http://www.youtube.com/watch?v=WqgTk4gZ0Lc</a:t>
            </a:r>
            <a:r>
              <a:rPr lang="en-US" altLang="en-US" sz="1200"/>
              <a:t> </a:t>
            </a:r>
          </a:p>
        </p:txBody>
      </p:sp>
      <p:pic>
        <p:nvPicPr>
          <p:cNvPr id="20489" name="Picture 17" descr="http://content.asce.org/images/contrib/ConcreteCanoe2009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5037138"/>
            <a:ext cx="2428875"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9" descr="http://content.asce.org/images/contrib/Flori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667000"/>
            <a:ext cx="28590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D3ABA86-896F-43E9-BF3C-71FBFB0A8BFE}" type="slidenum">
              <a:rPr lang="en-US" altLang="en-US" sz="1400"/>
              <a:pPr/>
              <a:t>17</a:t>
            </a:fld>
            <a:endParaRPr lang="en-US" altLang="en-US" sz="1400"/>
          </a:p>
        </p:txBody>
      </p:sp>
      <p:sp>
        <p:nvSpPr>
          <p:cNvPr id="21507" name="Line 9"/>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8" name="Line 10"/>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9" name="Rectangle 11"/>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1510" name="Picture 13"/>
          <p:cNvPicPr>
            <a:picLocks noChangeAspect="1" noChangeArrowheads="1"/>
          </p:cNvPicPr>
          <p:nvPr/>
        </p:nvPicPr>
        <p:blipFill>
          <a:blip r:embed="rId2">
            <a:extLst>
              <a:ext uri="{28A0092B-C50C-407E-A947-70E740481C1C}">
                <a14:useLocalDpi xmlns:a14="http://schemas.microsoft.com/office/drawing/2010/main" val="0"/>
              </a:ext>
            </a:extLst>
          </a:blip>
          <a:srcRect l="12500" t="21875" r="10938" b="10417"/>
          <a:stretch>
            <a:fillRect/>
          </a:stretch>
        </p:blipFill>
        <p:spPr bwMode="auto">
          <a:xfrm>
            <a:off x="762000" y="1752600"/>
            <a:ext cx="7467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14"/>
          <p:cNvSpPr txBox="1">
            <a:spLocks noChangeArrowheads="1"/>
          </p:cNvSpPr>
          <p:nvPr/>
        </p:nvSpPr>
        <p:spPr bwMode="auto">
          <a:xfrm>
            <a:off x="1600200" y="533400"/>
            <a:ext cx="63468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b="1">
                <a:solidFill>
                  <a:srgbClr val="009900"/>
                </a:solidFill>
                <a:latin typeface="TimesNewRomanPS-BoldMT" charset="0"/>
              </a:rPr>
              <a:t>AIAA Design Competition</a:t>
            </a:r>
          </a:p>
          <a:p>
            <a:pPr algn="ctr"/>
            <a:r>
              <a:rPr lang="en-US" altLang="en-US" b="1">
                <a:solidFill>
                  <a:srgbClr val="009900"/>
                </a:solidFill>
                <a:latin typeface="TimesNewRomanPS-BoldMT" charset="0"/>
              </a:rPr>
              <a:t>Advanced Gunship</a:t>
            </a:r>
          </a:p>
          <a:p>
            <a:pPr algn="ctr"/>
            <a:r>
              <a:rPr lang="en-US" altLang="en-US">
                <a:solidFill>
                  <a:srgbClr val="FF0000"/>
                </a:solidFill>
                <a:latin typeface="TimesNewRomanPSMT" charset="0"/>
              </a:rPr>
              <a:t>Virginia Polytechnic Institute and State University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7222067"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3929F66-8C83-4623-A59C-E0201D7ED6C3}" type="slidenum">
              <a:rPr lang="en-US" altLang="en-US" sz="1400"/>
              <a:pPr/>
              <a:t>18</a:t>
            </a:fld>
            <a:endParaRPr lang="en-US" altLang="en-US" sz="1400" dirty="0"/>
          </a:p>
        </p:txBody>
      </p:sp>
      <p:sp>
        <p:nvSpPr>
          <p:cNvPr id="22531" name="Text Box 2"/>
          <p:cNvSpPr txBox="1">
            <a:spLocks noChangeArrowheads="1"/>
          </p:cNvSpPr>
          <p:nvPr/>
        </p:nvSpPr>
        <p:spPr bwMode="auto">
          <a:xfrm>
            <a:off x="647700" y="2119900"/>
            <a:ext cx="22860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u="sng" dirty="0"/>
              <a:t>CANstruction</a:t>
            </a:r>
            <a:r>
              <a:rPr lang="en-US" altLang="en-US" sz="1600" dirty="0"/>
              <a:t> is a nationwide competition sponsored by the </a:t>
            </a:r>
            <a:r>
              <a:rPr lang="en-US" altLang="en-US" sz="1600" b="1" dirty="0" smtClean="0">
                <a:solidFill>
                  <a:schemeClr val="accent2"/>
                </a:solidFill>
              </a:rPr>
              <a:t>Society for Design Administration (SDA).</a:t>
            </a:r>
            <a:r>
              <a:rPr lang="en-US" altLang="en-US" sz="1600" dirty="0" smtClean="0"/>
              <a:t>  </a:t>
            </a:r>
            <a:r>
              <a:rPr lang="en-US" altLang="en-US" sz="1600" dirty="0"/>
              <a:t>The goal of the competition is to build structures out of canned and pre-packages food items which will later be donated to local food banks.  </a:t>
            </a:r>
            <a:endParaRPr lang="en-US" altLang="en-US" sz="1600" dirty="0" smtClean="0"/>
          </a:p>
          <a:p>
            <a:endParaRPr lang="en-US" altLang="en-US" sz="1600" dirty="0"/>
          </a:p>
          <a:p>
            <a:r>
              <a:rPr lang="en-US" altLang="en-US" sz="1600" dirty="0" smtClean="0"/>
              <a:t>The </a:t>
            </a:r>
            <a:r>
              <a:rPr lang="en-US" altLang="en-US" sz="1600" dirty="0"/>
              <a:t>TCC Engineering Club has competed in this event since 1997</a:t>
            </a:r>
            <a:r>
              <a:rPr lang="en-US" altLang="en-US" sz="1600" dirty="0" smtClean="0"/>
              <a:t>.</a:t>
            </a:r>
            <a:endParaRPr lang="en-US" altLang="en-US" sz="1600" dirty="0"/>
          </a:p>
        </p:txBody>
      </p:sp>
      <p:sp>
        <p:nvSpPr>
          <p:cNvPr id="22532" name="Text Box 3"/>
          <p:cNvSpPr txBox="1">
            <a:spLocks noChangeArrowheads="1"/>
          </p:cNvSpPr>
          <p:nvPr/>
        </p:nvSpPr>
        <p:spPr bwMode="auto">
          <a:xfrm>
            <a:off x="609600" y="685800"/>
            <a:ext cx="2362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800" b="1" dirty="0">
                <a:solidFill>
                  <a:srgbClr val="009900"/>
                </a:solidFill>
              </a:rPr>
              <a:t>TCC Engineering Club</a:t>
            </a:r>
          </a:p>
        </p:txBody>
      </p:sp>
      <p:sp>
        <p:nvSpPr>
          <p:cNvPr id="22534"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5"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6"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685800"/>
            <a:ext cx="6172200" cy="4629150"/>
          </a:xfrm>
          <a:prstGeom prst="rect">
            <a:avLst/>
          </a:prstGeom>
        </p:spPr>
      </p:pic>
      <p:sp>
        <p:nvSpPr>
          <p:cNvPr id="3" name="Rectangle 2"/>
          <p:cNvSpPr/>
          <p:nvPr/>
        </p:nvSpPr>
        <p:spPr>
          <a:xfrm>
            <a:off x="4637960" y="5391149"/>
            <a:ext cx="2762936" cy="830997"/>
          </a:xfrm>
          <a:prstGeom prst="rect">
            <a:avLst/>
          </a:prstGeom>
        </p:spPr>
        <p:txBody>
          <a:bodyPr wrap="none">
            <a:spAutoFit/>
          </a:bodyPr>
          <a:lstStyle/>
          <a:p>
            <a:r>
              <a:rPr lang="en-US" altLang="en-US" dirty="0" smtClean="0"/>
              <a:t>“What’s for dinner?”</a:t>
            </a:r>
          </a:p>
          <a:p>
            <a:r>
              <a:rPr lang="en-US" dirty="0" smtClean="0"/>
              <a:t>CANstruction 2011</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37D677-63EF-49FD-8B1E-53B2D4F5FFCC}" type="slidenum">
              <a:rPr lang="en-US" altLang="en-US" sz="1400"/>
              <a:pPr/>
              <a:t>19</a:t>
            </a:fld>
            <a:endParaRPr lang="en-US" altLang="en-US" sz="1400"/>
          </a:p>
        </p:txBody>
      </p:sp>
      <p:sp>
        <p:nvSpPr>
          <p:cNvPr id="23555"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6"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57"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3558" name="Text Box 9"/>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u="sng">
                <a:solidFill>
                  <a:srgbClr val="FF0000"/>
                </a:solidFill>
              </a:rPr>
              <a:t>CANstruction 2002</a:t>
            </a:r>
          </a:p>
        </p:txBody>
      </p:sp>
      <p:sp>
        <p:nvSpPr>
          <p:cNvPr id="23559" name="Text Box 10"/>
          <p:cNvSpPr txBox="1">
            <a:spLocks noChangeArrowheads="1"/>
          </p:cNvSpPr>
          <p:nvPr/>
        </p:nvSpPr>
        <p:spPr bwMode="auto">
          <a:xfrm>
            <a:off x="685800" y="5791200"/>
            <a:ext cx="75438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buFontTx/>
              <a:buChar char="•"/>
            </a:pPr>
            <a:r>
              <a:rPr lang="en-US" altLang="en-US" sz="1800" b="1">
                <a:solidFill>
                  <a:srgbClr val="FF0000"/>
                </a:solidFill>
              </a:rPr>
              <a:t>TCC Engineering students built a huge dictionary with a pencil erasing the word “HUNGER” from the dictionary using over 7000 cans.</a:t>
            </a:r>
          </a:p>
          <a:p>
            <a:pPr>
              <a:lnSpc>
                <a:spcPct val="90000"/>
              </a:lnSpc>
              <a:buFontTx/>
              <a:buChar char="•"/>
            </a:pPr>
            <a:r>
              <a:rPr lang="en-US" altLang="en-US" sz="1800" b="1">
                <a:solidFill>
                  <a:srgbClr val="FF0000"/>
                </a:solidFill>
              </a:rPr>
              <a:t>The students earned the “Juror’s Favorite” award for their entry.</a:t>
            </a:r>
            <a:endParaRPr lang="en-US" altLang="en-US" sz="1800">
              <a:solidFill>
                <a:srgbClr val="FF0000"/>
              </a:solidFill>
            </a:endParaRPr>
          </a:p>
        </p:txBody>
      </p:sp>
      <p:pic>
        <p:nvPicPr>
          <p:cNvPr id="23560" name="Picture 11" descr="TCC"/>
          <p:cNvPicPr>
            <a:picLocks noChangeAspect="1" noChangeArrowheads="1"/>
          </p:cNvPicPr>
          <p:nvPr/>
        </p:nvPicPr>
        <p:blipFill>
          <a:blip r:embed="rId2">
            <a:extLst>
              <a:ext uri="{28A0092B-C50C-407E-A947-70E740481C1C}">
                <a14:useLocalDpi xmlns:a14="http://schemas.microsoft.com/office/drawing/2010/main" val="0"/>
              </a:ext>
            </a:extLst>
          </a:blip>
          <a:srcRect t="2837" b="2127"/>
          <a:stretch>
            <a:fillRect/>
          </a:stretch>
        </p:blipFill>
        <p:spPr bwMode="auto">
          <a:xfrm>
            <a:off x="762000" y="1219200"/>
            <a:ext cx="63246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12"/>
          <p:cNvSpPr txBox="1">
            <a:spLocks noChangeArrowheads="1"/>
          </p:cNvSpPr>
          <p:nvPr/>
        </p:nvSpPr>
        <p:spPr bwMode="auto">
          <a:xfrm>
            <a:off x="7086600" y="1981200"/>
            <a:ext cx="205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b="1">
                <a:solidFill>
                  <a:schemeClr val="accent2"/>
                </a:solidFill>
              </a:rPr>
              <a:t>Title of display:</a:t>
            </a:r>
          </a:p>
          <a:p>
            <a:pPr algn="ctr"/>
            <a:r>
              <a:rPr lang="en-US" altLang="en-US" sz="2000" b="1">
                <a:solidFill>
                  <a:schemeClr val="accent2"/>
                </a:solidFill>
              </a:rPr>
              <a:t>“Erase Hunger”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D8C4C0B-77B6-467E-A954-48D88883BBD9}" type="slidenum">
              <a:rPr lang="en-US" altLang="en-US" sz="1400"/>
              <a:pPr/>
              <a:t>2</a:t>
            </a:fld>
            <a:endParaRPr lang="en-US" altLang="en-US" sz="1400"/>
          </a:p>
        </p:txBody>
      </p:sp>
      <p:sp>
        <p:nvSpPr>
          <p:cNvPr id="8195" name="Rectangle 2"/>
          <p:cNvSpPr>
            <a:spLocks noGrp="1" noChangeArrowheads="1"/>
          </p:cNvSpPr>
          <p:nvPr>
            <p:ph type="title"/>
          </p:nvPr>
        </p:nvSpPr>
        <p:spPr>
          <a:xfrm>
            <a:off x="685800" y="685800"/>
            <a:ext cx="8153400" cy="2514600"/>
          </a:xfrm>
        </p:spPr>
        <p:txBody>
          <a:bodyPr anchor="t"/>
          <a:lstStyle/>
          <a:p>
            <a:pPr algn="l"/>
            <a:r>
              <a:rPr lang="en-US" altLang="en-US" sz="2400" b="1" u="sng" smtClean="0">
                <a:solidFill>
                  <a:schemeClr val="accent2"/>
                </a:solidFill>
              </a:rPr>
              <a:t>Engineering Societies</a:t>
            </a:r>
            <a:br>
              <a:rPr lang="en-US" altLang="en-US" sz="2400" b="1" u="sng" smtClean="0">
                <a:solidFill>
                  <a:schemeClr val="accent2"/>
                </a:solidFill>
              </a:rPr>
            </a:br>
            <a:r>
              <a:rPr lang="en-US" altLang="en-US" sz="1200" b="1" u="sng" smtClean="0">
                <a:solidFill>
                  <a:schemeClr val="accent2"/>
                </a:solidFill>
              </a:rPr>
              <a:t/>
            </a:r>
            <a:br>
              <a:rPr lang="en-US" altLang="en-US" sz="1200" b="1" u="sng" smtClean="0">
                <a:solidFill>
                  <a:schemeClr val="accent2"/>
                </a:solidFill>
              </a:rPr>
            </a:br>
            <a:r>
              <a:rPr lang="en-US" altLang="en-US" sz="2400" b="1" u="sng" smtClean="0">
                <a:solidFill>
                  <a:schemeClr val="accent2"/>
                </a:solidFill>
              </a:rPr>
              <a:t>What is an Engineering Society?</a:t>
            </a:r>
            <a:r>
              <a:rPr lang="en-US" altLang="en-US" sz="2400" smtClean="0">
                <a:solidFill>
                  <a:schemeClr val="accent2"/>
                </a:solidFill>
              </a:rPr>
              <a:t>  </a:t>
            </a:r>
            <a:br>
              <a:rPr lang="en-US" altLang="en-US" sz="2400" smtClean="0">
                <a:solidFill>
                  <a:schemeClr val="accent2"/>
                </a:solidFill>
              </a:rPr>
            </a:br>
            <a:r>
              <a:rPr lang="en-US" altLang="en-US" sz="2000" smtClean="0">
                <a:solidFill>
                  <a:schemeClr val="accent2"/>
                </a:solidFill>
              </a:rPr>
              <a:t>The word “society” sometimes gives the misleading impression that an engineering society is just some sort of social forum for getting engineers together.  Engineering societies are much more than that.  They play an extremely important role in the engineering profession.  They have several important roles as listed below.</a:t>
            </a:r>
            <a:br>
              <a:rPr lang="en-US" altLang="en-US" sz="2000" smtClean="0">
                <a:solidFill>
                  <a:schemeClr val="accent2"/>
                </a:solidFill>
              </a:rPr>
            </a:br>
            <a:endParaRPr lang="en-US" altLang="en-US" sz="2000" b="1" u="sng" smtClean="0">
              <a:solidFill>
                <a:schemeClr val="accent2"/>
              </a:solidFill>
              <a:cs typeface="Arial" panose="020B0604020202020204" pitchFamily="34" charset="0"/>
            </a:endParaRPr>
          </a:p>
        </p:txBody>
      </p:sp>
      <p:sp>
        <p:nvSpPr>
          <p:cNvPr id="8196"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7"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8"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8199" name="Rectangle 8"/>
          <p:cNvSpPr>
            <a:spLocks noChangeArrowheads="1"/>
          </p:cNvSpPr>
          <p:nvPr/>
        </p:nvSpPr>
        <p:spPr bwMode="auto">
          <a:xfrm>
            <a:off x="685800" y="3657600"/>
            <a:ext cx="8153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Key Functions of Engineering Societies</a:t>
            </a:r>
            <a:r>
              <a:rPr lang="en-US" altLang="en-US">
                <a:solidFill>
                  <a:schemeClr val="accent2"/>
                </a:solidFill>
              </a:rPr>
              <a:t/>
            </a:r>
            <a:br>
              <a:rPr lang="en-US" altLang="en-US">
                <a:solidFill>
                  <a:schemeClr val="accent2"/>
                </a:solidFill>
              </a:rPr>
            </a:br>
            <a:r>
              <a:rPr lang="en-US" altLang="en-US" sz="2000">
                <a:solidFill>
                  <a:schemeClr val="accent2"/>
                </a:solidFill>
              </a:rPr>
              <a:t>1.  The sharing of ideas</a:t>
            </a:r>
            <a:br>
              <a:rPr lang="en-US" altLang="en-US" sz="2000">
                <a:solidFill>
                  <a:schemeClr val="accent2"/>
                </a:solidFill>
              </a:rPr>
            </a:br>
            <a:r>
              <a:rPr lang="en-US" altLang="en-US" sz="2000">
                <a:solidFill>
                  <a:schemeClr val="accent2"/>
                </a:solidFill>
              </a:rPr>
              <a:t>2.  Development of standards</a:t>
            </a:r>
            <a:br>
              <a:rPr lang="en-US" altLang="en-US" sz="2000">
                <a:solidFill>
                  <a:schemeClr val="accent2"/>
                </a:solidFill>
              </a:rPr>
            </a:br>
            <a:r>
              <a:rPr lang="en-US" altLang="en-US" sz="2000">
                <a:solidFill>
                  <a:schemeClr val="accent2"/>
                </a:solidFill>
              </a:rPr>
              <a:t>3.  Professional feedback </a:t>
            </a:r>
            <a:br>
              <a:rPr lang="en-US" altLang="en-US" sz="2000">
                <a:solidFill>
                  <a:schemeClr val="accent2"/>
                </a:solidFill>
              </a:rPr>
            </a:br>
            <a:r>
              <a:rPr lang="en-US" altLang="en-US" sz="2000">
                <a:solidFill>
                  <a:schemeClr val="accent2"/>
                </a:solidFill>
              </a:rPr>
              <a:t>4.  Promotion of the profession/public service</a:t>
            </a:r>
            <a:br>
              <a:rPr lang="en-US" altLang="en-US" sz="2000">
                <a:solidFill>
                  <a:schemeClr val="accent2"/>
                </a:solidFill>
              </a:rPr>
            </a:br>
            <a:r>
              <a:rPr lang="en-US" altLang="en-US" sz="2000">
                <a:solidFill>
                  <a:schemeClr val="accent2"/>
                </a:solidFill>
              </a:rPr>
              <a:t>5.  Codes of Ethics </a:t>
            </a:r>
            <a:br>
              <a:rPr lang="en-US" altLang="en-US" sz="2000">
                <a:solidFill>
                  <a:schemeClr val="accent2"/>
                </a:solidFill>
              </a:rPr>
            </a:br>
            <a:r>
              <a:rPr lang="en-US" altLang="en-US" sz="2000">
                <a:solidFill>
                  <a:schemeClr val="accent2"/>
                </a:solidFill>
                <a:cs typeface="Arial" panose="020B0604020202020204" pitchFamily="34" charset="0"/>
              </a:rPr>
              <a:t>6.  Assisting ABET in setting standards for engineering programs</a:t>
            </a: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C1EC4B0-0A8D-414C-A296-BC23ABE5B3E9}" type="slidenum">
              <a:rPr lang="en-US" altLang="en-US" sz="1400"/>
              <a:pPr/>
              <a:t>20</a:t>
            </a:fld>
            <a:endParaRPr lang="en-US" altLang="en-US" sz="1400"/>
          </a:p>
        </p:txBody>
      </p:sp>
      <p:sp>
        <p:nvSpPr>
          <p:cNvPr id="24579"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0"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1"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4582" name="Text Box 5"/>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u="sng">
                <a:solidFill>
                  <a:srgbClr val="FF0000"/>
                </a:solidFill>
              </a:rPr>
              <a:t>CANstruction 2004</a:t>
            </a:r>
          </a:p>
        </p:txBody>
      </p:sp>
      <p:sp>
        <p:nvSpPr>
          <p:cNvPr id="24583" name="Text Box 10"/>
          <p:cNvSpPr txBox="1">
            <a:spLocks noChangeArrowheads="1"/>
          </p:cNvSpPr>
          <p:nvPr/>
        </p:nvSpPr>
        <p:spPr bwMode="auto">
          <a:xfrm>
            <a:off x="685800" y="4495800"/>
            <a:ext cx="45720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buFontTx/>
              <a:buChar char="•"/>
            </a:pPr>
            <a:r>
              <a:rPr lang="en-US" altLang="en-US" sz="1800" b="1">
                <a:solidFill>
                  <a:srgbClr val="FF0000"/>
                </a:solidFill>
              </a:rPr>
              <a:t>Title:  “Put Hunger in Check”</a:t>
            </a:r>
          </a:p>
          <a:p>
            <a:pPr>
              <a:lnSpc>
                <a:spcPct val="90000"/>
              </a:lnSpc>
              <a:buFontTx/>
              <a:buChar char="•"/>
            </a:pPr>
            <a:r>
              <a:rPr lang="en-US" altLang="en-US" sz="1800" b="1">
                <a:solidFill>
                  <a:srgbClr val="FF0000"/>
                </a:solidFill>
              </a:rPr>
              <a:t>TCC Engineering students built a huge chessboard with one of the kings in checkmate.</a:t>
            </a:r>
          </a:p>
          <a:p>
            <a:pPr>
              <a:lnSpc>
                <a:spcPct val="90000"/>
              </a:lnSpc>
              <a:buFontTx/>
              <a:buChar char="•"/>
            </a:pPr>
            <a:r>
              <a:rPr lang="en-US" altLang="en-US" sz="1800" b="1">
                <a:solidFill>
                  <a:srgbClr val="FF0000"/>
                </a:solidFill>
              </a:rPr>
              <a:t>Over 8150 cans were used to build the CANstructure.</a:t>
            </a:r>
          </a:p>
          <a:p>
            <a:pPr>
              <a:lnSpc>
                <a:spcPct val="90000"/>
              </a:lnSpc>
              <a:buFontTx/>
              <a:buChar char="•"/>
            </a:pPr>
            <a:r>
              <a:rPr lang="en-US" altLang="en-US" sz="1800" b="1" u="sng">
                <a:solidFill>
                  <a:schemeClr val="accent2"/>
                </a:solidFill>
              </a:rPr>
              <a:t>Right</a:t>
            </a:r>
            <a:r>
              <a:rPr lang="en-US" altLang="en-US" sz="1800" b="1">
                <a:solidFill>
                  <a:schemeClr val="accent2"/>
                </a:solidFill>
              </a:rPr>
              <a:t>:  Susan Mayo, Farm Fresh Community Relations Director, came to see the display.</a:t>
            </a:r>
            <a:endParaRPr lang="en-US" altLang="en-US" sz="1800">
              <a:solidFill>
                <a:schemeClr val="accent2"/>
              </a:solidFill>
            </a:endParaRPr>
          </a:p>
        </p:txBody>
      </p:sp>
      <p:pic>
        <p:nvPicPr>
          <p:cNvPr id="24584" name="Picture 11" descr="Chess4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066800"/>
            <a:ext cx="4191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descr="Chess - top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3595688"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3" descr="Susan Mayo"/>
          <p:cNvPicPr>
            <a:picLocks noChangeAspect="1" noChangeArrowheads="1"/>
          </p:cNvPicPr>
          <p:nvPr/>
        </p:nvPicPr>
        <p:blipFill>
          <a:blip r:embed="rId4" cstate="print">
            <a:extLst>
              <a:ext uri="{28A0092B-C50C-407E-A947-70E740481C1C}">
                <a14:useLocalDpi xmlns:a14="http://schemas.microsoft.com/office/drawing/2010/main" val="0"/>
              </a:ext>
            </a:extLst>
          </a:blip>
          <a:srcRect l="8928" t="14285" r="12500" b="19048"/>
          <a:stretch>
            <a:fillRect/>
          </a:stretch>
        </p:blipFill>
        <p:spPr bwMode="auto">
          <a:xfrm>
            <a:off x="4953000" y="4191000"/>
            <a:ext cx="351948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07040F-2B62-4785-B890-CA6C960E0BD7}" type="slidenum">
              <a:rPr lang="en-US" altLang="en-US" sz="1400"/>
              <a:pPr/>
              <a:t>21</a:t>
            </a:fld>
            <a:endParaRPr lang="en-US" altLang="en-US" sz="1400"/>
          </a:p>
        </p:txBody>
      </p:sp>
      <p:sp>
        <p:nvSpPr>
          <p:cNvPr id="25603"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5606" name="Text Box 5"/>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u="sng">
                <a:solidFill>
                  <a:srgbClr val="FF0000"/>
                </a:solidFill>
              </a:rPr>
              <a:t>CANstruction 2010</a:t>
            </a:r>
          </a:p>
        </p:txBody>
      </p:sp>
      <p:sp>
        <p:nvSpPr>
          <p:cNvPr id="25607" name="Text Box 10"/>
          <p:cNvSpPr txBox="1">
            <a:spLocks noChangeArrowheads="1"/>
          </p:cNvSpPr>
          <p:nvPr/>
        </p:nvSpPr>
        <p:spPr bwMode="auto">
          <a:xfrm>
            <a:off x="838200" y="4953000"/>
            <a:ext cx="4572000"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buFontTx/>
              <a:buChar char="•"/>
            </a:pPr>
            <a:r>
              <a:rPr lang="en-US" altLang="en-US" sz="1800" b="1" dirty="0">
                <a:solidFill>
                  <a:srgbClr val="FF0000"/>
                </a:solidFill>
              </a:rPr>
              <a:t>Title:  </a:t>
            </a:r>
            <a:r>
              <a:rPr lang="en-US" altLang="en-US" sz="1800" b="1" dirty="0" smtClean="0">
                <a:solidFill>
                  <a:srgbClr val="FF0000"/>
                </a:solidFill>
              </a:rPr>
              <a:t>“Demolish HUNGER”</a:t>
            </a:r>
            <a:endParaRPr lang="en-US" altLang="en-US" sz="1800" b="1" dirty="0">
              <a:solidFill>
                <a:srgbClr val="FF0000"/>
              </a:solidFill>
            </a:endParaRPr>
          </a:p>
          <a:p>
            <a:pPr>
              <a:lnSpc>
                <a:spcPct val="90000"/>
              </a:lnSpc>
              <a:buFontTx/>
              <a:buChar char="•"/>
            </a:pPr>
            <a:r>
              <a:rPr lang="en-US" altLang="en-US" sz="1800" b="1" dirty="0">
                <a:solidFill>
                  <a:srgbClr val="FF0000"/>
                </a:solidFill>
              </a:rPr>
              <a:t>The TCC Engineering Club’s entry used 10,600 cans of food and weighed 9000 </a:t>
            </a:r>
            <a:r>
              <a:rPr lang="en-US" altLang="en-US" sz="1800" b="1" dirty="0" err="1">
                <a:solidFill>
                  <a:srgbClr val="FF0000"/>
                </a:solidFill>
              </a:rPr>
              <a:t>lb</a:t>
            </a:r>
            <a:r>
              <a:rPr lang="en-US" altLang="en-US" sz="1800" b="1" dirty="0">
                <a:solidFill>
                  <a:srgbClr val="FF0000"/>
                </a:solidFill>
              </a:rPr>
              <a:t> (4.5 tons).</a:t>
            </a:r>
          </a:p>
          <a:p>
            <a:pPr>
              <a:lnSpc>
                <a:spcPct val="90000"/>
              </a:lnSpc>
              <a:buFontTx/>
              <a:buChar char="•"/>
            </a:pPr>
            <a:r>
              <a:rPr lang="en-US" altLang="en-US" sz="1800" b="1" dirty="0">
                <a:solidFill>
                  <a:srgbClr val="FF0000"/>
                </a:solidFill>
              </a:rPr>
              <a:t>All food was donated to the local </a:t>
            </a:r>
            <a:r>
              <a:rPr lang="en-US" altLang="en-US" sz="1800" b="1" dirty="0" err="1">
                <a:solidFill>
                  <a:srgbClr val="FF0000"/>
                </a:solidFill>
              </a:rPr>
              <a:t>foodbank</a:t>
            </a:r>
            <a:r>
              <a:rPr lang="en-US" altLang="en-US" sz="1800" b="1" dirty="0">
                <a:solidFill>
                  <a:srgbClr val="FF0000"/>
                </a:solidFill>
              </a:rPr>
              <a:t> after the event.</a:t>
            </a:r>
            <a:endParaRPr lang="en-US" altLang="en-US" sz="1800" dirty="0">
              <a:solidFill>
                <a:schemeClr val="accent2"/>
              </a:solidFill>
            </a:endParaRPr>
          </a:p>
        </p:txBody>
      </p:sp>
      <p:pic>
        <p:nvPicPr>
          <p:cNvPr id="25608" name="Picture 2"/>
          <p:cNvPicPr>
            <a:picLocks noChangeAspect="1" noChangeArrowheads="1"/>
          </p:cNvPicPr>
          <p:nvPr/>
        </p:nvPicPr>
        <p:blipFill>
          <a:blip r:embed="rId2">
            <a:extLst>
              <a:ext uri="{28A0092B-C50C-407E-A947-70E740481C1C}">
                <a14:useLocalDpi xmlns:a14="http://schemas.microsoft.com/office/drawing/2010/main" val="0"/>
              </a:ext>
            </a:extLst>
          </a:blip>
          <a:srcRect l="7619" t="16762" r="50952" b="34476"/>
          <a:stretch>
            <a:fillRect/>
          </a:stretch>
        </p:blipFill>
        <p:spPr bwMode="auto">
          <a:xfrm>
            <a:off x="762000" y="1066800"/>
            <a:ext cx="49530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5943600" y="1219200"/>
            <a:ext cx="3200400" cy="1255713"/>
          </a:xfrm>
          <a:prstGeom prst="rect">
            <a:avLst/>
          </a:prstGeom>
          <a:noFill/>
          <a:ln w="9525">
            <a:noFill/>
            <a:miter lim="800000"/>
            <a:headEnd/>
            <a:tailEnd/>
          </a:ln>
          <a:effectLst/>
        </p:spPr>
        <p:txBody>
          <a:bodyPr>
            <a:spAutoFit/>
          </a:bodyPr>
          <a:lstStyle/>
          <a:p>
            <a:pPr algn="ctr">
              <a:lnSpc>
                <a:spcPct val="90000"/>
              </a:lnSpc>
              <a:defRPr/>
            </a:pPr>
            <a:r>
              <a:rPr lang="en-US" sz="1800" b="1" dirty="0">
                <a:solidFill>
                  <a:srgbClr val="FF0000"/>
                </a:solidFill>
              </a:rPr>
              <a:t>TCC Engineering Club captures the top two awards:</a:t>
            </a:r>
          </a:p>
          <a:p>
            <a:pPr marL="287338" indent="-287338" algn="ctr">
              <a:lnSpc>
                <a:spcPct val="90000"/>
              </a:lnSpc>
              <a:defRPr/>
            </a:pPr>
            <a:r>
              <a:rPr lang="en-US" b="1" dirty="0">
                <a:solidFill>
                  <a:srgbClr val="009900"/>
                </a:solidFill>
              </a:rPr>
              <a:t>“Structural Ingenuity”</a:t>
            </a:r>
          </a:p>
          <a:p>
            <a:pPr marL="287338" indent="-287338" algn="ctr">
              <a:lnSpc>
                <a:spcPct val="90000"/>
              </a:lnSpc>
              <a:defRPr/>
            </a:pPr>
            <a:r>
              <a:rPr lang="en-US" b="1" dirty="0">
                <a:solidFill>
                  <a:srgbClr val="009900"/>
                </a:solidFill>
              </a:rPr>
              <a:t>“Juror’s Favorite”</a:t>
            </a:r>
            <a:endParaRPr lang="en-US" dirty="0">
              <a:solidFill>
                <a:srgbClr val="009900"/>
              </a:solidFill>
            </a:endParaRPr>
          </a:p>
        </p:txBody>
      </p:sp>
      <p:pic>
        <p:nvPicPr>
          <p:cNvPr id="25610" name="Picture 13" descr="19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4" descr="16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895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207040F-2B62-4785-B890-CA6C960E0BD7}" type="slidenum">
              <a:rPr lang="en-US" altLang="en-US" sz="1400"/>
              <a:pPr/>
              <a:t>22</a:t>
            </a:fld>
            <a:endParaRPr lang="en-US" altLang="en-US" sz="1400"/>
          </a:p>
        </p:txBody>
      </p:sp>
      <p:sp>
        <p:nvSpPr>
          <p:cNvPr id="25603"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4"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5"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5606" name="Text Box 5"/>
          <p:cNvSpPr txBox="1">
            <a:spLocks noChangeArrowheads="1"/>
          </p:cNvSpPr>
          <p:nvPr/>
        </p:nvSpPr>
        <p:spPr bwMode="auto">
          <a:xfrm>
            <a:off x="762000" y="6096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dirty="0">
                <a:solidFill>
                  <a:srgbClr val="009900"/>
                </a:solidFill>
              </a:rPr>
              <a:t>TCC Engineering Club   </a:t>
            </a:r>
            <a:r>
              <a:rPr lang="en-US" altLang="en-US" dirty="0" smtClean="0">
                <a:solidFill>
                  <a:srgbClr val="009900"/>
                </a:solidFill>
              </a:rPr>
              <a:t> </a:t>
            </a:r>
            <a:r>
              <a:rPr lang="en-US" altLang="en-US" b="1" u="sng" dirty="0">
                <a:solidFill>
                  <a:srgbClr val="FF0000"/>
                </a:solidFill>
              </a:rPr>
              <a:t>CANstruction </a:t>
            </a:r>
            <a:r>
              <a:rPr lang="en-US" altLang="en-US" b="1" u="sng" dirty="0" smtClean="0">
                <a:solidFill>
                  <a:srgbClr val="FF0000"/>
                </a:solidFill>
              </a:rPr>
              <a:t>2013</a:t>
            </a:r>
            <a:endParaRPr lang="en-US" altLang="en-US" b="1" u="sng" dirty="0">
              <a:solidFill>
                <a:srgbClr val="FF0000"/>
              </a:solidFill>
            </a:endParaRPr>
          </a:p>
        </p:txBody>
      </p:sp>
      <p:sp>
        <p:nvSpPr>
          <p:cNvPr id="2" name="Rectangle 1"/>
          <p:cNvSpPr/>
          <p:nvPr/>
        </p:nvSpPr>
        <p:spPr>
          <a:xfrm>
            <a:off x="685800" y="1099065"/>
            <a:ext cx="8458200" cy="400110"/>
          </a:xfrm>
          <a:prstGeom prst="rect">
            <a:avLst/>
          </a:prstGeom>
        </p:spPr>
        <p:txBody>
          <a:bodyPr wrap="square">
            <a:spAutoFit/>
          </a:bodyPr>
          <a:lstStyle/>
          <a:p>
            <a:r>
              <a:rPr lang="en-US" sz="2000" dirty="0">
                <a:hlinkClick r:id="rId2"/>
              </a:rPr>
              <a:t>https://</a:t>
            </a:r>
            <a:r>
              <a:rPr lang="en-US" sz="2000" dirty="0" smtClean="0">
                <a:hlinkClick r:id="rId2"/>
              </a:rPr>
              <a:t>www.youtube.com/watch?v=qme79o7FgX8</a:t>
            </a:r>
            <a:r>
              <a:rPr lang="en-US" sz="2000" dirty="0" smtClean="0"/>
              <a:t> </a:t>
            </a:r>
            <a:endParaRPr lang="en-US" sz="2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9" y="1657348"/>
            <a:ext cx="6223001" cy="4667251"/>
          </a:xfrm>
          <a:prstGeom prst="rect">
            <a:avLst/>
          </a:prstGeom>
        </p:spPr>
      </p:pic>
      <p:sp>
        <p:nvSpPr>
          <p:cNvPr id="4" name="Rectangle 3"/>
          <p:cNvSpPr/>
          <p:nvPr/>
        </p:nvSpPr>
        <p:spPr>
          <a:xfrm>
            <a:off x="7061199" y="738051"/>
            <a:ext cx="2159000" cy="1631216"/>
          </a:xfrm>
          <a:prstGeom prst="rect">
            <a:avLst/>
          </a:prstGeom>
        </p:spPr>
        <p:txBody>
          <a:bodyPr wrap="square">
            <a:spAutoFit/>
          </a:bodyPr>
          <a:lstStyle/>
          <a:p>
            <a:r>
              <a:rPr lang="en-US" altLang="en-US" sz="2000" dirty="0" smtClean="0">
                <a:solidFill>
                  <a:schemeClr val="accent2"/>
                </a:solidFill>
                <a:cs typeface="Times New Roman" panose="02020603050405020304" pitchFamily="18" charset="0"/>
              </a:rPr>
              <a:t>Check out this amazing video that includes a time-lapse of the construction.</a:t>
            </a:r>
            <a:endParaRPr lang="en-US" sz="2000" dirty="0"/>
          </a:p>
        </p:txBody>
      </p:sp>
      <p:sp>
        <p:nvSpPr>
          <p:cNvPr id="5" name="Rectangle 4"/>
          <p:cNvSpPr/>
          <p:nvPr/>
        </p:nvSpPr>
        <p:spPr>
          <a:xfrm>
            <a:off x="1828800" y="6387868"/>
            <a:ext cx="4073551" cy="461665"/>
          </a:xfrm>
          <a:prstGeom prst="rect">
            <a:avLst/>
          </a:prstGeom>
        </p:spPr>
        <p:txBody>
          <a:bodyPr wrap="none">
            <a:spAutoFit/>
          </a:bodyPr>
          <a:lstStyle/>
          <a:p>
            <a:r>
              <a:rPr lang="en-US" altLang="en-US" dirty="0" smtClean="0">
                <a:solidFill>
                  <a:schemeClr val="accent2"/>
                </a:solidFill>
                <a:cs typeface="Times New Roman" panose="02020603050405020304" pitchFamily="18" charset="0"/>
              </a:rPr>
              <a:t>“End HUNGER with a Bang!” </a:t>
            </a:r>
            <a:endParaRPr lang="en-US" dirty="0"/>
          </a:p>
        </p:txBody>
      </p:sp>
    </p:spTree>
    <p:extLst>
      <p:ext uri="{BB962C8B-B14F-4D97-AF65-F5344CB8AC3E}">
        <p14:creationId xmlns:p14="http://schemas.microsoft.com/office/powerpoint/2010/main" val="2661413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1137533-6956-4822-9BA2-CA8E454EE375}" type="slidenum">
              <a:rPr lang="en-US" altLang="en-US" sz="1400"/>
              <a:pPr/>
              <a:t>23</a:t>
            </a:fld>
            <a:endParaRPr lang="en-US" altLang="en-US" sz="1400"/>
          </a:p>
        </p:txBody>
      </p:sp>
      <p:sp>
        <p:nvSpPr>
          <p:cNvPr id="26627"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8"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629"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6630" name="Text Box 7"/>
          <p:cNvSpPr txBox="1">
            <a:spLocks noChangeArrowheads="1"/>
          </p:cNvSpPr>
          <p:nvPr/>
        </p:nvSpPr>
        <p:spPr bwMode="auto">
          <a:xfrm>
            <a:off x="685800" y="609600"/>
            <a:ext cx="7924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80000"/>
              </a:lnSpc>
            </a:pPr>
            <a:r>
              <a:rPr lang="en-US" altLang="en-US">
                <a:solidFill>
                  <a:srgbClr val="009900"/>
                </a:solidFill>
              </a:rPr>
              <a:t>TCC Engineering Club                  </a:t>
            </a:r>
            <a:r>
              <a:rPr lang="en-US" altLang="en-US" b="1" u="sng">
                <a:solidFill>
                  <a:srgbClr val="CC0066"/>
                </a:solidFill>
              </a:rPr>
              <a:t>Cable Car Competition</a:t>
            </a:r>
            <a:r>
              <a:rPr lang="en-US" altLang="en-US">
                <a:solidFill>
                  <a:srgbClr val="CC0066"/>
                </a:solidFill>
              </a:rPr>
              <a:t> </a:t>
            </a:r>
            <a:endParaRPr lang="en-US" altLang="en-US" sz="1800">
              <a:solidFill>
                <a:srgbClr val="CC0066"/>
              </a:solidFill>
            </a:endParaRPr>
          </a:p>
        </p:txBody>
      </p:sp>
      <p:sp>
        <p:nvSpPr>
          <p:cNvPr id="26631" name="Text Box 8"/>
          <p:cNvSpPr txBox="1">
            <a:spLocks noChangeArrowheads="1"/>
          </p:cNvSpPr>
          <p:nvPr/>
        </p:nvSpPr>
        <p:spPr bwMode="auto">
          <a:xfrm>
            <a:off x="685800" y="621665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CC0066"/>
                </a:solidFill>
              </a:rPr>
              <a:t>Students built vehicles using a motor from Radio Shack and a 9V battery to travel along a 45 ft cable between the upper walkways in the ATC.</a:t>
            </a:r>
            <a:endParaRPr lang="en-US" altLang="en-US" sz="1800" u="sng">
              <a:solidFill>
                <a:srgbClr val="CC0066"/>
              </a:solidFill>
            </a:endParaRPr>
          </a:p>
        </p:txBody>
      </p:sp>
      <p:pic>
        <p:nvPicPr>
          <p:cNvPr id="26632" name="Picture 9" descr="cable11"/>
          <p:cNvPicPr>
            <a:picLocks noChangeAspect="1" noChangeArrowheads="1"/>
          </p:cNvPicPr>
          <p:nvPr/>
        </p:nvPicPr>
        <p:blipFill>
          <a:blip r:embed="rId2" cstate="print">
            <a:extLst>
              <a:ext uri="{28A0092B-C50C-407E-A947-70E740481C1C}">
                <a14:useLocalDpi xmlns:a14="http://schemas.microsoft.com/office/drawing/2010/main" val="0"/>
              </a:ext>
            </a:extLst>
          </a:blip>
          <a:srcRect l="10170" t="6779" r="6779" b="14125"/>
          <a:stretch>
            <a:fillRect/>
          </a:stretch>
        </p:blipFill>
        <p:spPr bwMode="auto">
          <a:xfrm>
            <a:off x="762000" y="1066800"/>
            <a:ext cx="33528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0" descr="cable15"/>
          <p:cNvPicPr>
            <a:picLocks noChangeAspect="1" noChangeArrowheads="1"/>
          </p:cNvPicPr>
          <p:nvPr/>
        </p:nvPicPr>
        <p:blipFill>
          <a:blip r:embed="rId3" cstate="print">
            <a:extLst>
              <a:ext uri="{28A0092B-C50C-407E-A947-70E740481C1C}">
                <a14:useLocalDpi xmlns:a14="http://schemas.microsoft.com/office/drawing/2010/main" val="0"/>
              </a:ext>
            </a:extLst>
          </a:blip>
          <a:srcRect l="17392" t="11594" r="27536" b="11111"/>
          <a:stretch>
            <a:fillRect/>
          </a:stretch>
        </p:blipFill>
        <p:spPr bwMode="auto">
          <a:xfrm>
            <a:off x="4191000" y="990600"/>
            <a:ext cx="23161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1" descr="cable5"/>
          <p:cNvPicPr>
            <a:picLocks noChangeAspect="1" noChangeArrowheads="1"/>
          </p:cNvPicPr>
          <p:nvPr/>
        </p:nvPicPr>
        <p:blipFill>
          <a:blip r:embed="rId4">
            <a:extLst>
              <a:ext uri="{28A0092B-C50C-407E-A947-70E740481C1C}">
                <a14:useLocalDpi xmlns:a14="http://schemas.microsoft.com/office/drawing/2010/main" val="0"/>
              </a:ext>
            </a:extLst>
          </a:blip>
          <a:srcRect l="7143" t="30556" b="10397"/>
          <a:stretch>
            <a:fillRect/>
          </a:stretch>
        </p:blipFill>
        <p:spPr bwMode="auto">
          <a:xfrm>
            <a:off x="663575" y="3581400"/>
            <a:ext cx="54324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2" descr="cable13"/>
          <p:cNvPicPr>
            <a:picLocks noChangeAspect="1" noChangeArrowheads="1"/>
          </p:cNvPicPr>
          <p:nvPr/>
        </p:nvPicPr>
        <p:blipFill>
          <a:blip r:embed="rId5" cstate="print">
            <a:extLst>
              <a:ext uri="{28A0092B-C50C-407E-A947-70E740481C1C}">
                <a14:useLocalDpi xmlns:a14="http://schemas.microsoft.com/office/drawing/2010/main" val="0"/>
              </a:ext>
            </a:extLst>
          </a:blip>
          <a:srcRect l="17361" t="18518" r="23611" b="3703"/>
          <a:stretch>
            <a:fillRect/>
          </a:stretch>
        </p:blipFill>
        <p:spPr bwMode="auto">
          <a:xfrm>
            <a:off x="6705600" y="990600"/>
            <a:ext cx="24384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6" name="Text Box 13"/>
          <p:cNvSpPr txBox="1">
            <a:spLocks noChangeArrowheads="1"/>
          </p:cNvSpPr>
          <p:nvPr/>
        </p:nvSpPr>
        <p:spPr bwMode="auto">
          <a:xfrm>
            <a:off x="6172200" y="3505200"/>
            <a:ext cx="32004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a:solidFill>
                  <a:srgbClr val="CC0066"/>
                </a:solidFill>
              </a:rPr>
              <a:t>There were 40 entries in the</a:t>
            </a:r>
          </a:p>
          <a:p>
            <a:pPr>
              <a:lnSpc>
                <a:spcPct val="90000"/>
              </a:lnSpc>
            </a:pPr>
            <a:r>
              <a:rPr lang="en-US" altLang="en-US" sz="1800">
                <a:solidFill>
                  <a:srgbClr val="CC0066"/>
                </a:solidFill>
              </a:rPr>
              <a:t>competition, including:</a:t>
            </a:r>
          </a:p>
          <a:p>
            <a:pPr>
              <a:lnSpc>
                <a:spcPct val="90000"/>
              </a:lnSpc>
              <a:buFontTx/>
              <a:buChar char="•"/>
            </a:pPr>
            <a:r>
              <a:rPr lang="en-US" altLang="en-US" sz="1800">
                <a:solidFill>
                  <a:srgbClr val="CC0066"/>
                </a:solidFill>
              </a:rPr>
              <a:t>30 vehicles built by TCC students</a:t>
            </a:r>
          </a:p>
          <a:p>
            <a:pPr>
              <a:lnSpc>
                <a:spcPct val="90000"/>
              </a:lnSpc>
              <a:buFontTx/>
              <a:buChar char="•"/>
            </a:pPr>
            <a:r>
              <a:rPr lang="en-US" altLang="en-US" sz="1800">
                <a:solidFill>
                  <a:srgbClr val="CC0066"/>
                </a:solidFill>
              </a:rPr>
              <a:t>10 vehicles built by high school students (10 teams of three students each).</a:t>
            </a:r>
          </a:p>
          <a:p>
            <a:pPr>
              <a:lnSpc>
                <a:spcPct val="90000"/>
              </a:lnSpc>
            </a:pPr>
            <a:r>
              <a:rPr lang="en-US" altLang="en-US" sz="1800" b="1">
                <a:solidFill>
                  <a:schemeClr val="accent2"/>
                </a:solidFill>
              </a:rPr>
              <a:t>The winner completed the</a:t>
            </a:r>
          </a:p>
          <a:p>
            <a:pPr>
              <a:lnSpc>
                <a:spcPct val="90000"/>
              </a:lnSpc>
            </a:pPr>
            <a:r>
              <a:rPr lang="en-US" altLang="en-US" sz="1800" b="1">
                <a:solidFill>
                  <a:schemeClr val="accent2"/>
                </a:solidFill>
              </a:rPr>
              <a:t>course in 2.9 seconds!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83AEE9C-5253-4053-86FC-8ADD1232291D}" type="slidenum">
              <a:rPr lang="en-US" altLang="en-US" sz="1400"/>
              <a:pPr/>
              <a:t>24</a:t>
            </a:fld>
            <a:endParaRPr lang="en-US" altLang="en-US" sz="1400"/>
          </a:p>
        </p:txBody>
      </p:sp>
      <p:sp>
        <p:nvSpPr>
          <p:cNvPr id="27651"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2"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53"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7654" name="Text Box 9"/>
          <p:cNvSpPr txBox="1">
            <a:spLocks noChangeArrowheads="1"/>
          </p:cNvSpPr>
          <p:nvPr/>
        </p:nvSpPr>
        <p:spPr bwMode="auto">
          <a:xfrm>
            <a:off x="4267200" y="609600"/>
            <a:ext cx="3810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a:solidFill>
                  <a:srgbClr val="009900"/>
                </a:solidFill>
              </a:rPr>
              <a:t>TCC Engineering Club</a:t>
            </a:r>
            <a:r>
              <a:rPr lang="en-US" altLang="en-US" b="1" u="sng">
                <a:solidFill>
                  <a:srgbClr val="CC0066"/>
                </a:solidFill>
              </a:rPr>
              <a:t> </a:t>
            </a:r>
          </a:p>
          <a:p>
            <a:pPr algn="ctr">
              <a:lnSpc>
                <a:spcPct val="90000"/>
              </a:lnSpc>
            </a:pPr>
            <a:r>
              <a:rPr lang="en-US" altLang="en-US" b="1" u="sng">
                <a:solidFill>
                  <a:srgbClr val="CC0066"/>
                </a:solidFill>
              </a:rPr>
              <a:t>Bridge Truss Competition</a:t>
            </a:r>
          </a:p>
        </p:txBody>
      </p:sp>
      <p:pic>
        <p:nvPicPr>
          <p:cNvPr id="27655" name="Picture 10" descr="truss1"/>
          <p:cNvPicPr>
            <a:picLocks noChangeAspect="1" noChangeArrowheads="1"/>
          </p:cNvPicPr>
          <p:nvPr/>
        </p:nvPicPr>
        <p:blipFill>
          <a:blip r:embed="rId2" cstate="print">
            <a:extLst>
              <a:ext uri="{28A0092B-C50C-407E-A947-70E740481C1C}">
                <a14:useLocalDpi xmlns:a14="http://schemas.microsoft.com/office/drawing/2010/main" val="0"/>
              </a:ext>
            </a:extLst>
          </a:blip>
          <a:srcRect l="18518" r="16667" b="8643"/>
          <a:stretch>
            <a:fillRect/>
          </a:stretch>
        </p:blipFill>
        <p:spPr bwMode="auto">
          <a:xfrm>
            <a:off x="762000" y="990600"/>
            <a:ext cx="2667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descr="WeighIn"/>
          <p:cNvPicPr>
            <a:picLocks noChangeAspect="1" noChangeArrowheads="1"/>
          </p:cNvPicPr>
          <p:nvPr/>
        </p:nvPicPr>
        <p:blipFill>
          <a:blip r:embed="rId3" cstate="print">
            <a:extLst>
              <a:ext uri="{28A0092B-C50C-407E-A947-70E740481C1C}">
                <a14:useLocalDpi xmlns:a14="http://schemas.microsoft.com/office/drawing/2010/main" val="0"/>
              </a:ext>
            </a:extLst>
          </a:blip>
          <a:srcRect l="15854" t="17886" r="19513"/>
          <a:stretch>
            <a:fillRect/>
          </a:stretch>
        </p:blipFill>
        <p:spPr bwMode="auto">
          <a:xfrm>
            <a:off x="533400" y="3868738"/>
            <a:ext cx="2971800" cy="283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descr="Judging"/>
          <p:cNvPicPr>
            <a:picLocks noChangeAspect="1" noChangeArrowheads="1"/>
          </p:cNvPicPr>
          <p:nvPr/>
        </p:nvPicPr>
        <p:blipFill>
          <a:blip r:embed="rId4">
            <a:extLst>
              <a:ext uri="{28A0092B-C50C-407E-A947-70E740481C1C}">
                <a14:useLocalDpi xmlns:a14="http://schemas.microsoft.com/office/drawing/2010/main" val="0"/>
              </a:ext>
            </a:extLst>
          </a:blip>
          <a:srcRect t="1932" b="3381"/>
          <a:stretch>
            <a:fillRect/>
          </a:stretch>
        </p:blipFill>
        <p:spPr bwMode="auto">
          <a:xfrm>
            <a:off x="3657600" y="1371600"/>
            <a:ext cx="5257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3"/>
          <p:cNvSpPr txBox="1">
            <a:spLocks noChangeArrowheads="1"/>
          </p:cNvSpPr>
          <p:nvPr/>
        </p:nvSpPr>
        <p:spPr bwMode="auto">
          <a:xfrm>
            <a:off x="3810000" y="5029200"/>
            <a:ext cx="5029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pPr>
            <a:r>
              <a:rPr lang="en-US" altLang="en-US" sz="2000" b="1">
                <a:solidFill>
                  <a:srgbClr val="CC0066"/>
                </a:solidFill>
              </a:rPr>
              <a:t>Two structural engineers from Clark Nexsen (on the left in the picture above) served as judges for the competition.  These young engineers were recent Virginia Tech graduates.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3697858-49D0-4BD0-86BA-AE0ABD52FBD5}" type="slidenum">
              <a:rPr lang="en-US" altLang="en-US" sz="1400"/>
              <a:pPr/>
              <a:t>25</a:t>
            </a:fld>
            <a:endParaRPr lang="en-US" altLang="en-US" sz="1400"/>
          </a:p>
        </p:txBody>
      </p:sp>
      <p:sp>
        <p:nvSpPr>
          <p:cNvPr id="28675"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6"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77"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8678" name="Text Box 9"/>
          <p:cNvSpPr txBox="1">
            <a:spLocks noChangeArrowheads="1"/>
          </p:cNvSpPr>
          <p:nvPr/>
        </p:nvSpPr>
        <p:spPr bwMode="auto">
          <a:xfrm>
            <a:off x="4724400" y="685800"/>
            <a:ext cx="373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a:solidFill>
                  <a:srgbClr val="009900"/>
                </a:solidFill>
              </a:rPr>
              <a:t>TCC Engineering Club</a:t>
            </a:r>
            <a:endParaRPr lang="en-US" altLang="en-US" b="1" u="sng">
              <a:solidFill>
                <a:srgbClr val="CC0066"/>
              </a:solidFill>
            </a:endParaRPr>
          </a:p>
          <a:p>
            <a:pPr algn="ctr"/>
            <a:r>
              <a:rPr lang="en-US" altLang="en-US" b="1" u="sng">
                <a:solidFill>
                  <a:srgbClr val="CC0066"/>
                </a:solidFill>
              </a:rPr>
              <a:t>Water Tower Competition</a:t>
            </a:r>
          </a:p>
        </p:txBody>
      </p:sp>
      <p:pic>
        <p:nvPicPr>
          <p:cNvPr id="28679" name="Picture 10" descr="water2"/>
          <p:cNvPicPr>
            <a:picLocks noChangeAspect="1" noChangeArrowheads="1"/>
          </p:cNvPicPr>
          <p:nvPr/>
        </p:nvPicPr>
        <p:blipFill>
          <a:blip r:embed="rId2">
            <a:extLst>
              <a:ext uri="{28A0092B-C50C-407E-A947-70E740481C1C}">
                <a14:useLocalDpi xmlns:a14="http://schemas.microsoft.com/office/drawing/2010/main" val="0"/>
              </a:ext>
            </a:extLst>
          </a:blip>
          <a:srcRect l="24286" t="21118"/>
          <a:stretch>
            <a:fillRect/>
          </a:stretch>
        </p:blipFill>
        <p:spPr bwMode="auto">
          <a:xfrm>
            <a:off x="304800" y="685800"/>
            <a:ext cx="40386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water4"/>
          <p:cNvPicPr>
            <a:picLocks noChangeAspect="1" noChangeArrowheads="1"/>
          </p:cNvPicPr>
          <p:nvPr/>
        </p:nvPicPr>
        <p:blipFill>
          <a:blip r:embed="rId3">
            <a:extLst>
              <a:ext uri="{28A0092B-C50C-407E-A947-70E740481C1C}">
                <a14:useLocalDpi xmlns:a14="http://schemas.microsoft.com/office/drawing/2010/main" val="0"/>
              </a:ext>
            </a:extLst>
          </a:blip>
          <a:srcRect b="15169"/>
          <a:stretch>
            <a:fillRect/>
          </a:stretch>
        </p:blipFill>
        <p:spPr bwMode="auto">
          <a:xfrm>
            <a:off x="4800600" y="1524000"/>
            <a:ext cx="36020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2" descr="water3"/>
          <p:cNvPicPr>
            <a:picLocks noChangeAspect="1" noChangeArrowheads="1"/>
          </p:cNvPicPr>
          <p:nvPr/>
        </p:nvPicPr>
        <p:blipFill>
          <a:blip r:embed="rId4">
            <a:extLst>
              <a:ext uri="{28A0092B-C50C-407E-A947-70E740481C1C}">
                <a14:useLocalDpi xmlns:a14="http://schemas.microsoft.com/office/drawing/2010/main" val="0"/>
              </a:ext>
            </a:extLst>
          </a:blip>
          <a:srcRect l="21428" t="20062" r="2856" b="15738"/>
          <a:stretch>
            <a:fillRect/>
          </a:stretch>
        </p:blipFill>
        <p:spPr bwMode="auto">
          <a:xfrm>
            <a:off x="304800" y="36576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3"/>
          <p:cNvSpPr txBox="1">
            <a:spLocks noChangeArrowheads="1"/>
          </p:cNvSpPr>
          <p:nvPr/>
        </p:nvSpPr>
        <p:spPr bwMode="auto">
          <a:xfrm>
            <a:off x="685800" y="6096000"/>
            <a:ext cx="7543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800" b="1">
                <a:solidFill>
                  <a:srgbClr val="CC0066"/>
                </a:solidFill>
              </a:rPr>
              <a:t>Students built balsa wood towers to support a huge tank of water.  The tank was filled until the tower was crushed.  The full tank weighted 300 lb.</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08D775-E9B8-474B-BD60-CCA703A4DAF6}" type="slidenum">
              <a:rPr lang="en-US" altLang="en-US" sz="1400"/>
              <a:pPr/>
              <a:t>26</a:t>
            </a:fld>
            <a:endParaRPr lang="en-US" altLang="en-US" sz="1400"/>
          </a:p>
        </p:txBody>
      </p:sp>
      <p:sp>
        <p:nvSpPr>
          <p:cNvPr id="29699"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0"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01"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29702" name="Text Box 10"/>
          <p:cNvSpPr txBox="1">
            <a:spLocks noChangeArrowheads="1"/>
          </p:cNvSpPr>
          <p:nvPr/>
        </p:nvSpPr>
        <p:spPr bwMode="auto">
          <a:xfrm>
            <a:off x="685800" y="6858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9900"/>
                </a:solidFill>
              </a:rPr>
              <a:t>TCC Engineering Club            </a:t>
            </a:r>
            <a:r>
              <a:rPr lang="en-US" altLang="en-US" b="1">
                <a:solidFill>
                  <a:srgbClr val="CC0066"/>
                </a:solidFill>
              </a:rPr>
              <a:t> </a:t>
            </a:r>
            <a:r>
              <a:rPr lang="en-US" altLang="en-US" b="1" u="sng">
                <a:solidFill>
                  <a:srgbClr val="CC0066"/>
                </a:solidFill>
              </a:rPr>
              <a:t>Cantilever Truss Competition</a:t>
            </a:r>
          </a:p>
        </p:txBody>
      </p:sp>
      <p:pic>
        <p:nvPicPr>
          <p:cNvPr id="29703" name="Picture 11" descr="Brian Meagher - 1st Place"/>
          <p:cNvPicPr>
            <a:picLocks noChangeAspect="1" noChangeArrowheads="1"/>
          </p:cNvPicPr>
          <p:nvPr/>
        </p:nvPicPr>
        <p:blipFill>
          <a:blip r:embed="rId2" cstate="print">
            <a:extLst>
              <a:ext uri="{28A0092B-C50C-407E-A947-70E740481C1C}">
                <a14:useLocalDpi xmlns:a14="http://schemas.microsoft.com/office/drawing/2010/main" val="0"/>
              </a:ext>
            </a:extLst>
          </a:blip>
          <a:srcRect l="12122" t="13637" r="25757" b="23863"/>
          <a:stretch>
            <a:fillRect/>
          </a:stretch>
        </p:blipFill>
        <p:spPr bwMode="auto">
          <a:xfrm>
            <a:off x="685800" y="3962400"/>
            <a:ext cx="20447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descr="Truss Group 2"/>
          <p:cNvPicPr>
            <a:picLocks noChangeAspect="1" noChangeArrowheads="1"/>
          </p:cNvPicPr>
          <p:nvPr/>
        </p:nvPicPr>
        <p:blipFill>
          <a:blip r:embed="rId3">
            <a:extLst>
              <a:ext uri="{28A0092B-C50C-407E-A947-70E740481C1C}">
                <a14:useLocalDpi xmlns:a14="http://schemas.microsoft.com/office/drawing/2010/main" val="0"/>
              </a:ext>
            </a:extLst>
          </a:blip>
          <a:srcRect l="16667" t="18056" r="12500" b="12500"/>
          <a:stretch>
            <a:fillRect/>
          </a:stretch>
        </p:blipFill>
        <p:spPr bwMode="auto">
          <a:xfrm>
            <a:off x="4648200" y="1219200"/>
            <a:ext cx="41148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3" descr="Truss 2"/>
          <p:cNvPicPr>
            <a:picLocks noChangeAspect="1" noChangeArrowheads="1"/>
          </p:cNvPicPr>
          <p:nvPr/>
        </p:nvPicPr>
        <p:blipFill>
          <a:blip r:embed="rId4">
            <a:extLst>
              <a:ext uri="{28A0092B-C50C-407E-A947-70E740481C1C}">
                <a14:useLocalDpi xmlns:a14="http://schemas.microsoft.com/office/drawing/2010/main" val="0"/>
              </a:ext>
            </a:extLst>
          </a:blip>
          <a:srcRect l="5661" t="20126" r="16982" b="9435"/>
          <a:stretch>
            <a:fillRect/>
          </a:stretch>
        </p:blipFill>
        <p:spPr bwMode="auto">
          <a:xfrm>
            <a:off x="685800" y="1219200"/>
            <a:ext cx="38862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 Box 14"/>
          <p:cNvSpPr txBox="1">
            <a:spLocks noChangeArrowheads="1"/>
          </p:cNvSpPr>
          <p:nvPr/>
        </p:nvSpPr>
        <p:spPr bwMode="auto">
          <a:xfrm>
            <a:off x="2819400" y="4343400"/>
            <a:ext cx="59436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CC0066"/>
                </a:solidFill>
              </a:rPr>
              <a:t>Students designed a cantilever truss to support a vertical load applied 16 inches from the base (wall).  Loads were applied until the trusses failed.</a:t>
            </a:r>
          </a:p>
          <a:p>
            <a:r>
              <a:rPr lang="en-US" altLang="en-US" sz="1800" u="sng">
                <a:solidFill>
                  <a:schemeClr val="accent2"/>
                </a:solidFill>
              </a:rPr>
              <a:t>Top left</a:t>
            </a:r>
            <a:r>
              <a:rPr lang="en-US" altLang="en-US" sz="1800">
                <a:solidFill>
                  <a:schemeClr val="accent2"/>
                </a:solidFill>
              </a:rPr>
              <a:t>: A structural engineer from judged the competition.</a:t>
            </a:r>
          </a:p>
          <a:p>
            <a:r>
              <a:rPr lang="en-US" altLang="en-US" sz="1800" u="sng">
                <a:solidFill>
                  <a:schemeClr val="accent2"/>
                </a:solidFill>
              </a:rPr>
              <a:t>Bottom left</a:t>
            </a:r>
            <a:r>
              <a:rPr lang="en-US" altLang="en-US" sz="1800">
                <a:solidFill>
                  <a:schemeClr val="accent2"/>
                </a:solidFill>
              </a:rPr>
              <a:t>: The winner’s truss supported a load 1305 times greater than the weight of the truss</a:t>
            </a:r>
          </a:p>
          <a:p>
            <a:r>
              <a:rPr lang="en-US" altLang="en-US" sz="1800">
                <a:solidFill>
                  <a:schemeClr val="accent2"/>
                </a:solidFill>
              </a:rPr>
              <a:t>(it supported 106 lb using 35.8 g of balsa wood).</a:t>
            </a:r>
            <a:endParaRPr lang="en-US" altLang="en-US" sz="1800" b="1" u="sng">
              <a:solidFill>
                <a:schemeClr val="accent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0420B5-EEF3-4517-900A-5281FE3CF815}" type="slidenum">
              <a:rPr lang="en-US" altLang="en-US" sz="1400"/>
              <a:pPr/>
              <a:t>27</a:t>
            </a:fld>
            <a:endParaRPr lang="en-US" altLang="en-US" sz="1400"/>
          </a:p>
        </p:txBody>
      </p:sp>
      <p:sp>
        <p:nvSpPr>
          <p:cNvPr id="30723" name="Line 6"/>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Line 7"/>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Rectangle 8"/>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0726" name="Text Box 76"/>
          <p:cNvSpPr txBox="1">
            <a:spLocks noChangeArrowheads="1"/>
          </p:cNvSpPr>
          <p:nvPr/>
        </p:nvSpPr>
        <p:spPr bwMode="auto">
          <a:xfrm>
            <a:off x="685800" y="6223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2002 ASEE Model Design Competition - Montreal, Quebec</a:t>
            </a:r>
            <a:endParaRPr lang="en-US" altLang="en-US" u="sng"/>
          </a:p>
        </p:txBody>
      </p:sp>
      <p:pic>
        <p:nvPicPr>
          <p:cNvPr id="30727" name="Picture 77" descr="tan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8" y="4102100"/>
            <a:ext cx="4365625"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78" descr="carsi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105275"/>
            <a:ext cx="348297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9" name="Group 79"/>
          <p:cNvGrpSpPr>
            <a:grpSpLocks/>
          </p:cNvGrpSpPr>
          <p:nvPr/>
        </p:nvGrpSpPr>
        <p:grpSpPr bwMode="auto">
          <a:xfrm>
            <a:off x="1104900" y="1066800"/>
            <a:ext cx="6934200" cy="3003550"/>
            <a:chOff x="624" y="2160"/>
            <a:chExt cx="4368" cy="1892"/>
          </a:xfrm>
        </p:grpSpPr>
        <p:sp>
          <p:nvSpPr>
            <p:cNvPr id="30732" name="Rectangle 80"/>
            <p:cNvSpPr>
              <a:spLocks noChangeArrowheads="1"/>
            </p:cNvSpPr>
            <p:nvPr/>
          </p:nvSpPr>
          <p:spPr bwMode="auto">
            <a:xfrm>
              <a:off x="672" y="2448"/>
              <a:ext cx="4272" cy="1056"/>
            </a:xfrm>
            <a:prstGeom prst="rect">
              <a:avLst/>
            </a:prstGeom>
            <a:solidFill>
              <a:srgbClr val="FFFF00"/>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33" name="Oval 81"/>
            <p:cNvSpPr>
              <a:spLocks noChangeArrowheads="1"/>
            </p:cNvSpPr>
            <p:nvPr/>
          </p:nvSpPr>
          <p:spPr bwMode="auto">
            <a:xfrm>
              <a:off x="3888" y="2640"/>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34" name="Text Box 82"/>
            <p:cNvSpPr txBox="1">
              <a:spLocks noChangeArrowheads="1"/>
            </p:cNvSpPr>
            <p:nvPr/>
          </p:nvSpPr>
          <p:spPr bwMode="auto">
            <a:xfrm>
              <a:off x="672" y="3024"/>
              <a:ext cx="38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200" b="1"/>
                <a:t>Start/Stop Area</a:t>
              </a:r>
            </a:p>
          </p:txBody>
        </p:sp>
        <p:sp>
          <p:nvSpPr>
            <p:cNvPr id="30735" name="Line 83"/>
            <p:cNvSpPr>
              <a:spLocks noChangeShapeType="1"/>
            </p:cNvSpPr>
            <p:nvPr/>
          </p:nvSpPr>
          <p:spPr bwMode="auto">
            <a:xfrm>
              <a:off x="4608" y="3024"/>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6" name="Line 84"/>
            <p:cNvSpPr>
              <a:spLocks noChangeShapeType="1"/>
            </p:cNvSpPr>
            <p:nvPr/>
          </p:nvSpPr>
          <p:spPr bwMode="auto">
            <a:xfrm>
              <a:off x="2928" y="278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7" name="Line 85"/>
            <p:cNvSpPr>
              <a:spLocks noChangeShapeType="1"/>
            </p:cNvSpPr>
            <p:nvPr/>
          </p:nvSpPr>
          <p:spPr bwMode="auto">
            <a:xfrm flipV="1">
              <a:off x="3552" y="2784"/>
              <a:ext cx="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38" name="Text Box 86"/>
            <p:cNvSpPr txBox="1">
              <a:spLocks noChangeArrowheads="1"/>
            </p:cNvSpPr>
            <p:nvPr/>
          </p:nvSpPr>
          <p:spPr bwMode="auto">
            <a:xfrm>
              <a:off x="4608" y="3072"/>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200" b="1"/>
                <a:t>Turn</a:t>
              </a:r>
            </a:p>
            <a:p>
              <a:pPr algn="ctr">
                <a:spcBef>
                  <a:spcPct val="50000"/>
                </a:spcBef>
              </a:pPr>
              <a:r>
                <a:rPr lang="en-US" altLang="en-US" sz="1200" b="1"/>
                <a:t>Area</a:t>
              </a:r>
              <a:endParaRPr lang="en-US" altLang="en-US" sz="1200"/>
            </a:p>
          </p:txBody>
        </p:sp>
        <p:sp>
          <p:nvSpPr>
            <p:cNvPr id="30739" name="Text Box 87"/>
            <p:cNvSpPr txBox="1">
              <a:spLocks noChangeArrowheads="1"/>
            </p:cNvSpPr>
            <p:nvPr/>
          </p:nvSpPr>
          <p:spPr bwMode="auto">
            <a:xfrm>
              <a:off x="624" y="2448"/>
              <a:ext cx="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400"/>
                <a:t>R16</a:t>
              </a:r>
              <a:endParaRPr lang="en-US" altLang="en-US" sz="1800"/>
            </a:p>
          </p:txBody>
        </p:sp>
        <p:sp>
          <p:nvSpPr>
            <p:cNvPr id="30740" name="Line 88"/>
            <p:cNvSpPr>
              <a:spLocks noChangeShapeType="1"/>
            </p:cNvSpPr>
            <p:nvPr/>
          </p:nvSpPr>
          <p:spPr bwMode="auto">
            <a:xfrm flipH="1">
              <a:off x="864" y="2544"/>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1" name="Line 89"/>
            <p:cNvSpPr>
              <a:spLocks noChangeShapeType="1"/>
            </p:cNvSpPr>
            <p:nvPr/>
          </p:nvSpPr>
          <p:spPr bwMode="auto">
            <a:xfrm flipV="1">
              <a:off x="1920" y="244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42" name="Line 90"/>
            <p:cNvSpPr>
              <a:spLocks noChangeShapeType="1"/>
            </p:cNvSpPr>
            <p:nvPr/>
          </p:nvSpPr>
          <p:spPr bwMode="auto">
            <a:xfrm>
              <a:off x="912" y="2448"/>
              <a:ext cx="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3" name="Line 91"/>
            <p:cNvSpPr>
              <a:spLocks noChangeShapeType="1"/>
            </p:cNvSpPr>
            <p:nvPr/>
          </p:nvSpPr>
          <p:spPr bwMode="auto">
            <a:xfrm>
              <a:off x="960" y="2544"/>
              <a:ext cx="144"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44" name="Rectangle 92"/>
            <p:cNvSpPr>
              <a:spLocks noChangeArrowheads="1"/>
            </p:cNvSpPr>
            <p:nvPr/>
          </p:nvSpPr>
          <p:spPr bwMode="auto">
            <a:xfrm>
              <a:off x="624" y="2448"/>
              <a:ext cx="48" cy="10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5" name="Rectangle 93"/>
            <p:cNvSpPr>
              <a:spLocks noChangeArrowheads="1"/>
            </p:cNvSpPr>
            <p:nvPr/>
          </p:nvSpPr>
          <p:spPr bwMode="auto">
            <a:xfrm>
              <a:off x="4944" y="2448"/>
              <a:ext cx="48" cy="1056"/>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6" name="Rectangle 94"/>
            <p:cNvSpPr>
              <a:spLocks noChangeArrowheads="1"/>
            </p:cNvSpPr>
            <p:nvPr/>
          </p:nvSpPr>
          <p:spPr bwMode="auto">
            <a:xfrm>
              <a:off x="624" y="3504"/>
              <a:ext cx="4368" cy="4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7" name="Rectangle 95"/>
            <p:cNvSpPr>
              <a:spLocks noChangeArrowheads="1"/>
            </p:cNvSpPr>
            <p:nvPr/>
          </p:nvSpPr>
          <p:spPr bwMode="auto">
            <a:xfrm>
              <a:off x="624" y="2400"/>
              <a:ext cx="4368" cy="48"/>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8" name="Oval 96"/>
            <p:cNvSpPr>
              <a:spLocks noChangeArrowheads="1"/>
            </p:cNvSpPr>
            <p:nvPr/>
          </p:nvSpPr>
          <p:spPr bwMode="auto">
            <a:xfrm>
              <a:off x="1008" y="2592"/>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49" name="Oval 97"/>
            <p:cNvSpPr>
              <a:spLocks noChangeArrowheads="1"/>
            </p:cNvSpPr>
            <p:nvPr/>
          </p:nvSpPr>
          <p:spPr bwMode="auto">
            <a:xfrm>
              <a:off x="1728" y="2688"/>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0" name="Oval 98"/>
            <p:cNvSpPr>
              <a:spLocks noChangeArrowheads="1"/>
            </p:cNvSpPr>
            <p:nvPr/>
          </p:nvSpPr>
          <p:spPr bwMode="auto">
            <a:xfrm>
              <a:off x="2448" y="2640"/>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1" name="Oval 99"/>
            <p:cNvSpPr>
              <a:spLocks noChangeArrowheads="1"/>
            </p:cNvSpPr>
            <p:nvPr/>
          </p:nvSpPr>
          <p:spPr bwMode="auto">
            <a:xfrm>
              <a:off x="3168" y="2640"/>
              <a:ext cx="720" cy="720"/>
            </a:xfrm>
            <a:prstGeom prst="ellipse">
              <a:avLst/>
            </a:prstGeom>
            <a:solidFill>
              <a:srgbClr val="FFFF00"/>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2" name="Rectangle 100"/>
            <p:cNvSpPr>
              <a:spLocks noChangeArrowheads="1"/>
            </p:cNvSpPr>
            <p:nvPr/>
          </p:nvSpPr>
          <p:spPr bwMode="auto">
            <a:xfrm>
              <a:off x="1008" y="2976"/>
              <a:ext cx="720" cy="3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3" name="Text Box 101"/>
            <p:cNvSpPr txBox="1">
              <a:spLocks noChangeArrowheads="1"/>
            </p:cNvSpPr>
            <p:nvPr/>
          </p:nvSpPr>
          <p:spPr bwMode="auto">
            <a:xfrm>
              <a:off x="1008" y="3024"/>
              <a:ext cx="38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200" b="1"/>
                <a:t>Start/Stop Area</a:t>
              </a:r>
            </a:p>
          </p:txBody>
        </p:sp>
        <p:sp>
          <p:nvSpPr>
            <p:cNvPr id="30754" name="Rectangle 102"/>
            <p:cNvSpPr>
              <a:spLocks noChangeArrowheads="1"/>
            </p:cNvSpPr>
            <p:nvPr/>
          </p:nvSpPr>
          <p:spPr bwMode="auto">
            <a:xfrm>
              <a:off x="1344" y="2976"/>
              <a:ext cx="48" cy="528"/>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5" name="Rectangle 103"/>
            <p:cNvSpPr>
              <a:spLocks noChangeArrowheads="1"/>
            </p:cNvSpPr>
            <p:nvPr/>
          </p:nvSpPr>
          <p:spPr bwMode="auto">
            <a:xfrm>
              <a:off x="1728" y="2688"/>
              <a:ext cx="720" cy="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6" name="Rectangle 104"/>
            <p:cNvSpPr>
              <a:spLocks noChangeArrowheads="1"/>
            </p:cNvSpPr>
            <p:nvPr/>
          </p:nvSpPr>
          <p:spPr bwMode="auto">
            <a:xfrm>
              <a:off x="2064" y="2448"/>
              <a:ext cx="48" cy="528"/>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7" name="Rectangle 105"/>
            <p:cNvSpPr>
              <a:spLocks noChangeArrowheads="1"/>
            </p:cNvSpPr>
            <p:nvPr/>
          </p:nvSpPr>
          <p:spPr bwMode="auto">
            <a:xfrm>
              <a:off x="2448" y="3024"/>
              <a:ext cx="720" cy="38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8" name="Rectangle 106"/>
            <p:cNvSpPr>
              <a:spLocks noChangeArrowheads="1"/>
            </p:cNvSpPr>
            <p:nvPr/>
          </p:nvSpPr>
          <p:spPr bwMode="auto">
            <a:xfrm>
              <a:off x="2784" y="3024"/>
              <a:ext cx="48" cy="480"/>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59" name="Rectangle 107"/>
            <p:cNvSpPr>
              <a:spLocks noChangeArrowheads="1"/>
            </p:cNvSpPr>
            <p:nvPr/>
          </p:nvSpPr>
          <p:spPr bwMode="auto">
            <a:xfrm>
              <a:off x="3168" y="2640"/>
              <a:ext cx="720" cy="33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0" name="Rectangle 108"/>
            <p:cNvSpPr>
              <a:spLocks noChangeArrowheads="1"/>
            </p:cNvSpPr>
            <p:nvPr/>
          </p:nvSpPr>
          <p:spPr bwMode="auto">
            <a:xfrm>
              <a:off x="3888" y="3024"/>
              <a:ext cx="720" cy="4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1" name="Rectangle 109"/>
            <p:cNvSpPr>
              <a:spLocks noChangeArrowheads="1"/>
            </p:cNvSpPr>
            <p:nvPr/>
          </p:nvSpPr>
          <p:spPr bwMode="auto">
            <a:xfrm>
              <a:off x="3504" y="2448"/>
              <a:ext cx="48" cy="528"/>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2" name="Rectangle 110"/>
            <p:cNvSpPr>
              <a:spLocks noChangeArrowheads="1"/>
            </p:cNvSpPr>
            <p:nvPr/>
          </p:nvSpPr>
          <p:spPr bwMode="auto">
            <a:xfrm>
              <a:off x="4224" y="3024"/>
              <a:ext cx="48" cy="480"/>
            </a:xfrm>
            <a:prstGeom prst="rect">
              <a:avLst/>
            </a:prstGeom>
            <a:solidFill>
              <a:schemeClr val="bg1"/>
            </a:solidFill>
            <a:ln w="6350">
              <a:solidFill>
                <a:schemeClr val="tx1"/>
              </a:solidFill>
              <a:miter lim="800000"/>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0763" name="Line 111"/>
            <p:cNvSpPr>
              <a:spLocks noChangeShapeType="1"/>
            </p:cNvSpPr>
            <p:nvPr/>
          </p:nvSpPr>
          <p:spPr bwMode="auto">
            <a:xfrm>
              <a:off x="1008" y="2976"/>
              <a:ext cx="0" cy="5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4" name="Line 112"/>
            <p:cNvSpPr>
              <a:spLocks noChangeShapeType="1"/>
            </p:cNvSpPr>
            <p:nvPr/>
          </p:nvSpPr>
          <p:spPr bwMode="auto">
            <a:xfrm flipH="1">
              <a:off x="672" y="2976"/>
              <a:ext cx="672"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5" name="Line 113"/>
            <p:cNvSpPr>
              <a:spLocks noChangeShapeType="1"/>
            </p:cNvSpPr>
            <p:nvPr/>
          </p:nvSpPr>
          <p:spPr bwMode="auto">
            <a:xfrm>
              <a:off x="1728" y="2880"/>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6" name="Line 114"/>
            <p:cNvSpPr>
              <a:spLocks noChangeShapeType="1"/>
            </p:cNvSpPr>
            <p:nvPr/>
          </p:nvSpPr>
          <p:spPr bwMode="auto">
            <a:xfrm>
              <a:off x="4272" y="3024"/>
              <a:ext cx="6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67" name="Text Box 115"/>
            <p:cNvSpPr txBox="1">
              <a:spLocks noChangeArrowheads="1"/>
            </p:cNvSpPr>
            <p:nvPr/>
          </p:nvSpPr>
          <p:spPr bwMode="auto">
            <a:xfrm>
              <a:off x="1784" y="2601"/>
              <a:ext cx="2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24</a:t>
              </a:r>
              <a:endParaRPr lang="en-US" altLang="en-US" sz="1800"/>
            </a:p>
          </p:txBody>
        </p:sp>
        <p:sp>
          <p:nvSpPr>
            <p:cNvPr id="30768" name="Line 116"/>
            <p:cNvSpPr>
              <a:spLocks noChangeShapeType="1"/>
            </p:cNvSpPr>
            <p:nvPr/>
          </p:nvSpPr>
          <p:spPr bwMode="auto">
            <a:xfrm>
              <a:off x="1920" y="2784"/>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69" name="Line 117"/>
            <p:cNvSpPr>
              <a:spLocks noChangeShapeType="1"/>
            </p:cNvSpPr>
            <p:nvPr/>
          </p:nvSpPr>
          <p:spPr bwMode="auto">
            <a:xfrm flipV="1">
              <a:off x="2448" y="2976"/>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0" name="Line 118"/>
            <p:cNvSpPr>
              <a:spLocks noChangeShapeType="1"/>
            </p:cNvSpPr>
            <p:nvPr/>
          </p:nvSpPr>
          <p:spPr bwMode="auto">
            <a:xfrm flipH="1" flipV="1">
              <a:off x="1104" y="2688"/>
              <a:ext cx="24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1" name="Line 119"/>
            <p:cNvSpPr>
              <a:spLocks noChangeShapeType="1"/>
            </p:cNvSpPr>
            <p:nvPr/>
          </p:nvSpPr>
          <p:spPr bwMode="auto">
            <a:xfrm flipH="1">
              <a:off x="1872" y="297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2" name="Line 120"/>
            <p:cNvSpPr>
              <a:spLocks noChangeShapeType="1"/>
            </p:cNvSpPr>
            <p:nvPr/>
          </p:nvSpPr>
          <p:spPr bwMode="auto">
            <a:xfrm>
              <a:off x="1344" y="2976"/>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3" name="Line 121"/>
            <p:cNvSpPr>
              <a:spLocks noChangeShapeType="1"/>
            </p:cNvSpPr>
            <p:nvPr/>
          </p:nvSpPr>
          <p:spPr bwMode="auto">
            <a:xfrm flipV="1">
              <a:off x="1488" y="2976"/>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4" name="Text Box 122"/>
            <p:cNvSpPr txBox="1">
              <a:spLocks noChangeArrowheads="1"/>
            </p:cNvSpPr>
            <p:nvPr/>
          </p:nvSpPr>
          <p:spPr bwMode="auto">
            <a:xfrm>
              <a:off x="1392" y="3120"/>
              <a:ext cx="24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24</a:t>
              </a:r>
            </a:p>
          </p:txBody>
        </p:sp>
        <p:sp>
          <p:nvSpPr>
            <p:cNvPr id="30775" name="Line 123"/>
            <p:cNvSpPr>
              <a:spLocks noChangeShapeType="1"/>
            </p:cNvSpPr>
            <p:nvPr/>
          </p:nvSpPr>
          <p:spPr bwMode="auto">
            <a:xfrm>
              <a:off x="1488" y="3312"/>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6" name="Line 124"/>
            <p:cNvSpPr>
              <a:spLocks noChangeShapeType="1"/>
            </p:cNvSpPr>
            <p:nvPr/>
          </p:nvSpPr>
          <p:spPr bwMode="auto">
            <a:xfrm flipH="1" flipV="1">
              <a:off x="2784" y="2448"/>
              <a:ext cx="0" cy="576"/>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7" name="Line 125"/>
            <p:cNvSpPr>
              <a:spLocks noChangeShapeType="1"/>
            </p:cNvSpPr>
            <p:nvPr/>
          </p:nvSpPr>
          <p:spPr bwMode="auto">
            <a:xfrm flipH="1" flipV="1">
              <a:off x="2064" y="3408"/>
              <a:ext cx="144"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78" name="Line 126"/>
            <p:cNvSpPr>
              <a:spLocks noChangeShapeType="1"/>
            </p:cNvSpPr>
            <p:nvPr/>
          </p:nvSpPr>
          <p:spPr bwMode="auto">
            <a:xfrm>
              <a:off x="2208" y="3744"/>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79" name="Text Box 127"/>
            <p:cNvSpPr txBox="1">
              <a:spLocks noChangeArrowheads="1"/>
            </p:cNvSpPr>
            <p:nvPr/>
          </p:nvSpPr>
          <p:spPr bwMode="auto">
            <a:xfrm>
              <a:off x="2304" y="3648"/>
              <a:ext cx="10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3/4” electrical tape</a:t>
              </a:r>
            </a:p>
          </p:txBody>
        </p:sp>
        <p:sp>
          <p:nvSpPr>
            <p:cNvPr id="30780" name="Line 128"/>
            <p:cNvSpPr>
              <a:spLocks noChangeShapeType="1"/>
            </p:cNvSpPr>
            <p:nvPr/>
          </p:nvSpPr>
          <p:spPr bwMode="auto">
            <a:xfrm flipH="1" flipV="1">
              <a:off x="1152" y="3552"/>
              <a:ext cx="240"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1" name="Line 129"/>
            <p:cNvSpPr>
              <a:spLocks noChangeShapeType="1"/>
            </p:cNvSpPr>
            <p:nvPr/>
          </p:nvSpPr>
          <p:spPr bwMode="auto">
            <a:xfrm>
              <a:off x="1392" y="393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2" name="Line 130"/>
            <p:cNvSpPr>
              <a:spLocks noChangeShapeType="1"/>
            </p:cNvSpPr>
            <p:nvPr/>
          </p:nvSpPr>
          <p:spPr bwMode="auto">
            <a:xfrm flipH="1" flipV="1">
              <a:off x="1344" y="3312"/>
              <a:ext cx="240" cy="6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3" name="Text Box 131"/>
            <p:cNvSpPr txBox="1">
              <a:spLocks noChangeArrowheads="1"/>
            </p:cNvSpPr>
            <p:nvPr/>
          </p:nvSpPr>
          <p:spPr bwMode="auto">
            <a:xfrm>
              <a:off x="1728" y="3840"/>
              <a:ext cx="182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2x2 (nominal size) wooden strips</a:t>
              </a:r>
            </a:p>
          </p:txBody>
        </p:sp>
        <p:sp>
          <p:nvSpPr>
            <p:cNvPr id="30784" name="Text Box 132"/>
            <p:cNvSpPr txBox="1">
              <a:spLocks noChangeArrowheads="1"/>
            </p:cNvSpPr>
            <p:nvPr/>
          </p:nvSpPr>
          <p:spPr bwMode="auto">
            <a:xfrm>
              <a:off x="4272" y="3072"/>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200" b="1"/>
                <a:t>Turn</a:t>
              </a:r>
            </a:p>
            <a:p>
              <a:pPr algn="ctr">
                <a:spcBef>
                  <a:spcPct val="50000"/>
                </a:spcBef>
              </a:pPr>
              <a:r>
                <a:rPr lang="en-US" altLang="en-US" sz="1200" b="1"/>
                <a:t>Area</a:t>
              </a:r>
              <a:endParaRPr lang="en-US" altLang="en-US" sz="1200"/>
            </a:p>
          </p:txBody>
        </p:sp>
        <p:sp>
          <p:nvSpPr>
            <p:cNvPr id="30785" name="Line 133"/>
            <p:cNvSpPr>
              <a:spLocks noChangeShapeType="1"/>
            </p:cNvSpPr>
            <p:nvPr/>
          </p:nvSpPr>
          <p:spPr bwMode="auto">
            <a:xfrm flipH="1">
              <a:off x="2784" y="2256"/>
              <a:ext cx="432" cy="3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0786" name="Line 134"/>
            <p:cNvSpPr>
              <a:spLocks noChangeShapeType="1"/>
            </p:cNvSpPr>
            <p:nvPr/>
          </p:nvSpPr>
          <p:spPr bwMode="auto">
            <a:xfrm>
              <a:off x="3216" y="2256"/>
              <a:ext cx="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787" name="Text Box 135"/>
            <p:cNvSpPr txBox="1">
              <a:spLocks noChangeArrowheads="1"/>
            </p:cNvSpPr>
            <p:nvPr/>
          </p:nvSpPr>
          <p:spPr bwMode="auto">
            <a:xfrm>
              <a:off x="3600" y="2160"/>
              <a:ext cx="83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1600"/>
                <a:t>Plywood joint</a:t>
              </a:r>
            </a:p>
          </p:txBody>
        </p:sp>
      </p:grpSp>
      <p:sp>
        <p:nvSpPr>
          <p:cNvPr id="30730" name="Text Box 136"/>
          <p:cNvSpPr txBox="1">
            <a:spLocks noChangeArrowheads="1"/>
          </p:cNvSpPr>
          <p:nvPr/>
        </p:nvSpPr>
        <p:spPr bwMode="auto">
          <a:xfrm>
            <a:off x="685800" y="6019800"/>
            <a:ext cx="3657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chemeClr val="accent2"/>
                </a:solidFill>
              </a:rPr>
              <a:t>This car was designed to follow the tape on the track (and captured 3</a:t>
            </a:r>
            <a:r>
              <a:rPr lang="en-US" altLang="en-US" sz="1600" b="1" baseline="30000">
                <a:solidFill>
                  <a:schemeClr val="accent2"/>
                </a:solidFill>
              </a:rPr>
              <a:t>rd</a:t>
            </a:r>
            <a:r>
              <a:rPr lang="en-US" altLang="en-US" sz="1600" b="1">
                <a:solidFill>
                  <a:schemeClr val="accent2"/>
                </a:solidFill>
              </a:rPr>
              <a:t> Place).</a:t>
            </a:r>
            <a:endParaRPr lang="en-US" altLang="en-US" sz="1600"/>
          </a:p>
        </p:txBody>
      </p:sp>
      <p:sp>
        <p:nvSpPr>
          <p:cNvPr id="30731" name="Text Box 137"/>
          <p:cNvSpPr txBox="1">
            <a:spLocks noChangeArrowheads="1"/>
          </p:cNvSpPr>
          <p:nvPr/>
        </p:nvSpPr>
        <p:spPr bwMode="auto">
          <a:xfrm>
            <a:off x="4419600" y="5883275"/>
            <a:ext cx="43815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600" b="1">
                <a:solidFill>
                  <a:schemeClr val="accent2"/>
                </a:solidFill>
              </a:rPr>
              <a:t>This tank was designed to climb over the barriers.  It was faster than the car, but stripped a gearbox at the competition and didn’t complete the course.</a:t>
            </a:r>
            <a:endParaRPr lang="en-US" altLang="en-US"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190DED6-9A04-470E-9F38-ABBD96EDE935}" type="slidenum">
              <a:rPr lang="en-US" altLang="en-US" sz="1400"/>
              <a:pPr/>
              <a:t>28</a:t>
            </a:fld>
            <a:endParaRPr lang="en-US" altLang="en-US" sz="1400"/>
          </a:p>
        </p:txBody>
      </p:sp>
      <p:sp>
        <p:nvSpPr>
          <p:cNvPr id="31747"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1750" name="Text Box 5"/>
          <p:cNvSpPr txBox="1">
            <a:spLocks noChangeArrowheads="1"/>
          </p:cNvSpPr>
          <p:nvPr/>
        </p:nvSpPr>
        <p:spPr bwMode="auto">
          <a:xfrm>
            <a:off x="647700" y="5588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2003 ASEE Model Design Competition - Nashville, TN</a:t>
            </a:r>
          </a:p>
        </p:txBody>
      </p:sp>
      <p:pic>
        <p:nvPicPr>
          <p:cNvPr id="31751" name="Picture 6" descr="ReadTeam2"/>
          <p:cNvPicPr>
            <a:picLocks noChangeAspect="1" noChangeArrowheads="1"/>
          </p:cNvPicPr>
          <p:nvPr/>
        </p:nvPicPr>
        <p:blipFill>
          <a:blip r:embed="rId2">
            <a:extLst>
              <a:ext uri="{28A0092B-C50C-407E-A947-70E740481C1C}">
                <a14:useLocalDpi xmlns:a14="http://schemas.microsoft.com/office/drawing/2010/main" val="0"/>
              </a:ext>
            </a:extLst>
          </a:blip>
          <a:srcRect t="14720"/>
          <a:stretch>
            <a:fillRect/>
          </a:stretch>
        </p:blipFill>
        <p:spPr bwMode="auto">
          <a:xfrm>
            <a:off x="685800" y="1066800"/>
            <a:ext cx="32718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7" descr="B-Tur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0"/>
            <a:ext cx="32893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3" name="Group 8"/>
          <p:cNvGrpSpPr>
            <a:grpSpLocks/>
          </p:cNvGrpSpPr>
          <p:nvPr/>
        </p:nvGrpSpPr>
        <p:grpSpPr bwMode="auto">
          <a:xfrm>
            <a:off x="4191000" y="1016000"/>
            <a:ext cx="4953000" cy="4800600"/>
            <a:chOff x="2640" y="864"/>
            <a:chExt cx="3120" cy="3024"/>
          </a:xfrm>
        </p:grpSpPr>
        <p:sp>
          <p:nvSpPr>
            <p:cNvPr id="31757" name="Rectangle 9"/>
            <p:cNvSpPr>
              <a:spLocks noChangeArrowheads="1"/>
            </p:cNvSpPr>
            <p:nvPr/>
          </p:nvSpPr>
          <p:spPr bwMode="auto">
            <a:xfrm rot="5400000">
              <a:off x="2462" y="1411"/>
              <a:ext cx="2656" cy="2290"/>
            </a:xfrm>
            <a:prstGeom prst="rect">
              <a:avLst/>
            </a:prstGeom>
            <a:solidFill>
              <a:srgbClr val="FFFF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58" name="Rectangle 10"/>
            <p:cNvSpPr>
              <a:spLocks noChangeArrowheads="1"/>
            </p:cNvSpPr>
            <p:nvPr/>
          </p:nvSpPr>
          <p:spPr bwMode="auto">
            <a:xfrm>
              <a:off x="2640" y="1182"/>
              <a:ext cx="2297" cy="4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59" name="Rectangle 11"/>
            <p:cNvSpPr>
              <a:spLocks noChangeArrowheads="1"/>
            </p:cNvSpPr>
            <p:nvPr/>
          </p:nvSpPr>
          <p:spPr bwMode="auto">
            <a:xfrm>
              <a:off x="2645" y="3846"/>
              <a:ext cx="2292" cy="3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0" name="Rectangle 12"/>
            <p:cNvSpPr>
              <a:spLocks noChangeArrowheads="1"/>
            </p:cNvSpPr>
            <p:nvPr/>
          </p:nvSpPr>
          <p:spPr bwMode="auto">
            <a:xfrm rot="-5400000">
              <a:off x="1337" y="2536"/>
              <a:ext cx="2656" cy="41"/>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1" name="Rectangle 13"/>
            <p:cNvSpPr>
              <a:spLocks noChangeArrowheads="1"/>
            </p:cNvSpPr>
            <p:nvPr/>
          </p:nvSpPr>
          <p:spPr bwMode="auto">
            <a:xfrm rot="-5400000">
              <a:off x="3590" y="2537"/>
              <a:ext cx="2655" cy="41"/>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2" name="Rectangle 14"/>
            <p:cNvSpPr>
              <a:spLocks noChangeArrowheads="1"/>
            </p:cNvSpPr>
            <p:nvPr/>
          </p:nvSpPr>
          <p:spPr bwMode="auto">
            <a:xfrm rot="-5400000">
              <a:off x="3341" y="2520"/>
              <a:ext cx="904" cy="37"/>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3" name="Rectangle 15"/>
            <p:cNvSpPr>
              <a:spLocks noChangeArrowheads="1"/>
            </p:cNvSpPr>
            <p:nvPr/>
          </p:nvSpPr>
          <p:spPr bwMode="auto">
            <a:xfrm rot="-5400000">
              <a:off x="3481" y="2515"/>
              <a:ext cx="1760" cy="40"/>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4" name="Rectangle 16"/>
            <p:cNvSpPr>
              <a:spLocks noChangeArrowheads="1"/>
            </p:cNvSpPr>
            <p:nvPr/>
          </p:nvSpPr>
          <p:spPr bwMode="auto">
            <a:xfrm rot="-5400000">
              <a:off x="3006" y="1860"/>
              <a:ext cx="454" cy="45"/>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5" name="Rectangle 17"/>
            <p:cNvSpPr>
              <a:spLocks noChangeArrowheads="1"/>
            </p:cNvSpPr>
            <p:nvPr/>
          </p:nvSpPr>
          <p:spPr bwMode="auto">
            <a:xfrm>
              <a:off x="3255" y="1658"/>
              <a:ext cx="1082" cy="40"/>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6" name="Rectangle 18"/>
            <p:cNvSpPr>
              <a:spLocks noChangeArrowheads="1"/>
            </p:cNvSpPr>
            <p:nvPr/>
          </p:nvSpPr>
          <p:spPr bwMode="auto">
            <a:xfrm>
              <a:off x="3252" y="3376"/>
              <a:ext cx="1086" cy="3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7" name="Rectangle 19"/>
            <p:cNvSpPr>
              <a:spLocks noChangeArrowheads="1"/>
            </p:cNvSpPr>
            <p:nvPr/>
          </p:nvSpPr>
          <p:spPr bwMode="auto">
            <a:xfrm rot="-5400000">
              <a:off x="3013" y="3178"/>
              <a:ext cx="438" cy="41"/>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8" name="Rectangle 20"/>
            <p:cNvSpPr>
              <a:spLocks noChangeArrowheads="1"/>
            </p:cNvSpPr>
            <p:nvPr/>
          </p:nvSpPr>
          <p:spPr bwMode="auto">
            <a:xfrm>
              <a:off x="2687" y="2497"/>
              <a:ext cx="1090" cy="39"/>
            </a:xfrm>
            <a:prstGeom prst="rect">
              <a:avLst/>
            </a:prstGeom>
            <a:solidFill>
              <a:srgbClr val="8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69" name="Rectangle 21"/>
            <p:cNvSpPr>
              <a:spLocks noChangeArrowheads="1"/>
            </p:cNvSpPr>
            <p:nvPr/>
          </p:nvSpPr>
          <p:spPr bwMode="auto">
            <a:xfrm>
              <a:off x="4384" y="2501"/>
              <a:ext cx="523" cy="22"/>
            </a:xfrm>
            <a:prstGeom prst="rect">
              <a:avLst/>
            </a:prstGeom>
            <a:solidFill>
              <a:srgbClr val="000000"/>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770" name="Arc 22"/>
            <p:cNvSpPr>
              <a:spLocks/>
            </p:cNvSpPr>
            <p:nvPr/>
          </p:nvSpPr>
          <p:spPr bwMode="auto">
            <a:xfrm>
              <a:off x="4372" y="1414"/>
              <a:ext cx="307" cy="252"/>
            </a:xfrm>
            <a:custGeom>
              <a:avLst/>
              <a:gdLst>
                <a:gd name="T0" fmla="*/ 0 w 21600"/>
                <a:gd name="T1" fmla="*/ 0 h 21600"/>
                <a:gd name="T2" fmla="*/ 307 w 21600"/>
                <a:gd name="T3" fmla="*/ 252 h 21600"/>
                <a:gd name="T4" fmla="*/ 0 w 21600"/>
                <a:gd name="T5" fmla="*/ 25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1" name="Arc 23"/>
            <p:cNvSpPr>
              <a:spLocks/>
            </p:cNvSpPr>
            <p:nvPr/>
          </p:nvSpPr>
          <p:spPr bwMode="auto">
            <a:xfrm>
              <a:off x="3789" y="1854"/>
              <a:ext cx="311" cy="252"/>
            </a:xfrm>
            <a:custGeom>
              <a:avLst/>
              <a:gdLst>
                <a:gd name="T0" fmla="*/ 0 w 21600"/>
                <a:gd name="T1" fmla="*/ 0 h 21600"/>
                <a:gd name="T2" fmla="*/ 311 w 21600"/>
                <a:gd name="T3" fmla="*/ 252 h 21600"/>
                <a:gd name="T4" fmla="*/ 0 w 21600"/>
                <a:gd name="T5" fmla="*/ 25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2" name="Arc 24"/>
            <p:cNvSpPr>
              <a:spLocks/>
            </p:cNvSpPr>
            <p:nvPr/>
          </p:nvSpPr>
          <p:spPr bwMode="auto">
            <a:xfrm>
              <a:off x="3250" y="2736"/>
              <a:ext cx="302" cy="256"/>
            </a:xfrm>
            <a:custGeom>
              <a:avLst/>
              <a:gdLst>
                <a:gd name="T0" fmla="*/ 0 w 21600"/>
                <a:gd name="T1" fmla="*/ 0 h 21600"/>
                <a:gd name="T2" fmla="*/ 302 w 21600"/>
                <a:gd name="T3" fmla="*/ 256 h 21600"/>
                <a:gd name="T4" fmla="*/ 0 w 21600"/>
                <a:gd name="T5" fmla="*/ 25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3" name="Arc 25"/>
            <p:cNvSpPr>
              <a:spLocks/>
            </p:cNvSpPr>
            <p:nvPr/>
          </p:nvSpPr>
          <p:spPr bwMode="auto">
            <a:xfrm rot="-5400000">
              <a:off x="2958" y="1401"/>
              <a:ext cx="255" cy="283"/>
            </a:xfrm>
            <a:custGeom>
              <a:avLst/>
              <a:gdLst>
                <a:gd name="T0" fmla="*/ 0 w 21600"/>
                <a:gd name="T1" fmla="*/ 0 h 21600"/>
                <a:gd name="T2" fmla="*/ 255 w 21600"/>
                <a:gd name="T3" fmla="*/ 283 h 21600"/>
                <a:gd name="T4" fmla="*/ 0 w 21600"/>
                <a:gd name="T5" fmla="*/ 2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4" name="Line 26"/>
            <p:cNvSpPr>
              <a:spLocks noChangeShapeType="1"/>
            </p:cNvSpPr>
            <p:nvPr/>
          </p:nvSpPr>
          <p:spPr bwMode="auto">
            <a:xfrm flipH="1">
              <a:off x="3226" y="1414"/>
              <a:ext cx="1134"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5" name="Arc 27"/>
            <p:cNvSpPr>
              <a:spLocks/>
            </p:cNvSpPr>
            <p:nvPr/>
          </p:nvSpPr>
          <p:spPr bwMode="auto">
            <a:xfrm rot="-5400000">
              <a:off x="3520" y="1837"/>
              <a:ext cx="255" cy="283"/>
            </a:xfrm>
            <a:custGeom>
              <a:avLst/>
              <a:gdLst>
                <a:gd name="T0" fmla="*/ 0 w 21600"/>
                <a:gd name="T1" fmla="*/ 0 h 21600"/>
                <a:gd name="T2" fmla="*/ 255 w 21600"/>
                <a:gd name="T3" fmla="*/ 283 h 21600"/>
                <a:gd name="T4" fmla="*/ 0 w 21600"/>
                <a:gd name="T5" fmla="*/ 2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6" name="Arc 28"/>
            <p:cNvSpPr>
              <a:spLocks/>
            </p:cNvSpPr>
            <p:nvPr/>
          </p:nvSpPr>
          <p:spPr bwMode="auto">
            <a:xfrm rot="-5400000">
              <a:off x="2976" y="2699"/>
              <a:ext cx="255" cy="333"/>
            </a:xfrm>
            <a:custGeom>
              <a:avLst/>
              <a:gdLst>
                <a:gd name="T0" fmla="*/ 0 w 21600"/>
                <a:gd name="T1" fmla="*/ 0 h 21600"/>
                <a:gd name="T2" fmla="*/ 255 w 21600"/>
                <a:gd name="T3" fmla="*/ 333 h 21600"/>
                <a:gd name="T4" fmla="*/ 0 w 21600"/>
                <a:gd name="T5" fmla="*/ 3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7" name="Arc 29"/>
            <p:cNvSpPr>
              <a:spLocks/>
            </p:cNvSpPr>
            <p:nvPr/>
          </p:nvSpPr>
          <p:spPr bwMode="auto">
            <a:xfrm rot="10800000">
              <a:off x="2949" y="2103"/>
              <a:ext cx="291" cy="233"/>
            </a:xfrm>
            <a:custGeom>
              <a:avLst/>
              <a:gdLst>
                <a:gd name="T0" fmla="*/ 0 w 21600"/>
                <a:gd name="T1" fmla="*/ 0 h 21600"/>
                <a:gd name="T2" fmla="*/ 291 w 21600"/>
                <a:gd name="T3" fmla="*/ 233 h 21600"/>
                <a:gd name="T4" fmla="*/ 0 w 21600"/>
                <a:gd name="T5" fmla="*/ 2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8" name="Line 30"/>
            <p:cNvSpPr>
              <a:spLocks noChangeShapeType="1"/>
            </p:cNvSpPr>
            <p:nvPr/>
          </p:nvSpPr>
          <p:spPr bwMode="auto">
            <a:xfrm flipH="1">
              <a:off x="2943" y="1661"/>
              <a:ext cx="1" cy="44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9" name="Arc 31"/>
            <p:cNvSpPr>
              <a:spLocks/>
            </p:cNvSpPr>
            <p:nvPr/>
          </p:nvSpPr>
          <p:spPr bwMode="auto">
            <a:xfrm rot="10800000">
              <a:off x="2937" y="3407"/>
              <a:ext cx="283" cy="248"/>
            </a:xfrm>
            <a:custGeom>
              <a:avLst/>
              <a:gdLst>
                <a:gd name="T0" fmla="*/ 0 w 21600"/>
                <a:gd name="T1" fmla="*/ 0 h 21600"/>
                <a:gd name="T2" fmla="*/ 283 w 21600"/>
                <a:gd name="T3" fmla="*/ 248 h 21600"/>
                <a:gd name="T4" fmla="*/ 0 w 21600"/>
                <a:gd name="T5" fmla="*/ 2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0" name="Line 32"/>
            <p:cNvSpPr>
              <a:spLocks noChangeShapeType="1"/>
            </p:cNvSpPr>
            <p:nvPr/>
          </p:nvSpPr>
          <p:spPr bwMode="auto">
            <a:xfrm>
              <a:off x="2939" y="2938"/>
              <a:ext cx="2" cy="46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1" name="Line 33"/>
            <p:cNvSpPr>
              <a:spLocks noChangeShapeType="1"/>
            </p:cNvSpPr>
            <p:nvPr/>
          </p:nvSpPr>
          <p:spPr bwMode="auto">
            <a:xfrm>
              <a:off x="4106" y="3027"/>
              <a:ext cx="4" cy="349"/>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2" name="Line 34"/>
            <p:cNvSpPr>
              <a:spLocks noChangeShapeType="1"/>
            </p:cNvSpPr>
            <p:nvPr/>
          </p:nvSpPr>
          <p:spPr bwMode="auto">
            <a:xfrm>
              <a:off x="4679" y="1659"/>
              <a:ext cx="0" cy="175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3" name="Arc 35"/>
            <p:cNvSpPr>
              <a:spLocks/>
            </p:cNvSpPr>
            <p:nvPr/>
          </p:nvSpPr>
          <p:spPr bwMode="auto">
            <a:xfrm rot="10800000">
              <a:off x="3547" y="2991"/>
              <a:ext cx="242" cy="233"/>
            </a:xfrm>
            <a:custGeom>
              <a:avLst/>
              <a:gdLst>
                <a:gd name="T0" fmla="*/ 0 w 21600"/>
                <a:gd name="T1" fmla="*/ 0 h 21600"/>
                <a:gd name="T2" fmla="*/ 242 w 21600"/>
                <a:gd name="T3" fmla="*/ 233 h 21600"/>
                <a:gd name="T4" fmla="*/ 0 w 21600"/>
                <a:gd name="T5" fmla="*/ 23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4" name="Arc 36"/>
            <p:cNvSpPr>
              <a:spLocks/>
            </p:cNvSpPr>
            <p:nvPr/>
          </p:nvSpPr>
          <p:spPr bwMode="auto">
            <a:xfrm rot="5400000">
              <a:off x="4404" y="3382"/>
              <a:ext cx="244" cy="305"/>
            </a:xfrm>
            <a:custGeom>
              <a:avLst/>
              <a:gdLst>
                <a:gd name="T0" fmla="*/ 0 w 21600"/>
                <a:gd name="T1" fmla="*/ 0 h 21600"/>
                <a:gd name="T2" fmla="*/ 244 w 21600"/>
                <a:gd name="T3" fmla="*/ 305 h 21600"/>
                <a:gd name="T4" fmla="*/ 0 w 21600"/>
                <a:gd name="T5" fmla="*/ 3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5" name="Arc 37"/>
            <p:cNvSpPr>
              <a:spLocks/>
            </p:cNvSpPr>
            <p:nvPr/>
          </p:nvSpPr>
          <p:spPr bwMode="auto">
            <a:xfrm rot="5400000">
              <a:off x="3252" y="2080"/>
              <a:ext cx="240" cy="277"/>
            </a:xfrm>
            <a:custGeom>
              <a:avLst/>
              <a:gdLst>
                <a:gd name="T0" fmla="*/ 0 w 21600"/>
                <a:gd name="T1" fmla="*/ 0 h 21600"/>
                <a:gd name="T2" fmla="*/ 240 w 21600"/>
                <a:gd name="T3" fmla="*/ 277 h 21600"/>
                <a:gd name="T4" fmla="*/ 0 w 21600"/>
                <a:gd name="T5" fmla="*/ 27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6" name="Arc 38"/>
            <p:cNvSpPr>
              <a:spLocks/>
            </p:cNvSpPr>
            <p:nvPr/>
          </p:nvSpPr>
          <p:spPr bwMode="auto">
            <a:xfrm rot="5400000">
              <a:off x="3835" y="2957"/>
              <a:ext cx="233" cy="311"/>
            </a:xfrm>
            <a:custGeom>
              <a:avLst/>
              <a:gdLst>
                <a:gd name="T0" fmla="*/ 0 w 21600"/>
                <a:gd name="T1" fmla="*/ 0 h 21600"/>
                <a:gd name="T2" fmla="*/ 233 w 21600"/>
                <a:gd name="T3" fmla="*/ 311 h 21600"/>
                <a:gd name="T4" fmla="*/ 0 w 21600"/>
                <a:gd name="T5" fmla="*/ 31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87" name="Line 39"/>
            <p:cNvSpPr>
              <a:spLocks noChangeShapeType="1"/>
            </p:cNvSpPr>
            <p:nvPr/>
          </p:nvSpPr>
          <p:spPr bwMode="auto">
            <a:xfrm flipH="1" flipV="1">
              <a:off x="3210" y="3653"/>
              <a:ext cx="1163" cy="4"/>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88" name="Text Box 40"/>
            <p:cNvSpPr txBox="1">
              <a:spLocks noChangeArrowheads="1"/>
            </p:cNvSpPr>
            <p:nvPr/>
          </p:nvSpPr>
          <p:spPr bwMode="auto">
            <a:xfrm>
              <a:off x="4896" y="2544"/>
              <a:ext cx="596"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Start/Finish</a:t>
              </a:r>
            </a:p>
          </p:txBody>
        </p:sp>
        <p:sp>
          <p:nvSpPr>
            <p:cNvPr id="31789" name="Line 41"/>
            <p:cNvSpPr>
              <a:spLocks noChangeShapeType="1"/>
            </p:cNvSpPr>
            <p:nvPr/>
          </p:nvSpPr>
          <p:spPr bwMode="auto">
            <a:xfrm flipH="1">
              <a:off x="2642" y="936"/>
              <a:ext cx="1052"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0" name="Line 42"/>
            <p:cNvSpPr>
              <a:spLocks noChangeShapeType="1"/>
            </p:cNvSpPr>
            <p:nvPr/>
          </p:nvSpPr>
          <p:spPr bwMode="auto">
            <a:xfrm flipV="1">
              <a:off x="2642" y="876"/>
              <a:ext cx="0" cy="28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1" name="Line 43"/>
            <p:cNvSpPr>
              <a:spLocks noChangeShapeType="1"/>
            </p:cNvSpPr>
            <p:nvPr/>
          </p:nvSpPr>
          <p:spPr bwMode="auto">
            <a:xfrm flipV="1">
              <a:off x="4935" y="864"/>
              <a:ext cx="0" cy="28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2" name="Line 44"/>
            <p:cNvSpPr>
              <a:spLocks noChangeShapeType="1"/>
            </p:cNvSpPr>
            <p:nvPr/>
          </p:nvSpPr>
          <p:spPr bwMode="auto">
            <a:xfrm>
              <a:off x="3883" y="936"/>
              <a:ext cx="1052"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3" name="Text Box 45"/>
            <p:cNvSpPr txBox="1">
              <a:spLocks noChangeArrowheads="1"/>
            </p:cNvSpPr>
            <p:nvPr/>
          </p:nvSpPr>
          <p:spPr bwMode="auto">
            <a:xfrm>
              <a:off x="3601" y="869"/>
              <a:ext cx="39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8’</a:t>
              </a:r>
            </a:p>
          </p:txBody>
        </p:sp>
        <p:sp>
          <p:nvSpPr>
            <p:cNvPr id="31794" name="Line 46"/>
            <p:cNvSpPr>
              <a:spLocks noChangeShapeType="1"/>
            </p:cNvSpPr>
            <p:nvPr/>
          </p:nvSpPr>
          <p:spPr bwMode="auto">
            <a:xfrm flipV="1">
              <a:off x="4979" y="1182"/>
              <a:ext cx="57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5" name="Line 47"/>
            <p:cNvSpPr>
              <a:spLocks noChangeShapeType="1"/>
            </p:cNvSpPr>
            <p:nvPr/>
          </p:nvSpPr>
          <p:spPr bwMode="auto">
            <a:xfrm flipV="1">
              <a:off x="4979" y="3882"/>
              <a:ext cx="57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96" name="Line 48"/>
            <p:cNvSpPr>
              <a:spLocks noChangeShapeType="1"/>
            </p:cNvSpPr>
            <p:nvPr/>
          </p:nvSpPr>
          <p:spPr bwMode="auto">
            <a:xfrm flipH="1" flipV="1">
              <a:off x="5481" y="1170"/>
              <a:ext cx="0" cy="121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7" name="Line 49"/>
            <p:cNvSpPr>
              <a:spLocks noChangeShapeType="1"/>
            </p:cNvSpPr>
            <p:nvPr/>
          </p:nvSpPr>
          <p:spPr bwMode="auto">
            <a:xfrm>
              <a:off x="5487" y="2592"/>
              <a:ext cx="0" cy="1296"/>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98" name="Text Box 50"/>
            <p:cNvSpPr txBox="1">
              <a:spLocks noChangeArrowheads="1"/>
            </p:cNvSpPr>
            <p:nvPr/>
          </p:nvSpPr>
          <p:spPr bwMode="auto">
            <a:xfrm>
              <a:off x="5349" y="2400"/>
              <a:ext cx="41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12’</a:t>
              </a:r>
            </a:p>
          </p:txBody>
        </p:sp>
        <p:sp>
          <p:nvSpPr>
            <p:cNvPr id="31799" name="Rectangle 51"/>
            <p:cNvSpPr>
              <a:spLocks noChangeArrowheads="1"/>
            </p:cNvSpPr>
            <p:nvPr/>
          </p:nvSpPr>
          <p:spPr bwMode="auto">
            <a:xfrm>
              <a:off x="2889" y="2333"/>
              <a:ext cx="100" cy="18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00" name="Rectangle 52"/>
            <p:cNvSpPr>
              <a:spLocks noChangeArrowheads="1"/>
            </p:cNvSpPr>
            <p:nvPr/>
          </p:nvSpPr>
          <p:spPr bwMode="auto">
            <a:xfrm>
              <a:off x="2889" y="2513"/>
              <a:ext cx="100" cy="180"/>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01" name="Text Box 53"/>
            <p:cNvSpPr txBox="1">
              <a:spLocks noChangeArrowheads="1"/>
            </p:cNvSpPr>
            <p:nvPr/>
          </p:nvSpPr>
          <p:spPr bwMode="auto">
            <a:xfrm>
              <a:off x="2976" y="2352"/>
              <a:ext cx="469"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Bridge</a:t>
              </a:r>
            </a:p>
          </p:txBody>
        </p:sp>
        <p:sp>
          <p:nvSpPr>
            <p:cNvPr id="31802" name="Text Box 54"/>
            <p:cNvSpPr txBox="1">
              <a:spLocks noChangeArrowheads="1"/>
            </p:cNvSpPr>
            <p:nvPr/>
          </p:nvSpPr>
          <p:spPr bwMode="auto">
            <a:xfrm>
              <a:off x="3552" y="1440"/>
              <a:ext cx="660"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Tunnel  1</a:t>
              </a:r>
            </a:p>
          </p:txBody>
        </p:sp>
        <p:sp>
          <p:nvSpPr>
            <p:cNvPr id="31803" name="Text Box 55"/>
            <p:cNvSpPr txBox="1">
              <a:spLocks noChangeArrowheads="1"/>
            </p:cNvSpPr>
            <p:nvPr/>
          </p:nvSpPr>
          <p:spPr bwMode="auto">
            <a:xfrm>
              <a:off x="3504" y="3425"/>
              <a:ext cx="527"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Tunnel  2</a:t>
              </a:r>
            </a:p>
          </p:txBody>
        </p:sp>
        <p:sp>
          <p:nvSpPr>
            <p:cNvPr id="31804" name="Rectangle 56"/>
            <p:cNvSpPr>
              <a:spLocks noChangeArrowheads="1"/>
            </p:cNvSpPr>
            <p:nvPr/>
          </p:nvSpPr>
          <p:spPr bwMode="auto">
            <a:xfrm>
              <a:off x="4036" y="1654"/>
              <a:ext cx="141" cy="46"/>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05" name="Arc 57"/>
            <p:cNvSpPr>
              <a:spLocks/>
            </p:cNvSpPr>
            <p:nvPr/>
          </p:nvSpPr>
          <p:spPr bwMode="auto">
            <a:xfrm rot="-5400000">
              <a:off x="4118" y="1396"/>
              <a:ext cx="247" cy="283"/>
            </a:xfrm>
            <a:custGeom>
              <a:avLst/>
              <a:gdLst>
                <a:gd name="T0" fmla="*/ 0 w 21600"/>
                <a:gd name="T1" fmla="*/ 0 h 21600"/>
                <a:gd name="T2" fmla="*/ 247 w 21600"/>
                <a:gd name="T3" fmla="*/ 283 h 21600"/>
                <a:gd name="T4" fmla="*/ 0 w 21600"/>
                <a:gd name="T5" fmla="*/ 2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6" name="Arc 58"/>
            <p:cNvSpPr>
              <a:spLocks/>
            </p:cNvSpPr>
            <p:nvPr/>
          </p:nvSpPr>
          <p:spPr bwMode="auto">
            <a:xfrm rot="10800000">
              <a:off x="4110" y="3422"/>
              <a:ext cx="263" cy="230"/>
            </a:xfrm>
            <a:custGeom>
              <a:avLst/>
              <a:gdLst>
                <a:gd name="T0" fmla="*/ 0 w 21600"/>
                <a:gd name="T1" fmla="*/ 0 h 21600"/>
                <a:gd name="T2" fmla="*/ 263 w 21600"/>
                <a:gd name="T3" fmla="*/ 230 h 21600"/>
                <a:gd name="T4" fmla="*/ 0 w 21600"/>
                <a:gd name="T5" fmla="*/ 23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07" name="Line 59"/>
            <p:cNvSpPr>
              <a:spLocks noChangeShapeType="1"/>
            </p:cNvSpPr>
            <p:nvPr/>
          </p:nvSpPr>
          <p:spPr bwMode="auto">
            <a:xfrm flipH="1">
              <a:off x="4594" y="965"/>
              <a:ext cx="439" cy="528"/>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808" name="Line 60"/>
            <p:cNvSpPr>
              <a:spLocks noChangeShapeType="1"/>
            </p:cNvSpPr>
            <p:nvPr/>
          </p:nvSpPr>
          <p:spPr bwMode="auto">
            <a:xfrm>
              <a:off x="5033" y="965"/>
              <a:ext cx="16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09" name="Text Box 61"/>
            <p:cNvSpPr txBox="1">
              <a:spLocks noChangeArrowheads="1"/>
            </p:cNvSpPr>
            <p:nvPr/>
          </p:nvSpPr>
          <p:spPr bwMode="auto">
            <a:xfrm>
              <a:off x="5145" y="893"/>
              <a:ext cx="394"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200"/>
                <a:t>R12”</a:t>
              </a:r>
            </a:p>
          </p:txBody>
        </p:sp>
        <p:sp>
          <p:nvSpPr>
            <p:cNvPr id="31810" name="Rectangle 62"/>
            <p:cNvSpPr>
              <a:spLocks noChangeArrowheads="1"/>
            </p:cNvSpPr>
            <p:nvPr/>
          </p:nvSpPr>
          <p:spPr bwMode="auto">
            <a:xfrm>
              <a:off x="4041" y="3373"/>
              <a:ext cx="141" cy="46"/>
            </a:xfrm>
            <a:prstGeom prst="rect">
              <a:avLst/>
            </a:prstGeom>
            <a:solidFill>
              <a:srgbClr val="FFFFFF"/>
            </a:solidFill>
            <a:ln w="9525">
              <a:solidFill>
                <a:srgbClr val="000000"/>
              </a:solidFill>
              <a:miter lim="800000"/>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31811" name="Line 63"/>
            <p:cNvSpPr>
              <a:spLocks noChangeShapeType="1"/>
            </p:cNvSpPr>
            <p:nvPr/>
          </p:nvSpPr>
          <p:spPr bwMode="auto">
            <a:xfrm flipH="1">
              <a:off x="4106" y="1704"/>
              <a:ext cx="0" cy="36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2" name="Line 64"/>
            <p:cNvSpPr>
              <a:spLocks noChangeShapeType="1"/>
            </p:cNvSpPr>
            <p:nvPr/>
          </p:nvSpPr>
          <p:spPr bwMode="auto">
            <a:xfrm>
              <a:off x="4101" y="2073"/>
              <a:ext cx="5" cy="94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3" name="Line 65"/>
            <p:cNvSpPr>
              <a:spLocks noChangeShapeType="1"/>
            </p:cNvSpPr>
            <p:nvPr/>
          </p:nvSpPr>
          <p:spPr bwMode="auto">
            <a:xfrm flipH="1">
              <a:off x="2943" y="2107"/>
              <a:ext cx="1" cy="231"/>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814" name="Line 66"/>
            <p:cNvSpPr>
              <a:spLocks noChangeShapeType="1"/>
            </p:cNvSpPr>
            <p:nvPr/>
          </p:nvSpPr>
          <p:spPr bwMode="auto">
            <a:xfrm flipH="1">
              <a:off x="2934" y="2696"/>
              <a:ext cx="1" cy="26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754" name="Text Box 67"/>
          <p:cNvSpPr txBox="1">
            <a:spLocks noChangeArrowheads="1"/>
          </p:cNvSpPr>
          <p:nvPr/>
        </p:nvSpPr>
        <p:spPr bwMode="auto">
          <a:xfrm>
            <a:off x="4089400" y="5867400"/>
            <a:ext cx="50546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pPr>
            <a:r>
              <a:rPr lang="en-US" altLang="en-US" sz="1600" b="1">
                <a:solidFill>
                  <a:schemeClr val="accent2"/>
                </a:solidFill>
              </a:rPr>
              <a:t>Vehicles could follow three routes on the track:</a:t>
            </a:r>
          </a:p>
          <a:p>
            <a:pPr>
              <a:lnSpc>
                <a:spcPct val="90000"/>
              </a:lnSpc>
              <a:buFontTx/>
              <a:buAutoNum type="arabicParenR"/>
            </a:pPr>
            <a:r>
              <a:rPr lang="en-US" altLang="en-US" sz="1600" b="1">
                <a:solidFill>
                  <a:schemeClr val="accent2"/>
                </a:solidFill>
              </a:rPr>
              <a:t>The tunnel path</a:t>
            </a:r>
          </a:p>
          <a:p>
            <a:pPr>
              <a:lnSpc>
                <a:spcPct val="90000"/>
              </a:lnSpc>
              <a:buFontTx/>
              <a:buAutoNum type="arabicParenR"/>
            </a:pPr>
            <a:r>
              <a:rPr lang="en-US" altLang="en-US" sz="1600" b="1">
                <a:solidFill>
                  <a:schemeClr val="accent2"/>
                </a:solidFill>
              </a:rPr>
              <a:t>The bridge path</a:t>
            </a:r>
          </a:p>
          <a:p>
            <a:pPr>
              <a:lnSpc>
                <a:spcPct val="90000"/>
              </a:lnSpc>
              <a:buFontTx/>
              <a:buAutoNum type="arabicParenR"/>
            </a:pPr>
            <a:r>
              <a:rPr lang="en-US" altLang="en-US" sz="1600" b="1">
                <a:solidFill>
                  <a:schemeClr val="accent2"/>
                </a:solidFill>
              </a:rPr>
              <a:t>The longest path</a:t>
            </a:r>
          </a:p>
        </p:txBody>
      </p:sp>
      <p:sp>
        <p:nvSpPr>
          <p:cNvPr id="31755" name="Text Box 68"/>
          <p:cNvSpPr txBox="1">
            <a:spLocks noChangeArrowheads="1"/>
          </p:cNvSpPr>
          <p:nvPr/>
        </p:nvSpPr>
        <p:spPr bwMode="auto">
          <a:xfrm>
            <a:off x="685800" y="3200400"/>
            <a:ext cx="314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chemeClr val="accent2"/>
                </a:solidFill>
              </a:rPr>
              <a:t>TCC’s </a:t>
            </a:r>
            <a:r>
              <a:rPr lang="en-US" altLang="en-US" sz="1800" b="1" u="sng">
                <a:solidFill>
                  <a:schemeClr val="accent2"/>
                </a:solidFill>
              </a:rPr>
              <a:t>red car</a:t>
            </a:r>
            <a:r>
              <a:rPr lang="en-US" altLang="en-US" sz="1800" b="1">
                <a:solidFill>
                  <a:schemeClr val="accent2"/>
                </a:solidFill>
              </a:rPr>
              <a:t> was designed to follow the tunnel path.</a:t>
            </a:r>
          </a:p>
        </p:txBody>
      </p:sp>
      <p:sp>
        <p:nvSpPr>
          <p:cNvPr id="31756" name="Text Box 69"/>
          <p:cNvSpPr txBox="1">
            <a:spLocks noChangeArrowheads="1"/>
          </p:cNvSpPr>
          <p:nvPr/>
        </p:nvSpPr>
        <p:spPr bwMode="auto">
          <a:xfrm>
            <a:off x="609600" y="6216650"/>
            <a:ext cx="337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chemeClr val="accent2"/>
                </a:solidFill>
              </a:rPr>
              <a:t>TCC’s </a:t>
            </a:r>
            <a:r>
              <a:rPr lang="en-US" altLang="en-US" sz="1800" b="1" u="sng">
                <a:solidFill>
                  <a:schemeClr val="accent2"/>
                </a:solidFill>
              </a:rPr>
              <a:t>blue car</a:t>
            </a:r>
            <a:r>
              <a:rPr lang="en-US" altLang="en-US" sz="1800" b="1">
                <a:solidFill>
                  <a:schemeClr val="accent2"/>
                </a:solidFill>
              </a:rPr>
              <a:t> was designed to follow the bridge path.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C09F5B0-2FA2-4648-A023-BB8BF3E4A644}" type="slidenum">
              <a:rPr lang="en-US" altLang="en-US" sz="1400"/>
              <a:pPr/>
              <a:t>29</a:t>
            </a:fld>
            <a:endParaRPr lang="en-US" altLang="en-US" sz="1400"/>
          </a:p>
        </p:txBody>
      </p:sp>
      <p:sp>
        <p:nvSpPr>
          <p:cNvPr id="32771"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2"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3"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2774" name="Text Box 5"/>
          <p:cNvSpPr txBox="1">
            <a:spLocks noChangeArrowheads="1"/>
          </p:cNvSpPr>
          <p:nvPr/>
        </p:nvSpPr>
        <p:spPr bwMode="auto">
          <a:xfrm>
            <a:off x="647700" y="558800"/>
            <a:ext cx="803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2004 ASEE Model Design Competition – Salt Lake City, UT</a:t>
            </a:r>
          </a:p>
        </p:txBody>
      </p:sp>
      <p:sp>
        <p:nvSpPr>
          <p:cNvPr id="32775" name="Text Box 68"/>
          <p:cNvSpPr txBox="1">
            <a:spLocks noChangeArrowheads="1"/>
          </p:cNvSpPr>
          <p:nvPr/>
        </p:nvSpPr>
        <p:spPr bwMode="auto">
          <a:xfrm>
            <a:off x="685800" y="4446588"/>
            <a:ext cx="4419600"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1">
                <a:solidFill>
                  <a:schemeClr val="accent2"/>
                </a:solidFill>
              </a:rPr>
              <a:t>Group photo above includes TCC team members Steve Work (front left) and Alton Davis (rear left).</a:t>
            </a:r>
          </a:p>
          <a:p>
            <a:endParaRPr lang="en-US" altLang="en-US" sz="800" b="1">
              <a:solidFill>
                <a:schemeClr val="accent2"/>
              </a:solidFill>
            </a:endParaRPr>
          </a:p>
          <a:p>
            <a:r>
              <a:rPr lang="en-US" altLang="en-US" sz="1800" b="1" u="sng">
                <a:solidFill>
                  <a:srgbClr val="FF0000"/>
                </a:solidFill>
              </a:rPr>
              <a:t>Goal</a:t>
            </a:r>
            <a:r>
              <a:rPr lang="en-US" altLang="en-US" sz="1800" b="1">
                <a:solidFill>
                  <a:srgbClr val="FF0000"/>
                </a:solidFill>
              </a:rPr>
              <a:t>:  Complete two laps around the figure-8 track which included peaks and valleys.</a:t>
            </a:r>
          </a:p>
          <a:p>
            <a:r>
              <a:rPr lang="en-US" altLang="en-US" sz="1800" b="1" u="sng">
                <a:solidFill>
                  <a:srgbClr val="FF0000"/>
                </a:solidFill>
              </a:rPr>
              <a:t>Result</a:t>
            </a:r>
            <a:r>
              <a:rPr lang="en-US" altLang="en-US" sz="1800" b="1">
                <a:solidFill>
                  <a:srgbClr val="FF0000"/>
                </a:solidFill>
              </a:rPr>
              <a:t>:  TCC Captures 1</a:t>
            </a:r>
            <a:r>
              <a:rPr lang="en-US" altLang="en-US" sz="1800" b="1" baseline="30000">
                <a:solidFill>
                  <a:srgbClr val="FF0000"/>
                </a:solidFill>
              </a:rPr>
              <a:t>st</a:t>
            </a:r>
            <a:r>
              <a:rPr lang="en-US" altLang="en-US" sz="1800" b="1">
                <a:solidFill>
                  <a:srgbClr val="FF0000"/>
                </a:solidFill>
              </a:rPr>
              <a:t> Place!</a:t>
            </a:r>
          </a:p>
          <a:p>
            <a:pPr algn="ctr"/>
            <a:endParaRPr lang="en-US" altLang="en-US" sz="1800" b="1">
              <a:solidFill>
                <a:srgbClr val="FF0000"/>
              </a:solidFill>
            </a:endParaRPr>
          </a:p>
        </p:txBody>
      </p:sp>
      <p:pic>
        <p:nvPicPr>
          <p:cNvPr id="32776" name="Picture 70" descr="C:\Data\EGRClub\ASEE\ASEE2004\ASEECARTeam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43434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1" descr="C:\Data\EGRClub\ASEE\ASEE2004\Photos - TCC\Salt Lake City\TCC car on the tra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90600"/>
            <a:ext cx="3548063"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6B2A1D4-395A-4AD4-8124-E69C986FD714}" type="slidenum">
              <a:rPr lang="en-US" altLang="en-US" sz="1400"/>
              <a:pPr/>
              <a:t>3</a:t>
            </a:fld>
            <a:endParaRPr lang="en-US" altLang="en-US" sz="1400"/>
          </a:p>
        </p:txBody>
      </p:sp>
      <p:sp>
        <p:nvSpPr>
          <p:cNvPr id="9219" name="Rectangle 2"/>
          <p:cNvSpPr>
            <a:spLocks noGrp="1" noChangeArrowheads="1"/>
          </p:cNvSpPr>
          <p:nvPr>
            <p:ph type="title"/>
          </p:nvPr>
        </p:nvSpPr>
        <p:spPr>
          <a:xfrm>
            <a:off x="685800" y="685800"/>
            <a:ext cx="7772400" cy="1143000"/>
          </a:xfrm>
        </p:spPr>
        <p:txBody>
          <a:bodyPr/>
          <a:lstStyle/>
          <a:p>
            <a:pPr algn="l"/>
            <a:r>
              <a:rPr lang="en-US" altLang="en-US" sz="2400" b="1" u="sng" smtClean="0">
                <a:solidFill>
                  <a:schemeClr val="accent2"/>
                </a:solidFill>
              </a:rPr>
              <a:t>Engineering Societies</a:t>
            </a:r>
            <a:br>
              <a:rPr lang="en-US" altLang="en-US" sz="2400" b="1" u="sng" smtClean="0">
                <a:solidFill>
                  <a:schemeClr val="accent2"/>
                </a:solidFill>
              </a:rPr>
            </a:br>
            <a:r>
              <a:rPr lang="en-US" altLang="en-US" sz="2400" smtClean="0">
                <a:solidFill>
                  <a:schemeClr val="accent2"/>
                </a:solidFill>
              </a:rPr>
              <a:t>There are currently close to 100 professional engineering societies.   Examples include organizations such as:</a:t>
            </a:r>
            <a:endParaRPr lang="en-US" altLang="en-US" smtClean="0">
              <a:solidFill>
                <a:schemeClr val="tx1"/>
              </a:solidFill>
            </a:endParaRPr>
          </a:p>
        </p:txBody>
      </p:sp>
      <p:sp>
        <p:nvSpPr>
          <p:cNvPr id="9220" name="Rectangle 3"/>
          <p:cNvSpPr>
            <a:spLocks noGrp="1" noChangeArrowheads="1"/>
          </p:cNvSpPr>
          <p:nvPr>
            <p:ph type="body" idx="1"/>
          </p:nvPr>
        </p:nvSpPr>
        <p:spPr>
          <a:xfrm>
            <a:off x="685800" y="2057400"/>
            <a:ext cx="7772400" cy="4114800"/>
          </a:xfrm>
        </p:spPr>
        <p:txBody>
          <a:bodyPr/>
          <a:lstStyle/>
          <a:p>
            <a:r>
              <a:rPr lang="en-US" altLang="en-US" sz="2000" smtClean="0">
                <a:solidFill>
                  <a:schemeClr val="accent2"/>
                </a:solidFill>
              </a:rPr>
              <a:t>ASME – 	American Society for Mechanical Engineering</a:t>
            </a:r>
          </a:p>
          <a:p>
            <a:r>
              <a:rPr lang="en-US" altLang="en-US" sz="2000" smtClean="0">
                <a:solidFill>
                  <a:schemeClr val="accent2"/>
                </a:solidFill>
              </a:rPr>
              <a:t>ASCE – 	American Society for Civil Engineering</a:t>
            </a:r>
          </a:p>
          <a:p>
            <a:r>
              <a:rPr lang="en-US" altLang="en-US" sz="2000" smtClean="0">
                <a:solidFill>
                  <a:schemeClr val="accent2"/>
                </a:solidFill>
              </a:rPr>
              <a:t>IEEE – 	Institute of Electrical &amp; Electronics Engineering</a:t>
            </a:r>
          </a:p>
          <a:p>
            <a:r>
              <a:rPr lang="en-US" altLang="en-US" sz="2000" smtClean="0">
                <a:solidFill>
                  <a:schemeClr val="accent2"/>
                </a:solidFill>
              </a:rPr>
              <a:t>SME – 	Society of Manufacturing Engineers</a:t>
            </a:r>
          </a:p>
          <a:p>
            <a:r>
              <a:rPr lang="en-US" altLang="en-US" sz="2000" smtClean="0">
                <a:solidFill>
                  <a:schemeClr val="accent2"/>
                </a:solidFill>
              </a:rPr>
              <a:t>SAE – 	Society of Automotive Engineers</a:t>
            </a:r>
          </a:p>
          <a:p>
            <a:r>
              <a:rPr lang="en-US" altLang="en-US" sz="2000" smtClean="0">
                <a:solidFill>
                  <a:schemeClr val="accent2"/>
                </a:solidFill>
              </a:rPr>
              <a:t>AAEE –	American Academy of Environmental Engineers</a:t>
            </a:r>
          </a:p>
          <a:p>
            <a:r>
              <a:rPr lang="en-US" altLang="en-US" sz="2000" smtClean="0">
                <a:solidFill>
                  <a:schemeClr val="accent2"/>
                </a:solidFill>
              </a:rPr>
              <a:t>AIAA – 	American Institute of Aeronautics and Astronomics</a:t>
            </a:r>
          </a:p>
          <a:p>
            <a:r>
              <a:rPr lang="en-US" altLang="en-US" sz="2000" smtClean="0">
                <a:solidFill>
                  <a:schemeClr val="accent2"/>
                </a:solidFill>
              </a:rPr>
              <a:t>NSPE – 	National Society of Professional Engineers</a:t>
            </a:r>
          </a:p>
          <a:p>
            <a:r>
              <a:rPr lang="en-US" altLang="en-US" sz="2000" smtClean="0">
                <a:solidFill>
                  <a:schemeClr val="accent2"/>
                </a:solidFill>
              </a:rPr>
              <a:t>SWE – 	Society of Women Engineers</a:t>
            </a:r>
          </a:p>
          <a:p>
            <a:r>
              <a:rPr lang="en-US" altLang="en-US" sz="2000" smtClean="0">
                <a:solidFill>
                  <a:schemeClr val="accent2"/>
                </a:solidFill>
              </a:rPr>
              <a:t>NSBE – 	National Society of Black Engineers </a:t>
            </a:r>
          </a:p>
          <a:p>
            <a:r>
              <a:rPr lang="en-US" altLang="en-US" sz="2000" smtClean="0">
                <a:solidFill>
                  <a:schemeClr val="accent2"/>
                </a:solidFill>
              </a:rPr>
              <a:t>ASEE – 	American Society for Engineering Education</a:t>
            </a:r>
          </a:p>
        </p:txBody>
      </p:sp>
      <p:sp>
        <p:nvSpPr>
          <p:cNvPr id="9221"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2"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3"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xfrm>
            <a:off x="72390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688C24-218D-4B49-A1C7-17FFB3E949B2}" type="slidenum">
              <a:rPr lang="en-US" altLang="en-US" sz="1400"/>
              <a:pPr/>
              <a:t>30</a:t>
            </a:fld>
            <a:endParaRPr lang="en-US" altLang="en-US" sz="1400"/>
          </a:p>
        </p:txBody>
      </p:sp>
      <p:sp>
        <p:nvSpPr>
          <p:cNvPr id="33795" name="Line 2"/>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6" name="Line 3"/>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97" name="Rectangle 4"/>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33798" name="Text Box 5"/>
          <p:cNvSpPr txBox="1">
            <a:spLocks noChangeArrowheads="1"/>
          </p:cNvSpPr>
          <p:nvPr/>
        </p:nvSpPr>
        <p:spPr bwMode="auto">
          <a:xfrm>
            <a:off x="647700" y="558800"/>
            <a:ext cx="803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7338" indent="-287338">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u="sng">
                <a:solidFill>
                  <a:schemeClr val="accent2"/>
                </a:solidFill>
              </a:rPr>
              <a:t>2010 ASEE Model Design Competition – Louisville, KY</a:t>
            </a:r>
          </a:p>
        </p:txBody>
      </p:sp>
      <p:sp>
        <p:nvSpPr>
          <p:cNvPr id="33799" name="Text Box 68"/>
          <p:cNvSpPr txBox="1">
            <a:spLocks noChangeArrowheads="1"/>
          </p:cNvSpPr>
          <p:nvPr/>
        </p:nvSpPr>
        <p:spPr bwMode="auto">
          <a:xfrm>
            <a:off x="685800" y="4446588"/>
            <a:ext cx="44196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1" dirty="0">
                <a:solidFill>
                  <a:schemeClr val="accent2"/>
                </a:solidFill>
              </a:rPr>
              <a:t>The 21 teams that competed gathered for a photo just after the event.</a:t>
            </a:r>
          </a:p>
          <a:p>
            <a:endParaRPr lang="en-US" altLang="en-US" sz="800" b="1" dirty="0">
              <a:solidFill>
                <a:schemeClr val="accent2"/>
              </a:solidFill>
            </a:endParaRPr>
          </a:p>
          <a:p>
            <a:r>
              <a:rPr lang="en-US" altLang="en-US" sz="1800" b="1" u="sng" dirty="0">
                <a:solidFill>
                  <a:srgbClr val="FF0000"/>
                </a:solidFill>
              </a:rPr>
              <a:t>Result</a:t>
            </a:r>
            <a:r>
              <a:rPr lang="en-US" altLang="en-US" sz="1800" b="1" dirty="0">
                <a:solidFill>
                  <a:srgbClr val="FF0000"/>
                </a:solidFill>
              </a:rPr>
              <a:t>:  TCC entered two teams and captured 2</a:t>
            </a:r>
            <a:r>
              <a:rPr lang="en-US" altLang="en-US" sz="1800" b="1" baseline="30000" dirty="0">
                <a:solidFill>
                  <a:srgbClr val="FF0000"/>
                </a:solidFill>
              </a:rPr>
              <a:t>nd</a:t>
            </a:r>
            <a:r>
              <a:rPr lang="en-US" altLang="en-US" sz="1800" b="1" dirty="0">
                <a:solidFill>
                  <a:srgbClr val="FF0000"/>
                </a:solidFill>
              </a:rPr>
              <a:t> Place (VB Campus) and 5</a:t>
            </a:r>
            <a:r>
              <a:rPr lang="en-US" altLang="en-US" sz="1800" b="1" baseline="30000" dirty="0">
                <a:solidFill>
                  <a:srgbClr val="FF0000"/>
                </a:solidFill>
              </a:rPr>
              <a:t>th</a:t>
            </a:r>
            <a:r>
              <a:rPr lang="en-US" altLang="en-US" sz="1800" b="1" dirty="0">
                <a:solidFill>
                  <a:srgbClr val="FF0000"/>
                </a:solidFill>
              </a:rPr>
              <a:t> Place (Tri-Cities Center)!</a:t>
            </a:r>
          </a:p>
          <a:p>
            <a:endParaRPr lang="en-US" altLang="en-US" sz="1800" b="1" dirty="0">
              <a:solidFill>
                <a:srgbClr val="FF0000"/>
              </a:solidFill>
            </a:endParaRPr>
          </a:p>
          <a:p>
            <a:r>
              <a:rPr lang="en-US" altLang="en-US" sz="1200" b="1" dirty="0">
                <a:solidFill>
                  <a:schemeClr val="accent2"/>
                </a:solidFill>
              </a:rPr>
              <a:t>Check out this YouTube Video:</a:t>
            </a:r>
          </a:p>
          <a:p>
            <a:r>
              <a:rPr lang="en-US" altLang="en-US" sz="1200" b="1" dirty="0">
                <a:solidFill>
                  <a:schemeClr val="accent2"/>
                </a:solidFill>
                <a:hlinkClick r:id="rId2"/>
              </a:rPr>
              <a:t>http://www.youtube.com/watch?v=MqIRehvgwwY</a:t>
            </a:r>
            <a:r>
              <a:rPr lang="en-US" altLang="en-US" sz="1200" b="1" dirty="0">
                <a:solidFill>
                  <a:schemeClr val="accent2"/>
                </a:solidFill>
              </a:rPr>
              <a:t> </a:t>
            </a:r>
            <a:endParaRPr lang="en-US" altLang="en-US" sz="1800" b="1" dirty="0">
              <a:solidFill>
                <a:srgbClr val="FF0000"/>
              </a:solidFill>
            </a:endParaRPr>
          </a:p>
        </p:txBody>
      </p:sp>
      <p:pic>
        <p:nvPicPr>
          <p:cNvPr id="33800" name="Picture 9" descr="Group Photo - most of the 20 robots and 115 participa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2" descr="asee 2010 track i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38100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8"/>
          <p:cNvSpPr txBox="1">
            <a:spLocks noChangeArrowheads="1"/>
          </p:cNvSpPr>
          <p:nvPr/>
        </p:nvSpPr>
        <p:spPr bwMode="auto">
          <a:xfrm>
            <a:off x="5334000" y="4572000"/>
            <a:ext cx="3657600" cy="2170113"/>
          </a:xfrm>
          <a:prstGeom prst="rect">
            <a:avLst/>
          </a:prstGeom>
          <a:noFill/>
          <a:ln w="9525">
            <a:noFill/>
            <a:miter lim="800000"/>
            <a:headEnd/>
            <a:tailEnd/>
          </a:ln>
          <a:effectLst/>
        </p:spPr>
        <p:txBody>
          <a:bodyPr>
            <a:spAutoFit/>
          </a:bodyPr>
          <a:lstStyle/>
          <a:p>
            <a:pPr>
              <a:defRPr/>
            </a:pPr>
            <a:endParaRPr lang="en-US" sz="700" b="1" dirty="0">
              <a:solidFill>
                <a:schemeClr val="accent2"/>
              </a:solidFill>
            </a:endParaRPr>
          </a:p>
          <a:p>
            <a:pPr>
              <a:defRPr/>
            </a:pPr>
            <a:r>
              <a:rPr lang="en-US" sz="1600" b="1" u="sng" dirty="0">
                <a:solidFill>
                  <a:srgbClr val="FF0000"/>
                </a:solidFill>
              </a:rPr>
              <a:t>Goal</a:t>
            </a:r>
            <a:r>
              <a:rPr lang="en-US" sz="1600" b="1" dirty="0">
                <a:solidFill>
                  <a:srgbClr val="FF0000"/>
                </a:solidFill>
              </a:rPr>
              <a:t>:  Design an autonomous robot to:</a:t>
            </a:r>
          </a:p>
          <a:p>
            <a:pPr marL="228600" indent="-228600">
              <a:buFont typeface="Arial" pitchFamily="34" charset="0"/>
              <a:buChar char="•"/>
              <a:tabLst>
                <a:tab pos="228600" algn="l"/>
              </a:tabLst>
              <a:defRPr/>
            </a:pPr>
            <a:r>
              <a:rPr lang="en-US" sz="1600" b="1" dirty="0">
                <a:solidFill>
                  <a:srgbClr val="FF0000"/>
                </a:solidFill>
              </a:rPr>
              <a:t>Start over home plate</a:t>
            </a:r>
          </a:p>
          <a:p>
            <a:pPr marL="228600" indent="-228600">
              <a:buFont typeface="Arial" pitchFamily="34" charset="0"/>
              <a:buChar char="•"/>
              <a:tabLst>
                <a:tab pos="228600" algn="l"/>
              </a:tabLst>
              <a:defRPr/>
            </a:pPr>
            <a:r>
              <a:rPr lang="en-US" sz="1600" b="1" dirty="0">
                <a:solidFill>
                  <a:srgbClr val="FF0000"/>
                </a:solidFill>
              </a:rPr>
              <a:t>Fire ping pong balls through each outfield target</a:t>
            </a:r>
          </a:p>
          <a:p>
            <a:pPr marL="228600" indent="-228600">
              <a:buFont typeface="Arial" pitchFamily="34" charset="0"/>
              <a:buChar char="•"/>
              <a:tabLst>
                <a:tab pos="228600" algn="l"/>
              </a:tabLst>
              <a:defRPr/>
            </a:pPr>
            <a:r>
              <a:rPr lang="en-US" sz="1600" b="1" dirty="0">
                <a:solidFill>
                  <a:srgbClr val="FF0000"/>
                </a:solidFill>
              </a:rPr>
              <a:t>Race around the bases knocking over the dowel on each base</a:t>
            </a:r>
          </a:p>
          <a:p>
            <a:pPr marL="228600" indent="-228600">
              <a:buFont typeface="Arial" pitchFamily="34" charset="0"/>
              <a:buChar char="•"/>
              <a:tabLst>
                <a:tab pos="228600" algn="l"/>
              </a:tabLst>
              <a:defRPr/>
            </a:pPr>
            <a:r>
              <a:rPr lang="en-US" sz="1600" b="1" dirty="0">
                <a:solidFill>
                  <a:srgbClr val="FF0000"/>
                </a:solidFill>
              </a:rPr>
              <a:t>Cross home plate as quickly as possible.</a:t>
            </a:r>
          </a:p>
        </p:txBody>
      </p:sp>
      <p:sp>
        <p:nvSpPr>
          <p:cNvPr id="33803" name="Text Box 68"/>
          <p:cNvSpPr txBox="1">
            <a:spLocks noChangeArrowheads="1"/>
          </p:cNvSpPr>
          <p:nvPr/>
        </p:nvSpPr>
        <p:spPr bwMode="auto">
          <a:xfrm>
            <a:off x="5791200" y="1143000"/>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0000"/>
                </a:solidFill>
              </a:rPr>
              <a:t>Baseball Bots!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xfrm>
            <a:off x="7239000" y="-5821"/>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140128-7548-4031-9470-673C3974F3AB}" type="slidenum">
              <a:rPr lang="en-US" altLang="en-US" sz="1400"/>
              <a:pPr/>
              <a:t>4</a:t>
            </a:fld>
            <a:endParaRPr lang="en-US" altLang="en-US" sz="1400" dirty="0"/>
          </a:p>
        </p:txBody>
      </p:sp>
      <p:sp>
        <p:nvSpPr>
          <p:cNvPr id="10243" name="Rectangle 2"/>
          <p:cNvSpPr>
            <a:spLocks noGrp="1" noChangeArrowheads="1"/>
          </p:cNvSpPr>
          <p:nvPr>
            <p:ph type="title"/>
          </p:nvPr>
        </p:nvSpPr>
        <p:spPr>
          <a:xfrm>
            <a:off x="685800" y="685800"/>
            <a:ext cx="7848600" cy="533400"/>
          </a:xfrm>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
        <p:nvSpPr>
          <p:cNvPr id="10244" name="Rectangle 3"/>
          <p:cNvSpPr>
            <a:spLocks noGrp="1" noChangeArrowheads="1"/>
          </p:cNvSpPr>
          <p:nvPr>
            <p:ph type="body" idx="1"/>
          </p:nvPr>
        </p:nvSpPr>
        <p:spPr>
          <a:xfrm>
            <a:off x="685800" y="1600200"/>
            <a:ext cx="7772400" cy="2819400"/>
          </a:xfrm>
        </p:spPr>
        <p:txBody>
          <a:bodyPr/>
          <a:lstStyle/>
          <a:p>
            <a:pPr>
              <a:buFontTx/>
              <a:buNone/>
            </a:pPr>
            <a:r>
              <a:rPr lang="en-US" altLang="en-US" sz="2000" dirty="0" smtClean="0">
                <a:solidFill>
                  <a:schemeClr val="accent2"/>
                </a:solidFill>
              </a:rPr>
              <a:t>	Transactions or journals are published in very specific areas to keep engineers informed about new developments and research within their area of expertise.</a:t>
            </a:r>
          </a:p>
          <a:p>
            <a:pPr>
              <a:buFont typeface="Wingdings" panose="05000000000000000000" pitchFamily="2" charset="2"/>
              <a:buChar char="Ø"/>
            </a:pPr>
            <a:r>
              <a:rPr lang="en-US" altLang="en-US" sz="2000" dirty="0" smtClean="0">
                <a:solidFill>
                  <a:schemeClr val="accent2"/>
                </a:solidFill>
              </a:rPr>
              <a:t>The journals are very specific.  For example, IEEE alone has over 100 different journals, with titles including:</a:t>
            </a:r>
          </a:p>
          <a:p>
            <a:pPr lvl="1">
              <a:buFont typeface="Symbol" panose="05050102010706020507" pitchFamily="18" charset="2"/>
              <a:buChar char="·"/>
            </a:pPr>
            <a:r>
              <a:rPr lang="en-US" altLang="en-US" sz="2000" i="1" dirty="0" smtClean="0">
                <a:solidFill>
                  <a:schemeClr val="accent2"/>
                </a:solidFill>
              </a:rPr>
              <a:t>The IEEE Transactions on Applied Superconductivity</a:t>
            </a:r>
          </a:p>
          <a:p>
            <a:pPr lvl="1">
              <a:buFont typeface="Symbol" panose="05050102010706020507" pitchFamily="18" charset="2"/>
              <a:buChar char="·"/>
            </a:pPr>
            <a:r>
              <a:rPr lang="en-US" altLang="en-US" sz="2000" i="1" dirty="0" smtClean="0">
                <a:solidFill>
                  <a:schemeClr val="accent2"/>
                </a:solidFill>
              </a:rPr>
              <a:t>The IEEE Transactions on Cloud Computing</a:t>
            </a:r>
          </a:p>
          <a:p>
            <a:pPr lvl="1">
              <a:buFont typeface="Symbol" panose="05050102010706020507" pitchFamily="18" charset="2"/>
              <a:buChar char="·"/>
            </a:pPr>
            <a:r>
              <a:rPr lang="en-US" altLang="en-US" sz="2000" i="1" dirty="0" smtClean="0">
                <a:solidFill>
                  <a:schemeClr val="accent2"/>
                </a:solidFill>
              </a:rPr>
              <a:t>The IEEE Transactions on Biomedical Circuits and Systems</a:t>
            </a:r>
          </a:p>
        </p:txBody>
      </p:sp>
      <p:sp>
        <p:nvSpPr>
          <p:cNvPr id="10245" name="Text Box 4"/>
          <p:cNvSpPr txBox="1">
            <a:spLocks noChangeArrowheads="1"/>
          </p:cNvSpPr>
          <p:nvPr/>
        </p:nvSpPr>
        <p:spPr bwMode="auto">
          <a:xfrm>
            <a:off x="609600" y="1219200"/>
            <a:ext cx="2693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1.  </a:t>
            </a:r>
            <a:r>
              <a:rPr lang="en-US" altLang="en-US" sz="2000" b="1" u="sng">
                <a:solidFill>
                  <a:schemeClr val="accent2"/>
                </a:solidFill>
              </a:rPr>
              <a:t>The sharing of ideas</a:t>
            </a:r>
            <a:endParaRPr lang="en-US" altLang="en-US" sz="1600" b="1" u="sng">
              <a:solidFill>
                <a:schemeClr val="accent2"/>
              </a:solidFill>
            </a:endParaRPr>
          </a:p>
        </p:txBody>
      </p:sp>
      <p:sp>
        <p:nvSpPr>
          <p:cNvPr id="10246"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1026" name="Picture 2" descr="Software Engineering, IEEE Transaction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710" y="4653491"/>
            <a:ext cx="1495690" cy="20395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667000" y="4687357"/>
            <a:ext cx="1447800" cy="1974273"/>
          </a:xfrm>
          <a:prstGeom prst="rect">
            <a:avLst/>
          </a:prstGeom>
        </p:spPr>
      </p:pic>
      <p:pic>
        <p:nvPicPr>
          <p:cNvPr id="4" name="Picture 3"/>
          <p:cNvPicPr>
            <a:picLocks noChangeAspect="1"/>
          </p:cNvPicPr>
          <p:nvPr/>
        </p:nvPicPr>
        <p:blipFill rotWithShape="1">
          <a:blip r:embed="rId5"/>
          <a:srcRect b="5536"/>
          <a:stretch/>
        </p:blipFill>
        <p:spPr>
          <a:xfrm>
            <a:off x="4286250" y="4712757"/>
            <a:ext cx="1504950" cy="1938600"/>
          </a:xfrm>
          <a:prstGeom prst="rect">
            <a:avLst/>
          </a:prstGeom>
        </p:spPr>
      </p:pic>
      <p:pic>
        <p:nvPicPr>
          <p:cNvPr id="5" name="Picture 4"/>
          <p:cNvPicPr>
            <a:picLocks noChangeAspect="1"/>
          </p:cNvPicPr>
          <p:nvPr/>
        </p:nvPicPr>
        <p:blipFill>
          <a:blip r:embed="rId6"/>
          <a:stretch>
            <a:fillRect/>
          </a:stretch>
        </p:blipFill>
        <p:spPr>
          <a:xfrm>
            <a:off x="5890682" y="4738156"/>
            <a:ext cx="1424517" cy="194252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A140128-7548-4031-9470-673C3974F3AB}" type="slidenum">
              <a:rPr lang="en-US" altLang="en-US" sz="1400"/>
              <a:pPr/>
              <a:t>5</a:t>
            </a:fld>
            <a:endParaRPr lang="en-US" altLang="en-US" sz="1400"/>
          </a:p>
        </p:txBody>
      </p:sp>
      <p:sp>
        <p:nvSpPr>
          <p:cNvPr id="10243" name="Rectangle 2"/>
          <p:cNvSpPr>
            <a:spLocks noGrp="1" noChangeArrowheads="1"/>
          </p:cNvSpPr>
          <p:nvPr>
            <p:ph type="title"/>
          </p:nvPr>
        </p:nvSpPr>
        <p:spPr>
          <a:xfrm>
            <a:off x="685800" y="685800"/>
            <a:ext cx="7848600" cy="533400"/>
          </a:xfrm>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
        <p:nvSpPr>
          <p:cNvPr id="10244" name="Rectangle 3"/>
          <p:cNvSpPr>
            <a:spLocks noGrp="1" noChangeArrowheads="1"/>
          </p:cNvSpPr>
          <p:nvPr>
            <p:ph type="body" idx="1"/>
          </p:nvPr>
        </p:nvSpPr>
        <p:spPr>
          <a:xfrm>
            <a:off x="685800" y="1600200"/>
            <a:ext cx="8001000" cy="2514600"/>
          </a:xfrm>
        </p:spPr>
        <p:txBody>
          <a:bodyPr/>
          <a:lstStyle/>
          <a:p>
            <a:pPr>
              <a:buFont typeface="Wingdings" panose="05000000000000000000" pitchFamily="2" charset="2"/>
              <a:buChar char="Ø"/>
            </a:pPr>
            <a:r>
              <a:rPr lang="en-US" altLang="en-US" sz="2000" dirty="0" smtClean="0">
                <a:solidFill>
                  <a:schemeClr val="accent2"/>
                </a:solidFill>
              </a:rPr>
              <a:t>Why are journals important?</a:t>
            </a:r>
          </a:p>
          <a:p>
            <a:pPr marL="0" indent="0">
              <a:buNone/>
            </a:pPr>
            <a:endParaRPr lang="en-US" altLang="en-US" sz="2000" dirty="0" smtClean="0">
              <a:solidFill>
                <a:schemeClr val="accent2"/>
              </a:solidFill>
            </a:endParaRPr>
          </a:p>
          <a:p>
            <a:pPr>
              <a:buFont typeface="Wingdings" panose="05000000000000000000" pitchFamily="2" charset="2"/>
              <a:buChar char="Ø"/>
            </a:pPr>
            <a:r>
              <a:rPr lang="en-US" altLang="en-US" sz="2000" dirty="0" smtClean="0">
                <a:solidFill>
                  <a:schemeClr val="accent2"/>
                </a:solidFill>
              </a:rPr>
              <a:t>Societies typically publish less technical magazines as well, such as </a:t>
            </a:r>
            <a:r>
              <a:rPr lang="en-US" altLang="en-US" sz="2000" b="1" i="1" dirty="0" smtClean="0">
                <a:solidFill>
                  <a:schemeClr val="accent2"/>
                </a:solidFill>
              </a:rPr>
              <a:t>IEEE Spectrum</a:t>
            </a:r>
            <a:r>
              <a:rPr lang="en-US" altLang="en-US" sz="2000" dirty="0" smtClean="0">
                <a:solidFill>
                  <a:schemeClr val="accent2"/>
                </a:solidFill>
              </a:rPr>
              <a:t>, which is aimed toward all engineers in a given discipline.  Other magazines, like </a:t>
            </a:r>
            <a:r>
              <a:rPr lang="en-US" altLang="en-US" sz="2000" b="1" i="1" dirty="0" smtClean="0">
                <a:solidFill>
                  <a:schemeClr val="accent2"/>
                </a:solidFill>
              </a:rPr>
              <a:t>IEEE Communications </a:t>
            </a:r>
            <a:r>
              <a:rPr lang="en-US" altLang="en-US" sz="2000" dirty="0" smtClean="0">
                <a:solidFill>
                  <a:schemeClr val="accent2"/>
                </a:solidFill>
              </a:rPr>
              <a:t>target specific areas with related articles.</a:t>
            </a:r>
          </a:p>
        </p:txBody>
      </p:sp>
      <p:sp>
        <p:nvSpPr>
          <p:cNvPr id="10245" name="Text Box 4"/>
          <p:cNvSpPr txBox="1">
            <a:spLocks noChangeArrowheads="1"/>
          </p:cNvSpPr>
          <p:nvPr/>
        </p:nvSpPr>
        <p:spPr bwMode="auto">
          <a:xfrm>
            <a:off x="609600" y="1219200"/>
            <a:ext cx="39629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dirty="0">
                <a:solidFill>
                  <a:schemeClr val="accent2"/>
                </a:solidFill>
              </a:rPr>
              <a:t>1.  </a:t>
            </a:r>
            <a:r>
              <a:rPr lang="en-US" altLang="en-US" sz="2000" b="1" u="sng" dirty="0">
                <a:solidFill>
                  <a:schemeClr val="accent2"/>
                </a:solidFill>
              </a:rPr>
              <a:t>The sharing of </a:t>
            </a:r>
            <a:r>
              <a:rPr lang="en-US" altLang="en-US" sz="2000" b="1" u="sng" dirty="0" smtClean="0">
                <a:solidFill>
                  <a:schemeClr val="accent2"/>
                </a:solidFill>
              </a:rPr>
              <a:t>ideas</a:t>
            </a:r>
            <a:r>
              <a:rPr lang="en-US" altLang="en-US" sz="2000" dirty="0" smtClean="0">
                <a:solidFill>
                  <a:schemeClr val="accent2"/>
                </a:solidFill>
              </a:rPr>
              <a:t> (continued)</a:t>
            </a:r>
            <a:endParaRPr lang="en-US" altLang="en-US" sz="1600" b="1" u="sng" dirty="0">
              <a:solidFill>
                <a:schemeClr val="accent2"/>
              </a:solidFill>
            </a:endParaRPr>
          </a:p>
        </p:txBody>
      </p:sp>
      <p:sp>
        <p:nvSpPr>
          <p:cNvPr id="10246"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7"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48"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 name="Picture 1"/>
          <p:cNvPicPr>
            <a:picLocks noChangeAspect="1"/>
          </p:cNvPicPr>
          <p:nvPr/>
        </p:nvPicPr>
        <p:blipFill>
          <a:blip r:embed="rId3"/>
          <a:stretch>
            <a:fillRect/>
          </a:stretch>
        </p:blipFill>
        <p:spPr>
          <a:xfrm>
            <a:off x="3285066" y="3638949"/>
            <a:ext cx="2201334" cy="2939846"/>
          </a:xfrm>
          <a:prstGeom prst="rect">
            <a:avLst/>
          </a:prstGeom>
        </p:spPr>
      </p:pic>
      <p:pic>
        <p:nvPicPr>
          <p:cNvPr id="3" name="Picture 2"/>
          <p:cNvPicPr>
            <a:picLocks noChangeAspect="1"/>
          </p:cNvPicPr>
          <p:nvPr/>
        </p:nvPicPr>
        <p:blipFill>
          <a:blip r:embed="rId4"/>
          <a:stretch>
            <a:fillRect/>
          </a:stretch>
        </p:blipFill>
        <p:spPr>
          <a:xfrm>
            <a:off x="5649383" y="3629328"/>
            <a:ext cx="2190750" cy="2935605"/>
          </a:xfrm>
          <a:prstGeom prst="rect">
            <a:avLst/>
          </a:prstGeom>
        </p:spPr>
      </p:pic>
      <p:pic>
        <p:nvPicPr>
          <p:cNvPr id="5" name="Picture 4"/>
          <p:cNvPicPr>
            <a:picLocks noChangeAspect="1"/>
          </p:cNvPicPr>
          <p:nvPr/>
        </p:nvPicPr>
        <p:blipFill>
          <a:blip r:embed="rId5"/>
          <a:stretch>
            <a:fillRect/>
          </a:stretch>
        </p:blipFill>
        <p:spPr>
          <a:xfrm>
            <a:off x="871008" y="3657600"/>
            <a:ext cx="2228850" cy="2971800"/>
          </a:xfrm>
          <a:prstGeom prst="rect">
            <a:avLst/>
          </a:prstGeom>
        </p:spPr>
      </p:pic>
      <p:sp>
        <p:nvSpPr>
          <p:cNvPr id="4" name="TextBox 3"/>
          <p:cNvSpPr txBox="1"/>
          <p:nvPr/>
        </p:nvSpPr>
        <p:spPr>
          <a:xfrm>
            <a:off x="6744758" y="703217"/>
            <a:ext cx="2209800" cy="1200329"/>
          </a:xfrm>
          <a:prstGeom prst="rect">
            <a:avLst/>
          </a:prstGeom>
          <a:noFill/>
          <a:ln w="19050">
            <a:solidFill>
              <a:srgbClr val="FF0000"/>
            </a:solidFill>
          </a:ln>
        </p:spPr>
        <p:txBody>
          <a:bodyPr wrap="square" rtlCol="0">
            <a:spAutoFit/>
          </a:bodyPr>
          <a:lstStyle/>
          <a:p>
            <a:r>
              <a:rPr lang="en-US" sz="1800" b="1" i="1" dirty="0" smtClean="0">
                <a:solidFill>
                  <a:srgbClr val="FF0000"/>
                </a:solidFill>
              </a:rPr>
              <a:t>The instructor may pass around a few sample journals and transactions.</a:t>
            </a:r>
            <a:endParaRPr lang="en-US" sz="1800" b="1" i="1" dirty="0">
              <a:solidFill>
                <a:srgbClr val="FF0000"/>
              </a:solidFill>
            </a:endParaRPr>
          </a:p>
        </p:txBody>
      </p:sp>
    </p:spTree>
    <p:extLst>
      <p:ext uri="{BB962C8B-B14F-4D97-AF65-F5344CB8AC3E}">
        <p14:creationId xmlns:p14="http://schemas.microsoft.com/office/powerpoint/2010/main" val="16066054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07517E-D258-4414-9747-D1A8205AD663}" type="slidenum">
              <a:rPr lang="en-US" altLang="en-US" sz="1400"/>
              <a:pPr/>
              <a:t>6</a:t>
            </a:fld>
            <a:endParaRPr lang="en-US" altLang="en-US" sz="1400"/>
          </a:p>
        </p:txBody>
      </p:sp>
      <p:sp>
        <p:nvSpPr>
          <p:cNvPr id="11267" name="Rectangle 3"/>
          <p:cNvSpPr>
            <a:spLocks noGrp="1" noChangeArrowheads="1"/>
          </p:cNvSpPr>
          <p:nvPr>
            <p:ph type="body" idx="1"/>
          </p:nvPr>
        </p:nvSpPr>
        <p:spPr>
          <a:xfrm>
            <a:off x="685800" y="1600200"/>
            <a:ext cx="7848600" cy="4648200"/>
          </a:xfrm>
        </p:spPr>
        <p:txBody>
          <a:bodyPr/>
          <a:lstStyle/>
          <a:p>
            <a:pPr>
              <a:lnSpc>
                <a:spcPct val="90000"/>
              </a:lnSpc>
              <a:buFontTx/>
              <a:buNone/>
            </a:pPr>
            <a:r>
              <a:rPr lang="en-US" altLang="en-US" sz="2000" dirty="0" smtClean="0">
                <a:solidFill>
                  <a:schemeClr val="accent2"/>
                </a:solidFill>
              </a:rPr>
              <a:t>Why are standards important?</a:t>
            </a:r>
          </a:p>
          <a:p>
            <a:pPr>
              <a:lnSpc>
                <a:spcPct val="90000"/>
              </a:lnSpc>
              <a:buFontTx/>
              <a:buNone/>
            </a:pPr>
            <a:endParaRPr lang="en-US" altLang="en-US" sz="2000" dirty="0" smtClean="0">
              <a:solidFill>
                <a:schemeClr val="accent2"/>
              </a:solidFill>
            </a:endParaRPr>
          </a:p>
          <a:p>
            <a:pPr>
              <a:lnSpc>
                <a:spcPct val="90000"/>
              </a:lnSpc>
              <a:buFontTx/>
              <a:buNone/>
            </a:pPr>
            <a:endParaRPr lang="en-US" altLang="en-US" sz="2000" dirty="0" smtClean="0">
              <a:solidFill>
                <a:schemeClr val="accent2"/>
              </a:solidFill>
            </a:endParaRPr>
          </a:p>
          <a:p>
            <a:pPr>
              <a:lnSpc>
                <a:spcPct val="90000"/>
              </a:lnSpc>
              <a:buFontTx/>
              <a:buNone/>
            </a:pPr>
            <a:endParaRPr lang="en-US" altLang="en-US" sz="2000" dirty="0" smtClean="0">
              <a:solidFill>
                <a:schemeClr val="accent2"/>
              </a:solidFill>
            </a:endParaRPr>
          </a:p>
          <a:p>
            <a:pPr>
              <a:lnSpc>
                <a:spcPct val="90000"/>
              </a:lnSpc>
              <a:buFont typeface="Wingdings" panose="05000000000000000000" pitchFamily="2" charset="2"/>
              <a:buChar char="Ø"/>
            </a:pPr>
            <a:r>
              <a:rPr lang="en-US" altLang="en-US" sz="2000" dirty="0" smtClean="0">
                <a:solidFill>
                  <a:schemeClr val="accent2"/>
                </a:solidFill>
              </a:rPr>
              <a:t>Some standards are familiar to the average person, while others are familiar only professionals within a given area.</a:t>
            </a:r>
          </a:p>
          <a:p>
            <a:pPr>
              <a:lnSpc>
                <a:spcPct val="90000"/>
              </a:lnSpc>
              <a:buFont typeface="Wingdings" panose="05000000000000000000" pitchFamily="2" charset="2"/>
              <a:buChar char="Ø"/>
            </a:pPr>
            <a:r>
              <a:rPr lang="en-US" altLang="en-US" sz="2000" dirty="0" smtClean="0">
                <a:solidFill>
                  <a:schemeClr val="accent2"/>
                </a:solidFill>
              </a:rPr>
              <a:t>Examples:</a:t>
            </a:r>
          </a:p>
          <a:p>
            <a:pPr lvl="1">
              <a:lnSpc>
                <a:spcPct val="90000"/>
              </a:lnSpc>
              <a:buFont typeface="Symbol" panose="05050102010706020507" pitchFamily="18" charset="2"/>
              <a:buChar char="·"/>
            </a:pPr>
            <a:r>
              <a:rPr lang="en-US" altLang="en-US" sz="1800" dirty="0" smtClean="0">
                <a:solidFill>
                  <a:schemeClr val="accent2"/>
                </a:solidFill>
              </a:rPr>
              <a:t>IEEE 1754 – Standard for 32-bit Microprocessor Architecture</a:t>
            </a:r>
          </a:p>
          <a:p>
            <a:pPr lvl="1">
              <a:lnSpc>
                <a:spcPct val="90000"/>
              </a:lnSpc>
              <a:buFont typeface="Symbol" panose="05050102010706020507" pitchFamily="18" charset="2"/>
              <a:buChar char="·"/>
            </a:pPr>
            <a:r>
              <a:rPr lang="en-US" altLang="en-US" sz="1800" dirty="0" smtClean="0">
                <a:solidFill>
                  <a:schemeClr val="accent2"/>
                </a:solidFill>
              </a:rPr>
              <a:t>IEEE 488 Bus</a:t>
            </a:r>
          </a:p>
          <a:p>
            <a:pPr lvl="1">
              <a:lnSpc>
                <a:spcPct val="90000"/>
              </a:lnSpc>
              <a:buFont typeface="Symbol" panose="05050102010706020507" pitchFamily="18" charset="2"/>
              <a:buChar char="·"/>
            </a:pPr>
            <a:r>
              <a:rPr lang="en-US" altLang="en-US" sz="1800" dirty="0" smtClean="0">
                <a:solidFill>
                  <a:schemeClr val="accent2"/>
                </a:solidFill>
              </a:rPr>
              <a:t>SAE standards for viscosity of oil (such as SAE 10W40 motor oil)</a:t>
            </a:r>
          </a:p>
          <a:p>
            <a:pPr lvl="1">
              <a:lnSpc>
                <a:spcPct val="90000"/>
              </a:lnSpc>
              <a:buFont typeface="Symbol" panose="05050102010706020507" pitchFamily="18" charset="2"/>
              <a:buChar char="·"/>
            </a:pPr>
            <a:r>
              <a:rPr lang="en-US" altLang="en-US" sz="1800" dirty="0" smtClean="0">
                <a:solidFill>
                  <a:schemeClr val="accent2"/>
                </a:solidFill>
              </a:rPr>
              <a:t>ASME standards for pipe sizes, bolt sizes, thread sizes, </a:t>
            </a:r>
            <a:r>
              <a:rPr lang="en-US" altLang="en-US" sz="1800" dirty="0" err="1" smtClean="0">
                <a:solidFill>
                  <a:schemeClr val="accent2"/>
                </a:solidFill>
              </a:rPr>
              <a:t>etc</a:t>
            </a:r>
            <a:endParaRPr lang="en-US" altLang="en-US" sz="1600" dirty="0" smtClean="0">
              <a:solidFill>
                <a:schemeClr val="accent2"/>
              </a:solidFill>
            </a:endParaRPr>
          </a:p>
          <a:p>
            <a:pPr>
              <a:lnSpc>
                <a:spcPct val="90000"/>
              </a:lnSpc>
              <a:buFontTx/>
              <a:buNone/>
            </a:pPr>
            <a:endParaRPr lang="en-US" altLang="en-US" sz="1800" dirty="0" smtClean="0">
              <a:solidFill>
                <a:schemeClr val="accent2"/>
              </a:solidFill>
            </a:endParaRPr>
          </a:p>
        </p:txBody>
      </p:sp>
      <p:sp>
        <p:nvSpPr>
          <p:cNvPr id="11268" name="Text Box 4"/>
          <p:cNvSpPr txBox="1">
            <a:spLocks noChangeArrowheads="1"/>
          </p:cNvSpPr>
          <p:nvPr/>
        </p:nvSpPr>
        <p:spPr bwMode="auto">
          <a:xfrm>
            <a:off x="685800" y="1219200"/>
            <a:ext cx="3335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2.  </a:t>
            </a:r>
            <a:r>
              <a:rPr lang="en-US" altLang="en-US" sz="2000" b="1" u="sng">
                <a:solidFill>
                  <a:schemeClr val="accent2"/>
                </a:solidFill>
              </a:rPr>
              <a:t>Development of standards</a:t>
            </a:r>
            <a:endParaRPr lang="en-US" altLang="en-US" sz="1600" b="1" u="sng">
              <a:solidFill>
                <a:schemeClr val="accent2"/>
              </a:solidFill>
            </a:endParaRPr>
          </a:p>
        </p:txBody>
      </p:sp>
      <p:sp>
        <p:nvSpPr>
          <p:cNvPr id="11269"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1"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1272" name="Rectangle 9"/>
          <p:cNvSpPr>
            <a:spLocks noGrp="1" noChangeArrowheads="1"/>
          </p:cNvSpPr>
          <p:nvPr>
            <p:ph type="title"/>
          </p:nvPr>
        </p:nvSpPr>
        <p:spPr>
          <a:xfrm>
            <a:off x="685800" y="685800"/>
            <a:ext cx="7848600" cy="5334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807517E-D258-4414-9747-D1A8205AD663}" type="slidenum">
              <a:rPr lang="en-US" altLang="en-US" sz="1400"/>
              <a:pPr/>
              <a:t>7</a:t>
            </a:fld>
            <a:endParaRPr lang="en-US" altLang="en-US" sz="1400"/>
          </a:p>
        </p:txBody>
      </p:sp>
      <p:sp>
        <p:nvSpPr>
          <p:cNvPr id="11269" name="Line 5"/>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0" name="Line 6"/>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1" name="Rectangle 7"/>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pic>
        <p:nvPicPr>
          <p:cNvPr id="2" name="Picture 1"/>
          <p:cNvPicPr>
            <a:picLocks noChangeAspect="1"/>
          </p:cNvPicPr>
          <p:nvPr/>
        </p:nvPicPr>
        <p:blipFill>
          <a:blip r:embed="rId3"/>
          <a:stretch>
            <a:fillRect/>
          </a:stretch>
        </p:blipFill>
        <p:spPr>
          <a:xfrm>
            <a:off x="641350" y="685801"/>
            <a:ext cx="8477250" cy="1217115"/>
          </a:xfrm>
          <a:prstGeom prst="rect">
            <a:avLst/>
          </a:prstGeom>
        </p:spPr>
      </p:pic>
      <p:pic>
        <p:nvPicPr>
          <p:cNvPr id="4" name="Picture 3"/>
          <p:cNvPicPr>
            <a:picLocks noChangeAspect="1"/>
          </p:cNvPicPr>
          <p:nvPr/>
        </p:nvPicPr>
        <p:blipFill>
          <a:blip r:embed="rId4"/>
          <a:stretch>
            <a:fillRect/>
          </a:stretch>
        </p:blipFill>
        <p:spPr>
          <a:xfrm>
            <a:off x="685800" y="1979116"/>
            <a:ext cx="2445089" cy="4650284"/>
          </a:xfrm>
          <a:prstGeom prst="rect">
            <a:avLst/>
          </a:prstGeom>
        </p:spPr>
      </p:pic>
      <p:pic>
        <p:nvPicPr>
          <p:cNvPr id="6" name="Picture 5"/>
          <p:cNvPicPr>
            <a:picLocks noChangeAspect="1"/>
          </p:cNvPicPr>
          <p:nvPr/>
        </p:nvPicPr>
        <p:blipFill>
          <a:blip r:embed="rId5"/>
          <a:stretch>
            <a:fillRect/>
          </a:stretch>
        </p:blipFill>
        <p:spPr>
          <a:xfrm>
            <a:off x="3130889" y="3276600"/>
            <a:ext cx="6013111" cy="1159957"/>
          </a:xfrm>
          <a:prstGeom prst="rect">
            <a:avLst/>
          </a:prstGeom>
        </p:spPr>
      </p:pic>
      <p:cxnSp>
        <p:nvCxnSpPr>
          <p:cNvPr id="8" name="Straight Arrow Connector 7"/>
          <p:cNvCxnSpPr/>
          <p:nvPr/>
        </p:nvCxnSpPr>
        <p:spPr bwMode="auto">
          <a:xfrm>
            <a:off x="2362200" y="3581400"/>
            <a:ext cx="768689"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9" name="Rectangle 8"/>
          <p:cNvSpPr/>
          <p:nvPr/>
        </p:nvSpPr>
        <p:spPr>
          <a:xfrm>
            <a:off x="3130889" y="2831068"/>
            <a:ext cx="5038559" cy="369332"/>
          </a:xfrm>
          <a:prstGeom prst="rect">
            <a:avLst/>
          </a:prstGeom>
        </p:spPr>
        <p:txBody>
          <a:bodyPr wrap="none">
            <a:spAutoFit/>
          </a:bodyPr>
          <a:lstStyle/>
          <a:p>
            <a:r>
              <a:rPr lang="en-US" altLang="en-US" sz="1800" u="sng" dirty="0" smtClean="0">
                <a:solidFill>
                  <a:schemeClr val="accent2"/>
                </a:solidFill>
              </a:rPr>
              <a:t>2 of hundreds of standards for computer technology:</a:t>
            </a:r>
            <a:endParaRPr lang="en-US" sz="1800" u="sng" dirty="0"/>
          </a:p>
        </p:txBody>
      </p:sp>
    </p:spTree>
    <p:extLst>
      <p:ext uri="{BB962C8B-B14F-4D97-AF65-F5344CB8AC3E}">
        <p14:creationId xmlns:p14="http://schemas.microsoft.com/office/powerpoint/2010/main" val="36102186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011FA0B-D9EF-4801-AD61-41E6A3AE771D}" type="slidenum">
              <a:rPr lang="en-US" altLang="en-US" sz="1400"/>
              <a:pPr/>
              <a:t>8</a:t>
            </a:fld>
            <a:endParaRPr lang="en-US" altLang="en-US" sz="1400"/>
          </a:p>
        </p:txBody>
      </p:sp>
      <p:sp>
        <p:nvSpPr>
          <p:cNvPr id="12291" name="Rectangle 3"/>
          <p:cNvSpPr>
            <a:spLocks noGrp="1" noChangeArrowheads="1"/>
          </p:cNvSpPr>
          <p:nvPr>
            <p:ph type="body" idx="1"/>
          </p:nvPr>
        </p:nvSpPr>
        <p:spPr>
          <a:xfrm>
            <a:off x="685800" y="1447800"/>
            <a:ext cx="7848600" cy="2057400"/>
          </a:xfrm>
        </p:spPr>
        <p:txBody>
          <a:bodyPr/>
          <a:lstStyle/>
          <a:p>
            <a:pPr>
              <a:lnSpc>
                <a:spcPct val="90000"/>
              </a:lnSpc>
              <a:buFontTx/>
              <a:buNone/>
            </a:pPr>
            <a:endParaRPr lang="en-US" altLang="en-US" sz="2000" smtClean="0">
              <a:solidFill>
                <a:schemeClr val="accent2"/>
              </a:solidFill>
            </a:endParaRPr>
          </a:p>
          <a:p>
            <a:pPr>
              <a:lnSpc>
                <a:spcPct val="90000"/>
              </a:lnSpc>
              <a:buFont typeface="Wingdings" panose="05000000000000000000" pitchFamily="2" charset="2"/>
              <a:buChar char="Ø"/>
            </a:pPr>
            <a:r>
              <a:rPr lang="en-US" altLang="en-US" sz="2000" smtClean="0">
                <a:solidFill>
                  <a:schemeClr val="accent2"/>
                </a:solidFill>
              </a:rPr>
              <a:t>Local chapters</a:t>
            </a:r>
          </a:p>
          <a:p>
            <a:pPr>
              <a:lnSpc>
                <a:spcPct val="90000"/>
              </a:lnSpc>
              <a:buFont typeface="Wingdings" panose="05000000000000000000" pitchFamily="2" charset="2"/>
              <a:buChar char="Ø"/>
            </a:pPr>
            <a:r>
              <a:rPr lang="en-US" altLang="en-US" sz="2000" smtClean="0">
                <a:solidFill>
                  <a:schemeClr val="accent2"/>
                </a:solidFill>
              </a:rPr>
              <a:t>Conferences</a:t>
            </a:r>
          </a:p>
          <a:p>
            <a:pPr>
              <a:lnSpc>
                <a:spcPct val="90000"/>
              </a:lnSpc>
              <a:buFont typeface="Wingdings" panose="05000000000000000000" pitchFamily="2" charset="2"/>
              <a:buChar char="Ø"/>
            </a:pPr>
            <a:r>
              <a:rPr lang="en-US" altLang="en-US" sz="2000" smtClean="0">
                <a:solidFill>
                  <a:schemeClr val="accent2"/>
                </a:solidFill>
              </a:rPr>
              <a:t>Committees</a:t>
            </a:r>
          </a:p>
          <a:p>
            <a:pPr>
              <a:lnSpc>
                <a:spcPct val="90000"/>
              </a:lnSpc>
              <a:buFont typeface="Wingdings" panose="05000000000000000000" pitchFamily="2" charset="2"/>
              <a:buChar char="Ø"/>
            </a:pPr>
            <a:r>
              <a:rPr lang="en-US" altLang="en-US" sz="2000" smtClean="0">
                <a:solidFill>
                  <a:schemeClr val="accent2"/>
                </a:solidFill>
              </a:rPr>
              <a:t>Seminars</a:t>
            </a:r>
          </a:p>
          <a:p>
            <a:pPr>
              <a:lnSpc>
                <a:spcPct val="90000"/>
              </a:lnSpc>
              <a:buFont typeface="Wingdings" panose="05000000000000000000" pitchFamily="2" charset="2"/>
              <a:buChar char="Ø"/>
            </a:pPr>
            <a:r>
              <a:rPr lang="en-US" altLang="en-US" sz="2000" smtClean="0">
                <a:solidFill>
                  <a:schemeClr val="accent2"/>
                </a:solidFill>
              </a:rPr>
              <a:t>Student Chapters (more on this later)</a:t>
            </a:r>
          </a:p>
        </p:txBody>
      </p:sp>
      <p:sp>
        <p:nvSpPr>
          <p:cNvPr id="12292" name="Text Box 6"/>
          <p:cNvSpPr txBox="1">
            <a:spLocks noChangeArrowheads="1"/>
          </p:cNvSpPr>
          <p:nvPr/>
        </p:nvSpPr>
        <p:spPr bwMode="auto">
          <a:xfrm>
            <a:off x="685800" y="1219200"/>
            <a:ext cx="2862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3.  </a:t>
            </a:r>
            <a:r>
              <a:rPr lang="en-US" altLang="en-US" sz="2000" b="1" u="sng">
                <a:solidFill>
                  <a:schemeClr val="accent2"/>
                </a:solidFill>
              </a:rPr>
              <a:t>Professional feedback</a:t>
            </a:r>
            <a:endParaRPr lang="en-US" altLang="en-US" sz="1600" b="1" u="sng">
              <a:solidFill>
                <a:schemeClr val="accent2"/>
              </a:solidFill>
            </a:endParaRPr>
          </a:p>
        </p:txBody>
      </p:sp>
      <p:sp>
        <p:nvSpPr>
          <p:cNvPr id="12293" name="Line 7"/>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4" name="Line 8"/>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5" name="Rectangle 9"/>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2296" name="Rectangle 11"/>
          <p:cNvSpPr>
            <a:spLocks noGrp="1" noChangeArrowheads="1"/>
          </p:cNvSpPr>
          <p:nvPr>
            <p:ph type="title"/>
          </p:nvPr>
        </p:nvSpPr>
        <p:spPr>
          <a:xfrm>
            <a:off x="685800" y="685800"/>
            <a:ext cx="7848600" cy="5334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E97BC7-F2BB-42DE-AA9A-8DC144D3EBE8}" type="slidenum">
              <a:rPr lang="en-US" altLang="en-US" sz="1400"/>
              <a:pPr/>
              <a:t>9</a:t>
            </a:fld>
            <a:endParaRPr lang="en-US" altLang="en-US" sz="1400"/>
          </a:p>
        </p:txBody>
      </p:sp>
      <p:sp>
        <p:nvSpPr>
          <p:cNvPr id="13315" name="Rectangle 2"/>
          <p:cNvSpPr>
            <a:spLocks noGrp="1" noChangeArrowheads="1"/>
          </p:cNvSpPr>
          <p:nvPr>
            <p:ph type="body" idx="1"/>
          </p:nvPr>
        </p:nvSpPr>
        <p:spPr>
          <a:xfrm>
            <a:off x="685800" y="1371600"/>
            <a:ext cx="7772400" cy="3048000"/>
          </a:xfrm>
        </p:spPr>
        <p:txBody>
          <a:bodyPr/>
          <a:lstStyle/>
          <a:p>
            <a:pPr>
              <a:buFontTx/>
              <a:buNone/>
            </a:pPr>
            <a:endParaRPr lang="en-US" altLang="en-US" sz="2000" smtClean="0">
              <a:solidFill>
                <a:schemeClr val="accent2"/>
              </a:solidFill>
            </a:endParaRPr>
          </a:p>
          <a:p>
            <a:pPr>
              <a:buFont typeface="Wingdings" panose="05000000000000000000" pitchFamily="2" charset="2"/>
              <a:buChar char="Ø"/>
            </a:pPr>
            <a:r>
              <a:rPr lang="en-US" altLang="en-US" sz="2000" smtClean="0">
                <a:solidFill>
                  <a:schemeClr val="accent2"/>
                </a:solidFill>
              </a:rPr>
              <a:t>Legislative issues related to engineering</a:t>
            </a:r>
          </a:p>
          <a:p>
            <a:pPr>
              <a:buFont typeface="Wingdings" panose="05000000000000000000" pitchFamily="2" charset="2"/>
              <a:buChar char="Ø"/>
            </a:pPr>
            <a:r>
              <a:rPr lang="en-US" altLang="en-US" sz="2000" smtClean="0">
                <a:solidFill>
                  <a:schemeClr val="accent2"/>
                </a:solidFill>
              </a:rPr>
              <a:t>National Engineer’s Week</a:t>
            </a:r>
          </a:p>
          <a:p>
            <a:pPr>
              <a:buFont typeface="Wingdings" panose="05000000000000000000" pitchFamily="2" charset="2"/>
              <a:buChar char="Ø"/>
            </a:pPr>
            <a:r>
              <a:rPr lang="en-US" altLang="en-US" sz="2000" smtClean="0">
                <a:solidFill>
                  <a:schemeClr val="accent2"/>
                </a:solidFill>
              </a:rPr>
              <a:t>MathCOUNTS</a:t>
            </a:r>
          </a:p>
          <a:p>
            <a:pPr>
              <a:buFont typeface="Wingdings" panose="05000000000000000000" pitchFamily="2" charset="2"/>
              <a:buChar char="Ø"/>
            </a:pPr>
            <a:r>
              <a:rPr lang="en-US" altLang="en-US" sz="2000" smtClean="0">
                <a:solidFill>
                  <a:schemeClr val="accent2"/>
                </a:solidFill>
              </a:rPr>
              <a:t>Future City</a:t>
            </a:r>
          </a:p>
          <a:p>
            <a:pPr>
              <a:buFont typeface="Wingdings" panose="05000000000000000000" pitchFamily="2" charset="2"/>
              <a:buChar char="Ø"/>
            </a:pPr>
            <a:r>
              <a:rPr lang="en-US" altLang="en-US" sz="2000" smtClean="0">
                <a:solidFill>
                  <a:schemeClr val="accent2"/>
                </a:solidFill>
              </a:rPr>
              <a:t>CANstruction</a:t>
            </a:r>
          </a:p>
          <a:p>
            <a:pPr>
              <a:buFont typeface="Wingdings" panose="05000000000000000000" pitchFamily="2" charset="2"/>
              <a:buChar char="Ø"/>
            </a:pPr>
            <a:r>
              <a:rPr lang="en-US" altLang="en-US" sz="2000" smtClean="0">
                <a:solidFill>
                  <a:schemeClr val="accent2"/>
                </a:solidFill>
              </a:rPr>
              <a:t>Speakers</a:t>
            </a:r>
          </a:p>
          <a:p>
            <a:pPr>
              <a:buFont typeface="Wingdings" panose="05000000000000000000" pitchFamily="2" charset="2"/>
              <a:buChar char="Ø"/>
            </a:pPr>
            <a:r>
              <a:rPr lang="en-US" altLang="en-US" sz="2000" smtClean="0">
                <a:solidFill>
                  <a:schemeClr val="accent2"/>
                </a:solidFill>
              </a:rPr>
              <a:t>Judges in competitions</a:t>
            </a:r>
          </a:p>
        </p:txBody>
      </p:sp>
      <p:sp>
        <p:nvSpPr>
          <p:cNvPr id="13316" name="Text Box 3"/>
          <p:cNvSpPr txBox="1">
            <a:spLocks noChangeArrowheads="1"/>
          </p:cNvSpPr>
          <p:nvPr/>
        </p:nvSpPr>
        <p:spPr bwMode="auto">
          <a:xfrm>
            <a:off x="685800" y="1143000"/>
            <a:ext cx="5065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chemeClr val="accent2"/>
                </a:solidFill>
              </a:rPr>
              <a:t>4.  </a:t>
            </a:r>
            <a:r>
              <a:rPr lang="en-US" altLang="en-US" sz="2000" b="1" u="sng">
                <a:solidFill>
                  <a:schemeClr val="accent2"/>
                </a:solidFill>
              </a:rPr>
              <a:t>Promotion of the profession/public service</a:t>
            </a:r>
            <a:endParaRPr lang="en-US" altLang="en-US" sz="1600" b="1" u="sng">
              <a:solidFill>
                <a:schemeClr val="accent2"/>
              </a:solidFill>
            </a:endParaRPr>
          </a:p>
        </p:txBody>
      </p:sp>
      <p:sp>
        <p:nvSpPr>
          <p:cNvPr id="13317" name="Line 4"/>
          <p:cNvSpPr>
            <a:spLocks noChangeShapeType="1"/>
          </p:cNvSpPr>
          <p:nvPr/>
        </p:nvSpPr>
        <p:spPr bwMode="auto">
          <a:xfrm>
            <a:off x="609600" y="228600"/>
            <a:ext cx="0" cy="64008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8" name="Line 5"/>
          <p:cNvSpPr>
            <a:spLocks noChangeShapeType="1"/>
          </p:cNvSpPr>
          <p:nvPr/>
        </p:nvSpPr>
        <p:spPr bwMode="auto">
          <a:xfrm>
            <a:off x="609600" y="609600"/>
            <a:ext cx="7848600"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9" name="Rectangle 6"/>
          <p:cNvSpPr>
            <a:spLocks noChangeArrowheads="1"/>
          </p:cNvSpPr>
          <p:nvPr/>
        </p:nvSpPr>
        <p:spPr bwMode="auto">
          <a:xfrm>
            <a:off x="685800" y="228600"/>
            <a:ext cx="716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US" sz="2000" dirty="0" smtClean="0">
                <a:solidFill>
                  <a:schemeClr val="accent2"/>
                </a:solidFill>
                <a:cs typeface="Times New Roman" panose="02020603050405020304" pitchFamily="18" charset="0"/>
              </a:rPr>
              <a:t>Engineering Societies           </a:t>
            </a:r>
            <a:r>
              <a:rPr lang="en-US" altLang="en-US" sz="2000" dirty="0">
                <a:solidFill>
                  <a:schemeClr val="accent2"/>
                </a:solidFill>
                <a:cs typeface="Times New Roman" panose="02020603050405020304" pitchFamily="18" charset="0"/>
              </a:rPr>
              <a:t>EGR 120 – Introduction to Engineering</a:t>
            </a:r>
            <a:endParaRPr lang="en-US" altLang="en-US" sz="3200" dirty="0"/>
          </a:p>
        </p:txBody>
      </p:sp>
      <p:sp>
        <p:nvSpPr>
          <p:cNvPr id="13320" name="Rectangle 7"/>
          <p:cNvSpPr>
            <a:spLocks noGrp="1" noChangeArrowheads="1"/>
          </p:cNvSpPr>
          <p:nvPr>
            <p:ph type="title"/>
          </p:nvPr>
        </p:nvSpPr>
        <p:spPr>
          <a:xfrm>
            <a:off x="685800" y="685800"/>
            <a:ext cx="7848600" cy="533400"/>
          </a:xfrm>
          <a:noFill/>
        </p:spPr>
        <p:txBody>
          <a:bodyPr anchor="t"/>
          <a:lstStyle/>
          <a:p>
            <a:pPr algn="l"/>
            <a:r>
              <a:rPr lang="en-US" altLang="en-US" sz="2400" b="1" u="sng" smtClean="0">
                <a:solidFill>
                  <a:schemeClr val="accent2"/>
                </a:solidFill>
              </a:rPr>
              <a:t>Key functions of an Engineering Society</a:t>
            </a:r>
            <a:endParaRPr lang="en-US" altLang="en-US" sz="240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2D2DB9"/>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
    <a:dk1>
      <a:srgbClr val="000000"/>
    </a:dk1>
    <a:lt1>
      <a:srgbClr val="CCECFF"/>
    </a:lt1>
    <a:dk2>
      <a:srgbClr val="000000"/>
    </a:dk2>
    <a:lt2>
      <a:srgbClr val="808080"/>
    </a:lt2>
    <a:accent1>
      <a:srgbClr val="00CC99"/>
    </a:accent1>
    <a:accent2>
      <a:srgbClr val="3333CC"/>
    </a:accent2>
    <a:accent3>
      <a:srgbClr val="E2F4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985</TotalTime>
  <Words>1905</Words>
  <Application>Microsoft Office PowerPoint</Application>
  <PresentationFormat>On-screen Show (4:3)</PresentationFormat>
  <Paragraphs>268</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Symbol</vt:lpstr>
      <vt:lpstr>tahoma</vt:lpstr>
      <vt:lpstr>Times New Roman</vt:lpstr>
      <vt:lpstr>TimesNewRomanPS-BoldMT</vt:lpstr>
      <vt:lpstr>TimesNewRomanPSMT</vt:lpstr>
      <vt:lpstr>Verdana</vt:lpstr>
      <vt:lpstr>Wingdings</vt:lpstr>
      <vt:lpstr>Blank Presentation</vt:lpstr>
      <vt:lpstr>PowerPoint Presentation</vt:lpstr>
      <vt:lpstr>Engineering Societies  What is an Engineering Society?   The word “society” sometimes gives the misleading impression that an engineering society is just some sort of social forum for getting engineers together.  Engineering societies are much more than that.  They play an extremely important role in the engineering profession.  They have several important roles as listed below. </vt:lpstr>
      <vt:lpstr>Engineering Societies There are currently close to 100 professional engineering societies.   Examples include organizations such as:</vt:lpstr>
      <vt:lpstr>Key functions of an Engineering Society</vt:lpstr>
      <vt:lpstr>Key functions of an Engineering Society</vt:lpstr>
      <vt:lpstr>Key functions of an Engineering Society</vt:lpstr>
      <vt:lpstr>PowerPoint Presentation</vt:lpstr>
      <vt:lpstr>Key functions of an Engineering Society</vt:lpstr>
      <vt:lpstr>Key functions of an Engineering Society</vt:lpstr>
      <vt:lpstr>Key functions of an Engineering Society</vt:lpstr>
      <vt:lpstr>Student Chapters Most Engineering Societies have student chapters with greatly reduced membership costs.  These student chapters are typically very active, with benefits such 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Paul Gordy</dc:creator>
  <cp:lastModifiedBy>Paul Gordy</cp:lastModifiedBy>
  <cp:revision>65</cp:revision>
  <dcterms:created xsi:type="dcterms:W3CDTF">2000-01-24T12:08:32Z</dcterms:created>
  <dcterms:modified xsi:type="dcterms:W3CDTF">2018-01-10T18:54:36Z</dcterms:modified>
</cp:coreProperties>
</file>