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7" r:id="rId2"/>
    <p:sldId id="437" r:id="rId3"/>
    <p:sldId id="443" r:id="rId4"/>
    <p:sldId id="444" r:id="rId5"/>
    <p:sldId id="440" r:id="rId6"/>
    <p:sldId id="441" r:id="rId7"/>
    <p:sldId id="445" r:id="rId8"/>
    <p:sldId id="442" r:id="rId9"/>
    <p:sldId id="431" r:id="rId10"/>
    <p:sldId id="434" r:id="rId11"/>
    <p:sldId id="435" r:id="rId12"/>
    <p:sldId id="447" r:id="rId13"/>
    <p:sldId id="454" r:id="rId14"/>
    <p:sldId id="446" r:id="rId15"/>
    <p:sldId id="451" r:id="rId16"/>
    <p:sldId id="453" r:id="rId17"/>
    <p:sldId id="452" r:id="rId18"/>
    <p:sldId id="436" r:id="rId19"/>
    <p:sldId id="450" r:id="rId20"/>
    <p:sldId id="449" r:id="rId21"/>
    <p:sldId id="430" r:id="rId22"/>
    <p:sldId id="455" r:id="rId23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FF66"/>
    <a:srgbClr val="FF3300"/>
    <a:srgbClr val="FF9999"/>
    <a:srgbClr val="990000"/>
    <a:srgbClr val="FFCC99"/>
    <a:srgbClr val="FFCC66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92405" autoAdjust="0"/>
  </p:normalViewPr>
  <p:slideViewPr>
    <p:cSldViewPr snapToGrid="0">
      <p:cViewPr varScale="1">
        <p:scale>
          <a:sx n="119" d="100"/>
          <a:sy n="119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EA07AD-1C8E-43FD-BB4F-0DE0729AD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3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4B0DBF-F569-4ECE-A058-FD2C84914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B0DBF-F569-4ECE-A058-FD2C849140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B0DBF-F569-4ECE-A058-FD2C849140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BC0D-4ACF-4D7A-8A67-D21596EF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5EBD-77A3-4348-80D2-6955CD6C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9B5A-3E73-4302-A3F5-4D63B55D5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4F33-4D7E-4EAD-9005-F43D32A7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3B00-012A-4038-AF48-0E97785E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4BEC6-7152-4994-B857-BF6CBCFC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0685-DFCF-4C3C-87D0-6DFADD3D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0E33-55B4-4D74-8926-FE517BEC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3EFB-CA4E-4276-BA58-33DB1AEB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8E6-0F2A-4DE0-A95E-87E1CD48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4EEC-9765-445E-ACE4-B7C6B9B95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60F6F6-BAE8-483A-A6DA-9AB9E8C1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_deviati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1.wmf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0632768F-12B5-49A5-87F1-0ABB9D8ED0E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30" name="Rectangle 1029"/>
          <p:cNvSpPr>
            <a:spLocks noChangeArrowheads="1"/>
          </p:cNvSpPr>
          <p:nvPr/>
        </p:nvSpPr>
        <p:spPr bwMode="auto">
          <a:xfrm>
            <a:off x="0" y="2520877"/>
            <a:ext cx="7639050" cy="144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b="1" u="sng" dirty="0" smtClean="0">
                <a:solidFill>
                  <a:schemeClr val="accent2"/>
                </a:solidFill>
                <a:cs typeface="Times New Roman" pitchFamily="18" charset="0"/>
              </a:rPr>
              <a:t>Topics Covered in this section include:</a:t>
            </a:r>
            <a:endParaRPr lang="en-US" b="1" u="sng" dirty="0">
              <a:solidFill>
                <a:schemeClr val="accent2"/>
              </a:solidFill>
              <a:cs typeface="Times New Roman" pitchFamily="18" charset="0"/>
            </a:endParaRPr>
          </a:p>
          <a:p>
            <a:pPr marL="228600" indent="-228600">
              <a:spcBef>
                <a:spcPct val="20000"/>
              </a:spcBef>
              <a:buFont typeface="Arial" pitchFamily="34" charset="0"/>
              <a:buChar char="•"/>
              <a:tabLst>
                <a:tab pos="461963" algn="l"/>
                <a:tab pos="914400" algn="l"/>
              </a:tabLst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Using statistical functions in MATLAB</a:t>
            </a:r>
          </a:p>
          <a:p>
            <a:pPr marL="228600" indent="-228600">
              <a:spcBef>
                <a:spcPct val="20000"/>
              </a:spcBef>
              <a:buFont typeface="Arial" pitchFamily="34" charset="0"/>
              <a:buChar char="•"/>
              <a:tabLst>
                <a:tab pos="461963" algn="l"/>
                <a:tab pos="914400" algn="l"/>
              </a:tabLst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Working with data files in MATLAB</a:t>
            </a: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0" y="381000"/>
            <a:ext cx="3459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b="1" u="sng" dirty="0" smtClean="0">
                <a:solidFill>
                  <a:schemeClr val="accent2"/>
                </a:solidFill>
                <a:cs typeface="Times New Roman" pitchFamily="18" charset="0"/>
              </a:rPr>
              <a:t>Statistics and Data Files</a:t>
            </a:r>
            <a:endParaRPr lang="en-US" b="1" u="sng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88017"/>
            <a:ext cx="9144000" cy="92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61963" algn="l"/>
                <a:tab pos="914400" algn="l"/>
              </a:tabLst>
            </a:pPr>
            <a:r>
              <a:rPr lang="en-US" b="1" u="sng" dirty="0" smtClean="0">
                <a:solidFill>
                  <a:srgbClr val="FF0000"/>
                </a:solidFill>
                <a:cs typeface="Times New Roman" pitchFamily="18" charset="0"/>
              </a:rPr>
              <a:t>Read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:  </a:t>
            </a:r>
            <a:r>
              <a:rPr lang="en-US" u="sng" dirty="0" smtClean="0">
                <a:solidFill>
                  <a:srgbClr val="FF0000"/>
                </a:solidFill>
                <a:cs typeface="Times New Roman" pitchFamily="18" charset="0"/>
              </a:rPr>
              <a:t>Section 3.6 in MATLAB, An Introduction with Applications, 5</a:t>
            </a:r>
            <a:r>
              <a:rPr lang="en-US" u="sng" baseline="30000" dirty="0" smtClean="0">
                <a:solidFill>
                  <a:srgbClr val="FF0000"/>
                </a:solidFill>
                <a:cs typeface="Times New Roman" pitchFamily="18" charset="0"/>
              </a:rPr>
              <a:t>th</a:t>
            </a:r>
            <a:r>
              <a:rPr lang="en-US" u="sng" dirty="0" smtClean="0">
                <a:solidFill>
                  <a:srgbClr val="FF0000"/>
                </a:solidFill>
                <a:cs typeface="Times New Roman" pitchFamily="18" charset="0"/>
              </a:rPr>
              <a:t> Edition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, by </a:t>
            </a:r>
            <a:r>
              <a:rPr lang="en-US" dirty="0" err="1" smtClean="0">
                <a:solidFill>
                  <a:srgbClr val="FF0000"/>
                </a:solidFill>
                <a:cs typeface="Times New Roman" pitchFamily="18" charset="0"/>
              </a:rPr>
              <a:t>Gilat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17" y="363928"/>
            <a:ext cx="9144001" cy="47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b="1" i="1" u="sng" dirty="0" smtClean="0">
                <a:solidFill>
                  <a:schemeClr val="accent2"/>
                </a:solidFill>
              </a:rPr>
              <a:t>Example</a:t>
            </a:r>
            <a:r>
              <a:rPr lang="en-US" sz="2000" b="1" i="1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>
                <a:solidFill>
                  <a:schemeClr val="accent2"/>
                </a:solidFill>
              </a:rPr>
              <a:t>  Read 3 data files to see how the formatting affects the way they are stored.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421" t="-96" r="46491" b="9686"/>
          <a:stretch/>
        </p:blipFill>
        <p:spPr>
          <a:xfrm>
            <a:off x="-9832" y="3074227"/>
            <a:ext cx="1612490" cy="3762404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8759" b="36696"/>
          <a:stretch/>
        </p:blipFill>
        <p:spPr>
          <a:xfrm>
            <a:off x="3822809" y="3170051"/>
            <a:ext cx="5282806" cy="1017272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45808" b="20702"/>
          <a:stretch/>
        </p:blipFill>
        <p:spPr>
          <a:xfrm>
            <a:off x="3822809" y="5124450"/>
            <a:ext cx="1604597" cy="1723099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28285"/>
              </p:ext>
            </p:extLst>
          </p:nvPr>
        </p:nvGraphicFramePr>
        <p:xfrm>
          <a:off x="2401892" y="3122141"/>
          <a:ext cx="423099" cy="3666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099"/>
              </a:tblGrid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5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23910"/>
              </p:ext>
            </p:extLst>
          </p:nvPr>
        </p:nvGraphicFramePr>
        <p:xfrm>
          <a:off x="7239000" y="5291826"/>
          <a:ext cx="142867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26"/>
                <a:gridCol w="476226"/>
                <a:gridCol w="476226"/>
              </a:tblGrid>
              <a:tr h="3447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7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7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47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232563"/>
              </p:ext>
            </p:extLst>
          </p:nvPr>
        </p:nvGraphicFramePr>
        <p:xfrm>
          <a:off x="3822809" y="4655886"/>
          <a:ext cx="5272764" cy="344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397"/>
                <a:gridCol w="439397"/>
                <a:gridCol w="439397"/>
                <a:gridCol w="439397"/>
                <a:gridCol w="439397"/>
                <a:gridCol w="439397"/>
                <a:gridCol w="439397"/>
                <a:gridCol w="439397"/>
                <a:gridCol w="439397"/>
                <a:gridCol w="439397"/>
                <a:gridCol w="439397"/>
                <a:gridCol w="439397"/>
              </a:tblGrid>
              <a:tr h="3447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924232" y="4611329"/>
            <a:ext cx="135685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110" y="4828244"/>
            <a:ext cx="1602657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FF0000"/>
                </a:solidFill>
              </a:rPr>
              <a:t>Read as a</a:t>
            </a:r>
          </a:p>
          <a:p>
            <a:pPr algn="ctr"/>
            <a:r>
              <a:rPr lang="en-US" sz="1800" b="1" i="1" dirty="0" smtClean="0">
                <a:solidFill>
                  <a:srgbClr val="FF0000"/>
                </a:solidFill>
              </a:rPr>
              <a:t>12 x 1</a:t>
            </a:r>
          </a:p>
          <a:p>
            <a:pPr algn="ctr"/>
            <a:r>
              <a:rPr lang="en-US" sz="1800" b="1" i="1" dirty="0" smtClean="0">
                <a:solidFill>
                  <a:srgbClr val="FF0000"/>
                </a:solidFill>
              </a:rPr>
              <a:t>column vector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43092" y="5898762"/>
            <a:ext cx="135685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43092" y="6142386"/>
            <a:ext cx="1323315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FF0000"/>
                </a:solidFill>
              </a:rPr>
              <a:t>Read as a</a:t>
            </a:r>
          </a:p>
          <a:p>
            <a:pPr algn="ctr"/>
            <a:r>
              <a:rPr lang="en-US" sz="1800" b="1" i="1" dirty="0" smtClean="0">
                <a:solidFill>
                  <a:srgbClr val="FF0000"/>
                </a:solidFill>
              </a:rPr>
              <a:t>4x3 matrix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412490" y="3957584"/>
            <a:ext cx="691842" cy="870660"/>
            <a:chOff x="3291720" y="3919488"/>
            <a:chExt cx="691842" cy="691842"/>
          </a:xfrm>
        </p:grpSpPr>
        <p:sp>
          <p:nvSpPr>
            <p:cNvPr id="6" name="Arc 5"/>
            <p:cNvSpPr/>
            <p:nvPr/>
          </p:nvSpPr>
          <p:spPr>
            <a:xfrm rot="16200000">
              <a:off x="3230471" y="3980737"/>
              <a:ext cx="691842" cy="569343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10800000">
              <a:off x="3291720" y="3977314"/>
              <a:ext cx="691842" cy="569343"/>
            </a:xfrm>
            <a:prstGeom prst="arc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04332" y="4236938"/>
            <a:ext cx="295886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FF0000"/>
                </a:solidFill>
              </a:rPr>
              <a:t>Read as a 1x12 row vector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0" y="838200"/>
            <a:ext cx="9167083" cy="2215471"/>
            <a:chOff x="0" y="838200"/>
            <a:chExt cx="9167083" cy="221547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838200"/>
              <a:ext cx="6999944" cy="2215471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86483" y="838200"/>
              <a:ext cx="2080600" cy="2210637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3758410" y="1391290"/>
              <a:ext cx="2623533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FF0000"/>
                  </a:solidFill>
                </a:rPr>
                <a:t>3 data files were read and the size of each vector or matrix was determined</a:t>
              </a:r>
              <a:endParaRPr lang="en-US" sz="1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01739" y="1303081"/>
              <a:ext cx="1703876" cy="174312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9" idx="3"/>
            </p:cNvCxnSpPr>
            <p:nvPr/>
          </p:nvCxnSpPr>
          <p:spPr>
            <a:xfrm>
              <a:off x="6381943" y="1852955"/>
              <a:ext cx="1019796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" y="400469"/>
            <a:ext cx="9144001" cy="96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b="1" i="1" u="sng" dirty="0" smtClean="0">
                <a:solidFill>
                  <a:schemeClr val="accent2"/>
                </a:solidFill>
              </a:rPr>
              <a:t>Example</a:t>
            </a:r>
            <a:r>
              <a:rPr lang="en-US" b="1" i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 Recall the earlier example where 36 grades were loaded into a vector using the following instruction: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9197" t="23479" r="4493" b="60972"/>
          <a:stretch/>
        </p:blipFill>
        <p:spPr>
          <a:xfrm>
            <a:off x="148390" y="1401474"/>
            <a:ext cx="8621984" cy="1137465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0" y="2737949"/>
            <a:ext cx="91440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Another option for specifying the 36 grades is to put them in a text file and read the file.  We could read the grades into either a </a:t>
            </a:r>
            <a:r>
              <a:rPr lang="en-US" b="1" i="1" dirty="0" smtClean="0">
                <a:solidFill>
                  <a:schemeClr val="accent2"/>
                </a:solidFill>
              </a:rPr>
              <a:t>row vector </a:t>
            </a:r>
            <a:r>
              <a:rPr lang="en-US" dirty="0" smtClean="0">
                <a:solidFill>
                  <a:schemeClr val="accent2"/>
                </a:solidFill>
              </a:rPr>
              <a:t>or a </a:t>
            </a:r>
            <a:r>
              <a:rPr lang="en-US" b="1" i="1" dirty="0" smtClean="0">
                <a:solidFill>
                  <a:schemeClr val="accent2"/>
                </a:solidFill>
              </a:rPr>
              <a:t>column vector </a:t>
            </a:r>
            <a:r>
              <a:rPr lang="en-US" dirty="0" smtClean="0">
                <a:solidFill>
                  <a:schemeClr val="accent2"/>
                </a:solidFill>
              </a:rPr>
              <a:t>(either works well), so we could enter the values into </a:t>
            </a:r>
            <a:r>
              <a:rPr lang="en-US" b="1" i="1" dirty="0" err="1" smtClean="0">
                <a:solidFill>
                  <a:schemeClr val="accent2"/>
                </a:solidFill>
              </a:rPr>
              <a:t>NotePad</a:t>
            </a:r>
            <a:r>
              <a:rPr lang="en-US" dirty="0" smtClean="0">
                <a:solidFill>
                  <a:schemeClr val="accent2"/>
                </a:solidFill>
              </a:rPr>
              <a:t> with one of the following options: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One grade per line (36 lines total) – read into a </a:t>
            </a:r>
            <a:r>
              <a:rPr lang="en-US" b="1" i="1" dirty="0" smtClean="0">
                <a:solidFill>
                  <a:schemeClr val="accent2"/>
                </a:solidFill>
              </a:rPr>
              <a:t>column vector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All 36 grades on a single line separated by commas (this option is shown below) – read into a </a:t>
            </a:r>
            <a:r>
              <a:rPr lang="en-US" b="1" i="1" dirty="0" smtClean="0">
                <a:solidFill>
                  <a:schemeClr val="accent2"/>
                </a:solidFill>
              </a:rPr>
              <a:t>row vector</a:t>
            </a:r>
            <a:endParaRPr lang="en-US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626" y="5495051"/>
            <a:ext cx="9152626" cy="10414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26" y="1874315"/>
            <a:ext cx="9152626" cy="1041405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" y="400468"/>
            <a:ext cx="9144001" cy="140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i="1" u="sng" dirty="0" smtClean="0">
                <a:solidFill>
                  <a:schemeClr val="accent2"/>
                </a:solidFill>
              </a:rPr>
              <a:t>Example (continued):</a:t>
            </a:r>
            <a:r>
              <a:rPr lang="en-US" sz="2200" dirty="0" smtClean="0">
                <a:solidFill>
                  <a:schemeClr val="accent2"/>
                </a:solidFill>
              </a:rPr>
              <a:t>  The MATLAB program below is a modified version of the previous program (on slide 7) that assigned grades to a vector using a list.  Only one instruction (line 6) was changed (highlighted below) so that the grades can be read from a text file instead.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200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819400"/>
            <a:ext cx="6257925" cy="4038600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325" y="4524375"/>
            <a:ext cx="2733675" cy="2333625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69343" y="3925019"/>
            <a:ext cx="2544793" cy="1552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34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00468"/>
            <a:ext cx="3508664" cy="251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i="1" u="sng" dirty="0" smtClean="0">
                <a:solidFill>
                  <a:schemeClr val="accent2"/>
                </a:solidFill>
              </a:rPr>
              <a:t>Example (continued):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One more feature was added to the previous program:  A </a:t>
            </a:r>
            <a:r>
              <a:rPr lang="en-US" sz="2200" b="1" i="1" dirty="0" smtClean="0">
                <a:solidFill>
                  <a:schemeClr val="accent2"/>
                </a:solidFill>
              </a:rPr>
              <a:t>for loop </a:t>
            </a:r>
            <a:r>
              <a:rPr lang="en-US" sz="2200" dirty="0" smtClean="0">
                <a:solidFill>
                  <a:schemeClr val="accent2"/>
                </a:solidFill>
              </a:rPr>
              <a:t>was added to count the number of grades in each range and the results were displayed.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664" y="381000"/>
            <a:ext cx="5635336" cy="6461504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15731"/>
            <a:ext cx="3435927" cy="3926773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599372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" y="400468"/>
            <a:ext cx="9144001" cy="128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b="1" i="1" u="sng" dirty="0" smtClean="0">
                <a:solidFill>
                  <a:schemeClr val="accent2"/>
                </a:solidFill>
              </a:rPr>
              <a:t>Reading two columns of data into a matrix: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Recall that commas are used to separate values into columns, so the text file shown below would be read into a matrix with two columns.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376" y="3295132"/>
            <a:ext cx="1158336" cy="1815882"/>
          </a:xfrm>
          <a:prstGeom prst="rect">
            <a:avLst/>
          </a:prstGeom>
          <a:solidFill>
            <a:srgbClr val="FFFF66"/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10,20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30,40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50,60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70,80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34405" y="3775186"/>
            <a:ext cx="1857375" cy="390525"/>
          </a:xfrm>
          <a:prstGeom prst="rightArrow">
            <a:avLst/>
          </a:prstGeom>
          <a:solidFill>
            <a:srgbClr val="0000FF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53450"/>
              </p:ext>
            </p:extLst>
          </p:nvPr>
        </p:nvGraphicFramePr>
        <p:xfrm>
          <a:off x="6491286" y="3316916"/>
          <a:ext cx="1495425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/>
                <a:gridCol w="771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30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40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60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61684" y="2664353"/>
            <a:ext cx="3554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A  (array in MATLAB)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0692" y="4418670"/>
            <a:ext cx="39271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MATLAB instruction:</a:t>
            </a:r>
          </a:p>
          <a:p>
            <a:r>
              <a:rPr lang="en-US" sz="2800" b="1" i="1" dirty="0" smtClean="0">
                <a:solidFill>
                  <a:srgbClr val="0000FF"/>
                </a:solidFill>
              </a:rPr>
              <a:t>A = </a:t>
            </a:r>
            <a:r>
              <a:rPr lang="en-US" sz="2800" b="1" i="1" dirty="0" err="1" smtClean="0">
                <a:solidFill>
                  <a:srgbClr val="0000FF"/>
                </a:solidFill>
              </a:rPr>
              <a:t>csvread</a:t>
            </a:r>
            <a:r>
              <a:rPr lang="en-US" sz="2800" b="1" i="1" dirty="0" smtClean="0">
                <a:solidFill>
                  <a:srgbClr val="0000FF"/>
                </a:solidFill>
              </a:rPr>
              <a:t>(‘mydata.txt’)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2365" y="2636074"/>
            <a:ext cx="1728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mydata.txt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2231923"/>
            <a:ext cx="9144001" cy="3608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20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00468"/>
            <a:ext cx="9144000" cy="200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800" b="1" u="sng" dirty="0" smtClean="0">
                <a:solidFill>
                  <a:schemeClr val="accent2"/>
                </a:solidFill>
              </a:rPr>
              <a:t>Submatrices:  Separating columns from a matrix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Each column in a text file might correspond to a different variable.  If a text file is read into a matrix, it is useful to be able to separate the matrix into various columns or other </a:t>
            </a:r>
            <a:r>
              <a:rPr lang="en-US" b="1" i="1" dirty="0" smtClean="0">
                <a:solidFill>
                  <a:schemeClr val="accent2"/>
                </a:solidFill>
              </a:rPr>
              <a:t>submatrices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If A1 is a </a:t>
            </a:r>
            <a:r>
              <a:rPr lang="en-US" b="1" i="1" dirty="0" smtClean="0">
                <a:solidFill>
                  <a:schemeClr val="accent2"/>
                </a:solidFill>
              </a:rPr>
              <a:t>submatrix</a:t>
            </a:r>
            <a:r>
              <a:rPr lang="en-US" dirty="0" smtClean="0">
                <a:solidFill>
                  <a:schemeClr val="accent2"/>
                </a:solidFill>
              </a:rPr>
              <a:t> of matrix A, then A1 can be defined as:</a:t>
            </a:r>
          </a:p>
        </p:txBody>
      </p:sp>
      <p:sp>
        <p:nvSpPr>
          <p:cNvPr id="4" name="Rectangle 3"/>
          <p:cNvSpPr/>
          <p:nvPr/>
        </p:nvSpPr>
        <p:spPr>
          <a:xfrm>
            <a:off x="308345" y="2639877"/>
            <a:ext cx="8484782" cy="461665"/>
          </a:xfrm>
          <a:prstGeom prst="rect">
            <a:avLst/>
          </a:prstGeom>
          <a:solidFill>
            <a:srgbClr val="FFFF66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b="1" i="1" dirty="0" smtClean="0">
                <a:solidFill>
                  <a:srgbClr val="0000FF"/>
                </a:solidFill>
              </a:rPr>
              <a:t>A1 = A(</a:t>
            </a:r>
            <a:r>
              <a:rPr lang="en-US" b="1" i="1" dirty="0" err="1" smtClean="0">
                <a:solidFill>
                  <a:srgbClr val="0000FF"/>
                </a:solidFill>
              </a:rPr>
              <a:t>StartRowNum:EndRowNum</a:t>
            </a:r>
            <a:r>
              <a:rPr lang="en-US" b="1" i="1" dirty="0" smtClean="0">
                <a:solidFill>
                  <a:srgbClr val="0000FF"/>
                </a:solidFill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</a:rPr>
              <a:t>StartColNum:EndColNum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63404"/>
              </p:ext>
            </p:extLst>
          </p:nvPr>
        </p:nvGraphicFramePr>
        <p:xfrm>
          <a:off x="3843099" y="3980289"/>
          <a:ext cx="2172930" cy="279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07"/>
                <a:gridCol w="560439"/>
                <a:gridCol w="530942"/>
                <a:gridCol w="530942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048651" y="5148364"/>
            <a:ext cx="794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47379" y="3536928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1       2       3      4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4888" y="3980289"/>
            <a:ext cx="312906" cy="28777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1</a:t>
            </a:r>
          </a:p>
          <a:p>
            <a:endParaRPr lang="en-US" sz="1400" b="1" dirty="0">
              <a:solidFill>
                <a:srgbClr val="006600"/>
              </a:solidFill>
            </a:endParaRPr>
          </a:p>
          <a:p>
            <a:r>
              <a:rPr lang="en-US" sz="2000" b="1" dirty="0" smtClean="0">
                <a:solidFill>
                  <a:srgbClr val="006600"/>
                </a:solidFill>
              </a:rPr>
              <a:t>2</a:t>
            </a:r>
          </a:p>
          <a:p>
            <a:endParaRPr lang="en-US" sz="1200" b="1" dirty="0">
              <a:solidFill>
                <a:srgbClr val="006600"/>
              </a:solidFill>
            </a:endParaRPr>
          </a:p>
          <a:p>
            <a:r>
              <a:rPr lang="en-US" sz="2000" b="1" dirty="0" smtClean="0">
                <a:solidFill>
                  <a:srgbClr val="006600"/>
                </a:solidFill>
              </a:rPr>
              <a:t>3</a:t>
            </a:r>
          </a:p>
          <a:p>
            <a:endParaRPr lang="en-US" sz="1050" b="1" dirty="0">
              <a:solidFill>
                <a:srgbClr val="006600"/>
              </a:solidFill>
            </a:endParaRPr>
          </a:p>
          <a:p>
            <a:r>
              <a:rPr lang="en-US" sz="2000" b="1" dirty="0" smtClean="0">
                <a:solidFill>
                  <a:srgbClr val="006600"/>
                </a:solidFill>
              </a:rPr>
              <a:t>4</a:t>
            </a:r>
          </a:p>
          <a:p>
            <a:endParaRPr lang="en-US" sz="1050" b="1" dirty="0">
              <a:solidFill>
                <a:srgbClr val="006600"/>
              </a:solidFill>
            </a:endParaRPr>
          </a:p>
          <a:p>
            <a:r>
              <a:rPr lang="en-US" sz="2000" b="1" dirty="0" smtClean="0">
                <a:solidFill>
                  <a:srgbClr val="006600"/>
                </a:solidFill>
              </a:rPr>
              <a:t>5</a:t>
            </a:r>
          </a:p>
          <a:p>
            <a:endParaRPr lang="en-US" sz="1000" b="1" dirty="0">
              <a:solidFill>
                <a:srgbClr val="006600"/>
              </a:solidFill>
            </a:endParaRPr>
          </a:p>
          <a:p>
            <a:r>
              <a:rPr lang="en-US" sz="2000" b="1" dirty="0" smtClean="0">
                <a:solidFill>
                  <a:srgbClr val="006600"/>
                </a:solidFill>
              </a:rPr>
              <a:t>6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9731" y="3536928"/>
            <a:ext cx="2100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Column numbers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18" idx="3"/>
            <a:endCxn id="16" idx="1"/>
          </p:cNvCxnSpPr>
          <p:nvPr/>
        </p:nvCxnSpPr>
        <p:spPr>
          <a:xfrm>
            <a:off x="3109986" y="3736983"/>
            <a:ext cx="83739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426862" y="3330598"/>
            <a:ext cx="1717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Row numbers</a:t>
            </a:r>
            <a:endParaRPr lang="en-US" sz="2000" b="1" dirty="0">
              <a:solidFill>
                <a:srgbClr val="0066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01341" y="3536928"/>
            <a:ext cx="0" cy="400110"/>
          </a:xfrm>
          <a:prstGeom prst="straightConnector1">
            <a:avLst/>
          </a:prstGeom>
          <a:ln w="571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01341" y="3547786"/>
            <a:ext cx="1093566" cy="0"/>
          </a:xfrm>
          <a:prstGeom prst="straightConnector1">
            <a:avLst/>
          </a:prstGeom>
          <a:ln w="57150"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-9181" y="4455867"/>
            <a:ext cx="3057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</a:rPr>
              <a:t>Matrix A</a:t>
            </a:r>
            <a:r>
              <a:rPr lang="en-US" dirty="0">
                <a:solidFill>
                  <a:schemeClr val="accent2"/>
                </a:solidFill>
              </a:rPr>
              <a:t> has 6 </a:t>
            </a:r>
            <a:r>
              <a:rPr lang="en-US" dirty="0" smtClean="0">
                <a:solidFill>
                  <a:schemeClr val="accent2"/>
                </a:solidFill>
              </a:rPr>
              <a:t>rows and </a:t>
            </a:r>
            <a:r>
              <a:rPr lang="en-US" dirty="0">
                <a:solidFill>
                  <a:schemeClr val="accent2"/>
                </a:solidFill>
              </a:rPr>
              <a:t>4 columns (6 x 4 matrix).  Various submatrices of A will be found on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131595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70645"/>
              </p:ext>
            </p:extLst>
          </p:nvPr>
        </p:nvGraphicFramePr>
        <p:xfrm>
          <a:off x="782859" y="1292388"/>
          <a:ext cx="2172930" cy="279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07"/>
                <a:gridCol w="560439"/>
                <a:gridCol w="530942"/>
                <a:gridCol w="530942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96539"/>
              </p:ext>
            </p:extLst>
          </p:nvPr>
        </p:nvGraphicFramePr>
        <p:xfrm>
          <a:off x="7332678" y="457200"/>
          <a:ext cx="1641988" cy="969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07"/>
                <a:gridCol w="560439"/>
                <a:gridCol w="530942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46810"/>
              </p:ext>
            </p:extLst>
          </p:nvPr>
        </p:nvGraphicFramePr>
        <p:xfrm>
          <a:off x="5802185" y="1354150"/>
          <a:ext cx="1061884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42"/>
                <a:gridCol w="530942"/>
              </a:tblGrid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69639"/>
              </p:ext>
            </p:extLst>
          </p:nvPr>
        </p:nvGraphicFramePr>
        <p:xfrm>
          <a:off x="5719108" y="4355215"/>
          <a:ext cx="217293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07"/>
                <a:gridCol w="560439"/>
                <a:gridCol w="530942"/>
                <a:gridCol w="530942"/>
              </a:tblGrid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19434"/>
              </p:ext>
            </p:extLst>
          </p:nvPr>
        </p:nvGraphicFramePr>
        <p:xfrm>
          <a:off x="8443724" y="2047337"/>
          <a:ext cx="530942" cy="279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42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1589" y="2460463"/>
            <a:ext cx="794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99961" y="747900"/>
            <a:ext cx="2509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 = A(1:2, 1:3)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99852" y="2266318"/>
            <a:ext cx="2527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 = A(2:6, 3:4)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5681" y="4355215"/>
            <a:ext cx="2527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= A(2:2, 1:4)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5465" y="3693110"/>
            <a:ext cx="2509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</a:t>
            </a:r>
            <a:r>
              <a:rPr lang="en-US" b="1" dirty="0" smtClean="0">
                <a:solidFill>
                  <a:srgbClr val="0000FF"/>
                </a:solidFill>
              </a:rPr>
              <a:t> = A(1:6, 3:3)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417418"/>
            <a:ext cx="4251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chemeClr val="accent6"/>
                </a:solidFill>
              </a:rPr>
              <a:t>Example</a:t>
            </a:r>
            <a:r>
              <a:rPr lang="en-US" b="1" dirty="0" smtClean="0">
                <a:solidFill>
                  <a:schemeClr val="accent6"/>
                </a:solidFill>
              </a:rPr>
              <a:t>:  </a:t>
            </a:r>
            <a:r>
              <a:rPr lang="en-US" dirty="0" smtClean="0">
                <a:solidFill>
                  <a:schemeClr val="accent6"/>
                </a:solidFill>
              </a:rPr>
              <a:t>Submatrices B,C,D,E</a:t>
            </a:r>
          </a:p>
          <a:p>
            <a:r>
              <a:rPr lang="en-US" dirty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re all derived from matrix A: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407" y="4957619"/>
            <a:ext cx="34466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What submatrix is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roduced by A(1:2, 2:3)?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5821"/>
              </p:ext>
            </p:extLst>
          </p:nvPr>
        </p:nvGraphicFramePr>
        <p:xfrm>
          <a:off x="5450096" y="5379865"/>
          <a:ext cx="1641988" cy="969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07"/>
                <a:gridCol w="560439"/>
                <a:gridCol w="530942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18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19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754262" y="5611621"/>
            <a:ext cx="766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</a:t>
            </a:r>
            <a:r>
              <a:rPr lang="en-US" b="1" dirty="0" smtClean="0">
                <a:solidFill>
                  <a:srgbClr val="0000FF"/>
                </a:solidFill>
              </a:rPr>
              <a:t> = 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 flipV="1">
            <a:off x="1101199" y="4937998"/>
            <a:ext cx="8042801" cy="6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50096" y="6451621"/>
            <a:ext cx="2996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 </a:t>
            </a:r>
            <a:r>
              <a:rPr lang="en-US" b="1" dirty="0">
                <a:solidFill>
                  <a:srgbClr val="0000FF"/>
                </a:solidFill>
              </a:rPr>
              <a:t>= A(              </a:t>
            </a:r>
            <a:r>
              <a:rPr lang="en-US" b="1" dirty="0" smtClean="0">
                <a:solidFill>
                  <a:srgbClr val="0000FF"/>
                </a:solidFill>
              </a:rPr>
              <a:t>           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034831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A(1:2, 2:3) =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6664" y="4937998"/>
            <a:ext cx="4107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2"/>
            </a:pPr>
            <a:r>
              <a:rPr lang="en-US" b="1" dirty="0" smtClean="0">
                <a:solidFill>
                  <a:srgbClr val="FF0000"/>
                </a:solidFill>
              </a:rPr>
              <a:t>Describe </a:t>
            </a:r>
            <a:r>
              <a:rPr lang="en-US" b="1" dirty="0">
                <a:solidFill>
                  <a:srgbClr val="FF0000"/>
                </a:solidFill>
              </a:rPr>
              <a:t>submatrix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" y="4485371"/>
            <a:ext cx="1101199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Try it! </a:t>
            </a:r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>
            <a:off x="4338084" y="4942463"/>
            <a:ext cx="6029" cy="19155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8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" y="400468"/>
            <a:ext cx="9114503" cy="55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b="1" i="1" u="sng" dirty="0" smtClean="0">
                <a:solidFill>
                  <a:schemeClr val="accent2"/>
                </a:solidFill>
              </a:rPr>
              <a:t>Example:  Use MATLAB to find submatrices B, C, D, E</a:t>
            </a: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38"/>
          <a:stretch/>
        </p:blipFill>
        <p:spPr>
          <a:xfrm>
            <a:off x="6371302" y="1026488"/>
            <a:ext cx="2743201" cy="5819887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068"/>
          <a:stretch/>
        </p:blipFill>
        <p:spPr>
          <a:xfrm>
            <a:off x="0" y="1578385"/>
            <a:ext cx="6371302" cy="3421318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0" y="973196"/>
            <a:ext cx="5938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The results agree with the previous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slide.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97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" y="400468"/>
            <a:ext cx="9144001" cy="26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b="1" i="1" u="sng" dirty="0" smtClean="0">
                <a:solidFill>
                  <a:schemeClr val="accent2"/>
                </a:solidFill>
              </a:rPr>
              <a:t>Example</a:t>
            </a:r>
            <a:r>
              <a:rPr lang="en-US" b="1" i="1" dirty="0" smtClean="0">
                <a:solidFill>
                  <a:schemeClr val="accent2"/>
                </a:solidFill>
              </a:rPr>
              <a:t>:  Reading a text file into a matrix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Use </a:t>
            </a:r>
            <a:r>
              <a:rPr lang="en-US" sz="2200" b="1" i="1" dirty="0" smtClean="0">
                <a:solidFill>
                  <a:schemeClr val="accent2"/>
                </a:solidFill>
              </a:rPr>
              <a:t>Notepad</a:t>
            </a:r>
            <a:r>
              <a:rPr lang="en-US" sz="2200" dirty="0" smtClean="0">
                <a:solidFill>
                  <a:schemeClr val="accent2"/>
                </a:solidFill>
              </a:rPr>
              <a:t> to create a text file with the following values of Volume and Density.  Each line represents the Volume and Density for a single part.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Write a MATLAB program to read the file into a matrix, separate the matrix into separate vectors (submatrices) for Volume and Density, and create a vector containing the Mass for each part, where </a:t>
            </a:r>
            <a:r>
              <a:rPr lang="en-US" sz="2200" b="1" i="1" dirty="0" smtClean="0">
                <a:solidFill>
                  <a:schemeClr val="accent2"/>
                </a:solidFill>
              </a:rPr>
              <a:t>Mass = Volume*Density</a:t>
            </a:r>
            <a:r>
              <a:rPr lang="en-US" sz="2200" dirty="0" smtClean="0">
                <a:solidFill>
                  <a:schemeClr val="accent2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Determine the Total Mass by summing the Mass for each part.   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01537"/>
              </p:ext>
            </p:extLst>
          </p:nvPr>
        </p:nvGraphicFramePr>
        <p:xfrm>
          <a:off x="0" y="3179259"/>
          <a:ext cx="4876800" cy="325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0744"/>
                <a:gridCol w="2516056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Volume (cm</a:t>
                      </a:r>
                      <a:r>
                        <a:rPr lang="en-US" sz="2400" b="1" baseline="300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Density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 (g/cm</a:t>
                      </a:r>
                      <a:r>
                        <a:rPr lang="en-US" sz="2400" b="1" baseline="300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12.50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2.70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18.25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8.96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16.72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7.87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9.90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8.90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21.44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4.51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15.01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7.14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14" r="39750" b="12088"/>
          <a:stretch/>
        </p:blipFill>
        <p:spPr>
          <a:xfrm>
            <a:off x="5368413" y="3838455"/>
            <a:ext cx="3775587" cy="3019545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368413" y="3324075"/>
            <a:ext cx="3610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Text file created using Notepad: </a:t>
            </a:r>
            <a:endParaRPr lang="en-US" sz="2000" b="1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3056"/>
            <a:ext cx="9150833" cy="3591009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0" y="381000"/>
            <a:ext cx="8694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>
                <a:solidFill>
                  <a:schemeClr val="accent2"/>
                </a:solidFill>
              </a:rPr>
              <a:t>MATLAB program written to read the text file and find total mass: </a:t>
            </a:r>
            <a:endParaRPr lang="en-US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5056621"/>
            <a:ext cx="7693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 output of the program is shown on the following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7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2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-1" y="392603"/>
            <a:ext cx="9144001" cy="646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b="1" u="sng" kern="0" dirty="0" smtClean="0">
                <a:solidFill>
                  <a:schemeClr val="accent2"/>
                </a:solidFill>
                <a:latin typeface="+mn-lt"/>
              </a:rPr>
              <a:t>Statistical Functions in MATLAB</a:t>
            </a:r>
            <a:r>
              <a:rPr lang="en-US" sz="2100" kern="0" dirty="0" smtClean="0">
                <a:solidFill>
                  <a:schemeClr val="accent2"/>
                </a:solidFill>
                <a:latin typeface="+mn-lt"/>
              </a:rPr>
              <a:t>: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kern="0" dirty="0" smtClean="0">
                <a:solidFill>
                  <a:schemeClr val="accent2"/>
                </a:solidFill>
                <a:latin typeface="+mn-lt"/>
              </a:rPr>
              <a:t>MATLAB includes several statistical functions.  Definitions of these statistical functions (and a few others) are provided below (assuming that N is a vector):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b="1" i="1" kern="0" dirty="0" smtClean="0">
                <a:solidFill>
                  <a:srgbClr val="FF0000"/>
                </a:solidFill>
                <a:latin typeface="+mn-lt"/>
              </a:rPr>
              <a:t>max(N) </a:t>
            </a:r>
            <a:r>
              <a:rPr lang="en-US" sz="2100" kern="0" dirty="0" smtClean="0">
                <a:solidFill>
                  <a:schemeClr val="accent2"/>
                </a:solidFill>
                <a:latin typeface="+mn-lt"/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  <a:latin typeface="+mn-lt"/>
              </a:rPr>
              <a:t>largest </a:t>
            </a:r>
            <a:r>
              <a:rPr lang="en-US" sz="2100" kern="0" dirty="0" smtClean="0">
                <a:solidFill>
                  <a:schemeClr val="accent2"/>
                </a:solidFill>
                <a:latin typeface="+mn-lt"/>
              </a:rPr>
              <a:t>element in vector N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 smtClean="0">
                <a:solidFill>
                  <a:srgbClr val="FF0000"/>
                </a:solidFill>
              </a:rPr>
              <a:t>min(N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smallest</a:t>
            </a:r>
            <a:r>
              <a:rPr lang="en-US" sz="2100" kern="0" dirty="0" smtClean="0">
                <a:solidFill>
                  <a:schemeClr val="accent2"/>
                </a:solidFill>
              </a:rPr>
              <a:t> element </a:t>
            </a:r>
            <a:r>
              <a:rPr lang="en-US" sz="2100" kern="0" dirty="0">
                <a:solidFill>
                  <a:schemeClr val="accent2"/>
                </a:solidFill>
              </a:rPr>
              <a:t>in vector N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 smtClean="0">
                <a:solidFill>
                  <a:srgbClr val="FF0000"/>
                </a:solidFill>
              </a:rPr>
              <a:t>mean(N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mean</a:t>
            </a:r>
            <a:r>
              <a:rPr lang="en-US" sz="2100" kern="0" dirty="0" smtClean="0">
                <a:solidFill>
                  <a:schemeClr val="accent2"/>
                </a:solidFill>
              </a:rPr>
              <a:t> (average) value of the elements in </a:t>
            </a:r>
            <a:r>
              <a:rPr lang="en-US" sz="2100" kern="0" dirty="0">
                <a:solidFill>
                  <a:schemeClr val="accent2"/>
                </a:solidFill>
              </a:rPr>
              <a:t>vector N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 smtClean="0">
                <a:solidFill>
                  <a:srgbClr val="FF0000"/>
                </a:solidFill>
              </a:rPr>
              <a:t>median(N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median</a:t>
            </a:r>
            <a:r>
              <a:rPr lang="en-US" sz="2100" kern="0" dirty="0" smtClean="0">
                <a:solidFill>
                  <a:schemeClr val="accent2"/>
                </a:solidFill>
              </a:rPr>
              <a:t> (middle) </a:t>
            </a:r>
            <a:r>
              <a:rPr lang="en-US" sz="2100" kern="0" dirty="0">
                <a:solidFill>
                  <a:schemeClr val="accent2"/>
                </a:solidFill>
              </a:rPr>
              <a:t>value of the elements in vector </a:t>
            </a:r>
            <a:r>
              <a:rPr lang="en-US" sz="2100" kern="0" dirty="0" smtClean="0">
                <a:solidFill>
                  <a:schemeClr val="accent2"/>
                </a:solidFill>
              </a:rPr>
              <a:t>N</a:t>
            </a:r>
          </a:p>
          <a:p>
            <a:pPr lvl="2" eaLnBrk="0" hangingPunct="0">
              <a:spcBef>
                <a:spcPct val="20000"/>
              </a:spcBef>
              <a:defRPr/>
            </a:pPr>
            <a:r>
              <a:rPr lang="en-US" sz="2100" kern="0" dirty="0" smtClean="0">
                <a:solidFill>
                  <a:schemeClr val="accent2"/>
                </a:solidFill>
              </a:rPr>
              <a:t>If N is sorted from smallest to largest,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median</a:t>
            </a:r>
            <a:r>
              <a:rPr lang="en-US" sz="2100" kern="0" dirty="0" smtClean="0">
                <a:solidFill>
                  <a:schemeClr val="accent2"/>
                </a:solidFill>
              </a:rPr>
              <a:t> is: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kern="0" dirty="0" smtClean="0">
                <a:solidFill>
                  <a:schemeClr val="accent2"/>
                </a:solidFill>
              </a:rPr>
              <a:t>The value in the middle if N has an odd number of elements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kern="0" dirty="0" smtClean="0">
                <a:solidFill>
                  <a:schemeClr val="accent2"/>
                </a:solidFill>
              </a:rPr>
              <a:t>The average of the two middle values if N has an even number of elements</a:t>
            </a:r>
            <a:endParaRPr lang="en-US" sz="2100" kern="0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 smtClean="0">
                <a:solidFill>
                  <a:srgbClr val="FF0000"/>
                </a:solidFill>
              </a:rPr>
              <a:t>mode(N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kern="0" dirty="0" smtClean="0">
                <a:solidFill>
                  <a:schemeClr val="accent2"/>
                </a:solidFill>
              </a:rPr>
              <a:t>value of N that occurs most often</a:t>
            </a:r>
            <a:endParaRPr lang="en-US" sz="2100" kern="0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 err="1" smtClean="0">
                <a:solidFill>
                  <a:srgbClr val="FF0000"/>
                </a:solidFill>
              </a:rPr>
              <a:t>std</a:t>
            </a:r>
            <a:r>
              <a:rPr lang="en-US" sz="2100" b="1" i="1" kern="0" dirty="0" smtClean="0">
                <a:solidFill>
                  <a:srgbClr val="FF0000"/>
                </a:solidFill>
              </a:rPr>
              <a:t>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standard deviation </a:t>
            </a:r>
            <a:r>
              <a:rPr lang="en-US" sz="2100" kern="0" dirty="0" smtClean="0">
                <a:solidFill>
                  <a:schemeClr val="accent2"/>
                </a:solidFill>
              </a:rPr>
              <a:t>of the values </a:t>
            </a:r>
            <a:r>
              <a:rPr lang="en-US" sz="2100" kern="0" dirty="0">
                <a:solidFill>
                  <a:schemeClr val="accent2"/>
                </a:solidFill>
              </a:rPr>
              <a:t>in vector N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44488" algn="l"/>
              </a:tabLst>
              <a:defRPr/>
            </a:pPr>
            <a:r>
              <a:rPr lang="en-US" sz="2100" b="1" i="1" kern="0" dirty="0" smtClean="0">
                <a:solidFill>
                  <a:srgbClr val="FF0000"/>
                </a:solidFill>
              </a:rPr>
              <a:t>size(N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size</a:t>
            </a:r>
            <a:r>
              <a:rPr lang="en-US" sz="2100" kern="0" dirty="0" smtClean="0">
                <a:solidFill>
                  <a:schemeClr val="accent2"/>
                </a:solidFill>
              </a:rPr>
              <a:t> of vector N (number of rows and number of columns)</a:t>
            </a:r>
            <a:endParaRPr lang="en-US" sz="2100" kern="0" dirty="0">
              <a:solidFill>
                <a:schemeClr val="accent2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 err="1" smtClean="0">
                <a:solidFill>
                  <a:srgbClr val="FF0000"/>
                </a:solidFill>
              </a:rPr>
              <a:t>numel</a:t>
            </a:r>
            <a:r>
              <a:rPr lang="en-US" sz="2100" b="1" i="1" kern="0" dirty="0" smtClean="0">
                <a:solidFill>
                  <a:srgbClr val="FF0000"/>
                </a:solidFill>
              </a:rPr>
              <a:t>(N</a:t>
            </a:r>
            <a:r>
              <a:rPr lang="en-US" sz="2100" b="1" i="1" kern="0" dirty="0">
                <a:solidFill>
                  <a:srgbClr val="FF0000"/>
                </a:solidFill>
              </a:rPr>
              <a:t>) </a:t>
            </a:r>
            <a:r>
              <a:rPr lang="en-US" sz="2100" kern="0" dirty="0">
                <a:solidFill>
                  <a:schemeClr val="accent2"/>
                </a:solidFill>
              </a:rPr>
              <a:t>– returns the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number of elements </a:t>
            </a:r>
            <a:r>
              <a:rPr lang="en-US" sz="2100" kern="0" dirty="0" smtClean="0">
                <a:solidFill>
                  <a:schemeClr val="accent2"/>
                </a:solidFill>
              </a:rPr>
              <a:t>in vector N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>
                <a:solidFill>
                  <a:srgbClr val="FF0000"/>
                </a:solidFill>
              </a:rPr>
              <a:t>s</a:t>
            </a:r>
            <a:r>
              <a:rPr lang="en-US" sz="2100" b="1" i="1" kern="0" dirty="0" smtClean="0">
                <a:solidFill>
                  <a:srgbClr val="FF0000"/>
                </a:solidFill>
              </a:rPr>
              <a:t>ort(N)</a:t>
            </a:r>
            <a:r>
              <a:rPr lang="en-US" sz="2100" kern="0" dirty="0">
                <a:solidFill>
                  <a:schemeClr val="accent2"/>
                </a:solidFill>
              </a:rPr>
              <a:t> </a:t>
            </a:r>
            <a:r>
              <a:rPr lang="en-US" sz="2100" kern="0" dirty="0" smtClean="0">
                <a:solidFill>
                  <a:schemeClr val="accent2"/>
                </a:solidFill>
              </a:rPr>
              <a:t>– </a:t>
            </a:r>
            <a:r>
              <a:rPr lang="en-US" sz="2100" b="1" i="1" kern="0" dirty="0" smtClean="0">
                <a:solidFill>
                  <a:schemeClr val="accent2"/>
                </a:solidFill>
              </a:rPr>
              <a:t>sorts</a:t>
            </a:r>
            <a:r>
              <a:rPr lang="en-US" sz="2100" kern="0" dirty="0" smtClean="0">
                <a:solidFill>
                  <a:schemeClr val="accent2"/>
                </a:solidFill>
              </a:rPr>
              <a:t> the elements in vector N from smallest to largest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100" b="1" i="1" kern="0" dirty="0">
                <a:solidFill>
                  <a:srgbClr val="FF0000"/>
                </a:solidFill>
                <a:latin typeface="+mn-lt"/>
              </a:rPr>
              <a:t>s</a:t>
            </a:r>
            <a:r>
              <a:rPr kumimoji="0" lang="en-US" sz="21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um(N)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– returns the </a:t>
            </a:r>
            <a:r>
              <a:rPr kumimoji="0" lang="en-US" sz="21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sum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(</a:t>
            </a:r>
            <a:r>
              <a:rPr kumimoji="0" lang="en-US" sz="21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total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) of the values in vector N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13355" y="363244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3356" y="4312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91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03561"/>
            <a:ext cx="1905000" cy="457200"/>
          </a:xfrm>
          <a:noFill/>
        </p:spPr>
        <p:txBody>
          <a:bodyPr/>
          <a:lstStyle/>
          <a:p>
            <a:pPr algn="l"/>
            <a:fld id="{62242C59-3F01-42B6-BE93-D4DD79F6A4D7}" type="slidenum">
              <a:rPr lang="en-US" smtClean="0"/>
              <a:pPr algn="l"/>
              <a:t>20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5604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659" y="-8987"/>
            <a:ext cx="2969342" cy="6869748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-62252" y="737181"/>
            <a:ext cx="6299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i="1" u="sng" dirty="0" smtClean="0">
                <a:solidFill>
                  <a:schemeClr val="accent2"/>
                </a:solidFill>
              </a:rPr>
              <a:t>Original table and output of MATLAB program: </a:t>
            </a:r>
            <a:endParaRPr lang="en-US" sz="2300" b="1" i="1" u="sng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21025"/>
              </p:ext>
            </p:extLst>
          </p:nvPr>
        </p:nvGraphicFramePr>
        <p:xfrm>
          <a:off x="208264" y="2906743"/>
          <a:ext cx="4876800" cy="325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0744"/>
                <a:gridCol w="2516056"/>
              </a:tblGrid>
              <a:tr h="5118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Volume (cm</a:t>
                      </a:r>
                      <a:r>
                        <a:rPr lang="en-US" sz="2400" b="1" baseline="300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Density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 (g/cm</a:t>
                      </a:r>
                      <a:r>
                        <a:rPr lang="en-US" sz="2400" b="1" baseline="300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12.50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2.70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18.25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8.96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16.72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7.87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9.90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8.90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21.44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4.51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15.01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7.14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209816"/>
            <a:ext cx="5994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Note that the vectors for Volume and Density were extracted from </a:t>
            </a:r>
            <a:r>
              <a:rPr lang="en-US" dirty="0" err="1" smtClean="0">
                <a:solidFill>
                  <a:schemeClr val="accent2"/>
                </a:solidFill>
              </a:rPr>
              <a:t>matrixA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92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400468"/>
            <a:ext cx="9144000" cy="645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b="1" i="1" u="sng" dirty="0" smtClean="0">
                <a:solidFill>
                  <a:schemeClr val="accent2"/>
                </a:solidFill>
              </a:rPr>
              <a:t>Class Example</a:t>
            </a:r>
            <a:r>
              <a:rPr lang="en-US" sz="2000" dirty="0" smtClean="0">
                <a:solidFill>
                  <a:schemeClr val="accent2"/>
                </a:solidFill>
              </a:rPr>
              <a:t>:  </a:t>
            </a:r>
          </a:p>
          <a:p>
            <a:pPr marL="341313" indent="-341313">
              <a:tabLst>
                <a:tab pos="341313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1)	Students </a:t>
            </a:r>
            <a:r>
              <a:rPr lang="en-US" sz="2000" dirty="0">
                <a:solidFill>
                  <a:schemeClr val="accent2"/>
                </a:solidFill>
              </a:rPr>
              <a:t>measured the voltage of the 36 new 9V batteries to be used in their team project and recorded the following </a:t>
            </a:r>
            <a:r>
              <a:rPr lang="en-US" sz="2000" dirty="0" smtClean="0">
                <a:solidFill>
                  <a:schemeClr val="accent2"/>
                </a:solidFill>
              </a:rPr>
              <a:t>voltages (in volts):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tabLst>
                <a:tab pos="1255713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	9.62</a:t>
            </a:r>
            <a:r>
              <a:rPr lang="en-US" sz="2000" dirty="0">
                <a:solidFill>
                  <a:schemeClr val="accent2"/>
                </a:solidFill>
              </a:rPr>
              <a:t>, 9.38, 9.58, 9.48, 9.79, 9.17, 9.33, 9.83, 9.44, 9.58, 9.77, 9.66,</a:t>
            </a:r>
          </a:p>
          <a:p>
            <a:pPr>
              <a:tabLst>
                <a:tab pos="1255713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accent2"/>
                </a:solidFill>
              </a:rPr>
              <a:t>add 24 more values distributed between 9.15 and 9.85)</a:t>
            </a:r>
          </a:p>
          <a:p>
            <a:pPr marL="803275" lvl="0" indent="-803275">
              <a:tabLst>
                <a:tab pos="341313" algn="l"/>
                <a:tab pos="80327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	A)	Enter </a:t>
            </a:r>
            <a:r>
              <a:rPr lang="en-US" sz="2000" dirty="0">
                <a:solidFill>
                  <a:schemeClr val="accent2"/>
                </a:solidFill>
              </a:rPr>
              <a:t>the values above into </a:t>
            </a:r>
            <a:r>
              <a:rPr lang="en-US" sz="2000" b="1" i="1" dirty="0">
                <a:solidFill>
                  <a:schemeClr val="accent2"/>
                </a:solidFill>
              </a:rPr>
              <a:t>Notepad</a:t>
            </a:r>
            <a:r>
              <a:rPr lang="en-US" sz="2000" dirty="0">
                <a:solidFill>
                  <a:schemeClr val="accent2"/>
                </a:solidFill>
              </a:rPr>
              <a:t> in a format so that they can be read into </a:t>
            </a:r>
            <a:r>
              <a:rPr lang="en-US" sz="2000" dirty="0" smtClean="0">
                <a:solidFill>
                  <a:schemeClr val="accent2"/>
                </a:solidFill>
              </a:rPr>
              <a:t>either a </a:t>
            </a:r>
            <a:r>
              <a:rPr lang="en-US" sz="2000" dirty="0">
                <a:solidFill>
                  <a:schemeClr val="accent2"/>
                </a:solidFill>
              </a:rPr>
              <a:t>single column vector or </a:t>
            </a:r>
            <a:r>
              <a:rPr lang="en-US" sz="2000" dirty="0" smtClean="0">
                <a:solidFill>
                  <a:schemeClr val="accent2"/>
                </a:solidFill>
              </a:rPr>
              <a:t>a single row </a:t>
            </a:r>
            <a:r>
              <a:rPr lang="en-US" sz="2000" dirty="0">
                <a:solidFill>
                  <a:schemeClr val="accent2"/>
                </a:solidFill>
              </a:rPr>
              <a:t>vector.  Save the text </a:t>
            </a:r>
            <a:r>
              <a:rPr lang="en-US" sz="2000" dirty="0" smtClean="0">
                <a:solidFill>
                  <a:schemeClr val="accent2"/>
                </a:solidFill>
              </a:rPr>
              <a:t>file.</a:t>
            </a:r>
          </a:p>
          <a:p>
            <a:pPr marL="803275" lvl="0" indent="-803275">
              <a:tabLst>
                <a:tab pos="341313" algn="l"/>
                <a:tab pos="803275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B)	Write </a:t>
            </a:r>
            <a:r>
              <a:rPr lang="en-US" sz="2000" dirty="0">
                <a:solidFill>
                  <a:schemeClr val="accent2"/>
                </a:solidFill>
              </a:rPr>
              <a:t>a MATLAB program to read the text file and use functions in MATLAB to find and display each of the following: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Average voltage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Median voltage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Mode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Standard deviation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Number of batteries tested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Standard deviation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Maximum voltage</a:t>
            </a:r>
          </a:p>
          <a:p>
            <a:pPr marL="1144588" lvl="2" indent="-3413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Minimum voltage</a:t>
            </a:r>
          </a:p>
          <a:p>
            <a:pPr marL="803275" lvl="0" indent="-461963">
              <a:buAutoNum type="alphaUcParenR" startAt="3"/>
              <a:tabLst>
                <a:tab pos="80327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The MATLAB program should also display the </a:t>
            </a:r>
            <a:r>
              <a:rPr lang="en-US" sz="2000" dirty="0">
                <a:solidFill>
                  <a:schemeClr val="accent2"/>
                </a:solidFill>
              </a:rPr>
              <a:t>voltages 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accent2"/>
                </a:solidFill>
              </a:rPr>
              <a:t>6 per line) with a descriptive </a:t>
            </a:r>
            <a:r>
              <a:rPr lang="en-US" sz="2000" dirty="0" smtClean="0">
                <a:solidFill>
                  <a:schemeClr val="accent2"/>
                </a:solidFill>
              </a:rPr>
              <a:t>heading</a:t>
            </a:r>
          </a:p>
          <a:p>
            <a:pPr marL="803275" lvl="0" indent="-461963">
              <a:buAutoNum type="alphaUcParenR" startAt="3"/>
              <a:tabLst>
                <a:tab pos="80327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The MATLAB program should also </a:t>
            </a:r>
            <a:r>
              <a:rPr lang="en-US" sz="2000" b="1" i="1" u="sng" dirty="0" smtClean="0">
                <a:solidFill>
                  <a:schemeClr val="accent2"/>
                </a:solidFill>
              </a:rPr>
              <a:t>sort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the voltages from smallest to largest and display them again (6 per line) with a descriptive </a:t>
            </a:r>
            <a:r>
              <a:rPr lang="en-US" sz="2000" dirty="0" smtClean="0">
                <a:solidFill>
                  <a:schemeClr val="accent2"/>
                </a:solidFill>
              </a:rPr>
              <a:t>heading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400468"/>
            <a:ext cx="9144000" cy="100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b="1" i="1" u="sng" dirty="0" smtClean="0">
                <a:solidFill>
                  <a:schemeClr val="accent2"/>
                </a:solidFill>
              </a:rPr>
              <a:t>Class Example</a:t>
            </a:r>
            <a:r>
              <a:rPr lang="en-US" sz="2000" dirty="0" smtClean="0">
                <a:solidFill>
                  <a:schemeClr val="accent2"/>
                </a:solidFill>
              </a:rPr>
              <a:t>:  </a:t>
            </a:r>
          </a:p>
          <a:p>
            <a:pPr marL="457200" indent="-457200">
              <a:buAutoNum type="arabicParenR" startAt="2"/>
              <a:tabLst>
                <a:tab pos="341313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Data from a robot test shows that it traveled different distances at different velocities.  The values are shown in the table below.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293196"/>
            <a:ext cx="9144000" cy="256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3275" lvl="0" indent="-803275">
              <a:tabLst>
                <a:tab pos="341313" algn="l"/>
                <a:tab pos="80327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	A)	Enter </a:t>
            </a:r>
            <a:r>
              <a:rPr lang="en-US" sz="2000" dirty="0">
                <a:solidFill>
                  <a:schemeClr val="accent2"/>
                </a:solidFill>
              </a:rPr>
              <a:t>the values above into </a:t>
            </a:r>
            <a:r>
              <a:rPr lang="en-US" sz="2000" b="1" i="1" dirty="0">
                <a:solidFill>
                  <a:schemeClr val="accent2"/>
                </a:solidFill>
              </a:rPr>
              <a:t>Notepad</a:t>
            </a:r>
            <a:r>
              <a:rPr lang="en-US" sz="2000" dirty="0">
                <a:solidFill>
                  <a:schemeClr val="accent2"/>
                </a:solidFill>
              </a:rPr>
              <a:t> in a format so that they can be read into </a:t>
            </a:r>
            <a:r>
              <a:rPr lang="en-US" sz="2000" dirty="0" smtClean="0">
                <a:solidFill>
                  <a:schemeClr val="accent2"/>
                </a:solidFill>
              </a:rPr>
              <a:t>either a </a:t>
            </a:r>
            <a:r>
              <a:rPr lang="en-US" sz="2000" dirty="0">
                <a:solidFill>
                  <a:schemeClr val="accent2"/>
                </a:solidFill>
              </a:rPr>
              <a:t>single column vector or </a:t>
            </a:r>
            <a:r>
              <a:rPr lang="en-US" sz="2000" dirty="0" smtClean="0">
                <a:solidFill>
                  <a:schemeClr val="accent2"/>
                </a:solidFill>
              </a:rPr>
              <a:t>a single row </a:t>
            </a:r>
            <a:r>
              <a:rPr lang="en-US" sz="2000" dirty="0">
                <a:solidFill>
                  <a:schemeClr val="accent2"/>
                </a:solidFill>
              </a:rPr>
              <a:t>vector.  Save the text </a:t>
            </a:r>
            <a:r>
              <a:rPr lang="en-US" sz="2000" dirty="0" smtClean="0">
                <a:solidFill>
                  <a:schemeClr val="accent2"/>
                </a:solidFill>
              </a:rPr>
              <a:t>file.</a:t>
            </a:r>
          </a:p>
          <a:p>
            <a:pPr marL="803275" lvl="0" indent="-803275">
              <a:tabLst>
                <a:tab pos="341313" algn="l"/>
                <a:tab pos="80327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	B)	Write </a:t>
            </a:r>
            <a:r>
              <a:rPr lang="en-US" sz="2000" dirty="0">
                <a:solidFill>
                  <a:schemeClr val="accent2"/>
                </a:solidFill>
              </a:rPr>
              <a:t>a MATLAB program to </a:t>
            </a:r>
            <a:r>
              <a:rPr lang="en-US" sz="2000" dirty="0" smtClean="0">
                <a:solidFill>
                  <a:schemeClr val="accent2"/>
                </a:solidFill>
              </a:rPr>
              <a:t>:</a:t>
            </a:r>
          </a:p>
          <a:p>
            <a:pPr marL="1025525" lvl="2" indent="-222250">
              <a:buFont typeface="Arial" panose="020B0604020202020204" pitchFamily="34" charset="0"/>
              <a:buChar char="•"/>
              <a:tabLst>
                <a:tab pos="341313" algn="l"/>
                <a:tab pos="803275" algn="l"/>
                <a:tab pos="102552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Read </a:t>
            </a:r>
            <a:r>
              <a:rPr lang="en-US" sz="2000" dirty="0">
                <a:solidFill>
                  <a:schemeClr val="accent2"/>
                </a:solidFill>
              </a:rPr>
              <a:t>the text file into a matrix and then create separate vectors for </a:t>
            </a:r>
            <a:r>
              <a:rPr lang="en-US" sz="2000" dirty="0" smtClean="0">
                <a:solidFill>
                  <a:schemeClr val="accent2"/>
                </a:solidFill>
              </a:rPr>
              <a:t>T </a:t>
            </a:r>
            <a:r>
              <a:rPr lang="en-US" sz="2000" dirty="0">
                <a:solidFill>
                  <a:schemeClr val="accent2"/>
                </a:solidFill>
              </a:rPr>
              <a:t>and </a:t>
            </a:r>
            <a:r>
              <a:rPr lang="en-US" sz="2000" dirty="0" smtClean="0">
                <a:solidFill>
                  <a:schemeClr val="accent2"/>
                </a:solidFill>
              </a:rPr>
              <a:t>V </a:t>
            </a:r>
            <a:r>
              <a:rPr lang="en-US" sz="2000" dirty="0">
                <a:solidFill>
                  <a:schemeClr val="accent2"/>
                </a:solidFill>
              </a:rPr>
              <a:t>from the matrix</a:t>
            </a:r>
            <a:r>
              <a:rPr lang="en-US" sz="2000" dirty="0" smtClean="0">
                <a:solidFill>
                  <a:schemeClr val="accent2"/>
                </a:solidFill>
              </a:rPr>
              <a:t>.  Assume that the number of rows in the text file is unknown.</a:t>
            </a:r>
          </a:p>
          <a:p>
            <a:pPr marL="1025525" lvl="2" indent="-222250">
              <a:buFont typeface="Arial" panose="020B0604020202020204" pitchFamily="34" charset="0"/>
              <a:buChar char="•"/>
              <a:tabLst>
                <a:tab pos="341313" algn="l"/>
                <a:tab pos="803275" algn="l"/>
                <a:tab pos="102552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Create a new vector for Distance, where </a:t>
            </a:r>
            <a:r>
              <a:rPr lang="en-US" sz="2000" b="1" i="1" dirty="0" smtClean="0">
                <a:solidFill>
                  <a:schemeClr val="accent2"/>
                </a:solidFill>
              </a:rPr>
              <a:t>Distance =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Velocity</a:t>
            </a:r>
            <a:r>
              <a:rPr lang="en-US" sz="2000" b="1" i="1" dirty="0" err="1" smtClean="0">
                <a:solidFill>
                  <a:schemeClr val="accent2"/>
                </a:solidFill>
                <a:sym typeface="Symbol" panose="05050102010706020507" pitchFamily="18" charset="2"/>
              </a:rPr>
              <a:t>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Time</a:t>
            </a:r>
            <a:endParaRPr lang="en-US" sz="2000" b="1" i="1" dirty="0" smtClean="0">
              <a:solidFill>
                <a:schemeClr val="accent2"/>
              </a:solidFill>
            </a:endParaRPr>
          </a:p>
          <a:p>
            <a:pPr marL="1025525" lvl="2" indent="-222250">
              <a:buFont typeface="Arial" panose="020B0604020202020204" pitchFamily="34" charset="0"/>
              <a:buChar char="•"/>
              <a:tabLst>
                <a:tab pos="341313" algn="l"/>
                <a:tab pos="803275" algn="l"/>
                <a:tab pos="1025525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Use MATLAB functions to find and display average distance, maximum distance, and minimum distance (include units).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862621"/>
              </p:ext>
            </p:extLst>
          </p:nvPr>
        </p:nvGraphicFramePr>
        <p:xfrm>
          <a:off x="1532082" y="1423394"/>
          <a:ext cx="3612572" cy="2850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627"/>
                <a:gridCol w="20689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Time, T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</a:rPr>
                        <a:t> (s)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Velocity, V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</a:rPr>
                        <a:t> (cm/s)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12.50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2.70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18.25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8.96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16.72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7.87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9.90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8.90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42376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21.44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4.51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15.01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7.14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43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3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-1" y="392605"/>
            <a:ext cx="9144001" cy="42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 smtClean="0">
                <a:solidFill>
                  <a:schemeClr val="accent2"/>
                </a:solidFill>
                <a:latin typeface="+mn-lt"/>
              </a:rPr>
              <a:t>Example – Using Statistical Functions in MATLAB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+mn-lt"/>
              </a:rPr>
              <a:t>The output of the program is shown on the following slide.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13355" y="363244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3356" y="4312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72" y="1328468"/>
            <a:ext cx="7424735" cy="5529532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4193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4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-1" y="392604"/>
            <a:ext cx="2993367" cy="82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u="sng" kern="0" dirty="0" smtClean="0">
                <a:solidFill>
                  <a:schemeClr val="accent2"/>
                </a:solidFill>
                <a:latin typeface="+mn-lt"/>
              </a:rPr>
              <a:t>Output of the program on the previous slide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: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13355" y="363244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3356" y="4312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90147" y="533400"/>
            <a:ext cx="9040497" cy="6239790"/>
            <a:chOff x="90147" y="533400"/>
            <a:chExt cx="9040497" cy="623979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3041" r="2770"/>
            <a:stretch/>
          </p:blipFill>
          <p:spPr>
            <a:xfrm>
              <a:off x="2098597" y="1296729"/>
              <a:ext cx="3562710" cy="5476461"/>
            </a:xfrm>
            <a:prstGeom prst="rect">
              <a:avLst/>
            </a:prstGeom>
            <a:ln w="28575">
              <a:solidFill>
                <a:srgbClr val="0000FF"/>
              </a:solidFill>
            </a:ln>
          </p:spPr>
        </p:pic>
        <p:sp>
          <p:nvSpPr>
            <p:cNvPr id="8" name="Rectangle 9"/>
            <p:cNvSpPr txBox="1">
              <a:spLocks noChangeArrowheads="1"/>
            </p:cNvSpPr>
            <p:nvPr/>
          </p:nvSpPr>
          <p:spPr bwMode="auto">
            <a:xfrm>
              <a:off x="3483144" y="1666824"/>
              <a:ext cx="1357554" cy="425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2000" b="1" kern="0" dirty="0" smtClean="0">
                  <a:solidFill>
                    <a:srgbClr val="FF0000"/>
                  </a:solidFill>
                </a:rPr>
                <a:t>Smallest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3072208" y="1879346"/>
              <a:ext cx="559736" cy="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Rectangle 9"/>
            <p:cNvSpPr txBox="1">
              <a:spLocks noChangeArrowheads="1"/>
            </p:cNvSpPr>
            <p:nvPr/>
          </p:nvSpPr>
          <p:spPr bwMode="auto">
            <a:xfrm>
              <a:off x="3483144" y="3730432"/>
              <a:ext cx="1357554" cy="425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2000" b="1" kern="0" dirty="0" smtClean="0">
                  <a:solidFill>
                    <a:srgbClr val="FF0000"/>
                  </a:solidFill>
                </a:rPr>
                <a:t>Largest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076855" y="3936720"/>
              <a:ext cx="559736" cy="8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Left Brace 13"/>
            <p:cNvSpPr/>
            <p:nvPr/>
          </p:nvSpPr>
          <p:spPr bwMode="auto">
            <a:xfrm rot="10800000">
              <a:off x="3075771" y="2665297"/>
              <a:ext cx="331662" cy="474718"/>
            </a:xfrm>
            <a:prstGeom prst="lef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9"/>
            <p:cNvSpPr txBox="1">
              <a:spLocks noChangeArrowheads="1"/>
            </p:cNvSpPr>
            <p:nvPr/>
          </p:nvSpPr>
          <p:spPr bwMode="auto">
            <a:xfrm>
              <a:off x="6302430" y="1883664"/>
              <a:ext cx="2828214" cy="2515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2000" b="1" kern="0" dirty="0" smtClean="0">
                  <a:solidFill>
                    <a:srgbClr val="FF0000"/>
                  </a:solidFill>
                </a:rPr>
                <a:t>The </a:t>
              </a:r>
              <a:r>
                <a:rPr lang="en-US" sz="2000" b="1" u="sng" kern="0" dirty="0" smtClean="0">
                  <a:solidFill>
                    <a:srgbClr val="FF0000"/>
                  </a:solidFill>
                </a:rPr>
                <a:t>median</a:t>
              </a:r>
              <a:r>
                <a:rPr lang="en-US" sz="2000" b="1" kern="0" dirty="0" smtClean="0">
                  <a:solidFill>
                    <a:srgbClr val="FF0000"/>
                  </a:solidFill>
                </a:rPr>
                <a:t> is the middle value (once sorted) if there are an odd number of values.  If there are an even number of values, it is the average of the two middle values.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4761226"/>
                </p:ext>
              </p:extLst>
            </p:nvPr>
          </p:nvGraphicFramePr>
          <p:xfrm>
            <a:off x="3560330" y="2619047"/>
            <a:ext cx="2629119" cy="582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0" name="Equation" r:id="rId4" imgW="1777680" imgH="393480" progId="Equation.3">
                    <p:embed/>
                  </p:oleObj>
                </mc:Choice>
                <mc:Fallback>
                  <p:oleObj name="Equation" r:id="rId4" imgW="177768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560330" y="2619047"/>
                          <a:ext cx="2629119" cy="5821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7506736"/>
                </p:ext>
              </p:extLst>
            </p:nvPr>
          </p:nvGraphicFramePr>
          <p:xfrm>
            <a:off x="3108325" y="533400"/>
            <a:ext cx="5818188" cy="544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1" name="Equation" r:id="rId6" imgW="4203360" imgH="393480" progId="Equation.3">
                    <p:embed/>
                  </p:oleObj>
                </mc:Choice>
                <mc:Fallback>
                  <p:oleObj name="Equation" r:id="rId6" imgW="42033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108325" y="533400"/>
                          <a:ext cx="5818188" cy="544513"/>
                        </a:xfrm>
                        <a:prstGeom prst="rect">
                          <a:avLst/>
                        </a:prstGeom>
                        <a:ln w="38100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ctangle 9"/>
            <p:cNvSpPr txBox="1">
              <a:spLocks noChangeArrowheads="1"/>
            </p:cNvSpPr>
            <p:nvPr/>
          </p:nvSpPr>
          <p:spPr bwMode="auto">
            <a:xfrm>
              <a:off x="90147" y="4588300"/>
              <a:ext cx="1794993" cy="1985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2000" b="1" kern="0" dirty="0" smtClean="0">
                  <a:solidFill>
                    <a:srgbClr val="FF0000"/>
                  </a:solidFill>
                </a:rPr>
                <a:t>The </a:t>
              </a:r>
              <a:r>
                <a:rPr lang="en-US" sz="2000" b="1" u="sng" kern="0" dirty="0" smtClean="0">
                  <a:solidFill>
                    <a:srgbClr val="FF0000"/>
                  </a:solidFill>
                </a:rPr>
                <a:t>mode</a:t>
              </a:r>
              <a:r>
                <a:rPr lang="en-US" sz="2000" b="1" kern="0" dirty="0" smtClean="0">
                  <a:solidFill>
                    <a:srgbClr val="FF0000"/>
                  </a:solidFill>
                </a:rPr>
                <a:t> is the value that occurs most often.  Note that 26.9 occurs 3 times.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Left Brace 18"/>
            <p:cNvSpPr/>
            <p:nvPr/>
          </p:nvSpPr>
          <p:spPr bwMode="auto">
            <a:xfrm>
              <a:off x="1710445" y="2932715"/>
              <a:ext cx="331662" cy="751459"/>
            </a:xfrm>
            <a:prstGeom prst="lef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9"/>
            <p:cNvSpPr txBox="1">
              <a:spLocks noChangeArrowheads="1"/>
            </p:cNvSpPr>
            <p:nvPr/>
          </p:nvSpPr>
          <p:spPr bwMode="auto">
            <a:xfrm>
              <a:off x="286746" y="3095922"/>
              <a:ext cx="1357554" cy="425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2000" b="1" kern="0" dirty="0" smtClean="0">
                  <a:solidFill>
                    <a:srgbClr val="FF0000"/>
                  </a:solidFill>
                </a:rPr>
                <a:t>Mode = 3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8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5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-1" y="446166"/>
            <a:ext cx="9144001" cy="30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u="sng" kern="0" dirty="0" smtClean="0">
                <a:solidFill>
                  <a:schemeClr val="accent2"/>
                </a:solidFill>
                <a:latin typeface="+mn-lt"/>
              </a:rPr>
              <a:t>Normal Distributions and Standard Deviation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Standard deviation, 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, is a measure of how close the data is to the average (or mean).  A small standard deviation indicates that most data points are close to the mean.  A common distribution of data is the </a:t>
            </a:r>
            <a:r>
              <a:rPr lang="en-US" sz="2200" b="1" i="1" u="sng" kern="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normal distribution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 (bell-shaped curve) where: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kern="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68.2% of the data is within one standard deviation of the mean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kern="0" dirty="0" smtClean="0">
                <a:solidFill>
                  <a:schemeClr val="accent2"/>
                </a:solidFill>
                <a:latin typeface="+mn-lt"/>
                <a:sym typeface="Symbol" panose="05050102010706020507" pitchFamily="18" charset="2"/>
              </a:rPr>
              <a:t>95.4% of the data is within two standard deviations of the mean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sym typeface="Symbol" panose="05050102010706020507" pitchFamily="18" charset="2"/>
              </a:rPr>
              <a:t>99.7% of the data is within three standard deviations of the mean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13355" y="416806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3356" y="57874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99946"/>
            <a:ext cx="4762831" cy="32580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75502" y="6519446"/>
            <a:ext cx="42684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en.wikipedia.org/wiki/Standard_deviation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039190" y="4710445"/>
            <a:ext cx="3621234" cy="1015663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000" kern="0" dirty="0" smtClean="0">
                <a:solidFill>
                  <a:schemeClr val="accent2"/>
                </a:solidFill>
                <a:sym typeface="Symbol" panose="05050102010706020507" pitchFamily="18" charset="2"/>
              </a:rPr>
              <a:t>The normal distribution and other distributions are discussed in more depth in a statistics course.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9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6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-1" y="410181"/>
            <a:ext cx="9144001" cy="125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 smtClean="0">
                <a:solidFill>
                  <a:schemeClr val="accent2"/>
                </a:solidFill>
                <a:latin typeface="+mn-lt"/>
              </a:rPr>
              <a:t>Example:  Using the Mean and Standard Deviation for grades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  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Some universities assign grades based on the mean,   , and the standard deviation, </a:t>
            </a:r>
            <a:r>
              <a:rPr lang="en-US" kern="0" dirty="0">
                <a:solidFill>
                  <a:schemeClr val="accent2"/>
                </a:solidFill>
                <a:sym typeface="Symbol" panose="05050102010706020507" pitchFamily="18" charset="2"/>
              </a:rPr>
              <a:t>,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 as follows: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18314" y="395171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8314" y="1813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11014" y="1891207"/>
          <a:ext cx="2760786" cy="2179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186"/>
                <a:gridCol w="1371600"/>
              </a:tblGrid>
              <a:tr h="435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A/B cutoff</a:t>
                      </a:r>
                      <a:endParaRPr lang="en-US" dirty="0"/>
                    </a:p>
                  </a:txBody>
                  <a:tcPr/>
                </a:tc>
              </a:tr>
              <a:tr h="435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B/C cutoff</a:t>
                      </a:r>
                      <a:endParaRPr lang="en-US" dirty="0"/>
                    </a:p>
                  </a:txBody>
                  <a:tcPr/>
                </a:tc>
              </a:tr>
              <a:tr h="435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mid-C</a:t>
                      </a:r>
                      <a:endParaRPr lang="en-US" dirty="0"/>
                    </a:p>
                  </a:txBody>
                  <a:tcPr/>
                </a:tc>
              </a:tr>
              <a:tr h="435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C/D cutoff</a:t>
                      </a:r>
                      <a:endParaRPr lang="en-US" dirty="0"/>
                    </a:p>
                  </a:txBody>
                  <a:tcPr/>
                </a:tc>
              </a:tr>
              <a:tr h="435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D/F cutoff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83222" y="1886037"/>
          <a:ext cx="718038" cy="4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7" name="Equation" r:id="rId3" imgW="380880" imgH="215640" progId="Equation.3">
                  <p:embed/>
                </p:oleObj>
              </mc:Choice>
              <mc:Fallback>
                <p:oleObj name="Equation" r:id="rId3" imgW="380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3222" y="1886037"/>
                        <a:ext cx="718038" cy="40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33754" y="3221038"/>
          <a:ext cx="10033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8" name="Equation" r:id="rId5" imgW="533160" imgH="215640" progId="Equation.3">
                  <p:embed/>
                </p:oleObj>
              </mc:Choice>
              <mc:Fallback>
                <p:oleObj name="Equation" r:id="rId5" imgW="53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754" y="3221038"/>
                        <a:ext cx="1003300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814754" y="2774950"/>
          <a:ext cx="2397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9" name="Equation" r:id="rId7" imgW="126720" imgH="203040" progId="Equation.3">
                  <p:embed/>
                </p:oleObj>
              </mc:Choice>
              <mc:Fallback>
                <p:oleObj name="Equation" r:id="rId7" imgW="126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4754" y="2774950"/>
                        <a:ext cx="239713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21054" y="2314575"/>
          <a:ext cx="10287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90" name="Equation" r:id="rId9" imgW="545760" imgH="215640" progId="Equation.3">
                  <p:embed/>
                </p:oleObj>
              </mc:Choice>
              <mc:Fallback>
                <p:oleObj name="Equation" r:id="rId9" imgW="545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1054" y="2314575"/>
                        <a:ext cx="1028700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75892" y="3628433"/>
          <a:ext cx="718038" cy="4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91" name="Equation" r:id="rId11" imgW="380880" imgH="215640" progId="Equation.3">
                  <p:embed/>
                </p:oleObj>
              </mc:Choice>
              <mc:Fallback>
                <p:oleObj name="Equation" r:id="rId11" imgW="380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5892" y="3628433"/>
                        <a:ext cx="718038" cy="40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67" name="Group 45066"/>
          <p:cNvGrpSpPr/>
          <p:nvPr/>
        </p:nvGrpSpPr>
        <p:grpSpPr>
          <a:xfrm>
            <a:off x="3750041" y="2292925"/>
            <a:ext cx="4428103" cy="2576315"/>
            <a:chOff x="3750041" y="2292925"/>
            <a:chExt cx="4428103" cy="2576315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V="1">
              <a:off x="3833446" y="2292925"/>
              <a:ext cx="8792" cy="18394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750041" y="4132385"/>
              <a:ext cx="4428103" cy="879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Freeform 23"/>
            <p:cNvSpPr/>
            <p:nvPr/>
          </p:nvSpPr>
          <p:spPr bwMode="auto">
            <a:xfrm>
              <a:off x="5978769" y="2435469"/>
              <a:ext cx="1722199" cy="1705708"/>
            </a:xfrm>
            <a:custGeom>
              <a:avLst/>
              <a:gdLst>
                <a:gd name="connsiteX0" fmla="*/ 0 w 1722199"/>
                <a:gd name="connsiteY0" fmla="*/ 0 h 1705708"/>
                <a:gd name="connsiteX1" fmla="*/ 228600 w 1722199"/>
                <a:gd name="connsiteY1" fmla="*/ 114300 h 1705708"/>
                <a:gd name="connsiteX2" fmla="*/ 404446 w 1722199"/>
                <a:gd name="connsiteY2" fmla="*/ 413239 h 1705708"/>
                <a:gd name="connsiteX3" fmla="*/ 685800 w 1722199"/>
                <a:gd name="connsiteY3" fmla="*/ 940777 h 1705708"/>
                <a:gd name="connsiteX4" fmla="*/ 1028700 w 1722199"/>
                <a:gd name="connsiteY4" fmla="*/ 1441939 h 1705708"/>
                <a:gd name="connsiteX5" fmla="*/ 1397977 w 1722199"/>
                <a:gd name="connsiteY5" fmla="*/ 1635369 h 1705708"/>
                <a:gd name="connsiteX6" fmla="*/ 1705708 w 1722199"/>
                <a:gd name="connsiteY6" fmla="*/ 1688123 h 1705708"/>
                <a:gd name="connsiteX7" fmla="*/ 1679331 w 1722199"/>
                <a:gd name="connsiteY7" fmla="*/ 1688123 h 1705708"/>
                <a:gd name="connsiteX8" fmla="*/ 1670539 w 1722199"/>
                <a:gd name="connsiteY8" fmla="*/ 1705708 h 170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2199" h="1705708">
                  <a:moveTo>
                    <a:pt x="0" y="0"/>
                  </a:moveTo>
                  <a:cubicBezTo>
                    <a:pt x="80596" y="22713"/>
                    <a:pt x="161192" y="45427"/>
                    <a:pt x="228600" y="114300"/>
                  </a:cubicBezTo>
                  <a:cubicBezTo>
                    <a:pt x="296008" y="183173"/>
                    <a:pt x="328246" y="275493"/>
                    <a:pt x="404446" y="413239"/>
                  </a:cubicBezTo>
                  <a:cubicBezTo>
                    <a:pt x="480646" y="550985"/>
                    <a:pt x="581758" y="769327"/>
                    <a:pt x="685800" y="940777"/>
                  </a:cubicBezTo>
                  <a:cubicBezTo>
                    <a:pt x="789842" y="1112227"/>
                    <a:pt x="910004" y="1326174"/>
                    <a:pt x="1028700" y="1441939"/>
                  </a:cubicBezTo>
                  <a:cubicBezTo>
                    <a:pt x="1147396" y="1557704"/>
                    <a:pt x="1285142" y="1594338"/>
                    <a:pt x="1397977" y="1635369"/>
                  </a:cubicBezTo>
                  <a:cubicBezTo>
                    <a:pt x="1510812" y="1676400"/>
                    <a:pt x="1658816" y="1679331"/>
                    <a:pt x="1705708" y="1688123"/>
                  </a:cubicBezTo>
                  <a:cubicBezTo>
                    <a:pt x="1752600" y="1696915"/>
                    <a:pt x="1685193" y="1685192"/>
                    <a:pt x="1679331" y="1688123"/>
                  </a:cubicBezTo>
                  <a:cubicBezTo>
                    <a:pt x="1673469" y="1691054"/>
                    <a:pt x="1654420" y="1701312"/>
                    <a:pt x="1670539" y="1705708"/>
                  </a:cubicBezTo>
                </a:path>
              </a:pathLst>
            </a:cu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 flipH="1">
              <a:off x="4256570" y="2435469"/>
              <a:ext cx="1722199" cy="1705708"/>
            </a:xfrm>
            <a:custGeom>
              <a:avLst/>
              <a:gdLst>
                <a:gd name="connsiteX0" fmla="*/ 0 w 1722199"/>
                <a:gd name="connsiteY0" fmla="*/ 0 h 1705708"/>
                <a:gd name="connsiteX1" fmla="*/ 228600 w 1722199"/>
                <a:gd name="connsiteY1" fmla="*/ 114300 h 1705708"/>
                <a:gd name="connsiteX2" fmla="*/ 404446 w 1722199"/>
                <a:gd name="connsiteY2" fmla="*/ 413239 h 1705708"/>
                <a:gd name="connsiteX3" fmla="*/ 685800 w 1722199"/>
                <a:gd name="connsiteY3" fmla="*/ 940777 h 1705708"/>
                <a:gd name="connsiteX4" fmla="*/ 1028700 w 1722199"/>
                <a:gd name="connsiteY4" fmla="*/ 1441939 h 1705708"/>
                <a:gd name="connsiteX5" fmla="*/ 1397977 w 1722199"/>
                <a:gd name="connsiteY5" fmla="*/ 1635369 h 1705708"/>
                <a:gd name="connsiteX6" fmla="*/ 1705708 w 1722199"/>
                <a:gd name="connsiteY6" fmla="*/ 1688123 h 1705708"/>
                <a:gd name="connsiteX7" fmla="*/ 1679331 w 1722199"/>
                <a:gd name="connsiteY7" fmla="*/ 1688123 h 1705708"/>
                <a:gd name="connsiteX8" fmla="*/ 1670539 w 1722199"/>
                <a:gd name="connsiteY8" fmla="*/ 1705708 h 170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2199" h="1705708">
                  <a:moveTo>
                    <a:pt x="0" y="0"/>
                  </a:moveTo>
                  <a:cubicBezTo>
                    <a:pt x="80596" y="22713"/>
                    <a:pt x="161192" y="45427"/>
                    <a:pt x="228600" y="114300"/>
                  </a:cubicBezTo>
                  <a:cubicBezTo>
                    <a:pt x="296008" y="183173"/>
                    <a:pt x="328246" y="275493"/>
                    <a:pt x="404446" y="413239"/>
                  </a:cubicBezTo>
                  <a:cubicBezTo>
                    <a:pt x="480646" y="550985"/>
                    <a:pt x="581758" y="769327"/>
                    <a:pt x="685800" y="940777"/>
                  </a:cubicBezTo>
                  <a:cubicBezTo>
                    <a:pt x="789842" y="1112227"/>
                    <a:pt x="910004" y="1326174"/>
                    <a:pt x="1028700" y="1441939"/>
                  </a:cubicBezTo>
                  <a:cubicBezTo>
                    <a:pt x="1147396" y="1557704"/>
                    <a:pt x="1285142" y="1594338"/>
                    <a:pt x="1397977" y="1635369"/>
                  </a:cubicBezTo>
                  <a:cubicBezTo>
                    <a:pt x="1510812" y="1676400"/>
                    <a:pt x="1658816" y="1679331"/>
                    <a:pt x="1705708" y="1688123"/>
                  </a:cubicBezTo>
                  <a:cubicBezTo>
                    <a:pt x="1752600" y="1696915"/>
                    <a:pt x="1685193" y="1685192"/>
                    <a:pt x="1679331" y="1688123"/>
                  </a:cubicBezTo>
                  <a:cubicBezTo>
                    <a:pt x="1673469" y="1691054"/>
                    <a:pt x="1654420" y="1701312"/>
                    <a:pt x="1670539" y="1705708"/>
                  </a:cubicBezTo>
                </a:path>
              </a:pathLst>
            </a:cu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Straight Connector 26"/>
            <p:cNvCxnSpPr>
              <a:stCxn id="26" idx="0"/>
            </p:cNvCxnSpPr>
            <p:nvPr/>
          </p:nvCxnSpPr>
          <p:spPr bwMode="auto">
            <a:xfrm>
              <a:off x="5978769" y="2435469"/>
              <a:ext cx="0" cy="16969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6267025" y="2646485"/>
              <a:ext cx="38099" cy="1494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675859" y="2646485"/>
              <a:ext cx="14654" cy="1494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825214" y="3628433"/>
              <a:ext cx="14654" cy="5059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5154676" y="3626479"/>
              <a:ext cx="14654" cy="5059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42" name="Object 41"/>
            <p:cNvGraphicFramePr>
              <a:graphicFrameLocks noChangeAspect="1"/>
            </p:cNvGraphicFramePr>
            <p:nvPr>
              <p:extLst/>
            </p:nvPr>
          </p:nvGraphicFramePr>
          <p:xfrm>
            <a:off x="5900129" y="4169880"/>
            <a:ext cx="161212" cy="257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92" name="Equation" r:id="rId13" imgW="126720" imgH="203040" progId="Equation.3">
                    <p:embed/>
                  </p:oleObj>
                </mc:Choice>
                <mc:Fallback>
                  <p:oleObj name="Equation" r:id="rId13" imgW="12672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900129" y="4169880"/>
                          <a:ext cx="161212" cy="2572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>
              <p:extLst/>
            </p:nvPr>
          </p:nvGraphicFramePr>
          <p:xfrm>
            <a:off x="6130925" y="4541226"/>
            <a:ext cx="76200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93" name="Equation" r:id="rId14" imgW="609480" imgH="241200" progId="Equation.3">
                    <p:embed/>
                  </p:oleObj>
                </mc:Choice>
                <mc:Fallback>
                  <p:oleObj name="Equation" r:id="rId14" imgW="60948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130925" y="4541226"/>
                          <a:ext cx="762000" cy="301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/>
            </p:nvPr>
          </p:nvGraphicFramePr>
          <p:xfrm>
            <a:off x="6702425" y="4173538"/>
            <a:ext cx="47625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94" name="Equation" r:id="rId16" imgW="380880" imgH="215640" progId="Equation.3">
                    <p:embed/>
                  </p:oleObj>
                </mc:Choice>
                <mc:Fallback>
                  <p:oleObj name="Equation" r:id="rId16" imgW="3808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6702425" y="4173538"/>
                          <a:ext cx="476250" cy="26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>
              <p:extLst/>
            </p:nvPr>
          </p:nvGraphicFramePr>
          <p:xfrm>
            <a:off x="4931690" y="4181743"/>
            <a:ext cx="47625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95" name="Equation" r:id="rId18" imgW="380880" imgH="215640" progId="Equation.3">
                    <p:embed/>
                  </p:oleObj>
                </mc:Choice>
                <mc:Fallback>
                  <p:oleObj name="Equation" r:id="rId18" imgW="3808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931690" y="4181743"/>
                          <a:ext cx="476250" cy="26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/>
            </p:nvPr>
          </p:nvGraphicFramePr>
          <p:xfrm>
            <a:off x="5169330" y="4567615"/>
            <a:ext cx="76200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96" name="Equation" r:id="rId20" imgW="609480" imgH="241200" progId="Equation.3">
                    <p:embed/>
                  </p:oleObj>
                </mc:Choice>
                <mc:Fallback>
                  <p:oleObj name="Equation" r:id="rId20" imgW="60948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169330" y="4567615"/>
                          <a:ext cx="762000" cy="301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Straight Connector 47"/>
            <p:cNvCxnSpPr/>
            <p:nvPr/>
          </p:nvCxnSpPr>
          <p:spPr bwMode="auto">
            <a:xfrm>
              <a:off x="5690513" y="4141177"/>
              <a:ext cx="10596" cy="40004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305124" y="4141177"/>
              <a:ext cx="10596" cy="40004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065" name="TextBox 45064"/>
            <p:cNvSpPr txBox="1"/>
            <p:nvPr/>
          </p:nvSpPr>
          <p:spPr>
            <a:xfrm>
              <a:off x="6771191" y="376755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71181" y="375949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25633" y="375949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81754" y="375949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74821" y="376435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45066" name="Rectangle 45065"/>
          <p:cNvSpPr/>
          <p:nvPr/>
        </p:nvSpPr>
        <p:spPr>
          <a:xfrm>
            <a:off x="18314" y="4793218"/>
            <a:ext cx="90887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kern="0" dirty="0" smtClean="0">
                <a:solidFill>
                  <a:schemeClr val="accent2"/>
                </a:solidFill>
              </a:rPr>
              <a:t>Notes</a:t>
            </a:r>
            <a:r>
              <a:rPr lang="en-US" sz="2000" kern="0" dirty="0" smtClean="0">
                <a:solidFill>
                  <a:schemeClr val="accent2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2"/>
                </a:solidFill>
              </a:rPr>
              <a:t>This isn’t considered to be a good method for class sizes &lt; 35 students, so it is rarely used at a community college.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2"/>
                </a:solidFill>
              </a:rPr>
              <a:t>The grade that you need to receive an A depends on how the class performs!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accent2"/>
                </a:solidFill>
              </a:rPr>
              <a:t>From the previous slide we see that 68.2% of student receive grades of B, C, or D.  This implies that 15.9% receive A’s and 15.9% receive F’s.</a:t>
            </a:r>
            <a:endParaRPr lang="en-US" sz="2000" dirty="0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91891"/>
              </p:ext>
            </p:extLst>
          </p:nvPr>
        </p:nvGraphicFramePr>
        <p:xfrm>
          <a:off x="6392068" y="837700"/>
          <a:ext cx="2397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97" name="Equation" r:id="rId22" imgW="126720" imgH="203040" progId="Equation.3">
                  <p:embed/>
                </p:oleObj>
              </mc:Choice>
              <mc:Fallback>
                <p:oleObj name="Equation" r:id="rId22" imgW="126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92068" y="837700"/>
                        <a:ext cx="239713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26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7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0" y="428801"/>
            <a:ext cx="9144000" cy="86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u="sng" kern="0" dirty="0" smtClean="0">
                <a:solidFill>
                  <a:schemeClr val="accent2"/>
                </a:solidFill>
                <a:latin typeface="+mn-lt"/>
              </a:rPr>
              <a:t>Example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:  Determine the grade ranges for the following test scores if they are calculated as previously shown.  The output is shown on the following slide.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-1" y="385626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26694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65" y="1293962"/>
            <a:ext cx="7575919" cy="5547904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7952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225644" y="-11034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D88F03A-B765-4860-AC64-EC68374AA1DE}" type="slidenum">
              <a:rPr lang="en-US" sz="1400"/>
              <a:pPr algn="r" eaLnBrk="0" hangingPunct="0"/>
              <a:t>8</a:t>
            </a:fld>
            <a:endParaRPr lang="en-US" sz="140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5829956" y="1700827"/>
            <a:ext cx="2994868" cy="131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What letter grade is assigned for the grades shown below?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-1" y="385626"/>
            <a:ext cx="9130645" cy="2936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26694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68953"/>
              </p:ext>
            </p:extLst>
          </p:nvPr>
        </p:nvGraphicFramePr>
        <p:xfrm>
          <a:off x="5829956" y="3205738"/>
          <a:ext cx="309305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529"/>
                <a:gridCol w="1546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Letter Grade?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-1" y="414986"/>
            <a:ext cx="6952891" cy="51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 smtClean="0">
                <a:solidFill>
                  <a:schemeClr val="accent2"/>
                </a:solidFill>
                <a:latin typeface="+mn-lt"/>
              </a:rPr>
              <a:t>Output of the program on the previous slide</a:t>
            </a:r>
            <a:r>
              <a:rPr lang="en-US" b="1" kern="0" dirty="0" smtClean="0">
                <a:solidFill>
                  <a:schemeClr val="accent2"/>
                </a:solidFill>
                <a:latin typeface="+mn-lt"/>
              </a:rPr>
              <a:t>: 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9" y="1107505"/>
            <a:ext cx="5407033" cy="4482411"/>
          </a:xfrm>
          <a:prstGeom prst="rect">
            <a:avLst/>
          </a:prstGeom>
          <a:ln w="28575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5463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62242C59-3F01-42B6-BE93-D4DD79F6A4D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0" y="0"/>
            <a:ext cx="723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#6     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110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Engineering Graphics</a:t>
            </a:r>
            <a:endParaRPr lang="en-US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00468"/>
            <a:ext cx="9144000" cy="645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</a:rPr>
              <a:t>Text Files in MATLAB</a:t>
            </a:r>
            <a:r>
              <a:rPr lang="en-US" sz="2200" dirty="0" smtClean="0">
                <a:solidFill>
                  <a:schemeClr val="accent2"/>
                </a:solidFill>
              </a:rPr>
              <a:t>  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MATLAB can easily write to or read from </a:t>
            </a:r>
            <a:r>
              <a:rPr lang="en-US" sz="2000" b="1" i="1" dirty="0" smtClean="0">
                <a:solidFill>
                  <a:schemeClr val="accent2"/>
                </a:solidFill>
              </a:rPr>
              <a:t>text files </a:t>
            </a:r>
            <a:r>
              <a:rPr lang="en-US" sz="2000" dirty="0" smtClean="0">
                <a:solidFill>
                  <a:schemeClr val="accent2"/>
                </a:solidFill>
              </a:rPr>
              <a:t>(or </a:t>
            </a:r>
            <a:r>
              <a:rPr lang="en-US" sz="2000" b="1" i="1" dirty="0" smtClean="0">
                <a:solidFill>
                  <a:schemeClr val="accent2"/>
                </a:solidFill>
              </a:rPr>
              <a:t>data files</a:t>
            </a:r>
            <a:r>
              <a:rPr lang="en-US" sz="2000" dirty="0" smtClean="0">
                <a:solidFill>
                  <a:schemeClr val="accent2"/>
                </a:solidFill>
              </a:rPr>
              <a:t>).  Text files are useful for processing large amounts of data.  Data is sometimes automatically by equipment and then analyzed using MATLAB or other software.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Detailed formatting can be used with files, but a simple and commonly used type of file is a </a:t>
            </a:r>
            <a:r>
              <a:rPr lang="en-US" sz="2000" b="1" i="1" u="sng" dirty="0" smtClean="0">
                <a:solidFill>
                  <a:schemeClr val="accent2"/>
                </a:solidFill>
              </a:rPr>
              <a:t>commas-delimited file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In a commas-delimited file, </a:t>
            </a:r>
            <a:r>
              <a:rPr lang="en-US" sz="2000" b="1" i="1" dirty="0" smtClean="0">
                <a:solidFill>
                  <a:srgbClr val="FF0000"/>
                </a:solidFill>
              </a:rPr>
              <a:t>data is separated into columns using commas</a:t>
            </a:r>
            <a:r>
              <a:rPr lang="en-US" sz="2000" dirty="0" smtClean="0">
                <a:solidFill>
                  <a:schemeClr val="accent2"/>
                </a:solidFill>
              </a:rPr>
              <a:t>.  The file can then be easily read into a matrix using the </a:t>
            </a:r>
            <a:r>
              <a:rPr lang="en-US" sz="2000" b="1" i="1" u="sng" dirty="0" err="1" smtClean="0">
                <a:solidFill>
                  <a:schemeClr val="accent2"/>
                </a:solidFill>
              </a:rPr>
              <a:t>csvread</a:t>
            </a:r>
            <a:r>
              <a:rPr lang="en-US" sz="2000" b="1" i="1" u="sng" dirty="0" smtClean="0">
                <a:solidFill>
                  <a:schemeClr val="accent2"/>
                </a:solidFill>
              </a:rPr>
              <a:t>(‘filename’ )</a:t>
            </a:r>
            <a:r>
              <a:rPr lang="en-US" sz="2000" b="1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function in MATLAB.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u="sng" dirty="0" smtClean="0">
                <a:solidFill>
                  <a:schemeClr val="accent2"/>
                </a:solidFill>
              </a:rPr>
              <a:t>Note</a:t>
            </a:r>
            <a:r>
              <a:rPr lang="en-US" sz="2000" dirty="0" smtClean="0">
                <a:solidFill>
                  <a:schemeClr val="accent2"/>
                </a:solidFill>
              </a:rPr>
              <a:t>:  </a:t>
            </a:r>
            <a:r>
              <a:rPr lang="en-US" sz="2000" b="1" i="1" dirty="0" smtClean="0">
                <a:solidFill>
                  <a:schemeClr val="accent2"/>
                </a:solidFill>
              </a:rPr>
              <a:t>csv</a:t>
            </a:r>
            <a:r>
              <a:rPr lang="en-US" sz="2000" dirty="0" smtClean="0">
                <a:solidFill>
                  <a:schemeClr val="accent2"/>
                </a:solidFill>
              </a:rPr>
              <a:t> stands for </a:t>
            </a:r>
            <a:r>
              <a:rPr lang="en-US" sz="2000" b="1" i="1" dirty="0" smtClean="0">
                <a:solidFill>
                  <a:schemeClr val="accent2"/>
                </a:solidFill>
              </a:rPr>
              <a:t>comma separated values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b="1" u="sng" dirty="0" smtClean="0">
                <a:solidFill>
                  <a:schemeClr val="accent2"/>
                </a:solidFill>
              </a:rPr>
              <a:t>Creating a text file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b="1" i="1" dirty="0" err="1" smtClean="0">
                <a:solidFill>
                  <a:schemeClr val="accent2"/>
                </a:solidFill>
              </a:rPr>
              <a:t>NotePad</a:t>
            </a:r>
            <a:r>
              <a:rPr lang="en-US" sz="2000" dirty="0" smtClean="0">
                <a:solidFill>
                  <a:schemeClr val="accent2"/>
                </a:solidFill>
              </a:rPr>
              <a:t> is recommended for creating text files.  Note that creating  .doc or .</a:t>
            </a:r>
            <a:r>
              <a:rPr lang="en-US" sz="2000" dirty="0" err="1" smtClean="0">
                <a:solidFill>
                  <a:schemeClr val="accent2"/>
                </a:solidFill>
              </a:rPr>
              <a:t>docx</a:t>
            </a:r>
            <a:r>
              <a:rPr lang="en-US" sz="2000" dirty="0" smtClean="0">
                <a:solidFill>
                  <a:schemeClr val="accent2"/>
                </a:solidFill>
              </a:rPr>
              <a:t> files in </a:t>
            </a:r>
            <a:r>
              <a:rPr lang="en-US" sz="2000" b="1" i="1" dirty="0" smtClean="0">
                <a:solidFill>
                  <a:schemeClr val="accent2"/>
                </a:solidFill>
              </a:rPr>
              <a:t>Microsoft Word </a:t>
            </a:r>
            <a:r>
              <a:rPr lang="en-US" sz="2000" dirty="0" smtClean="0">
                <a:solidFill>
                  <a:schemeClr val="accent2"/>
                </a:solidFill>
              </a:rPr>
              <a:t>will </a:t>
            </a:r>
            <a:r>
              <a:rPr lang="en-US" sz="2000" u="sng" dirty="0" smtClean="0">
                <a:solidFill>
                  <a:schemeClr val="accent2"/>
                </a:solidFill>
              </a:rPr>
              <a:t>not</a:t>
            </a:r>
            <a:r>
              <a:rPr lang="en-US" sz="2000" dirty="0" smtClean="0">
                <a:solidFill>
                  <a:schemeClr val="accent2"/>
                </a:solidFill>
              </a:rPr>
              <a:t> work well for text files as the files contain hidden characters for formatting.</a:t>
            </a: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457200" algn="l"/>
                <a:tab pos="914400" algn="l"/>
              </a:tabLst>
            </a:pPr>
            <a:r>
              <a:rPr lang="en-US" sz="2000" b="1" i="1" u="sng" dirty="0" smtClean="0">
                <a:solidFill>
                  <a:schemeClr val="accent2"/>
                </a:solidFill>
              </a:rPr>
              <a:t>Example</a:t>
            </a:r>
            <a:r>
              <a:rPr lang="en-US" sz="2000" b="1" i="1" dirty="0" smtClean="0">
                <a:solidFill>
                  <a:schemeClr val="accent2"/>
                </a:solidFill>
              </a:rPr>
              <a:t>: 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NotePad</a:t>
            </a:r>
            <a:r>
              <a:rPr lang="en-US" sz="2000" dirty="0" smtClean="0">
                <a:solidFill>
                  <a:schemeClr val="accent2"/>
                </a:solidFill>
              </a:rPr>
              <a:t> was used to create 3 data files on the following slide.  A MATLAB program was written to read each of the 3 data files to see how the information is stored in MATLAB.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9064</TotalTime>
  <Words>1890</Words>
  <Application>Microsoft Office PowerPoint</Application>
  <PresentationFormat>On-screen Show (4:3)</PresentationFormat>
  <Paragraphs>385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840</cp:revision>
  <cp:lastPrinted>2015-10-07T18:26:58Z</cp:lastPrinted>
  <dcterms:created xsi:type="dcterms:W3CDTF">2003-05-19T18:05:36Z</dcterms:created>
  <dcterms:modified xsi:type="dcterms:W3CDTF">2015-12-02T17:05:43Z</dcterms:modified>
</cp:coreProperties>
</file>