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98" r:id="rId2"/>
    <p:sldId id="299" r:id="rId3"/>
    <p:sldId id="306" r:id="rId4"/>
    <p:sldId id="300" r:id="rId5"/>
    <p:sldId id="301" r:id="rId6"/>
    <p:sldId id="302" r:id="rId7"/>
    <p:sldId id="303" r:id="rId8"/>
    <p:sldId id="319" r:id="rId9"/>
    <p:sldId id="304" r:id="rId10"/>
    <p:sldId id="305" r:id="rId11"/>
    <p:sldId id="307" r:id="rId12"/>
    <p:sldId id="308" r:id="rId13"/>
    <p:sldId id="309" r:id="rId14"/>
    <p:sldId id="310" r:id="rId15"/>
    <p:sldId id="311" r:id="rId16"/>
    <p:sldId id="312" r:id="rId17"/>
    <p:sldId id="313" r:id="rId18"/>
    <p:sldId id="317" r:id="rId19"/>
    <p:sldId id="316" r:id="rId20"/>
    <p:sldId id="315" r:id="rId21"/>
    <p:sldId id="320" r:id="rId22"/>
    <p:sldId id="321" r:id="rId23"/>
    <p:sldId id="318" r:id="rId24"/>
  </p:sldIdLst>
  <p:sldSz cx="9144000" cy="6858000" type="screen4x3"/>
  <p:notesSz cx="7077075" cy="8520113"/>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F3300"/>
    <a:srgbClr val="009900"/>
    <a:srgbClr val="00CC99"/>
    <a:srgbClr val="CCFF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72" autoAdjust="0"/>
    <p:restoredTop sz="94426" autoAdjust="0"/>
  </p:normalViewPr>
  <p:slideViewPr>
    <p:cSldViewPr snapToGrid="0">
      <p:cViewPr varScale="1">
        <p:scale>
          <a:sx n="121" d="100"/>
          <a:sy n="121" d="100"/>
        </p:scale>
        <p:origin x="165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66733" cy="42600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8435" name="Rectangle 3"/>
          <p:cNvSpPr>
            <a:spLocks noGrp="1" noChangeArrowheads="1"/>
          </p:cNvSpPr>
          <p:nvPr>
            <p:ph type="dt" sz="quarter" idx="1"/>
          </p:nvPr>
        </p:nvSpPr>
        <p:spPr bwMode="auto">
          <a:xfrm>
            <a:off x="4010342" y="0"/>
            <a:ext cx="3066733" cy="42600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8436" name="Rectangle 4"/>
          <p:cNvSpPr>
            <a:spLocks noGrp="1" noChangeArrowheads="1"/>
          </p:cNvSpPr>
          <p:nvPr>
            <p:ph type="ftr" sz="quarter" idx="2"/>
          </p:nvPr>
        </p:nvSpPr>
        <p:spPr bwMode="auto">
          <a:xfrm>
            <a:off x="0" y="8094107"/>
            <a:ext cx="3066733" cy="42600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8437" name="Rectangle 5"/>
          <p:cNvSpPr>
            <a:spLocks noGrp="1" noChangeArrowheads="1"/>
          </p:cNvSpPr>
          <p:nvPr>
            <p:ph type="sldNum" sz="quarter" idx="3"/>
          </p:nvPr>
        </p:nvSpPr>
        <p:spPr bwMode="auto">
          <a:xfrm>
            <a:off x="4010342" y="8094107"/>
            <a:ext cx="3066733" cy="42600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809E36B-6AC5-43F3-9B5D-36EAB1629E55}" type="slidenum">
              <a:rPr lang="en-US"/>
              <a:pPr>
                <a:defRPr/>
              </a:pPr>
              <a:t>‹#›</a:t>
            </a:fld>
            <a:endParaRPr lang="en-US"/>
          </a:p>
        </p:txBody>
      </p:sp>
    </p:spTree>
    <p:extLst>
      <p:ext uri="{BB962C8B-B14F-4D97-AF65-F5344CB8AC3E}">
        <p14:creationId xmlns:p14="http://schemas.microsoft.com/office/powerpoint/2010/main" val="119740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66733" cy="42600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4010342" y="0"/>
            <a:ext cx="3066733" cy="42600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7412" name="Rectangle 4"/>
          <p:cNvSpPr>
            <a:spLocks noGrp="1" noRot="1" noChangeAspect="1" noChangeArrowheads="1" noTextEdit="1"/>
          </p:cNvSpPr>
          <p:nvPr>
            <p:ph type="sldImg" idx="2"/>
          </p:nvPr>
        </p:nvSpPr>
        <p:spPr bwMode="auto">
          <a:xfrm>
            <a:off x="1409700" y="639763"/>
            <a:ext cx="4257675" cy="31940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43610" y="4047054"/>
            <a:ext cx="5189855" cy="38340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094107"/>
            <a:ext cx="3066733" cy="42600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4010342" y="8094107"/>
            <a:ext cx="3066733" cy="42600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7697815-8330-4E5A-8DA5-C2344FECE4E6}" type="slidenum">
              <a:rPr lang="en-US"/>
              <a:pPr>
                <a:defRPr/>
              </a:pPr>
              <a:t>‹#›</a:t>
            </a:fld>
            <a:endParaRPr lang="en-US"/>
          </a:p>
        </p:txBody>
      </p:sp>
    </p:spTree>
    <p:extLst>
      <p:ext uri="{BB962C8B-B14F-4D97-AF65-F5344CB8AC3E}">
        <p14:creationId xmlns:p14="http://schemas.microsoft.com/office/powerpoint/2010/main" val="28115229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7A7AF8-83AC-4606-9B6C-BD1590A00A7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00F4C2-FEDF-4AD1-A1C1-90DA0732255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46EAF9-F77B-4D43-BD0E-DC8019663DC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EAA4A9-CE8A-4706-993B-D83ACBA1992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3DED2C-CF68-4040-B478-B999680C071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8E1D6C-751D-4FBC-8B8D-6860804638C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D52F231-9373-4AFB-816A-9122A4F3684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BB9045C-24D4-44E3-A5CE-09B7D702C19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4C5EFEC-ED7C-49B7-B277-8E82B531B07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62571E-B157-4B1D-B41F-5BF6761F591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28B141-BED4-4B5C-A3C6-60D2514B059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9B630DC-2314-47C8-B472-E9CA3687F8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36.png"/><Relationship Id="rId5" Type="http://schemas.openxmlformats.org/officeDocument/2006/relationships/image" Target="../media/image34.wmf"/><Relationship Id="rId4" Type="http://schemas.openxmlformats.org/officeDocument/2006/relationships/oleObject" Target="../embeddings/oleObject10.bin"/></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39.wmf"/><Relationship Id="rId5" Type="http://schemas.openxmlformats.org/officeDocument/2006/relationships/oleObject" Target="../embeddings/oleObject12.bin"/><Relationship Id="rId4" Type="http://schemas.openxmlformats.org/officeDocument/2006/relationships/image" Target="../media/image38.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5.bin"/><Relationship Id="rId4" Type="http://schemas.openxmlformats.org/officeDocument/2006/relationships/image" Target="../media/image9.wmf"/><Relationship Id="rId9"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13.wmf"/><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16.wmf"/><Relationship Id="rId5" Type="http://schemas.openxmlformats.org/officeDocument/2006/relationships/oleObject" Target="../embeddings/oleObject9.bin"/><Relationship Id="rId4"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58224" y="0"/>
            <a:ext cx="485775" cy="381000"/>
          </a:xfrm>
          <a:noFill/>
        </p:spPr>
        <p:txBody>
          <a:bodyPr/>
          <a:lstStyle/>
          <a:p>
            <a:fld id="{83B14A58-A0AF-4119-AAC7-5996DE6F86F1}" type="slidenum">
              <a:rPr lang="en-US" b="1" smtClean="0">
                <a:solidFill>
                  <a:schemeClr val="accent2"/>
                </a:solidFill>
              </a:rPr>
              <a:pPr/>
              <a:t>1</a:t>
            </a:fld>
            <a:endParaRPr lang="en-US" b="1" dirty="0" smtClean="0">
              <a:solidFill>
                <a:schemeClr val="accent2"/>
              </a:solidFill>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Inventor Lecture #8</a:t>
            </a:r>
            <a:endParaRPr lang="en-US" sz="3200" dirty="0"/>
          </a:p>
        </p:txBody>
      </p:sp>
      <p:sp>
        <p:nvSpPr>
          <p:cNvPr id="70668" name="Rectangle 12"/>
          <p:cNvSpPr>
            <a:spLocks noChangeArrowheads="1"/>
          </p:cNvSpPr>
          <p:nvPr/>
        </p:nvSpPr>
        <p:spPr bwMode="auto">
          <a:xfrm>
            <a:off x="0" y="389519"/>
            <a:ext cx="9144000" cy="224676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r>
              <a:rPr lang="en-US" sz="2000" b="1" u="sng" dirty="0" smtClean="0">
                <a:solidFill>
                  <a:schemeClr val="accent2"/>
                </a:solidFill>
                <a:cs typeface="Times New Roman" pitchFamily="18" charset="0"/>
              </a:rPr>
              <a:t>Mass Properties of Solids</a:t>
            </a:r>
          </a:p>
          <a:p>
            <a:r>
              <a:rPr lang="en-US" sz="2000" dirty="0" smtClean="0">
                <a:solidFill>
                  <a:schemeClr val="accent2"/>
                </a:solidFill>
                <a:cs typeface="Times New Roman" pitchFamily="18" charset="0"/>
              </a:rPr>
              <a:t>A powerful analysis feature available in Inventor is the ability to determine the mass properties of complex objects.  Many engineering students will later calculate these properties in courses like Statics and Mechanics of Materials.  The calculations can become quite involved, even for fairly simple objects, so the ability of Inventor to find mass properties for a complex object made of various types of materials is quite impressive.</a:t>
            </a:r>
          </a:p>
        </p:txBody>
      </p:sp>
      <p:pic>
        <p:nvPicPr>
          <p:cNvPr id="8" name="Picture 2"/>
          <p:cNvPicPr>
            <a:picLocks noChangeAspect="1" noChangeArrowheads="1"/>
          </p:cNvPicPr>
          <p:nvPr/>
        </p:nvPicPr>
        <p:blipFill>
          <a:blip r:embed="rId2" cstate="print"/>
          <a:srcRect l="35437" t="27251" r="17906" b="17751"/>
          <a:stretch>
            <a:fillRect/>
          </a:stretch>
        </p:blipFill>
        <p:spPr bwMode="auto">
          <a:xfrm>
            <a:off x="606056" y="2590031"/>
            <a:ext cx="3625702" cy="3202321"/>
          </a:xfrm>
          <a:prstGeom prst="rect">
            <a:avLst/>
          </a:prstGeom>
          <a:noFill/>
        </p:spPr>
      </p:pic>
      <p:pic>
        <p:nvPicPr>
          <p:cNvPr id="11" name="Picture 3"/>
          <p:cNvPicPr>
            <a:picLocks noChangeAspect="1" noChangeArrowheads="1"/>
          </p:cNvPicPr>
          <p:nvPr/>
        </p:nvPicPr>
        <p:blipFill>
          <a:blip r:embed="rId3" cstate="print"/>
          <a:srcRect l="31313" t="19875" r="17062" b="15375"/>
          <a:stretch>
            <a:fillRect/>
          </a:stretch>
        </p:blipFill>
        <p:spPr bwMode="auto">
          <a:xfrm>
            <a:off x="4827181" y="2573080"/>
            <a:ext cx="3501345" cy="3296094"/>
          </a:xfrm>
          <a:prstGeom prst="rect">
            <a:avLst/>
          </a:prstGeom>
          <a:noFill/>
        </p:spPr>
      </p:pic>
      <p:sp>
        <p:nvSpPr>
          <p:cNvPr id="12" name="Rectangle 11"/>
          <p:cNvSpPr/>
          <p:nvPr/>
        </p:nvSpPr>
        <p:spPr>
          <a:xfrm>
            <a:off x="425304" y="5898838"/>
            <a:ext cx="3285460" cy="707886"/>
          </a:xfrm>
          <a:prstGeom prst="rect">
            <a:avLst/>
          </a:prstGeom>
        </p:spPr>
        <p:txBody>
          <a:bodyPr wrap="square">
            <a:spAutoFit/>
          </a:bodyPr>
          <a:lstStyle/>
          <a:p>
            <a:pPr algn="ctr"/>
            <a:r>
              <a:rPr lang="en-US" sz="2000" dirty="0" smtClean="0">
                <a:solidFill>
                  <a:schemeClr val="accent2"/>
                </a:solidFill>
                <a:cs typeface="Times New Roman" pitchFamily="18" charset="0"/>
              </a:rPr>
              <a:t>Center of Gravity (CG) of a part (steel sleeve)</a:t>
            </a:r>
            <a:endParaRPr lang="en-US" sz="2000" dirty="0"/>
          </a:p>
        </p:txBody>
      </p:sp>
      <p:sp>
        <p:nvSpPr>
          <p:cNvPr id="13" name="Rectangle 12"/>
          <p:cNvSpPr/>
          <p:nvPr/>
        </p:nvSpPr>
        <p:spPr>
          <a:xfrm>
            <a:off x="4901609" y="5987443"/>
            <a:ext cx="4242391" cy="707886"/>
          </a:xfrm>
          <a:prstGeom prst="rect">
            <a:avLst/>
          </a:prstGeom>
        </p:spPr>
        <p:txBody>
          <a:bodyPr wrap="square">
            <a:spAutoFit/>
          </a:bodyPr>
          <a:lstStyle/>
          <a:p>
            <a:pPr algn="ctr"/>
            <a:r>
              <a:rPr lang="en-US" sz="2000" dirty="0" smtClean="0">
                <a:solidFill>
                  <a:schemeClr val="accent2"/>
                </a:solidFill>
                <a:cs typeface="Times New Roman" pitchFamily="18" charset="0"/>
              </a:rPr>
              <a:t>Center of Gravity (CG) of an assembly (steel sleeve + bronze bushing)</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58225" y="0"/>
            <a:ext cx="485775" cy="381000"/>
          </a:xfrm>
          <a:noFill/>
        </p:spPr>
        <p:txBody>
          <a:bodyPr/>
          <a:lstStyle/>
          <a:p>
            <a:fld id="{83B14A58-A0AF-4119-AAC7-5996DE6F86F1}" type="slidenum">
              <a:rPr lang="en-US" b="1" smtClean="0">
                <a:solidFill>
                  <a:schemeClr val="accent2"/>
                </a:solidFill>
              </a:rPr>
              <a:pPr/>
              <a:t>10</a:t>
            </a:fld>
            <a:endParaRPr lang="en-US" b="1" dirty="0" smtClean="0">
              <a:solidFill>
                <a:schemeClr val="accent2"/>
              </a:solidFill>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Inventor Lecture #8</a:t>
            </a:r>
            <a:endParaRPr lang="en-US" sz="3200" dirty="0"/>
          </a:p>
        </p:txBody>
      </p:sp>
      <p:sp>
        <p:nvSpPr>
          <p:cNvPr id="70668" name="Rectangle 12"/>
          <p:cNvSpPr>
            <a:spLocks noChangeArrowheads="1"/>
          </p:cNvSpPr>
          <p:nvPr/>
        </p:nvSpPr>
        <p:spPr bwMode="auto">
          <a:xfrm>
            <a:off x="0" y="389519"/>
            <a:ext cx="9144000" cy="31700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r>
              <a:rPr lang="en-US" sz="2000" b="1" u="sng" dirty="0" smtClean="0">
                <a:solidFill>
                  <a:schemeClr val="accent2"/>
                </a:solidFill>
                <a:cs typeface="Times New Roman" pitchFamily="18" charset="0"/>
              </a:rPr>
              <a:t>Solution using Inventor</a:t>
            </a:r>
            <a:r>
              <a:rPr lang="en-US" sz="2000" dirty="0" smtClean="0">
                <a:solidFill>
                  <a:schemeClr val="accent2"/>
                </a:solidFill>
                <a:cs typeface="Times New Roman" pitchFamily="18" charset="0"/>
              </a:rPr>
              <a:t> </a:t>
            </a:r>
          </a:p>
          <a:p>
            <a:r>
              <a:rPr lang="en-US" sz="2000" dirty="0" smtClean="0">
                <a:solidFill>
                  <a:schemeClr val="accent2"/>
                </a:solidFill>
                <a:cs typeface="Times New Roman" pitchFamily="18" charset="0"/>
              </a:rPr>
              <a:t>Build a model of Problem 5-113 with Inventor and find the center of gravity.  Use the steel sleeve as the base part with the origin at the base of the cylinder and the y-axis along the center of the cylinder. </a:t>
            </a:r>
          </a:p>
          <a:p>
            <a:pPr marL="457200" lvl="0" indent="-457200">
              <a:buFont typeface="+mj-lt"/>
              <a:buAutoNum type="arabicPeriod"/>
            </a:pPr>
            <a:r>
              <a:rPr lang="en-US" sz="2000" u="sng" dirty="0" smtClean="0">
                <a:solidFill>
                  <a:schemeClr val="accent2"/>
                </a:solidFill>
                <a:cs typeface="Times New Roman" pitchFamily="18" charset="0"/>
              </a:rPr>
              <a:t>Create the steel sleeve</a:t>
            </a:r>
          </a:p>
          <a:p>
            <a:pPr marL="685800" lvl="1" indent="-228600">
              <a:buFont typeface="Arial" pitchFamily="34" charset="0"/>
              <a:buChar char="•"/>
            </a:pPr>
            <a:r>
              <a:rPr lang="en-US" sz="2000" dirty="0" smtClean="0">
                <a:solidFill>
                  <a:schemeClr val="accent2"/>
                </a:solidFill>
                <a:cs typeface="Times New Roman" pitchFamily="18" charset="0"/>
              </a:rPr>
              <a:t>Create a new </a:t>
            </a:r>
            <a:r>
              <a:rPr lang="en-US" sz="2000" b="1" i="1" u="sng" dirty="0" smtClean="0">
                <a:solidFill>
                  <a:schemeClr val="accent2"/>
                </a:solidFill>
                <a:cs typeface="Times New Roman" pitchFamily="18" charset="0"/>
              </a:rPr>
              <a:t>metric</a:t>
            </a:r>
            <a:r>
              <a:rPr lang="en-US" sz="2000" dirty="0" smtClean="0">
                <a:solidFill>
                  <a:schemeClr val="accent2"/>
                </a:solidFill>
                <a:cs typeface="Times New Roman" pitchFamily="18" charset="0"/>
              </a:rPr>
              <a:t> part and use a </a:t>
            </a:r>
            <a:r>
              <a:rPr lang="en-US" sz="2000" b="1" i="1" u="sng" dirty="0" smtClean="0">
                <a:solidFill>
                  <a:schemeClr val="accent2"/>
                </a:solidFill>
                <a:cs typeface="Times New Roman" pitchFamily="18" charset="0"/>
              </a:rPr>
              <a:t>top view</a:t>
            </a:r>
            <a:r>
              <a:rPr lang="en-US" sz="2000" dirty="0" smtClean="0">
                <a:solidFill>
                  <a:schemeClr val="accent2"/>
                </a:solidFill>
                <a:cs typeface="Times New Roman" pitchFamily="18" charset="0"/>
              </a:rPr>
              <a:t> (</a:t>
            </a:r>
            <a:r>
              <a:rPr lang="en-US" sz="2000" dirty="0" err="1" smtClean="0">
                <a:solidFill>
                  <a:schemeClr val="accent2"/>
                </a:solidFill>
                <a:cs typeface="Times New Roman" pitchFamily="18" charset="0"/>
              </a:rPr>
              <a:t>xz</a:t>
            </a:r>
            <a:r>
              <a:rPr lang="en-US" sz="2000" dirty="0" smtClean="0">
                <a:solidFill>
                  <a:schemeClr val="accent2"/>
                </a:solidFill>
                <a:cs typeface="Times New Roman" pitchFamily="18" charset="0"/>
              </a:rPr>
              <a:t>) 2D sketch plane since we want the axis of the cylinder  along the y-axis</a:t>
            </a:r>
          </a:p>
          <a:p>
            <a:pPr marL="685800" lvl="1" indent="-228600">
              <a:buFont typeface="Arial" pitchFamily="34" charset="0"/>
              <a:buChar char="•"/>
            </a:pPr>
            <a:r>
              <a:rPr lang="en-US" sz="2000" dirty="0" smtClean="0">
                <a:solidFill>
                  <a:schemeClr val="accent2"/>
                </a:solidFill>
                <a:cs typeface="Times New Roman" pitchFamily="18" charset="0"/>
              </a:rPr>
              <a:t>Be sure that the </a:t>
            </a:r>
            <a:r>
              <a:rPr lang="en-US" sz="2000" b="1" i="1" u="sng" dirty="0" smtClean="0">
                <a:solidFill>
                  <a:schemeClr val="accent2"/>
                </a:solidFill>
                <a:cs typeface="Times New Roman" pitchFamily="18" charset="0"/>
              </a:rPr>
              <a:t>center of the cylinder</a:t>
            </a:r>
            <a:r>
              <a:rPr lang="en-US" sz="2000" dirty="0" smtClean="0">
                <a:solidFill>
                  <a:schemeClr val="accent2"/>
                </a:solidFill>
                <a:cs typeface="Times New Roman" pitchFamily="18" charset="0"/>
              </a:rPr>
              <a:t> is located at the </a:t>
            </a:r>
            <a:r>
              <a:rPr lang="en-US" sz="2000" b="1" i="1" u="sng" dirty="0" smtClean="0">
                <a:solidFill>
                  <a:schemeClr val="accent2"/>
                </a:solidFill>
                <a:cs typeface="Times New Roman" pitchFamily="18" charset="0"/>
              </a:rPr>
              <a:t>origin</a:t>
            </a:r>
            <a:r>
              <a:rPr lang="en-US" sz="2000" dirty="0" smtClean="0">
                <a:solidFill>
                  <a:schemeClr val="accent2"/>
                </a:solidFill>
                <a:cs typeface="Times New Roman" pitchFamily="18" charset="0"/>
              </a:rPr>
              <a:t>.  </a:t>
            </a:r>
          </a:p>
          <a:p>
            <a:pPr marL="685800" lvl="1" indent="-228600">
              <a:buFont typeface="Arial" pitchFamily="34" charset="0"/>
              <a:buChar char="•"/>
            </a:pPr>
            <a:r>
              <a:rPr lang="en-US" sz="2000" dirty="0" smtClean="0">
                <a:solidFill>
                  <a:schemeClr val="accent2"/>
                </a:solidFill>
                <a:cs typeface="Times New Roman" pitchFamily="18" charset="0"/>
              </a:rPr>
              <a:t>Note that two extrusions are required for the part.  Only the sketch plane for the first extrusion is shown below.</a:t>
            </a:r>
          </a:p>
        </p:txBody>
      </p:sp>
      <p:sp>
        <p:nvSpPr>
          <p:cNvPr id="20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532" name="Picture 4"/>
          <p:cNvPicPr>
            <a:picLocks noChangeAspect="1" noChangeArrowheads="1"/>
          </p:cNvPicPr>
          <p:nvPr/>
        </p:nvPicPr>
        <p:blipFill>
          <a:blip r:embed="rId2" cstate="print"/>
          <a:srcRect/>
          <a:stretch>
            <a:fillRect/>
          </a:stretch>
        </p:blipFill>
        <p:spPr bwMode="auto">
          <a:xfrm>
            <a:off x="371476" y="3648600"/>
            <a:ext cx="3857624" cy="2828400"/>
          </a:xfrm>
          <a:prstGeom prst="rect">
            <a:avLst/>
          </a:prstGeom>
          <a:noFill/>
          <a:ln w="9525">
            <a:noFill/>
            <a:miter lim="800000"/>
            <a:headEnd/>
            <a:tailEnd/>
          </a:ln>
        </p:spPr>
      </p:pic>
      <p:sp>
        <p:nvSpPr>
          <p:cNvPr id="19" name="TextBox 18"/>
          <p:cNvSpPr txBox="1"/>
          <p:nvPr/>
        </p:nvSpPr>
        <p:spPr>
          <a:xfrm>
            <a:off x="0" y="6488668"/>
            <a:ext cx="4162425" cy="369332"/>
          </a:xfrm>
          <a:prstGeom prst="rect">
            <a:avLst/>
          </a:prstGeom>
          <a:noFill/>
        </p:spPr>
        <p:txBody>
          <a:bodyPr wrap="square" rtlCol="0">
            <a:spAutoFit/>
          </a:bodyPr>
          <a:lstStyle/>
          <a:p>
            <a:r>
              <a:rPr lang="en-US" sz="1800" b="1" i="1" dirty="0" smtClean="0">
                <a:solidFill>
                  <a:srgbClr val="FF0000"/>
                </a:solidFill>
              </a:rPr>
              <a:t>Sketch Plane (top view) for first extrusion</a:t>
            </a:r>
            <a:endParaRPr lang="en-US" sz="1800" b="1" i="1" dirty="0">
              <a:solidFill>
                <a:srgbClr val="FF0000"/>
              </a:solidFill>
            </a:endParaRPr>
          </a:p>
        </p:txBody>
      </p:sp>
      <p:sp>
        <p:nvSpPr>
          <p:cNvPr id="20" name="TextBox 19"/>
          <p:cNvSpPr txBox="1"/>
          <p:nvPr/>
        </p:nvSpPr>
        <p:spPr>
          <a:xfrm>
            <a:off x="2847975" y="5848350"/>
            <a:ext cx="2057400" cy="369332"/>
          </a:xfrm>
          <a:prstGeom prst="rect">
            <a:avLst/>
          </a:prstGeom>
          <a:noFill/>
        </p:spPr>
        <p:txBody>
          <a:bodyPr wrap="square" rtlCol="0">
            <a:spAutoFit/>
          </a:bodyPr>
          <a:lstStyle/>
          <a:p>
            <a:r>
              <a:rPr lang="en-US" sz="1800" b="1" i="1" dirty="0" smtClean="0">
                <a:solidFill>
                  <a:srgbClr val="FF0000"/>
                </a:solidFill>
              </a:rPr>
              <a:t>Centers at origin</a:t>
            </a:r>
            <a:endParaRPr lang="en-US" sz="1800" b="1" i="1" dirty="0">
              <a:solidFill>
                <a:srgbClr val="FF0000"/>
              </a:solidFill>
            </a:endParaRPr>
          </a:p>
        </p:txBody>
      </p:sp>
      <p:cxnSp>
        <p:nvCxnSpPr>
          <p:cNvPr id="21" name="Straight Arrow Connector 20"/>
          <p:cNvCxnSpPr>
            <a:stCxn id="20" idx="1"/>
          </p:cNvCxnSpPr>
          <p:nvPr/>
        </p:nvCxnSpPr>
        <p:spPr>
          <a:xfrm flipH="1" flipV="1">
            <a:off x="1714500" y="5238750"/>
            <a:ext cx="1133475" cy="79426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724525" y="6211669"/>
            <a:ext cx="3419475" cy="646331"/>
          </a:xfrm>
          <a:prstGeom prst="rect">
            <a:avLst/>
          </a:prstGeom>
          <a:noFill/>
        </p:spPr>
        <p:txBody>
          <a:bodyPr wrap="square" rtlCol="0">
            <a:spAutoFit/>
          </a:bodyPr>
          <a:lstStyle/>
          <a:p>
            <a:pPr algn="ctr"/>
            <a:r>
              <a:rPr lang="en-US" sz="1800" b="1" i="1" dirty="0" smtClean="0">
                <a:solidFill>
                  <a:srgbClr val="FF0000"/>
                </a:solidFill>
              </a:rPr>
              <a:t>Steel Sleeve after two extrusions (note the y-axis direction)</a:t>
            </a:r>
            <a:endParaRPr lang="en-US" sz="1800" b="1" i="1" dirty="0">
              <a:solidFill>
                <a:srgbClr val="FF0000"/>
              </a:solidFill>
            </a:endParaRPr>
          </a:p>
        </p:txBody>
      </p:sp>
      <p:pic>
        <p:nvPicPr>
          <p:cNvPr id="22535" name="Picture 7"/>
          <p:cNvPicPr>
            <a:picLocks noChangeAspect="1" noChangeArrowheads="1"/>
          </p:cNvPicPr>
          <p:nvPr/>
        </p:nvPicPr>
        <p:blipFill>
          <a:blip r:embed="rId3" cstate="print"/>
          <a:srcRect/>
          <a:stretch>
            <a:fillRect/>
          </a:stretch>
        </p:blipFill>
        <p:spPr bwMode="auto">
          <a:xfrm>
            <a:off x="5781551" y="3228975"/>
            <a:ext cx="3124323" cy="306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l="5312" t="15926" r="82188" b="56852"/>
          <a:stretch>
            <a:fillRect/>
          </a:stretch>
        </p:blipFill>
        <p:spPr bwMode="auto">
          <a:xfrm>
            <a:off x="-1" y="2949177"/>
            <a:ext cx="3190876" cy="3908823"/>
          </a:xfrm>
          <a:prstGeom prst="rect">
            <a:avLst/>
          </a:prstGeom>
          <a:noFill/>
          <a:ln w="9525">
            <a:noFill/>
            <a:miter lim="800000"/>
            <a:headEnd/>
            <a:tailEnd/>
          </a:ln>
        </p:spPr>
      </p:pic>
      <p:sp>
        <p:nvSpPr>
          <p:cNvPr id="9218" name="Slide Number Placeholder 5"/>
          <p:cNvSpPr>
            <a:spLocks noGrp="1"/>
          </p:cNvSpPr>
          <p:nvPr>
            <p:ph type="sldNum" sz="quarter" idx="12"/>
          </p:nvPr>
        </p:nvSpPr>
        <p:spPr>
          <a:xfrm>
            <a:off x="8658225" y="0"/>
            <a:ext cx="485775" cy="381000"/>
          </a:xfrm>
          <a:noFill/>
        </p:spPr>
        <p:txBody>
          <a:bodyPr/>
          <a:lstStyle/>
          <a:p>
            <a:fld id="{83B14A58-A0AF-4119-AAC7-5996DE6F86F1}" type="slidenum">
              <a:rPr lang="en-US" b="1" smtClean="0">
                <a:solidFill>
                  <a:schemeClr val="accent2"/>
                </a:solidFill>
              </a:rPr>
              <a:pPr/>
              <a:t>11</a:t>
            </a:fld>
            <a:endParaRPr lang="en-US" b="1" dirty="0" smtClean="0">
              <a:solidFill>
                <a:schemeClr val="accent2"/>
              </a:solidFill>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Inventor Lecture #8</a:t>
            </a:r>
            <a:endParaRPr lang="en-US" sz="3200" dirty="0"/>
          </a:p>
        </p:txBody>
      </p:sp>
      <p:sp>
        <p:nvSpPr>
          <p:cNvPr id="20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21"/>
          <p:cNvSpPr/>
          <p:nvPr/>
        </p:nvSpPr>
        <p:spPr>
          <a:xfrm>
            <a:off x="838200" y="6257925"/>
            <a:ext cx="1943100" cy="2762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555" name="Picture 3"/>
          <p:cNvPicPr>
            <a:picLocks noChangeAspect="1" noChangeArrowheads="1"/>
          </p:cNvPicPr>
          <p:nvPr/>
        </p:nvPicPr>
        <p:blipFill>
          <a:blip r:embed="rId3" cstate="print"/>
          <a:srcRect b="43625"/>
          <a:stretch>
            <a:fillRect/>
          </a:stretch>
        </p:blipFill>
        <p:spPr bwMode="auto">
          <a:xfrm>
            <a:off x="4257674" y="2976439"/>
            <a:ext cx="4886325" cy="3881561"/>
          </a:xfrm>
          <a:prstGeom prst="rect">
            <a:avLst/>
          </a:prstGeom>
          <a:noFill/>
          <a:ln w="9525">
            <a:noFill/>
            <a:miter lim="800000"/>
            <a:headEnd/>
            <a:tailEnd/>
          </a:ln>
        </p:spPr>
      </p:pic>
      <p:sp>
        <p:nvSpPr>
          <p:cNvPr id="15" name="Rectangle 14"/>
          <p:cNvSpPr/>
          <p:nvPr/>
        </p:nvSpPr>
        <p:spPr>
          <a:xfrm>
            <a:off x="114301" y="3657600"/>
            <a:ext cx="1162050" cy="2381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391400" y="3352800"/>
            <a:ext cx="609600" cy="2190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800851" y="5476875"/>
            <a:ext cx="1524000" cy="13811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68" name="Rectangle 12"/>
          <p:cNvSpPr>
            <a:spLocks noChangeArrowheads="1"/>
          </p:cNvSpPr>
          <p:nvPr/>
        </p:nvSpPr>
        <p:spPr bwMode="auto">
          <a:xfrm>
            <a:off x="0" y="389519"/>
            <a:ext cx="9144000" cy="25545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r>
              <a:rPr lang="en-US" sz="2000" b="1" u="sng" dirty="0" smtClean="0">
                <a:solidFill>
                  <a:schemeClr val="accent2"/>
                </a:solidFill>
                <a:cs typeface="Times New Roman" pitchFamily="18" charset="0"/>
              </a:rPr>
              <a:t>Solution using Inventor</a:t>
            </a:r>
            <a:r>
              <a:rPr lang="en-US" sz="2000" dirty="0" smtClean="0">
                <a:solidFill>
                  <a:schemeClr val="accent2"/>
                </a:solidFill>
                <a:cs typeface="Times New Roman" pitchFamily="18" charset="0"/>
              </a:rPr>
              <a:t> (continued)</a:t>
            </a:r>
          </a:p>
          <a:p>
            <a:pPr marL="457200" lvl="0" indent="-457200">
              <a:buFont typeface="+mj-lt"/>
              <a:buAutoNum type="arabicPeriod" startAt="2"/>
            </a:pPr>
            <a:r>
              <a:rPr lang="en-US" sz="2000" u="sng" dirty="0" smtClean="0">
                <a:solidFill>
                  <a:schemeClr val="accent2"/>
                </a:solidFill>
                <a:cs typeface="Times New Roman" pitchFamily="18" charset="0"/>
              </a:rPr>
              <a:t>Specify the material and density and check center of gravity</a:t>
            </a:r>
          </a:p>
          <a:p>
            <a:pPr marL="685800" lvl="1" indent="-228600">
              <a:buFont typeface="Arial" pitchFamily="34" charset="0"/>
              <a:buChar char="•"/>
            </a:pPr>
            <a:r>
              <a:rPr lang="en-US" sz="2000" dirty="0" smtClean="0">
                <a:solidFill>
                  <a:schemeClr val="accent2"/>
                </a:solidFill>
                <a:cs typeface="Times New Roman" pitchFamily="18" charset="0"/>
              </a:rPr>
              <a:t>Right-click on the part name (Steel Sleeve) and select </a:t>
            </a:r>
            <a:r>
              <a:rPr lang="en-US" sz="2000" b="1" i="1" u="sng" dirty="0" err="1" smtClean="0">
                <a:solidFill>
                  <a:schemeClr val="accent2"/>
                </a:solidFill>
                <a:cs typeface="Times New Roman" pitchFamily="18" charset="0"/>
              </a:rPr>
              <a:t>iProperties</a:t>
            </a:r>
            <a:endParaRPr lang="en-US" sz="2000" b="1" i="1" u="sng" dirty="0" smtClean="0">
              <a:solidFill>
                <a:schemeClr val="accent2"/>
              </a:solidFill>
              <a:cs typeface="Times New Roman" pitchFamily="18" charset="0"/>
            </a:endParaRPr>
          </a:p>
          <a:p>
            <a:pPr marL="685800" lvl="1" indent="-228600">
              <a:buFont typeface="Arial" pitchFamily="34" charset="0"/>
              <a:buChar char="•"/>
            </a:pPr>
            <a:r>
              <a:rPr lang="en-US" sz="2000" dirty="0" smtClean="0">
                <a:solidFill>
                  <a:schemeClr val="accent2"/>
                </a:solidFill>
                <a:cs typeface="Times New Roman" pitchFamily="18" charset="0"/>
              </a:rPr>
              <a:t>Select the </a:t>
            </a:r>
            <a:r>
              <a:rPr lang="en-US" sz="2000" b="1" i="1" u="sng" dirty="0" smtClean="0">
                <a:solidFill>
                  <a:schemeClr val="accent2"/>
                </a:solidFill>
                <a:cs typeface="Times New Roman" pitchFamily="18" charset="0"/>
              </a:rPr>
              <a:t>Physical</a:t>
            </a:r>
            <a:r>
              <a:rPr lang="en-US" sz="2000" dirty="0" smtClean="0">
                <a:solidFill>
                  <a:schemeClr val="accent2"/>
                </a:solidFill>
                <a:cs typeface="Times New Roman" pitchFamily="18" charset="0"/>
              </a:rPr>
              <a:t> tab in the </a:t>
            </a:r>
            <a:r>
              <a:rPr lang="en-US" sz="2000" dirty="0" err="1" smtClean="0">
                <a:solidFill>
                  <a:schemeClr val="accent2"/>
                </a:solidFill>
                <a:cs typeface="Times New Roman" pitchFamily="18" charset="0"/>
              </a:rPr>
              <a:t>iProperties</a:t>
            </a:r>
            <a:r>
              <a:rPr lang="en-US" sz="2000" dirty="0" smtClean="0">
                <a:solidFill>
                  <a:schemeClr val="accent2"/>
                </a:solidFill>
                <a:cs typeface="Times New Roman" pitchFamily="18" charset="0"/>
              </a:rPr>
              <a:t> window</a:t>
            </a:r>
          </a:p>
          <a:p>
            <a:pPr marL="685800" lvl="1" indent="-228600">
              <a:buFont typeface="Arial" pitchFamily="34" charset="0"/>
              <a:buChar char="•"/>
            </a:pPr>
            <a:r>
              <a:rPr lang="en-US" sz="2000" dirty="0" smtClean="0">
                <a:solidFill>
                  <a:schemeClr val="accent2"/>
                </a:solidFill>
                <a:cs typeface="Times New Roman" pitchFamily="18" charset="0"/>
              </a:rPr>
              <a:t>Change the material type to </a:t>
            </a:r>
            <a:r>
              <a:rPr lang="en-US" sz="2000" b="1" i="1" u="sng" dirty="0" smtClean="0">
                <a:solidFill>
                  <a:schemeClr val="accent2"/>
                </a:solidFill>
                <a:cs typeface="Times New Roman" pitchFamily="18" charset="0"/>
              </a:rPr>
              <a:t>Steel, Mild</a:t>
            </a:r>
          </a:p>
          <a:p>
            <a:pPr marL="685800" lvl="1" indent="-228600">
              <a:buFont typeface="Arial" pitchFamily="34" charset="0"/>
              <a:buChar char="•"/>
            </a:pPr>
            <a:r>
              <a:rPr lang="en-US" sz="2000" dirty="0" smtClean="0">
                <a:solidFill>
                  <a:schemeClr val="accent2"/>
                </a:solidFill>
                <a:cs typeface="Times New Roman" pitchFamily="18" charset="0"/>
              </a:rPr>
              <a:t>Note that the density (7.860 g/cm</a:t>
            </a:r>
            <a:r>
              <a:rPr lang="en-US" sz="2000" baseline="30000" dirty="0" smtClean="0">
                <a:solidFill>
                  <a:schemeClr val="accent2"/>
                </a:solidFill>
                <a:cs typeface="Times New Roman" pitchFamily="18" charset="0"/>
              </a:rPr>
              <a:t>3</a:t>
            </a:r>
            <a:r>
              <a:rPr lang="en-US" sz="2000" dirty="0" smtClean="0">
                <a:solidFill>
                  <a:schemeClr val="accent2"/>
                </a:solidFill>
                <a:cs typeface="Times New Roman" pitchFamily="18" charset="0"/>
              </a:rPr>
              <a:t> or 7860 g/m</a:t>
            </a:r>
            <a:r>
              <a:rPr lang="en-US" sz="2000" baseline="30000" dirty="0" smtClean="0">
                <a:solidFill>
                  <a:schemeClr val="accent2"/>
                </a:solidFill>
                <a:cs typeface="Times New Roman" pitchFamily="18" charset="0"/>
              </a:rPr>
              <a:t>3</a:t>
            </a:r>
            <a:r>
              <a:rPr lang="en-US" sz="2000" dirty="0" smtClean="0">
                <a:solidFill>
                  <a:schemeClr val="accent2"/>
                </a:solidFill>
                <a:cs typeface="Times New Roman" pitchFamily="18" charset="0"/>
              </a:rPr>
              <a:t>) agrees with the value used in the hand analysis</a:t>
            </a:r>
          </a:p>
          <a:p>
            <a:pPr marL="685800" lvl="1" indent="-228600">
              <a:buFont typeface="Arial" pitchFamily="34" charset="0"/>
              <a:buChar char="•"/>
            </a:pPr>
            <a:r>
              <a:rPr lang="en-US" sz="2000" dirty="0" smtClean="0">
                <a:solidFill>
                  <a:schemeClr val="accent2"/>
                </a:solidFill>
                <a:cs typeface="Times New Roman" pitchFamily="18" charset="0"/>
              </a:rPr>
              <a:t>Note that the mass and center of gravity agree with the hand analysis</a:t>
            </a:r>
          </a:p>
        </p:txBody>
      </p:sp>
      <p:sp>
        <p:nvSpPr>
          <p:cNvPr id="25" name="Rectangle 24"/>
          <p:cNvSpPr/>
          <p:nvPr/>
        </p:nvSpPr>
        <p:spPr>
          <a:xfrm>
            <a:off x="4829175" y="5772150"/>
            <a:ext cx="990600" cy="2571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2" cstate="print"/>
          <a:srcRect l="42604" t="22685" r="30990" b="27593"/>
          <a:stretch>
            <a:fillRect/>
          </a:stretch>
        </p:blipFill>
        <p:spPr bwMode="auto">
          <a:xfrm>
            <a:off x="-1" y="2952750"/>
            <a:ext cx="3687079" cy="3905250"/>
          </a:xfrm>
          <a:prstGeom prst="rect">
            <a:avLst/>
          </a:prstGeom>
          <a:noFill/>
          <a:ln w="9525">
            <a:noFill/>
            <a:miter lim="800000"/>
            <a:headEnd/>
            <a:tailEnd/>
          </a:ln>
        </p:spPr>
      </p:pic>
      <p:sp>
        <p:nvSpPr>
          <p:cNvPr id="9218" name="Slide Number Placeholder 5"/>
          <p:cNvSpPr>
            <a:spLocks noGrp="1"/>
          </p:cNvSpPr>
          <p:nvPr>
            <p:ph type="sldNum" sz="quarter" idx="12"/>
          </p:nvPr>
        </p:nvSpPr>
        <p:spPr>
          <a:xfrm>
            <a:off x="8658225" y="0"/>
            <a:ext cx="485775" cy="381000"/>
          </a:xfrm>
          <a:noFill/>
        </p:spPr>
        <p:txBody>
          <a:bodyPr/>
          <a:lstStyle/>
          <a:p>
            <a:fld id="{83B14A58-A0AF-4119-AAC7-5996DE6F86F1}" type="slidenum">
              <a:rPr lang="en-US" b="1" smtClean="0">
                <a:solidFill>
                  <a:schemeClr val="accent2"/>
                </a:solidFill>
              </a:rPr>
              <a:pPr/>
              <a:t>12</a:t>
            </a:fld>
            <a:endParaRPr lang="en-US" b="1" dirty="0" smtClean="0">
              <a:solidFill>
                <a:schemeClr val="accent2"/>
              </a:solidFill>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Inventor Lecture #8</a:t>
            </a:r>
            <a:endParaRPr lang="en-US" sz="3200" dirty="0"/>
          </a:p>
        </p:txBody>
      </p:sp>
      <p:sp>
        <p:nvSpPr>
          <p:cNvPr id="70668" name="Rectangle 12"/>
          <p:cNvSpPr>
            <a:spLocks noChangeArrowheads="1"/>
          </p:cNvSpPr>
          <p:nvPr/>
        </p:nvSpPr>
        <p:spPr bwMode="auto">
          <a:xfrm>
            <a:off x="0" y="389519"/>
            <a:ext cx="9144000" cy="25545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r>
              <a:rPr lang="en-US" sz="2000" b="1" u="sng" dirty="0" smtClean="0">
                <a:solidFill>
                  <a:schemeClr val="accent2"/>
                </a:solidFill>
                <a:cs typeface="Times New Roman" pitchFamily="18" charset="0"/>
              </a:rPr>
              <a:t>Solution using Inventor</a:t>
            </a:r>
            <a:r>
              <a:rPr lang="en-US" sz="2000" dirty="0" smtClean="0">
                <a:solidFill>
                  <a:schemeClr val="accent2"/>
                </a:solidFill>
                <a:cs typeface="Times New Roman" pitchFamily="18" charset="0"/>
              </a:rPr>
              <a:t> (continued)</a:t>
            </a:r>
          </a:p>
          <a:p>
            <a:pPr marL="457200" lvl="0" indent="-457200">
              <a:buFont typeface="+mj-lt"/>
              <a:buAutoNum type="arabicPeriod" startAt="3"/>
            </a:pPr>
            <a:r>
              <a:rPr lang="en-US" sz="2000" u="sng" dirty="0" smtClean="0">
                <a:solidFill>
                  <a:schemeClr val="accent2"/>
                </a:solidFill>
                <a:cs typeface="Times New Roman" pitchFamily="18" charset="0"/>
              </a:rPr>
              <a:t>Display the Center of Gravity (CG) icon for the steel sleeve</a:t>
            </a:r>
            <a:endParaRPr lang="en-US" sz="2000" dirty="0" smtClean="0">
              <a:solidFill>
                <a:schemeClr val="accent2"/>
              </a:solidFill>
              <a:cs typeface="Times New Roman" pitchFamily="18" charset="0"/>
            </a:endParaRPr>
          </a:p>
          <a:p>
            <a:pPr marL="685800" lvl="1" indent="-228600">
              <a:buFont typeface="Arial" pitchFamily="34" charset="0"/>
              <a:buChar char="•"/>
            </a:pPr>
            <a:r>
              <a:rPr lang="en-US" sz="2000" dirty="0" smtClean="0">
                <a:solidFill>
                  <a:schemeClr val="accent2"/>
                </a:solidFill>
                <a:cs typeface="Times New Roman" pitchFamily="18" charset="0"/>
              </a:rPr>
              <a:t>Select </a:t>
            </a:r>
            <a:r>
              <a:rPr lang="en-US" sz="2000" b="1" i="1" u="sng" dirty="0" smtClean="0">
                <a:solidFill>
                  <a:schemeClr val="accent2"/>
                </a:solidFill>
                <a:cs typeface="Times New Roman" pitchFamily="18" charset="0"/>
              </a:rPr>
              <a:t>View – Center of Gravity</a:t>
            </a:r>
            <a:r>
              <a:rPr lang="en-US" sz="2000" dirty="0" smtClean="0">
                <a:solidFill>
                  <a:schemeClr val="accent2"/>
                </a:solidFill>
                <a:cs typeface="Times New Roman" pitchFamily="18" charset="0"/>
              </a:rPr>
              <a:t> from the main menu.  (Select OK if prompted to update the center of gravity.)  The center of gravity axes icon should appear.  Note that the origin of this icon is located at the CG.</a:t>
            </a:r>
          </a:p>
          <a:p>
            <a:pPr marL="685800" lvl="1" indent="-228600">
              <a:buFont typeface="Arial" pitchFamily="34" charset="0"/>
              <a:buChar char="•"/>
            </a:pPr>
            <a:r>
              <a:rPr lang="en-US" sz="2000" dirty="0" smtClean="0">
                <a:solidFill>
                  <a:schemeClr val="accent2"/>
                </a:solidFill>
                <a:cs typeface="Times New Roman" pitchFamily="18" charset="0"/>
              </a:rPr>
              <a:t>Pause the mouse over the center of gravity icon until the select tool appears.  </a:t>
            </a:r>
            <a:r>
              <a:rPr lang="en-US" sz="2000" b="1" dirty="0" smtClean="0">
                <a:solidFill>
                  <a:schemeClr val="accent2"/>
                </a:solidFill>
                <a:cs typeface="Times New Roman" pitchFamily="18" charset="0"/>
              </a:rPr>
              <a:t>Click on the down arrow and</a:t>
            </a:r>
            <a:r>
              <a:rPr lang="en-US" sz="2000" dirty="0" smtClean="0">
                <a:solidFill>
                  <a:schemeClr val="accent2"/>
                </a:solidFill>
                <a:cs typeface="Times New Roman" pitchFamily="18" charset="0"/>
              </a:rPr>
              <a:t> Pick Center of Gravity.</a:t>
            </a:r>
          </a:p>
          <a:p>
            <a:pPr marL="685800" lvl="1" indent="-228600">
              <a:buFont typeface="Arial" pitchFamily="34" charset="0"/>
              <a:buChar char="•"/>
            </a:pPr>
            <a:r>
              <a:rPr lang="en-US" sz="2000" dirty="0" smtClean="0">
                <a:solidFill>
                  <a:schemeClr val="accent2"/>
                </a:solidFill>
                <a:cs typeface="Times New Roman" pitchFamily="18" charset="0"/>
              </a:rPr>
              <a:t>Note that the axes are color coded as follows:</a:t>
            </a:r>
          </a:p>
        </p:txBody>
      </p:sp>
      <p:sp>
        <p:nvSpPr>
          <p:cNvPr id="20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 name="TextBox 19"/>
          <p:cNvSpPr txBox="1"/>
          <p:nvPr/>
        </p:nvSpPr>
        <p:spPr>
          <a:xfrm>
            <a:off x="3552825" y="5657671"/>
            <a:ext cx="1971675" cy="1200329"/>
          </a:xfrm>
          <a:prstGeom prst="rect">
            <a:avLst/>
          </a:prstGeom>
          <a:noFill/>
        </p:spPr>
        <p:txBody>
          <a:bodyPr wrap="square" rtlCol="0">
            <a:spAutoFit/>
          </a:bodyPr>
          <a:lstStyle/>
          <a:p>
            <a:r>
              <a:rPr lang="en-US" sz="1800" b="1" i="1" dirty="0" smtClean="0">
                <a:solidFill>
                  <a:srgbClr val="FF0000"/>
                </a:solidFill>
              </a:rPr>
              <a:t>Pause over Center of Gravity icon and select Center of Gravity</a:t>
            </a:r>
            <a:endParaRPr lang="en-US" sz="1800" b="1" i="1" dirty="0">
              <a:solidFill>
                <a:srgbClr val="FF0000"/>
              </a:solidFill>
            </a:endParaRPr>
          </a:p>
        </p:txBody>
      </p:sp>
      <p:cxnSp>
        <p:nvCxnSpPr>
          <p:cNvPr id="21" name="Straight Arrow Connector 20"/>
          <p:cNvCxnSpPr/>
          <p:nvPr/>
        </p:nvCxnSpPr>
        <p:spPr>
          <a:xfrm flipH="1">
            <a:off x="2552701" y="5857875"/>
            <a:ext cx="1038224" cy="7620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4581" name="Picture 5"/>
          <p:cNvPicPr>
            <a:picLocks noChangeAspect="1" noChangeArrowheads="1"/>
          </p:cNvPicPr>
          <p:nvPr/>
        </p:nvPicPr>
        <p:blipFill>
          <a:blip r:embed="rId3" cstate="print"/>
          <a:srcRect/>
          <a:stretch>
            <a:fillRect/>
          </a:stretch>
        </p:blipFill>
        <p:spPr bwMode="auto">
          <a:xfrm>
            <a:off x="5409919" y="2905125"/>
            <a:ext cx="3734081" cy="3952875"/>
          </a:xfrm>
          <a:prstGeom prst="rect">
            <a:avLst/>
          </a:prstGeom>
          <a:noFill/>
          <a:ln w="9525">
            <a:noFill/>
            <a:miter lim="800000"/>
            <a:headEnd/>
            <a:tailEnd/>
          </a:ln>
        </p:spPr>
      </p:pic>
      <p:sp>
        <p:nvSpPr>
          <p:cNvPr id="22" name="Rectangle 21"/>
          <p:cNvSpPr/>
          <p:nvPr/>
        </p:nvSpPr>
        <p:spPr>
          <a:xfrm>
            <a:off x="1638300" y="5934075"/>
            <a:ext cx="923925" cy="1047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82" name="Text Box 6"/>
          <p:cNvSpPr txBox="1">
            <a:spLocks noChangeArrowheads="1"/>
          </p:cNvSpPr>
          <p:nvPr/>
        </p:nvSpPr>
        <p:spPr bwMode="auto">
          <a:xfrm>
            <a:off x="3875088" y="3017837"/>
            <a:ext cx="1525587" cy="820737"/>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mj-lt"/>
                <a:cs typeface="Arial" pitchFamily="34" charset="0"/>
              </a:rPr>
              <a:t>x-axis:  </a:t>
            </a:r>
            <a:r>
              <a:rPr kumimoji="0" lang="en-US" sz="1600" b="1" i="0" u="none" strike="noStrike" cap="none" normalizeH="0" baseline="0" dirty="0" smtClean="0">
                <a:ln>
                  <a:noFill/>
                </a:ln>
                <a:solidFill>
                  <a:srgbClr val="FF0000"/>
                </a:solidFill>
                <a:effectLst/>
                <a:latin typeface="+mj-lt"/>
                <a:cs typeface="Arial" pitchFamily="34" charset="0"/>
              </a:rPr>
              <a:t>Red</a:t>
            </a:r>
            <a:br>
              <a:rPr kumimoji="0" lang="en-US" sz="1600" b="1" i="0" u="none" strike="noStrike" cap="none" normalizeH="0" baseline="0" dirty="0" smtClean="0">
                <a:ln>
                  <a:noFill/>
                </a:ln>
                <a:solidFill>
                  <a:srgbClr val="FF0000"/>
                </a:solidFill>
                <a:effectLst/>
                <a:latin typeface="+mj-lt"/>
                <a:cs typeface="Arial" pitchFamily="34" charset="0"/>
              </a:rPr>
            </a:br>
            <a:r>
              <a:rPr kumimoji="0" lang="en-US" sz="1600" b="1" i="0" u="none" strike="noStrike" cap="none" normalizeH="0" baseline="0" dirty="0" smtClean="0">
                <a:ln>
                  <a:noFill/>
                </a:ln>
                <a:solidFill>
                  <a:schemeClr val="tx1"/>
                </a:solidFill>
                <a:effectLst/>
                <a:latin typeface="+mj-lt"/>
                <a:cs typeface="Arial" pitchFamily="34" charset="0"/>
              </a:rPr>
              <a:t>y-axis:  </a:t>
            </a:r>
            <a:r>
              <a:rPr kumimoji="0" lang="en-US" sz="1600" b="1" i="0" u="none" strike="noStrike" cap="none" normalizeH="0" baseline="0" dirty="0" smtClean="0">
                <a:ln>
                  <a:noFill/>
                </a:ln>
                <a:solidFill>
                  <a:srgbClr val="008000"/>
                </a:solidFill>
                <a:effectLst/>
                <a:latin typeface="+mj-lt"/>
                <a:cs typeface="Arial" pitchFamily="34" charset="0"/>
              </a:rPr>
              <a:t>Green</a:t>
            </a:r>
            <a:br>
              <a:rPr kumimoji="0" lang="en-US" sz="1600" b="1" i="0" u="none" strike="noStrike" cap="none" normalizeH="0" baseline="0" dirty="0" smtClean="0">
                <a:ln>
                  <a:noFill/>
                </a:ln>
                <a:solidFill>
                  <a:srgbClr val="008000"/>
                </a:solidFill>
                <a:effectLst/>
                <a:latin typeface="+mj-lt"/>
                <a:cs typeface="Arial" pitchFamily="34" charset="0"/>
              </a:rPr>
            </a:br>
            <a:r>
              <a:rPr kumimoji="0" lang="en-US" sz="1600" b="1" i="0" u="none" strike="noStrike" cap="none" normalizeH="0" baseline="0" dirty="0" smtClean="0">
                <a:ln>
                  <a:noFill/>
                </a:ln>
                <a:solidFill>
                  <a:schemeClr val="tx1"/>
                </a:solidFill>
                <a:effectLst/>
                <a:latin typeface="+mj-lt"/>
                <a:cs typeface="Arial" pitchFamily="34" charset="0"/>
              </a:rPr>
              <a:t>z-axis:  </a:t>
            </a:r>
            <a:r>
              <a:rPr kumimoji="0" lang="en-US" sz="1600" b="1" i="0" u="none" strike="noStrike" cap="none" normalizeH="0" baseline="0" dirty="0" smtClean="0">
                <a:ln>
                  <a:noFill/>
                </a:ln>
                <a:solidFill>
                  <a:srgbClr val="0000FF"/>
                </a:solidFill>
                <a:effectLst/>
                <a:latin typeface="+mj-lt"/>
                <a:cs typeface="Arial" pitchFamily="34" charset="0"/>
              </a:rPr>
              <a:t>Blue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Rectangle 25"/>
          <p:cNvSpPr/>
          <p:nvPr/>
        </p:nvSpPr>
        <p:spPr>
          <a:xfrm>
            <a:off x="7381875" y="4686300"/>
            <a:ext cx="1762125" cy="2095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a:endCxn id="26" idx="0"/>
          </p:cNvCxnSpPr>
          <p:nvPr/>
        </p:nvCxnSpPr>
        <p:spPr>
          <a:xfrm flipH="1">
            <a:off x="8262938" y="3038475"/>
            <a:ext cx="195262" cy="16478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172325" y="2352496"/>
            <a:ext cx="1971675" cy="646331"/>
          </a:xfrm>
          <a:prstGeom prst="rect">
            <a:avLst/>
          </a:prstGeom>
          <a:noFill/>
        </p:spPr>
        <p:txBody>
          <a:bodyPr wrap="square" rtlCol="0">
            <a:spAutoFit/>
          </a:bodyPr>
          <a:lstStyle/>
          <a:p>
            <a:r>
              <a:rPr lang="en-US" sz="1800" b="1" i="1" dirty="0" smtClean="0">
                <a:solidFill>
                  <a:srgbClr val="FF0000"/>
                </a:solidFill>
              </a:rPr>
              <a:t>Value agrees with hand calculations</a:t>
            </a:r>
            <a:endParaRPr lang="en-US" sz="1800" b="1" i="1"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p:cNvPicPr>
            <a:picLocks noChangeAspect="1" noChangeArrowheads="1"/>
          </p:cNvPicPr>
          <p:nvPr/>
        </p:nvPicPr>
        <p:blipFill>
          <a:blip r:embed="rId2" cstate="print"/>
          <a:srcRect b="43395"/>
          <a:stretch>
            <a:fillRect/>
          </a:stretch>
        </p:blipFill>
        <p:spPr bwMode="auto">
          <a:xfrm>
            <a:off x="4295632" y="2990850"/>
            <a:ext cx="4848368" cy="3867150"/>
          </a:xfrm>
          <a:prstGeom prst="rect">
            <a:avLst/>
          </a:prstGeom>
          <a:noFill/>
          <a:ln w="9525">
            <a:noFill/>
            <a:miter lim="800000"/>
            <a:headEnd/>
            <a:tailEnd/>
          </a:ln>
        </p:spPr>
      </p:pic>
      <p:sp>
        <p:nvSpPr>
          <p:cNvPr id="9218" name="Slide Number Placeholder 5"/>
          <p:cNvSpPr>
            <a:spLocks noGrp="1"/>
          </p:cNvSpPr>
          <p:nvPr>
            <p:ph type="sldNum" sz="quarter" idx="12"/>
          </p:nvPr>
        </p:nvSpPr>
        <p:spPr>
          <a:xfrm>
            <a:off x="8658225" y="0"/>
            <a:ext cx="485775" cy="381000"/>
          </a:xfrm>
          <a:noFill/>
        </p:spPr>
        <p:txBody>
          <a:bodyPr/>
          <a:lstStyle/>
          <a:p>
            <a:fld id="{83B14A58-A0AF-4119-AAC7-5996DE6F86F1}" type="slidenum">
              <a:rPr lang="en-US" b="1" smtClean="0">
                <a:solidFill>
                  <a:schemeClr val="accent2"/>
                </a:solidFill>
              </a:rPr>
              <a:pPr/>
              <a:t>13</a:t>
            </a:fld>
            <a:endParaRPr lang="en-US" b="1" dirty="0" smtClean="0">
              <a:solidFill>
                <a:schemeClr val="accent2"/>
              </a:solidFill>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Inventor Lecture #8</a:t>
            </a:r>
            <a:endParaRPr lang="en-US" sz="3200" dirty="0"/>
          </a:p>
        </p:txBody>
      </p:sp>
      <p:sp>
        <p:nvSpPr>
          <p:cNvPr id="70668" name="Rectangle 12"/>
          <p:cNvSpPr>
            <a:spLocks noChangeArrowheads="1"/>
          </p:cNvSpPr>
          <p:nvPr/>
        </p:nvSpPr>
        <p:spPr bwMode="auto">
          <a:xfrm>
            <a:off x="0" y="389519"/>
            <a:ext cx="9144000" cy="286232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r>
              <a:rPr lang="en-US" sz="2000" b="1" u="sng" dirty="0" smtClean="0">
                <a:solidFill>
                  <a:schemeClr val="accent2"/>
                </a:solidFill>
                <a:cs typeface="Times New Roman" pitchFamily="18" charset="0"/>
              </a:rPr>
              <a:t>Solution using Inventor</a:t>
            </a:r>
            <a:r>
              <a:rPr lang="en-US" sz="2000" dirty="0" smtClean="0">
                <a:solidFill>
                  <a:schemeClr val="accent2"/>
                </a:solidFill>
                <a:cs typeface="Times New Roman" pitchFamily="18" charset="0"/>
              </a:rPr>
              <a:t> (continued)</a:t>
            </a:r>
          </a:p>
          <a:p>
            <a:pPr marL="457200" lvl="0" indent="-457200">
              <a:buFont typeface="+mj-lt"/>
              <a:buAutoNum type="arabicPeriod" startAt="4"/>
            </a:pPr>
            <a:r>
              <a:rPr lang="en-US" sz="2000" u="sng" dirty="0" smtClean="0">
                <a:solidFill>
                  <a:schemeClr val="accent2"/>
                </a:solidFill>
                <a:cs typeface="Times New Roman" pitchFamily="18" charset="0"/>
              </a:rPr>
              <a:t>Create the bronze bushing</a:t>
            </a:r>
            <a:endParaRPr lang="en-US" sz="2000" dirty="0" smtClean="0">
              <a:solidFill>
                <a:schemeClr val="accent2"/>
              </a:solidFill>
              <a:cs typeface="Times New Roman" pitchFamily="18" charset="0"/>
            </a:endParaRPr>
          </a:p>
          <a:p>
            <a:pPr marL="685800" lvl="1" indent="-228600">
              <a:buFont typeface="Arial" pitchFamily="34" charset="0"/>
              <a:buChar char="•"/>
            </a:pPr>
            <a:r>
              <a:rPr lang="en-US" sz="2000" dirty="0" smtClean="0">
                <a:solidFill>
                  <a:schemeClr val="accent2"/>
                </a:solidFill>
                <a:cs typeface="Times New Roman" pitchFamily="18" charset="0"/>
              </a:rPr>
              <a:t>Create a new </a:t>
            </a:r>
            <a:r>
              <a:rPr lang="en-US" sz="2000" b="1" i="1" u="sng" dirty="0" smtClean="0">
                <a:solidFill>
                  <a:schemeClr val="accent2"/>
                </a:solidFill>
                <a:cs typeface="Times New Roman" pitchFamily="18" charset="0"/>
              </a:rPr>
              <a:t>metric</a:t>
            </a:r>
            <a:r>
              <a:rPr lang="en-US" sz="2000" dirty="0" smtClean="0">
                <a:solidFill>
                  <a:schemeClr val="accent2"/>
                </a:solidFill>
                <a:cs typeface="Times New Roman" pitchFamily="18" charset="0"/>
              </a:rPr>
              <a:t> part and use a </a:t>
            </a:r>
            <a:r>
              <a:rPr lang="en-US" sz="2000" b="1" i="1" u="sng" dirty="0" smtClean="0">
                <a:solidFill>
                  <a:schemeClr val="accent2"/>
                </a:solidFill>
                <a:cs typeface="Times New Roman" pitchFamily="18" charset="0"/>
              </a:rPr>
              <a:t>top view</a:t>
            </a:r>
            <a:r>
              <a:rPr lang="en-US" sz="2000" dirty="0" smtClean="0">
                <a:solidFill>
                  <a:schemeClr val="accent2"/>
                </a:solidFill>
                <a:cs typeface="Times New Roman" pitchFamily="18" charset="0"/>
              </a:rPr>
              <a:t> (</a:t>
            </a:r>
            <a:r>
              <a:rPr lang="en-US" sz="2000" dirty="0" err="1" smtClean="0">
                <a:solidFill>
                  <a:schemeClr val="accent2"/>
                </a:solidFill>
                <a:cs typeface="Times New Roman" pitchFamily="18" charset="0"/>
              </a:rPr>
              <a:t>xz</a:t>
            </a:r>
            <a:r>
              <a:rPr lang="en-US" sz="2000" dirty="0" smtClean="0">
                <a:solidFill>
                  <a:schemeClr val="accent2"/>
                </a:solidFill>
                <a:cs typeface="Times New Roman" pitchFamily="18" charset="0"/>
              </a:rPr>
              <a:t>) 2D sketch plane</a:t>
            </a:r>
          </a:p>
          <a:p>
            <a:pPr marL="685800" lvl="1" indent="-228600">
              <a:buFont typeface="Arial" pitchFamily="34" charset="0"/>
              <a:buChar char="•"/>
            </a:pPr>
            <a:r>
              <a:rPr lang="en-US" sz="2000" dirty="0" smtClean="0">
                <a:solidFill>
                  <a:schemeClr val="accent2"/>
                </a:solidFill>
                <a:cs typeface="Times New Roman" pitchFamily="18" charset="0"/>
              </a:rPr>
              <a:t>Be sure that the </a:t>
            </a:r>
            <a:r>
              <a:rPr lang="en-US" sz="2000" b="1" i="1" u="sng" dirty="0" smtClean="0">
                <a:solidFill>
                  <a:schemeClr val="accent2"/>
                </a:solidFill>
                <a:cs typeface="Times New Roman" pitchFamily="18" charset="0"/>
              </a:rPr>
              <a:t>center of the cylinder</a:t>
            </a:r>
            <a:r>
              <a:rPr lang="en-US" sz="2000" dirty="0" smtClean="0">
                <a:solidFill>
                  <a:schemeClr val="accent2"/>
                </a:solidFill>
                <a:cs typeface="Times New Roman" pitchFamily="18" charset="0"/>
              </a:rPr>
              <a:t> is located at the </a:t>
            </a:r>
            <a:r>
              <a:rPr lang="en-US" sz="2000" b="1" i="1" u="sng" dirty="0" smtClean="0">
                <a:solidFill>
                  <a:schemeClr val="accent2"/>
                </a:solidFill>
                <a:cs typeface="Times New Roman" pitchFamily="18" charset="0"/>
              </a:rPr>
              <a:t>origin</a:t>
            </a:r>
            <a:r>
              <a:rPr lang="en-US" sz="2000" dirty="0" smtClean="0">
                <a:solidFill>
                  <a:schemeClr val="accent2"/>
                </a:solidFill>
                <a:cs typeface="Times New Roman" pitchFamily="18" charset="0"/>
              </a:rPr>
              <a:t>.  </a:t>
            </a:r>
          </a:p>
          <a:p>
            <a:pPr marL="685800" lvl="1" indent="-228600">
              <a:buFont typeface="Arial" pitchFamily="34" charset="0"/>
              <a:buChar char="•"/>
            </a:pPr>
            <a:r>
              <a:rPr lang="en-US" sz="2000" dirty="0" smtClean="0">
                <a:solidFill>
                  <a:schemeClr val="accent2"/>
                </a:solidFill>
                <a:cs typeface="Times New Roman" pitchFamily="18" charset="0"/>
              </a:rPr>
              <a:t>Change the material type to </a:t>
            </a:r>
            <a:r>
              <a:rPr lang="en-US" sz="2000" b="1" i="1" u="sng" dirty="0" smtClean="0">
                <a:solidFill>
                  <a:schemeClr val="accent2"/>
                </a:solidFill>
                <a:cs typeface="Times New Roman" pitchFamily="18" charset="0"/>
              </a:rPr>
              <a:t>Bronze, Soft Tin</a:t>
            </a:r>
          </a:p>
          <a:p>
            <a:pPr marL="685800" lvl="1" indent="-228600">
              <a:buFont typeface="Arial" pitchFamily="34" charset="0"/>
              <a:buChar char="•"/>
            </a:pPr>
            <a:r>
              <a:rPr lang="en-US" sz="2000" dirty="0" smtClean="0">
                <a:solidFill>
                  <a:schemeClr val="accent2"/>
                </a:solidFill>
                <a:cs typeface="Times New Roman" pitchFamily="18" charset="0"/>
              </a:rPr>
              <a:t>Note that the density (8.874 g/cm</a:t>
            </a:r>
            <a:r>
              <a:rPr lang="en-US" sz="2000" baseline="30000" dirty="0" smtClean="0">
                <a:solidFill>
                  <a:schemeClr val="accent2"/>
                </a:solidFill>
                <a:cs typeface="Times New Roman" pitchFamily="18" charset="0"/>
              </a:rPr>
              <a:t>3</a:t>
            </a:r>
            <a:r>
              <a:rPr lang="en-US" sz="2000" dirty="0" smtClean="0">
                <a:solidFill>
                  <a:schemeClr val="accent2"/>
                </a:solidFill>
                <a:cs typeface="Times New Roman" pitchFamily="18" charset="0"/>
              </a:rPr>
              <a:t> or 8874 g/m</a:t>
            </a:r>
            <a:r>
              <a:rPr lang="en-US" sz="2000" baseline="30000" dirty="0" smtClean="0">
                <a:solidFill>
                  <a:schemeClr val="accent2"/>
                </a:solidFill>
                <a:cs typeface="Times New Roman" pitchFamily="18" charset="0"/>
              </a:rPr>
              <a:t>3</a:t>
            </a:r>
            <a:r>
              <a:rPr lang="en-US" sz="2000" dirty="0" smtClean="0">
                <a:solidFill>
                  <a:schemeClr val="accent2"/>
                </a:solidFill>
                <a:cs typeface="Times New Roman" pitchFamily="18" charset="0"/>
              </a:rPr>
              <a:t>) agrees with the value used in the hand analysis</a:t>
            </a:r>
          </a:p>
          <a:p>
            <a:pPr marL="685800" lvl="1" indent="-228600">
              <a:buFont typeface="Arial" pitchFamily="34" charset="0"/>
              <a:buChar char="•"/>
            </a:pPr>
            <a:r>
              <a:rPr lang="en-US" sz="2000" dirty="0" smtClean="0">
                <a:solidFill>
                  <a:schemeClr val="accent2"/>
                </a:solidFill>
                <a:cs typeface="Times New Roman" pitchFamily="18" charset="0"/>
              </a:rPr>
              <a:t>Note that the mass and center of gravity agree with the hand analysis</a:t>
            </a:r>
          </a:p>
          <a:p>
            <a:pPr marL="685800" lvl="1" indent="-228600">
              <a:buFont typeface="Arial" pitchFamily="34" charset="0"/>
              <a:buChar char="•"/>
            </a:pPr>
            <a:endParaRPr lang="en-US" sz="2000" dirty="0" smtClean="0">
              <a:solidFill>
                <a:schemeClr val="accent2"/>
              </a:solidFill>
              <a:cs typeface="Times New Roman" pitchFamily="18" charset="0"/>
            </a:endParaRPr>
          </a:p>
        </p:txBody>
      </p:sp>
      <p:sp>
        <p:nvSpPr>
          <p:cNvPr id="20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21"/>
          <p:cNvSpPr/>
          <p:nvPr/>
        </p:nvSpPr>
        <p:spPr>
          <a:xfrm>
            <a:off x="7429501" y="3371850"/>
            <a:ext cx="495300" cy="2095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78" name="Picture 2"/>
          <p:cNvPicPr>
            <a:picLocks noChangeAspect="1" noChangeArrowheads="1"/>
          </p:cNvPicPr>
          <p:nvPr/>
        </p:nvPicPr>
        <p:blipFill>
          <a:blip r:embed="rId3" cstate="print"/>
          <a:srcRect/>
          <a:stretch>
            <a:fillRect/>
          </a:stretch>
        </p:blipFill>
        <p:spPr bwMode="auto">
          <a:xfrm>
            <a:off x="0" y="3176588"/>
            <a:ext cx="3095625" cy="2562225"/>
          </a:xfrm>
          <a:prstGeom prst="rect">
            <a:avLst/>
          </a:prstGeom>
          <a:noFill/>
          <a:ln w="9525">
            <a:noFill/>
            <a:miter lim="800000"/>
            <a:headEnd/>
            <a:tailEnd/>
          </a:ln>
        </p:spPr>
      </p:pic>
      <p:pic>
        <p:nvPicPr>
          <p:cNvPr id="2" name="Picture 3"/>
          <p:cNvPicPr>
            <a:picLocks noChangeAspect="1" noChangeArrowheads="1"/>
          </p:cNvPicPr>
          <p:nvPr/>
        </p:nvPicPr>
        <p:blipFill>
          <a:blip r:embed="rId4" cstate="print"/>
          <a:srcRect l="9302" t="5523" r="9811"/>
          <a:stretch>
            <a:fillRect/>
          </a:stretch>
        </p:blipFill>
        <p:spPr bwMode="auto">
          <a:xfrm>
            <a:off x="2695575" y="3762375"/>
            <a:ext cx="1514475" cy="3095625"/>
          </a:xfrm>
          <a:prstGeom prst="rect">
            <a:avLst/>
          </a:prstGeom>
          <a:noFill/>
          <a:ln w="9525">
            <a:noFill/>
            <a:miter lim="800000"/>
            <a:headEnd/>
            <a:tailEnd/>
          </a:ln>
        </p:spPr>
      </p:pic>
      <p:sp>
        <p:nvSpPr>
          <p:cNvPr id="23" name="Rectangle 22"/>
          <p:cNvSpPr/>
          <p:nvPr/>
        </p:nvSpPr>
        <p:spPr>
          <a:xfrm>
            <a:off x="4914900" y="5781675"/>
            <a:ext cx="914400" cy="2095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905625" y="5572126"/>
            <a:ext cx="1447799" cy="12858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58225" y="0"/>
            <a:ext cx="485775" cy="381000"/>
          </a:xfrm>
          <a:noFill/>
        </p:spPr>
        <p:txBody>
          <a:bodyPr/>
          <a:lstStyle/>
          <a:p>
            <a:fld id="{83B14A58-A0AF-4119-AAC7-5996DE6F86F1}" type="slidenum">
              <a:rPr lang="en-US" b="1" smtClean="0">
                <a:solidFill>
                  <a:schemeClr val="accent2"/>
                </a:solidFill>
              </a:rPr>
              <a:pPr/>
              <a:t>14</a:t>
            </a:fld>
            <a:endParaRPr lang="en-US" b="1" dirty="0" smtClean="0">
              <a:solidFill>
                <a:schemeClr val="accent2"/>
              </a:solidFill>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Inventor Lecture #8</a:t>
            </a:r>
            <a:endParaRPr lang="en-US" sz="3200" dirty="0"/>
          </a:p>
        </p:txBody>
      </p:sp>
      <p:sp>
        <p:nvSpPr>
          <p:cNvPr id="70668" name="Rectangle 12"/>
          <p:cNvSpPr>
            <a:spLocks noChangeArrowheads="1"/>
          </p:cNvSpPr>
          <p:nvPr/>
        </p:nvSpPr>
        <p:spPr bwMode="auto">
          <a:xfrm>
            <a:off x="0" y="389519"/>
            <a:ext cx="9144000" cy="31700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r>
              <a:rPr lang="en-US" sz="2000" b="1" u="sng" dirty="0" smtClean="0">
                <a:solidFill>
                  <a:schemeClr val="accent2"/>
                </a:solidFill>
                <a:cs typeface="Times New Roman" pitchFamily="18" charset="0"/>
              </a:rPr>
              <a:t>Solution using Inventor</a:t>
            </a:r>
            <a:r>
              <a:rPr lang="en-US" sz="2000" dirty="0" smtClean="0">
                <a:solidFill>
                  <a:schemeClr val="accent2"/>
                </a:solidFill>
                <a:cs typeface="Times New Roman" pitchFamily="18" charset="0"/>
              </a:rPr>
              <a:t> (continued)</a:t>
            </a:r>
          </a:p>
          <a:p>
            <a:pPr marL="457200" lvl="0" indent="-457200">
              <a:buFont typeface="+mj-lt"/>
              <a:buAutoNum type="arabicPeriod" startAt="5"/>
            </a:pPr>
            <a:r>
              <a:rPr lang="en-US" sz="2000" u="sng" dirty="0" smtClean="0">
                <a:solidFill>
                  <a:schemeClr val="accent2"/>
                </a:solidFill>
                <a:cs typeface="Times New Roman" pitchFamily="18" charset="0"/>
              </a:rPr>
              <a:t>Create the assembly</a:t>
            </a:r>
            <a:endParaRPr lang="en-US" sz="2000" dirty="0" smtClean="0">
              <a:solidFill>
                <a:schemeClr val="accent2"/>
              </a:solidFill>
              <a:cs typeface="Times New Roman" pitchFamily="18" charset="0"/>
            </a:endParaRPr>
          </a:p>
          <a:p>
            <a:pPr marL="685800" lvl="1" indent="-228600">
              <a:buFont typeface="Arial" pitchFamily="34" charset="0"/>
              <a:buChar char="•"/>
            </a:pPr>
            <a:r>
              <a:rPr lang="en-US" sz="2000" dirty="0" smtClean="0">
                <a:solidFill>
                  <a:schemeClr val="accent2"/>
                </a:solidFill>
                <a:cs typeface="Times New Roman" pitchFamily="18" charset="0"/>
              </a:rPr>
              <a:t>Create a </a:t>
            </a:r>
            <a:r>
              <a:rPr lang="en-US" sz="2000" b="1" i="1" u="sng" dirty="0" smtClean="0">
                <a:solidFill>
                  <a:schemeClr val="accent2"/>
                </a:solidFill>
                <a:cs typeface="Times New Roman" pitchFamily="18" charset="0"/>
              </a:rPr>
              <a:t>metric</a:t>
            </a:r>
            <a:r>
              <a:rPr lang="en-US" sz="2000" dirty="0" smtClean="0">
                <a:solidFill>
                  <a:schemeClr val="accent2"/>
                </a:solidFill>
                <a:cs typeface="Times New Roman" pitchFamily="18" charset="0"/>
              </a:rPr>
              <a:t> assembly drawing </a:t>
            </a:r>
            <a:r>
              <a:rPr lang="en-US" sz="2000" b="1" dirty="0" smtClean="0">
                <a:solidFill>
                  <a:schemeClr val="accent2"/>
                </a:solidFill>
                <a:cs typeface="Times New Roman" pitchFamily="18" charset="0"/>
              </a:rPr>
              <a:t>(New, Standard (mm).</a:t>
            </a:r>
            <a:r>
              <a:rPr lang="en-US" sz="2000" b="1" dirty="0" err="1" smtClean="0">
                <a:solidFill>
                  <a:schemeClr val="accent2"/>
                </a:solidFill>
                <a:cs typeface="Times New Roman" pitchFamily="18" charset="0"/>
              </a:rPr>
              <a:t>iam</a:t>
            </a:r>
            <a:r>
              <a:rPr lang="en-US" sz="2000" b="1" dirty="0" smtClean="0">
                <a:solidFill>
                  <a:schemeClr val="accent2"/>
                </a:solidFill>
                <a:cs typeface="Times New Roman" pitchFamily="18" charset="0"/>
              </a:rPr>
              <a:t>)</a:t>
            </a:r>
            <a:r>
              <a:rPr lang="en-US" sz="2000" dirty="0" smtClean="0">
                <a:solidFill>
                  <a:schemeClr val="accent2"/>
                </a:solidFill>
                <a:cs typeface="Times New Roman" pitchFamily="18" charset="0"/>
              </a:rPr>
              <a:t>. </a:t>
            </a:r>
          </a:p>
          <a:p>
            <a:pPr marL="685800" lvl="1" indent="-228600">
              <a:buFont typeface="Arial" pitchFamily="34" charset="0"/>
              <a:buChar char="•"/>
            </a:pPr>
            <a:r>
              <a:rPr lang="en-US" sz="2000" dirty="0" smtClean="0">
                <a:solidFill>
                  <a:schemeClr val="accent2"/>
                </a:solidFill>
                <a:cs typeface="Times New Roman" pitchFamily="18" charset="0"/>
              </a:rPr>
              <a:t>Use the steel sleeve as the </a:t>
            </a:r>
            <a:r>
              <a:rPr lang="en-US" sz="2000" b="1" i="1" u="sng" dirty="0" smtClean="0">
                <a:solidFill>
                  <a:schemeClr val="accent2"/>
                </a:solidFill>
                <a:cs typeface="Times New Roman" pitchFamily="18" charset="0"/>
              </a:rPr>
              <a:t>base part</a:t>
            </a:r>
            <a:r>
              <a:rPr lang="en-US" sz="2000" dirty="0" smtClean="0">
                <a:solidFill>
                  <a:schemeClr val="accent2"/>
                </a:solidFill>
                <a:cs typeface="Times New Roman" pitchFamily="18" charset="0"/>
              </a:rPr>
              <a:t>.  Note that the origin for the assembly will be the same as the origin of the base part. </a:t>
            </a:r>
            <a:r>
              <a:rPr lang="en-US" sz="2000" b="1" dirty="0" smtClean="0">
                <a:solidFill>
                  <a:schemeClr val="accent2"/>
                </a:solidFill>
                <a:cs typeface="Times New Roman" pitchFamily="18" charset="0"/>
              </a:rPr>
              <a:t>Right click on the steel sleeve and select </a:t>
            </a:r>
            <a:r>
              <a:rPr lang="en-US" sz="2000" b="1" i="1" dirty="0" smtClean="0">
                <a:solidFill>
                  <a:schemeClr val="accent2"/>
                </a:solidFill>
                <a:cs typeface="Times New Roman" pitchFamily="18" charset="0"/>
              </a:rPr>
              <a:t>Place Grounded at Origin</a:t>
            </a:r>
            <a:r>
              <a:rPr lang="en-US" sz="2000" b="1" dirty="0" smtClean="0">
                <a:solidFill>
                  <a:schemeClr val="accent2"/>
                </a:solidFill>
                <a:cs typeface="Times New Roman" pitchFamily="18" charset="0"/>
              </a:rPr>
              <a:t>.</a:t>
            </a:r>
          </a:p>
          <a:p>
            <a:pPr marL="685800" lvl="1" indent="-228600">
              <a:buFont typeface="Arial" pitchFamily="34" charset="0"/>
              <a:buChar char="•"/>
            </a:pPr>
            <a:r>
              <a:rPr lang="en-US" sz="2000" dirty="0" smtClean="0">
                <a:solidFill>
                  <a:schemeClr val="accent2"/>
                </a:solidFill>
                <a:cs typeface="Times New Roman" pitchFamily="18" charset="0"/>
              </a:rPr>
              <a:t>Next add the bronze bushing to the assembly.</a:t>
            </a:r>
          </a:p>
          <a:p>
            <a:pPr marL="685800" lvl="1" indent="-228600">
              <a:buFont typeface="Arial" pitchFamily="34" charset="0"/>
              <a:buChar char="•"/>
            </a:pPr>
            <a:r>
              <a:rPr lang="en-US" sz="2000" dirty="0" smtClean="0">
                <a:solidFill>
                  <a:schemeClr val="accent2"/>
                </a:solidFill>
                <a:cs typeface="Times New Roman" pitchFamily="18" charset="0"/>
              </a:rPr>
              <a:t>Use an </a:t>
            </a:r>
            <a:r>
              <a:rPr lang="en-US" sz="2000" b="1" i="1" u="sng" dirty="0" smtClean="0">
                <a:solidFill>
                  <a:schemeClr val="accent2"/>
                </a:solidFill>
                <a:cs typeface="Times New Roman" pitchFamily="18" charset="0"/>
              </a:rPr>
              <a:t>Insert Constraint</a:t>
            </a:r>
            <a:r>
              <a:rPr lang="en-US" sz="2000" dirty="0" smtClean="0">
                <a:solidFill>
                  <a:schemeClr val="accent2"/>
                </a:solidFill>
                <a:cs typeface="Times New Roman" pitchFamily="18" charset="0"/>
              </a:rPr>
              <a:t> to complete the assembly.</a:t>
            </a:r>
          </a:p>
          <a:p>
            <a:pPr marL="685800" lvl="1" indent="-228600">
              <a:buFont typeface="Arial" pitchFamily="34" charset="0"/>
              <a:buChar char="•"/>
            </a:pPr>
            <a:r>
              <a:rPr lang="en-US" sz="2000" dirty="0" smtClean="0">
                <a:solidFill>
                  <a:schemeClr val="accent2"/>
                </a:solidFill>
                <a:cs typeface="Times New Roman" pitchFamily="18" charset="0"/>
              </a:rPr>
              <a:t>Note that the mass and center of gravity agree with the hand analysis </a:t>
            </a:r>
          </a:p>
          <a:p>
            <a:pPr marL="685800" lvl="1" indent="-228600">
              <a:buFont typeface="Arial" pitchFamily="34" charset="0"/>
              <a:buChar char="•"/>
            </a:pPr>
            <a:endParaRPr lang="en-US" sz="2000" dirty="0" smtClean="0">
              <a:solidFill>
                <a:schemeClr val="accent2"/>
              </a:solidFill>
              <a:cs typeface="Times New Roman" pitchFamily="18" charset="0"/>
            </a:endParaRPr>
          </a:p>
        </p:txBody>
      </p:sp>
      <p:sp>
        <p:nvSpPr>
          <p:cNvPr id="20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5602" name="Picture 2"/>
          <p:cNvPicPr>
            <a:picLocks noChangeAspect="1" noChangeArrowheads="1"/>
          </p:cNvPicPr>
          <p:nvPr/>
        </p:nvPicPr>
        <p:blipFill>
          <a:blip r:embed="rId2" cstate="print"/>
          <a:srcRect/>
          <a:stretch>
            <a:fillRect/>
          </a:stretch>
        </p:blipFill>
        <p:spPr bwMode="auto">
          <a:xfrm>
            <a:off x="200942" y="3226594"/>
            <a:ext cx="3418556" cy="3719512"/>
          </a:xfrm>
          <a:prstGeom prst="rect">
            <a:avLst/>
          </a:prstGeom>
          <a:noFill/>
          <a:ln w="9525">
            <a:noFill/>
            <a:miter lim="800000"/>
            <a:headEnd/>
            <a:tailEnd/>
          </a:ln>
        </p:spPr>
      </p:pic>
      <p:pic>
        <p:nvPicPr>
          <p:cNvPr id="25603" name="Picture 3"/>
          <p:cNvPicPr>
            <a:picLocks noChangeAspect="1" noChangeArrowheads="1"/>
          </p:cNvPicPr>
          <p:nvPr/>
        </p:nvPicPr>
        <p:blipFill>
          <a:blip r:embed="rId3" cstate="print"/>
          <a:srcRect b="50768"/>
          <a:stretch>
            <a:fillRect/>
          </a:stretch>
        </p:blipFill>
        <p:spPr bwMode="auto">
          <a:xfrm>
            <a:off x="4036341" y="3314700"/>
            <a:ext cx="5107659" cy="3543300"/>
          </a:xfrm>
          <a:prstGeom prst="rect">
            <a:avLst/>
          </a:prstGeom>
          <a:noFill/>
          <a:ln w="9525">
            <a:noFill/>
            <a:miter lim="800000"/>
            <a:headEnd/>
            <a:tailEnd/>
          </a:ln>
        </p:spPr>
      </p:pic>
      <p:sp>
        <p:nvSpPr>
          <p:cNvPr id="18" name="Rectangle 17"/>
          <p:cNvSpPr/>
          <p:nvPr/>
        </p:nvSpPr>
        <p:spPr>
          <a:xfrm>
            <a:off x="7362825" y="3714750"/>
            <a:ext cx="571499"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695824" y="5734050"/>
            <a:ext cx="1000125" cy="2476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772275" y="5524500"/>
            <a:ext cx="1447799" cy="13335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58225" y="0"/>
            <a:ext cx="485775" cy="381000"/>
          </a:xfrm>
          <a:noFill/>
        </p:spPr>
        <p:txBody>
          <a:bodyPr/>
          <a:lstStyle/>
          <a:p>
            <a:fld id="{83B14A58-A0AF-4119-AAC7-5996DE6F86F1}" type="slidenum">
              <a:rPr lang="en-US" b="1" smtClean="0">
                <a:solidFill>
                  <a:schemeClr val="accent2"/>
                </a:solidFill>
              </a:rPr>
              <a:pPr/>
              <a:t>15</a:t>
            </a:fld>
            <a:endParaRPr lang="en-US" b="1" dirty="0" smtClean="0">
              <a:solidFill>
                <a:schemeClr val="accent2"/>
              </a:solidFill>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Inventor Lecture #8</a:t>
            </a:r>
            <a:endParaRPr lang="en-US" sz="3200" dirty="0"/>
          </a:p>
        </p:txBody>
      </p:sp>
      <p:sp>
        <p:nvSpPr>
          <p:cNvPr id="70668" name="Rectangle 12"/>
          <p:cNvSpPr>
            <a:spLocks noChangeArrowheads="1"/>
          </p:cNvSpPr>
          <p:nvPr/>
        </p:nvSpPr>
        <p:spPr bwMode="auto">
          <a:xfrm>
            <a:off x="0" y="389519"/>
            <a:ext cx="9144000" cy="19389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r>
              <a:rPr lang="en-US" sz="2000" b="1" u="sng" dirty="0" smtClean="0">
                <a:solidFill>
                  <a:schemeClr val="accent2"/>
                </a:solidFill>
                <a:cs typeface="Times New Roman" pitchFamily="18" charset="0"/>
              </a:rPr>
              <a:t>Solution using Inventor</a:t>
            </a:r>
            <a:r>
              <a:rPr lang="en-US" sz="2000" dirty="0" smtClean="0">
                <a:solidFill>
                  <a:schemeClr val="accent2"/>
                </a:solidFill>
                <a:cs typeface="Times New Roman" pitchFamily="18" charset="0"/>
              </a:rPr>
              <a:t> (continued)</a:t>
            </a:r>
          </a:p>
          <a:p>
            <a:pPr marL="457200" lvl="0" indent="-457200">
              <a:buFont typeface="+mj-lt"/>
              <a:buAutoNum type="arabicPeriod" startAt="6"/>
            </a:pPr>
            <a:r>
              <a:rPr lang="en-US" sz="2000" u="sng" dirty="0" smtClean="0">
                <a:solidFill>
                  <a:schemeClr val="accent2"/>
                </a:solidFill>
                <a:cs typeface="Times New Roman" pitchFamily="18" charset="0"/>
              </a:rPr>
              <a:t>Copying </a:t>
            </a:r>
            <a:r>
              <a:rPr lang="en-US" sz="2000" u="sng" dirty="0" err="1" smtClean="0">
                <a:solidFill>
                  <a:schemeClr val="accent2"/>
                </a:solidFill>
                <a:cs typeface="Times New Roman" pitchFamily="18" charset="0"/>
              </a:rPr>
              <a:t>iProperties</a:t>
            </a:r>
            <a:r>
              <a:rPr lang="en-US" sz="2000" u="sng" dirty="0" smtClean="0">
                <a:solidFill>
                  <a:schemeClr val="accent2"/>
                </a:solidFill>
                <a:cs typeface="Times New Roman" pitchFamily="18" charset="0"/>
              </a:rPr>
              <a:t> to the Clipboard</a:t>
            </a:r>
            <a:endParaRPr lang="en-US" sz="2000" dirty="0" smtClean="0">
              <a:solidFill>
                <a:schemeClr val="accent2"/>
              </a:solidFill>
              <a:cs typeface="Times New Roman" pitchFamily="18" charset="0"/>
            </a:endParaRPr>
          </a:p>
          <a:p>
            <a:pPr marL="685800" lvl="1" indent="-228600">
              <a:buFont typeface="Arial" pitchFamily="34" charset="0"/>
              <a:buChar char="•"/>
            </a:pPr>
            <a:r>
              <a:rPr lang="en-US" sz="2000" dirty="0" smtClean="0">
                <a:solidFill>
                  <a:schemeClr val="accent2"/>
                </a:solidFill>
                <a:cs typeface="Times New Roman" pitchFamily="18" charset="0"/>
              </a:rPr>
              <a:t>Select </a:t>
            </a:r>
            <a:r>
              <a:rPr lang="en-US" sz="2000" b="1" i="1" u="sng" dirty="0" smtClean="0">
                <a:solidFill>
                  <a:schemeClr val="accent2"/>
                </a:solidFill>
                <a:cs typeface="Times New Roman" pitchFamily="18" charset="0"/>
              </a:rPr>
              <a:t>Clipboard</a:t>
            </a:r>
            <a:r>
              <a:rPr lang="en-US" sz="2000" dirty="0" smtClean="0">
                <a:solidFill>
                  <a:schemeClr val="accent2"/>
                </a:solidFill>
                <a:cs typeface="Times New Roman" pitchFamily="18" charset="0"/>
              </a:rPr>
              <a:t> from the </a:t>
            </a:r>
            <a:r>
              <a:rPr lang="en-US" sz="2000" dirty="0" err="1" smtClean="0">
                <a:solidFill>
                  <a:schemeClr val="accent2"/>
                </a:solidFill>
                <a:cs typeface="Times New Roman" pitchFamily="18" charset="0"/>
              </a:rPr>
              <a:t>iProperties</a:t>
            </a:r>
            <a:r>
              <a:rPr lang="en-US" sz="2000" dirty="0" smtClean="0">
                <a:solidFill>
                  <a:schemeClr val="accent2"/>
                </a:solidFill>
                <a:cs typeface="Times New Roman" pitchFamily="18" charset="0"/>
              </a:rPr>
              <a:t> </a:t>
            </a:r>
            <a:r>
              <a:rPr lang="en-US" sz="2000" b="1" dirty="0" smtClean="0">
                <a:solidFill>
                  <a:schemeClr val="accent2"/>
                </a:solidFill>
                <a:cs typeface="Times New Roman" pitchFamily="18" charset="0"/>
              </a:rPr>
              <a:t>Physical</a:t>
            </a:r>
            <a:r>
              <a:rPr lang="en-US" sz="2000" dirty="0" smtClean="0">
                <a:solidFill>
                  <a:schemeClr val="accent2"/>
                </a:solidFill>
                <a:cs typeface="Times New Roman" pitchFamily="18" charset="0"/>
              </a:rPr>
              <a:t> window for the assembly; this places the Physical Properties of the assembly on the clipboard.</a:t>
            </a:r>
          </a:p>
          <a:p>
            <a:pPr marL="685800" lvl="1" indent="-228600">
              <a:buFont typeface="Arial" pitchFamily="34" charset="0"/>
              <a:buChar char="•"/>
            </a:pPr>
            <a:r>
              <a:rPr lang="en-US" sz="2000" dirty="0" smtClean="0">
                <a:solidFill>
                  <a:schemeClr val="accent2"/>
                </a:solidFill>
                <a:cs typeface="Times New Roman" pitchFamily="18" charset="0"/>
              </a:rPr>
              <a:t>Paste the </a:t>
            </a:r>
            <a:r>
              <a:rPr lang="en-US" sz="2000" dirty="0" err="1" smtClean="0">
                <a:solidFill>
                  <a:schemeClr val="accent2"/>
                </a:solidFill>
                <a:cs typeface="Times New Roman" pitchFamily="18" charset="0"/>
              </a:rPr>
              <a:t>iProperties</a:t>
            </a:r>
            <a:r>
              <a:rPr lang="en-US" sz="2000" dirty="0" smtClean="0">
                <a:solidFill>
                  <a:schemeClr val="accent2"/>
                </a:solidFill>
                <a:cs typeface="Times New Roman" pitchFamily="18" charset="0"/>
              </a:rPr>
              <a:t> data into </a:t>
            </a:r>
            <a:r>
              <a:rPr lang="en-US" sz="2000" dirty="0" err="1" smtClean="0">
                <a:solidFill>
                  <a:schemeClr val="accent2"/>
                </a:solidFill>
                <a:cs typeface="Times New Roman" pitchFamily="18" charset="0"/>
              </a:rPr>
              <a:t>NotePad</a:t>
            </a:r>
            <a:r>
              <a:rPr lang="en-US" sz="2000" dirty="0" smtClean="0">
                <a:solidFill>
                  <a:schemeClr val="accent2"/>
                </a:solidFill>
                <a:cs typeface="Times New Roman" pitchFamily="18" charset="0"/>
              </a:rPr>
              <a:t>, Word, etc.</a:t>
            </a:r>
          </a:p>
          <a:p>
            <a:pPr marL="685800" lvl="1" indent="-228600">
              <a:buFont typeface="Arial" pitchFamily="34" charset="0"/>
              <a:buChar char="•"/>
            </a:pPr>
            <a:r>
              <a:rPr lang="en-US" sz="2000" dirty="0" smtClean="0">
                <a:solidFill>
                  <a:schemeClr val="accent2"/>
                </a:solidFill>
                <a:cs typeface="Times New Roman" pitchFamily="18" charset="0"/>
              </a:rPr>
              <a:t>Repeat for each part</a:t>
            </a:r>
          </a:p>
        </p:txBody>
      </p:sp>
      <p:sp>
        <p:nvSpPr>
          <p:cNvPr id="20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30" name="Group 29"/>
          <p:cNvGrpSpPr/>
          <p:nvPr/>
        </p:nvGrpSpPr>
        <p:grpSpPr>
          <a:xfrm>
            <a:off x="58059" y="2612571"/>
            <a:ext cx="9013371" cy="4245429"/>
            <a:chOff x="-1" y="2562225"/>
            <a:chExt cx="9144001" cy="4295775"/>
          </a:xfrm>
        </p:grpSpPr>
        <p:pic>
          <p:nvPicPr>
            <p:cNvPr id="26628" name="Picture 4"/>
            <p:cNvPicPr>
              <a:picLocks noChangeAspect="1" noChangeArrowheads="1"/>
            </p:cNvPicPr>
            <p:nvPr/>
          </p:nvPicPr>
          <p:blipFill>
            <a:blip r:embed="rId2" cstate="print"/>
            <a:srcRect/>
            <a:stretch>
              <a:fillRect/>
            </a:stretch>
          </p:blipFill>
          <p:spPr bwMode="auto">
            <a:xfrm>
              <a:off x="0" y="2562225"/>
              <a:ext cx="3012927" cy="4295775"/>
            </a:xfrm>
            <a:prstGeom prst="rect">
              <a:avLst/>
            </a:prstGeom>
            <a:noFill/>
            <a:ln w="9525">
              <a:noFill/>
              <a:miter lim="800000"/>
              <a:headEnd/>
              <a:tailEnd/>
            </a:ln>
          </p:spPr>
        </p:pic>
        <p:sp>
          <p:nvSpPr>
            <p:cNvPr id="18" name="Rectangle 17"/>
            <p:cNvSpPr/>
            <p:nvPr/>
          </p:nvSpPr>
          <p:spPr>
            <a:xfrm>
              <a:off x="0" y="3810000"/>
              <a:ext cx="2038350" cy="5524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627" name="Picture 3"/>
            <p:cNvPicPr>
              <a:picLocks noChangeAspect="1" noChangeArrowheads="1"/>
            </p:cNvPicPr>
            <p:nvPr/>
          </p:nvPicPr>
          <p:blipFill>
            <a:blip r:embed="rId3" cstate="print"/>
            <a:srcRect/>
            <a:stretch>
              <a:fillRect/>
            </a:stretch>
          </p:blipFill>
          <p:spPr bwMode="auto">
            <a:xfrm>
              <a:off x="3090329" y="2571750"/>
              <a:ext cx="3006246" cy="4286250"/>
            </a:xfrm>
            <a:prstGeom prst="rect">
              <a:avLst/>
            </a:prstGeom>
            <a:noFill/>
            <a:ln w="9525">
              <a:noFill/>
              <a:miter lim="800000"/>
              <a:headEnd/>
              <a:tailEnd/>
            </a:ln>
          </p:spPr>
        </p:pic>
        <p:pic>
          <p:nvPicPr>
            <p:cNvPr id="26629" name="Picture 5"/>
            <p:cNvPicPr>
              <a:picLocks noChangeAspect="1" noChangeArrowheads="1"/>
            </p:cNvPicPr>
            <p:nvPr/>
          </p:nvPicPr>
          <p:blipFill>
            <a:blip r:embed="rId4" cstate="print"/>
            <a:srcRect/>
            <a:stretch>
              <a:fillRect/>
            </a:stretch>
          </p:blipFill>
          <p:spPr bwMode="auto">
            <a:xfrm>
              <a:off x="6137753" y="2571750"/>
              <a:ext cx="3006247" cy="4286250"/>
            </a:xfrm>
            <a:prstGeom prst="rect">
              <a:avLst/>
            </a:prstGeom>
            <a:noFill/>
            <a:ln w="9525">
              <a:noFill/>
              <a:miter lim="800000"/>
              <a:headEnd/>
              <a:tailEnd/>
            </a:ln>
          </p:spPr>
        </p:pic>
        <p:sp>
          <p:nvSpPr>
            <p:cNvPr id="21" name="Rectangle 20"/>
            <p:cNvSpPr/>
            <p:nvPr/>
          </p:nvSpPr>
          <p:spPr>
            <a:xfrm>
              <a:off x="-1" y="2857500"/>
              <a:ext cx="2676525" cy="1428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47699" y="3267075"/>
              <a:ext cx="2181225" cy="2762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095625" y="3829050"/>
              <a:ext cx="2038350" cy="5524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095624" y="2876551"/>
              <a:ext cx="2838451" cy="1333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743324" y="3286125"/>
              <a:ext cx="2181225" cy="2762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134100" y="3829050"/>
              <a:ext cx="2038350" cy="5524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34099" y="2876551"/>
              <a:ext cx="2847976" cy="1333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781799" y="3286125"/>
              <a:ext cx="2181225" cy="2762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58225" y="0"/>
            <a:ext cx="485775" cy="381000"/>
          </a:xfrm>
          <a:noFill/>
        </p:spPr>
        <p:txBody>
          <a:bodyPr/>
          <a:lstStyle/>
          <a:p>
            <a:fld id="{83B14A58-A0AF-4119-AAC7-5996DE6F86F1}" type="slidenum">
              <a:rPr lang="en-US" b="1" smtClean="0">
                <a:solidFill>
                  <a:schemeClr val="accent2"/>
                </a:solidFill>
              </a:rPr>
              <a:pPr/>
              <a:t>16</a:t>
            </a:fld>
            <a:endParaRPr lang="en-US" b="1" dirty="0" smtClean="0">
              <a:solidFill>
                <a:schemeClr val="accent2"/>
              </a:solidFill>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Inventor Lecture #8</a:t>
            </a:r>
            <a:endParaRPr lang="en-US" sz="3200" dirty="0"/>
          </a:p>
        </p:txBody>
      </p:sp>
      <p:sp>
        <p:nvSpPr>
          <p:cNvPr id="70668" name="Rectangle 12"/>
          <p:cNvSpPr>
            <a:spLocks noChangeArrowheads="1"/>
          </p:cNvSpPr>
          <p:nvPr/>
        </p:nvSpPr>
        <p:spPr bwMode="auto">
          <a:xfrm>
            <a:off x="0" y="389519"/>
            <a:ext cx="9144000" cy="224676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r>
              <a:rPr lang="en-US" sz="2000" b="1" u="sng" dirty="0" smtClean="0">
                <a:solidFill>
                  <a:schemeClr val="accent2"/>
                </a:solidFill>
                <a:cs typeface="Times New Roman" pitchFamily="18" charset="0"/>
              </a:rPr>
              <a:t>Solution using Inventor</a:t>
            </a:r>
            <a:r>
              <a:rPr lang="en-US" sz="2000" dirty="0" smtClean="0">
                <a:solidFill>
                  <a:schemeClr val="accent2"/>
                </a:solidFill>
                <a:cs typeface="Times New Roman" pitchFamily="18" charset="0"/>
              </a:rPr>
              <a:t> (continued)</a:t>
            </a:r>
          </a:p>
          <a:p>
            <a:pPr marL="457200" lvl="0" indent="-457200">
              <a:buFont typeface="+mj-lt"/>
              <a:buAutoNum type="arabicPeriod" startAt="7"/>
            </a:pPr>
            <a:r>
              <a:rPr lang="en-US" sz="2000" u="sng" dirty="0" smtClean="0">
                <a:solidFill>
                  <a:schemeClr val="accent2"/>
                </a:solidFill>
                <a:cs typeface="Times New Roman" pitchFamily="18" charset="0"/>
              </a:rPr>
              <a:t>Display the Center of Gravity icon for the assembly</a:t>
            </a:r>
            <a:endParaRPr lang="en-US" sz="2000" dirty="0" smtClean="0">
              <a:solidFill>
                <a:schemeClr val="accent2"/>
              </a:solidFill>
              <a:cs typeface="Times New Roman" pitchFamily="18" charset="0"/>
            </a:endParaRPr>
          </a:p>
          <a:p>
            <a:pPr marL="685800" lvl="1" indent="-228600">
              <a:buFont typeface="Arial" pitchFamily="34" charset="0"/>
              <a:buChar char="•"/>
            </a:pPr>
            <a:r>
              <a:rPr lang="en-US" sz="2000" dirty="0" smtClean="0">
                <a:solidFill>
                  <a:schemeClr val="accent2"/>
                </a:solidFill>
                <a:cs typeface="Times New Roman" pitchFamily="18" charset="0"/>
              </a:rPr>
              <a:t>Select </a:t>
            </a:r>
            <a:r>
              <a:rPr lang="en-US" sz="2000" b="1" i="1" u="sng" dirty="0" smtClean="0">
                <a:solidFill>
                  <a:schemeClr val="accent2"/>
                </a:solidFill>
                <a:cs typeface="Times New Roman" pitchFamily="18" charset="0"/>
              </a:rPr>
              <a:t>View – Center of Gravity</a:t>
            </a:r>
            <a:r>
              <a:rPr lang="en-US" sz="2000" dirty="0" smtClean="0">
                <a:solidFill>
                  <a:schemeClr val="accent2"/>
                </a:solidFill>
                <a:cs typeface="Times New Roman" pitchFamily="18" charset="0"/>
              </a:rPr>
              <a:t> from the main menu.  (Select OK if prompted to update the center of gravity.)  The center of gravity axes icon should appear.  </a:t>
            </a:r>
          </a:p>
          <a:p>
            <a:pPr marL="685800" lvl="1" indent="-228600">
              <a:buFont typeface="Arial" pitchFamily="34" charset="0"/>
              <a:buChar char="•"/>
            </a:pPr>
            <a:r>
              <a:rPr lang="en-US" sz="2000" dirty="0" smtClean="0">
                <a:solidFill>
                  <a:schemeClr val="accent2"/>
                </a:solidFill>
                <a:cs typeface="Times New Roman" pitchFamily="18" charset="0"/>
              </a:rPr>
              <a:t>Note that the </a:t>
            </a:r>
            <a:r>
              <a:rPr lang="en-US" sz="2000" b="1" i="1" dirty="0" smtClean="0">
                <a:solidFill>
                  <a:schemeClr val="accent2"/>
                </a:solidFill>
                <a:cs typeface="Times New Roman" pitchFamily="18" charset="0"/>
              </a:rPr>
              <a:t>origin of this icon is located at the CG</a:t>
            </a:r>
            <a:r>
              <a:rPr lang="en-US" sz="2000" dirty="0" smtClean="0">
                <a:solidFill>
                  <a:schemeClr val="accent2"/>
                </a:solidFill>
                <a:cs typeface="Times New Roman" pitchFamily="18" charset="0"/>
              </a:rPr>
              <a:t> so viewing the assembly from different directions shows the location of the CG more clearly.</a:t>
            </a:r>
          </a:p>
          <a:p>
            <a:pPr marL="685800" lvl="1" indent="-228600">
              <a:buFont typeface="Arial" pitchFamily="34" charset="0"/>
              <a:buChar char="•"/>
            </a:pPr>
            <a:r>
              <a:rPr lang="en-US" sz="2000" b="1" u="sng" dirty="0" smtClean="0">
                <a:solidFill>
                  <a:schemeClr val="accent2"/>
                </a:solidFill>
                <a:cs typeface="Times New Roman" pitchFamily="18" charset="0"/>
              </a:rPr>
              <a:t>Inventor does </a:t>
            </a:r>
            <a:r>
              <a:rPr lang="en-US" sz="2000" b="1" u="heavy" dirty="0" smtClean="0">
                <a:solidFill>
                  <a:schemeClr val="accent2"/>
                </a:solidFill>
                <a:cs typeface="Times New Roman" pitchFamily="18" charset="0"/>
              </a:rPr>
              <a:t>not</a:t>
            </a:r>
            <a:r>
              <a:rPr lang="en-US" sz="2000" b="1" u="sng" dirty="0" smtClean="0">
                <a:solidFill>
                  <a:schemeClr val="accent2"/>
                </a:solidFill>
                <a:cs typeface="Times New Roman" pitchFamily="18" charset="0"/>
              </a:rPr>
              <a:t> display the coordinates of the CG as it does with parts.</a:t>
            </a:r>
          </a:p>
        </p:txBody>
      </p:sp>
      <p:sp>
        <p:nvSpPr>
          <p:cNvPr id="20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7650" name="Picture 2"/>
          <p:cNvPicPr>
            <a:picLocks noChangeAspect="1" noChangeArrowheads="1"/>
          </p:cNvPicPr>
          <p:nvPr/>
        </p:nvPicPr>
        <p:blipFill>
          <a:blip r:embed="rId2" cstate="print"/>
          <a:srcRect/>
          <a:stretch>
            <a:fillRect/>
          </a:stretch>
        </p:blipFill>
        <p:spPr bwMode="auto">
          <a:xfrm>
            <a:off x="1" y="2895600"/>
            <a:ext cx="2502541" cy="2638425"/>
          </a:xfrm>
          <a:prstGeom prst="rect">
            <a:avLst/>
          </a:prstGeom>
          <a:noFill/>
          <a:ln w="9525">
            <a:noFill/>
            <a:miter lim="800000"/>
            <a:headEnd/>
            <a:tailEnd/>
          </a:ln>
        </p:spPr>
      </p:pic>
      <p:pic>
        <p:nvPicPr>
          <p:cNvPr id="27651" name="Picture 3"/>
          <p:cNvPicPr>
            <a:picLocks noChangeAspect="1" noChangeArrowheads="1"/>
          </p:cNvPicPr>
          <p:nvPr/>
        </p:nvPicPr>
        <p:blipFill>
          <a:blip r:embed="rId3" cstate="print"/>
          <a:srcRect/>
          <a:stretch>
            <a:fillRect/>
          </a:stretch>
        </p:blipFill>
        <p:spPr bwMode="auto">
          <a:xfrm>
            <a:off x="2981326" y="2762250"/>
            <a:ext cx="2778251" cy="2771775"/>
          </a:xfrm>
          <a:prstGeom prst="rect">
            <a:avLst/>
          </a:prstGeom>
          <a:noFill/>
          <a:ln w="9525">
            <a:noFill/>
            <a:miter lim="800000"/>
            <a:headEnd/>
            <a:tailEnd/>
          </a:ln>
        </p:spPr>
      </p:pic>
      <p:pic>
        <p:nvPicPr>
          <p:cNvPr id="27652" name="Picture 4"/>
          <p:cNvPicPr>
            <a:picLocks noChangeAspect="1" noChangeArrowheads="1"/>
          </p:cNvPicPr>
          <p:nvPr/>
        </p:nvPicPr>
        <p:blipFill>
          <a:blip r:embed="rId4" cstate="print"/>
          <a:srcRect/>
          <a:stretch>
            <a:fillRect/>
          </a:stretch>
        </p:blipFill>
        <p:spPr bwMode="auto">
          <a:xfrm>
            <a:off x="5820093" y="2990850"/>
            <a:ext cx="3323907" cy="25431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58225" y="38100"/>
            <a:ext cx="485775" cy="381000"/>
          </a:xfrm>
          <a:noFill/>
        </p:spPr>
        <p:txBody>
          <a:bodyPr/>
          <a:lstStyle/>
          <a:p>
            <a:fld id="{83B14A58-A0AF-4119-AAC7-5996DE6F86F1}" type="slidenum">
              <a:rPr lang="en-US" b="1" smtClean="0">
                <a:solidFill>
                  <a:schemeClr val="accent2"/>
                </a:solidFill>
              </a:rPr>
              <a:pPr/>
              <a:t>17</a:t>
            </a:fld>
            <a:endParaRPr lang="en-US" b="1" dirty="0" smtClean="0">
              <a:solidFill>
                <a:schemeClr val="accent2"/>
              </a:solidFill>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Inventor Lecture #8</a:t>
            </a:r>
            <a:endParaRPr lang="en-US" sz="3200" dirty="0"/>
          </a:p>
        </p:txBody>
      </p:sp>
      <p:sp>
        <p:nvSpPr>
          <p:cNvPr id="70668" name="Rectangle 12"/>
          <p:cNvSpPr>
            <a:spLocks noChangeArrowheads="1"/>
          </p:cNvSpPr>
          <p:nvPr/>
        </p:nvSpPr>
        <p:spPr bwMode="auto">
          <a:xfrm>
            <a:off x="0" y="389519"/>
            <a:ext cx="9144000" cy="19389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r>
              <a:rPr lang="en-US" sz="2000" b="1" u="sng" dirty="0" smtClean="0">
                <a:solidFill>
                  <a:schemeClr val="accent2"/>
                </a:solidFill>
                <a:cs typeface="Times New Roman" pitchFamily="18" charset="0"/>
              </a:rPr>
              <a:t>Adding New Materials</a:t>
            </a:r>
            <a:r>
              <a:rPr lang="en-US" sz="2000" dirty="0" smtClean="0">
                <a:solidFill>
                  <a:schemeClr val="accent2"/>
                </a:solidFill>
                <a:cs typeface="Times New Roman" pitchFamily="18" charset="0"/>
              </a:rPr>
              <a:t> </a:t>
            </a:r>
          </a:p>
          <a:p>
            <a:pPr lvl="0"/>
            <a:r>
              <a:rPr lang="en-US" sz="2000" dirty="0" smtClean="0">
                <a:solidFill>
                  <a:schemeClr val="accent2"/>
                </a:solidFill>
                <a:cs typeface="Times New Roman" pitchFamily="18" charset="0"/>
              </a:rPr>
              <a:t>The previous example used two readily available materials (Steel, Mild and Bronze, Soft Tin).  We can add other materials if necessary.  First view the available materials as follows:</a:t>
            </a:r>
            <a:endParaRPr lang="en-US" sz="2000" b="1" u="sng" dirty="0" smtClean="0">
              <a:solidFill>
                <a:schemeClr val="accent2"/>
              </a:solidFill>
              <a:cs typeface="Times New Roman" pitchFamily="18" charset="0"/>
            </a:endParaRPr>
          </a:p>
          <a:p>
            <a:pPr marL="228600" lvl="0" indent="-228600">
              <a:buFont typeface="Arial" pitchFamily="34" charset="0"/>
              <a:buChar char="•"/>
            </a:pPr>
            <a:r>
              <a:rPr lang="en-US" sz="2000" dirty="0" smtClean="0">
                <a:solidFill>
                  <a:schemeClr val="accent2"/>
                </a:solidFill>
                <a:cs typeface="Times New Roman" pitchFamily="18" charset="0"/>
              </a:rPr>
              <a:t>Select </a:t>
            </a:r>
            <a:r>
              <a:rPr lang="en-US" sz="2000" b="1" i="1" u="sng" dirty="0" smtClean="0">
                <a:solidFill>
                  <a:schemeClr val="accent2"/>
                </a:solidFill>
                <a:cs typeface="Times New Roman" pitchFamily="18" charset="0"/>
              </a:rPr>
              <a:t>Tools – Material – Inventor Material Library</a:t>
            </a:r>
          </a:p>
          <a:p>
            <a:pPr marL="228600" lvl="0" indent="-228600">
              <a:buFont typeface="Arial" pitchFamily="34" charset="0"/>
              <a:buChar char="•"/>
            </a:pPr>
            <a:r>
              <a:rPr lang="en-US" sz="2000" dirty="0" smtClean="0">
                <a:solidFill>
                  <a:schemeClr val="accent2"/>
                </a:solidFill>
                <a:cs typeface="Times New Roman" pitchFamily="18" charset="0"/>
              </a:rPr>
              <a:t>Select </a:t>
            </a:r>
            <a:r>
              <a:rPr lang="en-US" sz="2000" b="1" i="1" u="sng" dirty="0" smtClean="0">
                <a:solidFill>
                  <a:schemeClr val="accent2"/>
                </a:solidFill>
                <a:cs typeface="Times New Roman" pitchFamily="18" charset="0"/>
              </a:rPr>
              <a:t>ABS Plastic</a:t>
            </a:r>
            <a:r>
              <a:rPr lang="en-US" sz="2000" dirty="0" smtClean="0">
                <a:solidFill>
                  <a:schemeClr val="accent2"/>
                </a:solidFill>
                <a:cs typeface="Times New Roman" pitchFamily="18" charset="0"/>
              </a:rPr>
              <a:t> (in order to add a similar material)</a:t>
            </a:r>
          </a:p>
        </p:txBody>
      </p:sp>
      <p:sp>
        <p:nvSpPr>
          <p:cNvPr id="20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8674" name="Picture 2"/>
          <p:cNvPicPr>
            <a:picLocks noChangeAspect="1" noChangeArrowheads="1"/>
          </p:cNvPicPr>
          <p:nvPr/>
        </p:nvPicPr>
        <p:blipFill>
          <a:blip r:embed="rId3" cstate="print"/>
          <a:srcRect b="45010"/>
          <a:stretch>
            <a:fillRect/>
          </a:stretch>
        </p:blipFill>
        <p:spPr bwMode="auto">
          <a:xfrm>
            <a:off x="274320" y="2310765"/>
            <a:ext cx="4762500" cy="2980827"/>
          </a:xfrm>
          <a:prstGeom prst="rect">
            <a:avLst/>
          </a:prstGeom>
          <a:noFill/>
          <a:ln w="9525">
            <a:noFill/>
            <a:miter lim="800000"/>
            <a:headEnd/>
            <a:tailEnd/>
          </a:ln>
        </p:spPr>
      </p:pic>
      <p:graphicFrame>
        <p:nvGraphicFramePr>
          <p:cNvPr id="32769" name="Object 1"/>
          <p:cNvGraphicFramePr>
            <a:graphicFrameLocks noChangeAspect="1"/>
          </p:cNvGraphicFramePr>
          <p:nvPr>
            <p:extLst>
              <p:ext uri="{D42A27DB-BD31-4B8C-83A1-F6EECF244321}">
                <p14:modId xmlns:p14="http://schemas.microsoft.com/office/powerpoint/2010/main" val="3300476792"/>
              </p:ext>
            </p:extLst>
          </p:nvPr>
        </p:nvGraphicFramePr>
        <p:xfrm>
          <a:off x="152400" y="6067743"/>
          <a:ext cx="6037262" cy="668337"/>
        </p:xfrm>
        <a:graphic>
          <a:graphicData uri="http://schemas.openxmlformats.org/presentationml/2006/ole">
            <mc:AlternateContent xmlns:mc="http://schemas.openxmlformats.org/markup-compatibility/2006">
              <mc:Choice xmlns:v="urn:schemas-microsoft-com:vml" Requires="v">
                <p:oleObj spid="_x0000_s32798" name="Equation" r:id="rId4" imgW="4356000" imgH="482400" progId="Equation.3">
                  <p:embed/>
                </p:oleObj>
              </mc:Choice>
              <mc:Fallback>
                <p:oleObj name="Equation" r:id="rId4" imgW="4356000" imgH="482400" progId="Equation.3">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6067743"/>
                        <a:ext cx="6037262" cy="668337"/>
                      </a:xfrm>
                      <a:prstGeom prst="rect">
                        <a:avLst/>
                      </a:prstGeom>
                      <a:noFill/>
                      <a:ln w="317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15"/>
          <p:cNvSpPr/>
          <p:nvPr/>
        </p:nvSpPr>
        <p:spPr>
          <a:xfrm>
            <a:off x="-27576" y="5345102"/>
            <a:ext cx="6004560" cy="646331"/>
          </a:xfrm>
          <a:prstGeom prst="rect">
            <a:avLst/>
          </a:prstGeom>
        </p:spPr>
        <p:txBody>
          <a:bodyPr wrap="square">
            <a:spAutoFit/>
          </a:bodyPr>
          <a:lstStyle/>
          <a:p>
            <a:r>
              <a:rPr lang="en-US" sz="1800" b="1" i="1" u="sng" dirty="0" smtClean="0">
                <a:solidFill>
                  <a:schemeClr val="accent2"/>
                </a:solidFill>
                <a:cs typeface="Times New Roman" pitchFamily="18" charset="0"/>
              </a:rPr>
              <a:t>Note</a:t>
            </a:r>
            <a:r>
              <a:rPr lang="en-US" sz="1800" dirty="0" smtClean="0">
                <a:solidFill>
                  <a:schemeClr val="accent2"/>
                </a:solidFill>
                <a:cs typeface="Times New Roman" pitchFamily="18" charset="0"/>
              </a:rPr>
              <a:t>:  Inventor shows the density of ABS plastic as 1.060 g/cm</a:t>
            </a:r>
            <a:r>
              <a:rPr lang="en-US" sz="1800" baseline="30000" dirty="0" smtClean="0">
                <a:solidFill>
                  <a:schemeClr val="accent2"/>
                </a:solidFill>
                <a:cs typeface="Times New Roman" pitchFamily="18" charset="0"/>
              </a:rPr>
              <a:t>3</a:t>
            </a:r>
            <a:r>
              <a:rPr lang="en-US" sz="1800" dirty="0" smtClean="0">
                <a:solidFill>
                  <a:schemeClr val="accent2"/>
                </a:solidFill>
                <a:cs typeface="Times New Roman" pitchFamily="18" charset="0"/>
              </a:rPr>
              <a:t> or as 0.038 </a:t>
            </a:r>
            <a:r>
              <a:rPr lang="en-US" sz="1800" dirty="0" err="1" smtClean="0">
                <a:solidFill>
                  <a:schemeClr val="accent2"/>
                </a:solidFill>
                <a:cs typeface="Times New Roman" pitchFamily="18" charset="0"/>
              </a:rPr>
              <a:t>lbm</a:t>
            </a:r>
            <a:r>
              <a:rPr lang="en-US" sz="1800" dirty="0" smtClean="0">
                <a:solidFill>
                  <a:schemeClr val="accent2"/>
                </a:solidFill>
                <a:cs typeface="Times New Roman" pitchFamily="18" charset="0"/>
              </a:rPr>
              <a:t>/in</a:t>
            </a:r>
            <a:r>
              <a:rPr lang="en-US" sz="1800" baseline="30000" dirty="0" smtClean="0">
                <a:solidFill>
                  <a:schemeClr val="accent2"/>
                </a:solidFill>
                <a:cs typeface="Times New Roman" pitchFamily="18" charset="0"/>
              </a:rPr>
              <a:t>3</a:t>
            </a:r>
            <a:r>
              <a:rPr lang="en-US" sz="1800" dirty="0" smtClean="0">
                <a:solidFill>
                  <a:schemeClr val="accent2"/>
                </a:solidFill>
                <a:cs typeface="Times New Roman" pitchFamily="18" charset="0"/>
              </a:rPr>
              <a:t>.  These are equivalent as seen below.</a:t>
            </a:r>
            <a:endParaRPr lang="en-US" sz="1800" dirty="0"/>
          </a:p>
        </p:txBody>
      </p:sp>
      <p:pic>
        <p:nvPicPr>
          <p:cNvPr id="2" name="Picture 1"/>
          <p:cNvPicPr>
            <a:picLocks noChangeAspect="1"/>
          </p:cNvPicPr>
          <p:nvPr/>
        </p:nvPicPr>
        <p:blipFill>
          <a:blip r:embed="rId6"/>
          <a:stretch>
            <a:fillRect/>
          </a:stretch>
        </p:blipFill>
        <p:spPr>
          <a:xfrm>
            <a:off x="5839824" y="1378405"/>
            <a:ext cx="3246120" cy="4657076"/>
          </a:xfrm>
          <a:prstGeom prst="rect">
            <a:avLst/>
          </a:prstGeom>
        </p:spPr>
      </p:pic>
      <p:sp>
        <p:nvSpPr>
          <p:cNvPr id="3" name="TextBox 2"/>
          <p:cNvSpPr txBox="1"/>
          <p:nvPr/>
        </p:nvSpPr>
        <p:spPr>
          <a:xfrm>
            <a:off x="7600269" y="1433508"/>
            <a:ext cx="747712" cy="230832"/>
          </a:xfrm>
          <a:prstGeom prst="rect">
            <a:avLst/>
          </a:prstGeom>
          <a:noFill/>
          <a:ln w="28575">
            <a:solidFill>
              <a:srgbClr val="FF0000"/>
            </a:solidFill>
          </a:ln>
        </p:spPr>
        <p:txBody>
          <a:bodyPr wrap="square" rtlCol="0">
            <a:spAutoFit/>
          </a:bodyPr>
          <a:lstStyle/>
          <a:p>
            <a:endParaRPr lang="en-US" sz="900" dirty="0"/>
          </a:p>
        </p:txBody>
      </p:sp>
      <p:sp>
        <p:nvSpPr>
          <p:cNvPr id="4" name="TextBox 3"/>
          <p:cNvSpPr txBox="1"/>
          <p:nvPr/>
        </p:nvSpPr>
        <p:spPr>
          <a:xfrm>
            <a:off x="7362146" y="1704972"/>
            <a:ext cx="757237" cy="276999"/>
          </a:xfrm>
          <a:prstGeom prst="rect">
            <a:avLst/>
          </a:prstGeom>
          <a:noFill/>
          <a:ln w="28575">
            <a:solidFill>
              <a:srgbClr val="FF0000"/>
            </a:solidFill>
          </a:ln>
        </p:spPr>
        <p:txBody>
          <a:bodyPr wrap="square" rtlCol="0">
            <a:spAutoFit/>
          </a:bodyPr>
          <a:lstStyle/>
          <a:p>
            <a:endParaRPr lang="en-US" sz="1200" dirty="0"/>
          </a:p>
        </p:txBody>
      </p:sp>
      <p:sp>
        <p:nvSpPr>
          <p:cNvPr id="5" name="TextBox 4"/>
          <p:cNvSpPr txBox="1"/>
          <p:nvPr/>
        </p:nvSpPr>
        <p:spPr>
          <a:xfrm>
            <a:off x="6847798" y="4176710"/>
            <a:ext cx="2000250" cy="215444"/>
          </a:xfrm>
          <a:prstGeom prst="rect">
            <a:avLst/>
          </a:prstGeom>
          <a:noFill/>
          <a:ln w="28575">
            <a:solidFill>
              <a:srgbClr val="FF0000"/>
            </a:solidFill>
          </a:ln>
        </p:spPr>
        <p:txBody>
          <a:bodyPr wrap="square" rtlCol="0">
            <a:spAutoFit/>
          </a:bodyPr>
          <a:lstStyle/>
          <a:p>
            <a:endParaRPr lang="en-US" sz="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58225" y="0"/>
            <a:ext cx="485775" cy="381000"/>
          </a:xfrm>
          <a:noFill/>
        </p:spPr>
        <p:txBody>
          <a:bodyPr/>
          <a:lstStyle/>
          <a:p>
            <a:fld id="{83B14A58-A0AF-4119-AAC7-5996DE6F86F1}" type="slidenum">
              <a:rPr lang="en-US" b="1" smtClean="0">
                <a:solidFill>
                  <a:schemeClr val="accent2"/>
                </a:solidFill>
              </a:rPr>
              <a:pPr/>
              <a:t>18</a:t>
            </a:fld>
            <a:endParaRPr lang="en-US" b="1" dirty="0" smtClean="0">
              <a:solidFill>
                <a:schemeClr val="accent2"/>
              </a:solidFill>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Inventor Lecture #8</a:t>
            </a:r>
            <a:endParaRPr lang="en-US" sz="3200" dirty="0"/>
          </a:p>
        </p:txBody>
      </p:sp>
      <p:sp>
        <p:nvSpPr>
          <p:cNvPr id="70668" name="Rectangle 12"/>
          <p:cNvSpPr>
            <a:spLocks noChangeArrowheads="1"/>
          </p:cNvSpPr>
          <p:nvPr/>
        </p:nvSpPr>
        <p:spPr bwMode="auto">
          <a:xfrm>
            <a:off x="0" y="389519"/>
            <a:ext cx="9144000" cy="31700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r>
              <a:rPr lang="en-US" sz="2000" b="1" u="sng" dirty="0" smtClean="0">
                <a:solidFill>
                  <a:schemeClr val="accent2"/>
                </a:solidFill>
                <a:cs typeface="Times New Roman" pitchFamily="18" charset="0"/>
              </a:rPr>
              <a:t>Adding New Materials</a:t>
            </a:r>
            <a:r>
              <a:rPr lang="en-US" sz="2000" dirty="0" smtClean="0">
                <a:solidFill>
                  <a:schemeClr val="accent2"/>
                </a:solidFill>
                <a:cs typeface="Times New Roman" pitchFamily="18" charset="0"/>
              </a:rPr>
              <a:t> (continued) </a:t>
            </a:r>
          </a:p>
          <a:p>
            <a:pPr lvl="0"/>
            <a:r>
              <a:rPr lang="en-US" sz="2000" dirty="0" smtClean="0">
                <a:solidFill>
                  <a:schemeClr val="accent2"/>
                </a:solidFill>
                <a:cs typeface="Times New Roman" pitchFamily="18" charset="0"/>
              </a:rPr>
              <a:t>3D printers are used in class to build parts using </a:t>
            </a:r>
            <a:r>
              <a:rPr lang="en-US" sz="2000" b="1" i="1" u="sng" dirty="0" smtClean="0">
                <a:solidFill>
                  <a:schemeClr val="accent2"/>
                </a:solidFill>
                <a:cs typeface="Times New Roman" pitchFamily="18" charset="0"/>
              </a:rPr>
              <a:t>ABS plastic</a:t>
            </a:r>
            <a:r>
              <a:rPr lang="en-US" sz="2000" dirty="0" smtClean="0">
                <a:solidFill>
                  <a:schemeClr val="accent2"/>
                </a:solidFill>
                <a:cs typeface="Times New Roman" pitchFamily="18" charset="0"/>
              </a:rPr>
              <a:t>.  However, 3D printers include options for either sparse or dense material, so we may wish to create a new material in Inventor with a different density.</a:t>
            </a:r>
          </a:p>
          <a:p>
            <a:pPr lvl="0"/>
            <a:endParaRPr lang="en-US" sz="2000" dirty="0" smtClean="0">
              <a:solidFill>
                <a:schemeClr val="accent2"/>
              </a:solidFill>
              <a:cs typeface="Times New Roman" pitchFamily="18" charset="0"/>
            </a:endParaRPr>
          </a:p>
          <a:p>
            <a:pPr lvl="0"/>
            <a:r>
              <a:rPr lang="en-US" sz="2000" b="1" i="1" u="sng" dirty="0" smtClean="0">
                <a:solidFill>
                  <a:schemeClr val="accent2"/>
                </a:solidFill>
                <a:cs typeface="Times New Roman" pitchFamily="18" charset="0"/>
              </a:rPr>
              <a:t>Example</a:t>
            </a:r>
            <a:r>
              <a:rPr lang="en-US" sz="2000" dirty="0" smtClean="0">
                <a:solidFill>
                  <a:schemeClr val="accent2"/>
                </a:solidFill>
                <a:cs typeface="Times New Roman" pitchFamily="18" charset="0"/>
              </a:rPr>
              <a:t>:  A student designs a wheel using Inventor.  The student selects </a:t>
            </a:r>
            <a:r>
              <a:rPr lang="en-US" sz="2000" b="1" i="1" dirty="0" smtClean="0">
                <a:solidFill>
                  <a:schemeClr val="accent2"/>
                </a:solidFill>
                <a:cs typeface="Times New Roman" pitchFamily="18" charset="0"/>
              </a:rPr>
              <a:t>ABS Plastic </a:t>
            </a:r>
            <a:r>
              <a:rPr lang="en-US" sz="2000" dirty="0" smtClean="0">
                <a:solidFill>
                  <a:schemeClr val="accent2"/>
                </a:solidFill>
                <a:cs typeface="Times New Roman" pitchFamily="18" charset="0"/>
              </a:rPr>
              <a:t>for the material.  Checking  </a:t>
            </a:r>
            <a:r>
              <a:rPr lang="en-US" sz="2000" b="1" i="1" dirty="0" err="1" smtClean="0">
                <a:solidFill>
                  <a:schemeClr val="accent2"/>
                </a:solidFill>
                <a:cs typeface="Times New Roman" pitchFamily="18" charset="0"/>
              </a:rPr>
              <a:t>iProperties</a:t>
            </a:r>
            <a:r>
              <a:rPr lang="en-US" sz="2000" dirty="0" smtClean="0">
                <a:solidFill>
                  <a:schemeClr val="accent2"/>
                </a:solidFill>
                <a:cs typeface="Times New Roman" pitchFamily="18" charset="0"/>
              </a:rPr>
              <a:t> reveals the following:</a:t>
            </a:r>
          </a:p>
          <a:p>
            <a:pPr marL="228600" lvl="0" indent="-228600">
              <a:buFont typeface="Arial" pitchFamily="34" charset="0"/>
              <a:buChar char="•"/>
            </a:pPr>
            <a:r>
              <a:rPr lang="en-US" sz="2000" dirty="0" smtClean="0">
                <a:solidFill>
                  <a:schemeClr val="accent2"/>
                </a:solidFill>
                <a:cs typeface="Times New Roman" pitchFamily="18" charset="0"/>
              </a:rPr>
              <a:t>Mass = 0.050 kg</a:t>
            </a:r>
          </a:p>
          <a:p>
            <a:pPr marL="228600" lvl="0" indent="-228600">
              <a:buFont typeface="Arial" pitchFamily="34" charset="0"/>
              <a:buChar char="•"/>
            </a:pPr>
            <a:r>
              <a:rPr lang="en-US" sz="2000" dirty="0" smtClean="0">
                <a:solidFill>
                  <a:schemeClr val="accent2"/>
                </a:solidFill>
                <a:cs typeface="Times New Roman" pitchFamily="18" charset="0"/>
              </a:rPr>
              <a:t>Volume = 47419 mm</a:t>
            </a:r>
            <a:r>
              <a:rPr lang="en-US" sz="2000" baseline="30000" dirty="0" smtClean="0">
                <a:solidFill>
                  <a:schemeClr val="accent2"/>
                </a:solidFill>
                <a:cs typeface="Times New Roman" pitchFamily="18" charset="0"/>
              </a:rPr>
              <a:t>3</a:t>
            </a:r>
          </a:p>
          <a:p>
            <a:pPr marL="228600" lvl="0" indent="-228600">
              <a:buFont typeface="Arial" pitchFamily="34" charset="0"/>
              <a:buChar char="•"/>
            </a:pPr>
            <a:r>
              <a:rPr lang="en-US" sz="2000" dirty="0" smtClean="0">
                <a:solidFill>
                  <a:schemeClr val="accent2"/>
                </a:solidFill>
                <a:cs typeface="Times New Roman" pitchFamily="18" charset="0"/>
              </a:rPr>
              <a:t>Density (of ABS Plastic) = 1.060 g/cm</a:t>
            </a:r>
            <a:r>
              <a:rPr lang="en-US" sz="2000" baseline="30000" dirty="0" smtClean="0">
                <a:solidFill>
                  <a:schemeClr val="accent2"/>
                </a:solidFill>
                <a:cs typeface="Times New Roman" pitchFamily="18" charset="0"/>
              </a:rPr>
              <a:t>3</a:t>
            </a:r>
            <a:r>
              <a:rPr lang="en-US" sz="2000" dirty="0" smtClean="0">
                <a:solidFill>
                  <a:schemeClr val="accent2"/>
                </a:solidFill>
                <a:cs typeface="Times New Roman" pitchFamily="18" charset="0"/>
              </a:rPr>
              <a:t> = 0.038295 </a:t>
            </a:r>
            <a:r>
              <a:rPr lang="en-US" sz="2000" dirty="0" err="1" smtClean="0">
                <a:solidFill>
                  <a:schemeClr val="accent2"/>
                </a:solidFill>
                <a:cs typeface="Times New Roman" pitchFamily="18" charset="0"/>
              </a:rPr>
              <a:t>lbm</a:t>
            </a:r>
            <a:r>
              <a:rPr lang="en-US" sz="2000" dirty="0" smtClean="0">
                <a:solidFill>
                  <a:schemeClr val="accent2"/>
                </a:solidFill>
                <a:cs typeface="Times New Roman" pitchFamily="18" charset="0"/>
              </a:rPr>
              <a:t>/in</a:t>
            </a:r>
            <a:r>
              <a:rPr lang="en-US" sz="2000" baseline="30000" dirty="0" smtClean="0">
                <a:solidFill>
                  <a:schemeClr val="accent2"/>
                </a:solidFill>
                <a:cs typeface="Times New Roman" pitchFamily="18" charset="0"/>
              </a:rPr>
              <a:t>3</a:t>
            </a:r>
            <a:r>
              <a:rPr lang="en-US" sz="2000" dirty="0" smtClean="0">
                <a:solidFill>
                  <a:schemeClr val="accent2"/>
                </a:solidFill>
                <a:cs typeface="Times New Roman" pitchFamily="18" charset="0"/>
              </a:rPr>
              <a:t> </a:t>
            </a:r>
          </a:p>
        </p:txBody>
      </p:sp>
      <p:sp>
        <p:nvSpPr>
          <p:cNvPr id="20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4" name="Picture 2"/>
          <p:cNvPicPr>
            <a:picLocks noChangeAspect="1" noChangeArrowheads="1"/>
          </p:cNvPicPr>
          <p:nvPr/>
        </p:nvPicPr>
        <p:blipFill>
          <a:blip r:embed="rId2" cstate="print"/>
          <a:srcRect l="1808"/>
          <a:stretch>
            <a:fillRect/>
          </a:stretch>
        </p:blipFill>
        <p:spPr bwMode="auto">
          <a:xfrm>
            <a:off x="58056" y="3573434"/>
            <a:ext cx="6545944" cy="3226510"/>
          </a:xfrm>
          <a:prstGeom prst="rect">
            <a:avLst/>
          </a:prstGeom>
          <a:noFill/>
          <a:ln w="9525">
            <a:noFill/>
            <a:miter lim="800000"/>
            <a:headEnd/>
            <a:tailEnd/>
          </a:ln>
        </p:spPr>
      </p:pic>
      <p:sp>
        <p:nvSpPr>
          <p:cNvPr id="15" name="Rectangle 14"/>
          <p:cNvSpPr/>
          <p:nvPr/>
        </p:nvSpPr>
        <p:spPr>
          <a:xfrm>
            <a:off x="6666136" y="4251062"/>
            <a:ext cx="2343150" cy="2554545"/>
          </a:xfrm>
          <a:prstGeom prst="rect">
            <a:avLst/>
          </a:prstGeom>
          <a:ln w="28575">
            <a:solidFill>
              <a:schemeClr val="accent2"/>
            </a:solidFill>
          </a:ln>
        </p:spPr>
        <p:txBody>
          <a:bodyPr wrap="square">
            <a:spAutoFit/>
          </a:bodyPr>
          <a:lstStyle/>
          <a:p>
            <a:r>
              <a:rPr lang="en-US" sz="2000" b="1" i="1" u="sng" dirty="0" smtClean="0">
                <a:solidFill>
                  <a:schemeClr val="accent2"/>
                </a:solidFill>
                <a:cs typeface="Times New Roman" pitchFamily="18" charset="0"/>
              </a:rPr>
              <a:t>Problem</a:t>
            </a:r>
            <a:r>
              <a:rPr lang="en-US" sz="2000" dirty="0" smtClean="0">
                <a:solidFill>
                  <a:schemeClr val="accent2"/>
                </a:solidFill>
                <a:cs typeface="Times New Roman" pitchFamily="18" charset="0"/>
              </a:rPr>
              <a:t>:  The student weighs the wheel and its mass is only 28 g (not 50 g).  So a new material with the appropriate density will be added to Inventor.</a:t>
            </a:r>
            <a:endParaRPr lang="en-US" sz="2000" dirty="0"/>
          </a:p>
        </p:txBody>
      </p:sp>
      <p:sp>
        <p:nvSpPr>
          <p:cNvPr id="16" name="Rectangle 15"/>
          <p:cNvSpPr/>
          <p:nvPr/>
        </p:nvSpPr>
        <p:spPr>
          <a:xfrm>
            <a:off x="476252" y="5886448"/>
            <a:ext cx="1209675" cy="2381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00053" y="6457949"/>
            <a:ext cx="1276350" cy="2381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81429" y="5019222"/>
            <a:ext cx="1295400" cy="3905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58225" y="0"/>
            <a:ext cx="485775" cy="381000"/>
          </a:xfrm>
          <a:noFill/>
        </p:spPr>
        <p:txBody>
          <a:bodyPr/>
          <a:lstStyle/>
          <a:p>
            <a:fld id="{83B14A58-A0AF-4119-AAC7-5996DE6F86F1}" type="slidenum">
              <a:rPr lang="en-US" b="1" smtClean="0">
                <a:solidFill>
                  <a:schemeClr val="accent2"/>
                </a:solidFill>
              </a:rPr>
              <a:pPr/>
              <a:t>19</a:t>
            </a:fld>
            <a:endParaRPr lang="en-US" b="1" dirty="0" smtClean="0">
              <a:solidFill>
                <a:schemeClr val="accent2"/>
              </a:solidFill>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Inventor Lecture #8</a:t>
            </a:r>
            <a:endParaRPr lang="en-US" sz="3200" dirty="0"/>
          </a:p>
        </p:txBody>
      </p:sp>
      <p:sp>
        <p:nvSpPr>
          <p:cNvPr id="70668" name="Rectangle 12"/>
          <p:cNvSpPr>
            <a:spLocks noChangeArrowheads="1"/>
          </p:cNvSpPr>
          <p:nvPr/>
        </p:nvSpPr>
        <p:spPr bwMode="auto">
          <a:xfrm>
            <a:off x="0" y="389519"/>
            <a:ext cx="9144000" cy="7078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r>
              <a:rPr lang="en-US" sz="2000" b="1" u="sng" dirty="0" smtClean="0">
                <a:solidFill>
                  <a:schemeClr val="accent2"/>
                </a:solidFill>
                <a:cs typeface="Times New Roman" pitchFamily="18" charset="0"/>
              </a:rPr>
              <a:t>Adding New Materials</a:t>
            </a:r>
            <a:r>
              <a:rPr lang="en-US" sz="2000" dirty="0" smtClean="0">
                <a:solidFill>
                  <a:schemeClr val="accent2"/>
                </a:solidFill>
                <a:cs typeface="Times New Roman" pitchFamily="18" charset="0"/>
              </a:rPr>
              <a:t> (continued)</a:t>
            </a:r>
          </a:p>
          <a:p>
            <a:pPr lvl="0"/>
            <a:r>
              <a:rPr lang="en-US" sz="2000" dirty="0" smtClean="0">
                <a:solidFill>
                  <a:schemeClr val="accent2"/>
                </a:solidFill>
                <a:cs typeface="Times New Roman" pitchFamily="18" charset="0"/>
              </a:rPr>
              <a:t>The density of the new material can be calculated as follows:</a:t>
            </a:r>
          </a:p>
        </p:txBody>
      </p:sp>
      <p:sp>
        <p:nvSpPr>
          <p:cNvPr id="20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1749" name="Object 5"/>
          <p:cNvGraphicFramePr>
            <a:graphicFrameLocks noChangeAspect="1"/>
          </p:cNvGraphicFramePr>
          <p:nvPr/>
        </p:nvGraphicFramePr>
        <p:xfrm>
          <a:off x="179387" y="1220788"/>
          <a:ext cx="8362271" cy="2322512"/>
        </p:xfrm>
        <a:graphic>
          <a:graphicData uri="http://schemas.openxmlformats.org/presentationml/2006/ole">
            <mc:AlternateContent xmlns:mc="http://schemas.openxmlformats.org/markup-compatibility/2006">
              <mc:Choice xmlns:v="urn:schemas-microsoft-com:vml" Requires="v">
                <p:oleObj spid="_x0000_s31807" name="Equation" r:id="rId3" imgW="4940280" imgH="1371600" progId="Equation.3">
                  <p:embed/>
                </p:oleObj>
              </mc:Choice>
              <mc:Fallback>
                <p:oleObj name="Equation" r:id="rId3" imgW="4940280" imgH="137160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7" y="1220788"/>
                        <a:ext cx="8362271" cy="2322512"/>
                      </a:xfrm>
                      <a:prstGeom prst="rect">
                        <a:avLst/>
                      </a:prstGeom>
                      <a:noFill/>
                      <a:ln w="317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3"/>
          <p:cNvSpPr/>
          <p:nvPr/>
        </p:nvSpPr>
        <p:spPr>
          <a:xfrm>
            <a:off x="0" y="3979217"/>
            <a:ext cx="9001125" cy="707886"/>
          </a:xfrm>
          <a:prstGeom prst="rect">
            <a:avLst/>
          </a:prstGeom>
        </p:spPr>
        <p:txBody>
          <a:bodyPr wrap="square">
            <a:spAutoFit/>
          </a:bodyPr>
          <a:lstStyle/>
          <a:p>
            <a:r>
              <a:rPr lang="en-US" sz="2000" dirty="0" smtClean="0">
                <a:solidFill>
                  <a:schemeClr val="accent2"/>
                </a:solidFill>
                <a:cs typeface="Times New Roman" pitchFamily="18" charset="0"/>
              </a:rPr>
              <a:t>Since mass varies linearly with density (m = </a:t>
            </a:r>
            <a:r>
              <a:rPr lang="en-US" sz="2000" dirty="0" err="1" smtClean="0">
                <a:solidFill>
                  <a:schemeClr val="accent2"/>
                </a:solidFill>
                <a:cs typeface="Times New Roman" pitchFamily="18" charset="0"/>
              </a:rPr>
              <a:t>pV</a:t>
            </a:r>
            <a:r>
              <a:rPr lang="en-US" sz="2000" dirty="0" smtClean="0">
                <a:solidFill>
                  <a:schemeClr val="accent2"/>
                </a:solidFill>
                <a:cs typeface="Times New Roman" pitchFamily="18" charset="0"/>
              </a:rPr>
              <a:t>), another  way to find the new density is scale it using </a:t>
            </a:r>
            <a:r>
              <a:rPr lang="en-US" sz="2000" dirty="0" smtClean="0">
                <a:solidFill>
                  <a:schemeClr val="accent2"/>
                </a:solidFill>
                <a:cs typeface="Times New Roman" pitchFamily="18" charset="0"/>
                <a:sym typeface="Symbol"/>
              </a:rPr>
              <a:t></a:t>
            </a:r>
            <a:r>
              <a:rPr lang="en-US" sz="2000" baseline="-25000" dirty="0" smtClean="0">
                <a:solidFill>
                  <a:schemeClr val="accent2"/>
                </a:solidFill>
                <a:cs typeface="Times New Roman" pitchFamily="18" charset="0"/>
              </a:rPr>
              <a:t>2</a:t>
            </a:r>
            <a:r>
              <a:rPr lang="en-US" sz="2000" dirty="0" smtClean="0">
                <a:solidFill>
                  <a:schemeClr val="accent2"/>
                </a:solidFill>
                <a:cs typeface="Times New Roman" pitchFamily="18" charset="0"/>
              </a:rPr>
              <a:t> = </a:t>
            </a:r>
            <a:r>
              <a:rPr lang="en-US" sz="2000" dirty="0" smtClean="0">
                <a:solidFill>
                  <a:schemeClr val="accent2"/>
                </a:solidFill>
                <a:cs typeface="Times New Roman" pitchFamily="18" charset="0"/>
                <a:sym typeface="Symbol"/>
              </a:rPr>
              <a:t></a:t>
            </a:r>
            <a:r>
              <a:rPr lang="en-US" sz="2000" baseline="-25000" dirty="0" smtClean="0">
                <a:solidFill>
                  <a:schemeClr val="accent2"/>
                </a:solidFill>
                <a:cs typeface="Times New Roman" pitchFamily="18" charset="0"/>
              </a:rPr>
              <a:t>1</a:t>
            </a:r>
            <a:r>
              <a:rPr lang="en-US" sz="2000" dirty="0" smtClean="0">
                <a:solidFill>
                  <a:schemeClr val="accent2"/>
                </a:solidFill>
                <a:cs typeface="Times New Roman" pitchFamily="18" charset="0"/>
              </a:rPr>
              <a:t>*(m</a:t>
            </a:r>
            <a:r>
              <a:rPr lang="en-US" sz="2000" baseline="-25000" dirty="0" smtClean="0">
                <a:solidFill>
                  <a:schemeClr val="accent2"/>
                </a:solidFill>
                <a:cs typeface="Times New Roman" pitchFamily="18" charset="0"/>
              </a:rPr>
              <a:t>2</a:t>
            </a:r>
            <a:r>
              <a:rPr lang="en-US" sz="2000" dirty="0" smtClean="0">
                <a:solidFill>
                  <a:schemeClr val="accent2"/>
                </a:solidFill>
                <a:cs typeface="Times New Roman" pitchFamily="18" charset="0"/>
              </a:rPr>
              <a:t>/m</a:t>
            </a:r>
            <a:r>
              <a:rPr lang="en-US" sz="2000" baseline="-25000" dirty="0" smtClean="0">
                <a:solidFill>
                  <a:schemeClr val="accent2"/>
                </a:solidFill>
                <a:cs typeface="Times New Roman" pitchFamily="18" charset="0"/>
              </a:rPr>
              <a:t>1</a:t>
            </a:r>
            <a:r>
              <a:rPr lang="en-US" sz="2000" dirty="0" smtClean="0">
                <a:solidFill>
                  <a:schemeClr val="accent2"/>
                </a:solidFill>
                <a:cs typeface="Times New Roman" pitchFamily="18" charset="0"/>
              </a:rPr>
              <a:t>).  </a:t>
            </a:r>
            <a:endParaRPr lang="en-US" sz="2000" dirty="0"/>
          </a:p>
        </p:txBody>
      </p:sp>
      <p:graphicFrame>
        <p:nvGraphicFramePr>
          <p:cNvPr id="31750" name="Object 6"/>
          <p:cNvGraphicFramePr>
            <a:graphicFrameLocks noChangeAspect="1"/>
          </p:cNvGraphicFramePr>
          <p:nvPr/>
        </p:nvGraphicFramePr>
        <p:xfrm>
          <a:off x="127000" y="4846638"/>
          <a:ext cx="4489516" cy="1582737"/>
        </p:xfrm>
        <a:graphic>
          <a:graphicData uri="http://schemas.openxmlformats.org/presentationml/2006/ole">
            <mc:AlternateContent xmlns:mc="http://schemas.openxmlformats.org/markup-compatibility/2006">
              <mc:Choice xmlns:v="urn:schemas-microsoft-com:vml" Requires="v">
                <p:oleObj spid="_x0000_s31808" name="Equation" r:id="rId5" imgW="2666880" imgH="939600" progId="Equation.3">
                  <p:embed/>
                </p:oleObj>
              </mc:Choice>
              <mc:Fallback>
                <p:oleObj name="Equation" r:id="rId5" imgW="2666880" imgH="93960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000" y="4846638"/>
                        <a:ext cx="4489516" cy="1582737"/>
                      </a:xfrm>
                      <a:prstGeom prst="rect">
                        <a:avLst/>
                      </a:prstGeom>
                      <a:noFill/>
                      <a:ln w="317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58224" y="0"/>
            <a:ext cx="485775" cy="381000"/>
          </a:xfrm>
          <a:noFill/>
        </p:spPr>
        <p:txBody>
          <a:bodyPr/>
          <a:lstStyle/>
          <a:p>
            <a:fld id="{83B14A58-A0AF-4119-AAC7-5996DE6F86F1}" type="slidenum">
              <a:rPr lang="en-US" b="1" smtClean="0">
                <a:solidFill>
                  <a:schemeClr val="accent2"/>
                </a:solidFill>
              </a:rPr>
              <a:pPr/>
              <a:t>2</a:t>
            </a:fld>
            <a:endParaRPr lang="en-US" b="1" dirty="0" smtClean="0">
              <a:solidFill>
                <a:schemeClr val="accent2"/>
              </a:solidFill>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Inventor Lecture #8</a:t>
            </a:r>
            <a:endParaRPr lang="en-US" sz="3200" dirty="0"/>
          </a:p>
        </p:txBody>
      </p:sp>
      <p:sp>
        <p:nvSpPr>
          <p:cNvPr id="70668" name="Rectangle 12"/>
          <p:cNvSpPr>
            <a:spLocks noChangeArrowheads="1"/>
          </p:cNvSpPr>
          <p:nvPr/>
        </p:nvSpPr>
        <p:spPr bwMode="auto">
          <a:xfrm>
            <a:off x="0" y="389519"/>
            <a:ext cx="9144000" cy="31700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r>
              <a:rPr lang="en-US" sz="2000" b="1" u="sng" dirty="0" smtClean="0">
                <a:solidFill>
                  <a:schemeClr val="accent2"/>
                </a:solidFill>
                <a:cs typeface="Times New Roman" pitchFamily="18" charset="0"/>
              </a:rPr>
              <a:t>Mass Properties of Solids</a:t>
            </a:r>
          </a:p>
          <a:p>
            <a:r>
              <a:rPr lang="en-US" sz="2000" dirty="0" smtClean="0">
                <a:solidFill>
                  <a:schemeClr val="accent2"/>
                </a:solidFill>
                <a:cs typeface="Times New Roman" pitchFamily="18" charset="0"/>
              </a:rPr>
              <a:t>We can specify the material type for each part, including the density.</a:t>
            </a:r>
          </a:p>
          <a:p>
            <a:r>
              <a:rPr lang="en-US" sz="2000" dirty="0" smtClean="0">
                <a:solidFill>
                  <a:schemeClr val="accent2"/>
                </a:solidFill>
                <a:cs typeface="Times New Roman" pitchFamily="18" charset="0"/>
              </a:rPr>
              <a:t>Inventor can then calculate:</a:t>
            </a:r>
          </a:p>
          <a:p>
            <a:pPr marL="233363" lvl="0" indent="-233363">
              <a:buFont typeface="Arial" pitchFamily="34" charset="0"/>
              <a:buChar char="•"/>
            </a:pPr>
            <a:r>
              <a:rPr lang="en-US" sz="2000" dirty="0" smtClean="0">
                <a:solidFill>
                  <a:schemeClr val="accent2"/>
                </a:solidFill>
                <a:cs typeface="Times New Roman" pitchFamily="18" charset="0"/>
              </a:rPr>
              <a:t>Volume</a:t>
            </a:r>
          </a:p>
          <a:p>
            <a:pPr marL="233363" lvl="0" indent="-233363">
              <a:buFont typeface="Arial" pitchFamily="34" charset="0"/>
              <a:buChar char="•"/>
            </a:pPr>
            <a:r>
              <a:rPr lang="en-US" sz="2000" dirty="0" smtClean="0">
                <a:solidFill>
                  <a:schemeClr val="accent2"/>
                </a:solidFill>
                <a:cs typeface="Times New Roman" pitchFamily="18" charset="0"/>
              </a:rPr>
              <a:t>Mass</a:t>
            </a:r>
          </a:p>
          <a:p>
            <a:pPr marL="233363" lvl="0" indent="-233363">
              <a:buFont typeface="Arial" pitchFamily="34" charset="0"/>
              <a:buChar char="•"/>
            </a:pPr>
            <a:r>
              <a:rPr lang="en-US" sz="2000" dirty="0" smtClean="0">
                <a:solidFill>
                  <a:schemeClr val="accent2"/>
                </a:solidFill>
                <a:cs typeface="Times New Roman" pitchFamily="18" charset="0"/>
              </a:rPr>
              <a:t>Surface Area</a:t>
            </a:r>
          </a:p>
          <a:p>
            <a:pPr marL="233363" lvl="0" indent="-233363">
              <a:buFont typeface="Arial" pitchFamily="34" charset="0"/>
              <a:buChar char="•"/>
            </a:pPr>
            <a:r>
              <a:rPr lang="en-US" sz="2000" dirty="0" smtClean="0">
                <a:solidFill>
                  <a:schemeClr val="accent2"/>
                </a:solidFill>
                <a:cs typeface="Times New Roman" pitchFamily="18" charset="0"/>
              </a:rPr>
              <a:t>Center of Gravity</a:t>
            </a:r>
          </a:p>
          <a:p>
            <a:pPr marL="233363" lvl="0" indent="-233363">
              <a:buFont typeface="Arial" pitchFamily="34" charset="0"/>
              <a:buChar char="•"/>
            </a:pPr>
            <a:r>
              <a:rPr lang="en-US" sz="2000" dirty="0" smtClean="0">
                <a:solidFill>
                  <a:schemeClr val="accent2"/>
                </a:solidFill>
                <a:cs typeface="Times New Roman" pitchFamily="18" charset="0"/>
              </a:rPr>
              <a:t>Mass Moments of Inertia</a:t>
            </a:r>
          </a:p>
          <a:p>
            <a:pPr marL="233363" lvl="0" indent="-233363">
              <a:buFont typeface="Arial" pitchFamily="34" charset="0"/>
              <a:buChar char="•"/>
            </a:pPr>
            <a:r>
              <a:rPr lang="en-US" sz="2000" dirty="0" smtClean="0">
                <a:solidFill>
                  <a:schemeClr val="accent2"/>
                </a:solidFill>
                <a:cs typeface="Times New Roman" pitchFamily="18" charset="0"/>
              </a:rPr>
              <a:t>Principle Moments of Inertia</a:t>
            </a:r>
          </a:p>
          <a:p>
            <a:pPr marL="233363" lvl="0" indent="-233363">
              <a:buFont typeface="Arial" pitchFamily="34" charset="0"/>
              <a:buChar char="•"/>
            </a:pPr>
            <a:r>
              <a:rPr lang="en-US" sz="2000" dirty="0" smtClean="0">
                <a:solidFill>
                  <a:schemeClr val="accent2"/>
                </a:solidFill>
                <a:cs typeface="Times New Roman" pitchFamily="18" charset="0"/>
              </a:rPr>
              <a:t>Other mass properties</a:t>
            </a:r>
          </a:p>
        </p:txBody>
      </p:sp>
      <p:sp>
        <p:nvSpPr>
          <p:cNvPr id="6" name="Rectangle 5"/>
          <p:cNvSpPr/>
          <p:nvPr/>
        </p:nvSpPr>
        <p:spPr>
          <a:xfrm>
            <a:off x="0" y="4000173"/>
            <a:ext cx="9144000" cy="2554545"/>
          </a:xfrm>
          <a:prstGeom prst="rect">
            <a:avLst/>
          </a:prstGeom>
        </p:spPr>
        <p:txBody>
          <a:bodyPr wrap="square">
            <a:spAutoFit/>
          </a:bodyPr>
          <a:lstStyle/>
          <a:p>
            <a:r>
              <a:rPr lang="en-US" sz="2000" b="1" u="sng" dirty="0" smtClean="0">
                <a:solidFill>
                  <a:schemeClr val="accent2"/>
                </a:solidFill>
                <a:cs typeface="Times New Roman" pitchFamily="18" charset="0"/>
              </a:rPr>
              <a:t>Important notes about finding Center of Gravity with Inventor:</a:t>
            </a:r>
          </a:p>
          <a:p>
            <a:pPr marL="228600" indent="-228600">
              <a:buFont typeface="Arial" pitchFamily="34" charset="0"/>
              <a:buChar char="•"/>
            </a:pPr>
            <a:r>
              <a:rPr lang="en-US" sz="2000" dirty="0" smtClean="0">
                <a:solidFill>
                  <a:schemeClr val="accent2"/>
                </a:solidFill>
                <a:cs typeface="Times New Roman" pitchFamily="18" charset="0"/>
              </a:rPr>
              <a:t>Orientation of axes is critical for each part</a:t>
            </a:r>
          </a:p>
          <a:p>
            <a:pPr marL="228600" indent="-228600">
              <a:buFont typeface="Arial" pitchFamily="34" charset="0"/>
              <a:buChar char="•"/>
            </a:pPr>
            <a:r>
              <a:rPr lang="en-US" sz="2000" dirty="0" smtClean="0">
                <a:solidFill>
                  <a:schemeClr val="accent2"/>
                </a:solidFill>
                <a:cs typeface="Times New Roman" pitchFamily="18" charset="0"/>
              </a:rPr>
              <a:t> Before building each part for an assembly, determine:</a:t>
            </a:r>
          </a:p>
          <a:p>
            <a:pPr marL="685800" lvl="1" indent="-228600">
              <a:buFont typeface="Arial" pitchFamily="34" charset="0"/>
              <a:buChar char="•"/>
            </a:pPr>
            <a:r>
              <a:rPr lang="en-US" sz="2000" dirty="0" smtClean="0">
                <a:solidFill>
                  <a:schemeClr val="accent2"/>
                </a:solidFill>
                <a:cs typeface="Times New Roman" pitchFamily="18" charset="0"/>
              </a:rPr>
              <a:t>Which part will be the base part</a:t>
            </a:r>
          </a:p>
          <a:p>
            <a:pPr marL="685800" lvl="1" indent="-228600">
              <a:buFont typeface="Arial" pitchFamily="34" charset="0"/>
              <a:buChar char="•"/>
            </a:pPr>
            <a:r>
              <a:rPr lang="en-US" sz="2000" dirty="0" smtClean="0">
                <a:solidFill>
                  <a:schemeClr val="accent2"/>
                </a:solidFill>
                <a:cs typeface="Times New Roman" pitchFamily="18" charset="0"/>
              </a:rPr>
              <a:t>Where the origin will be on the base part</a:t>
            </a:r>
          </a:p>
          <a:p>
            <a:pPr marL="685800" lvl="1" indent="-228600">
              <a:buFont typeface="Arial" pitchFamily="34" charset="0"/>
              <a:buChar char="•"/>
            </a:pPr>
            <a:r>
              <a:rPr lang="en-US" sz="2000" dirty="0" smtClean="0">
                <a:solidFill>
                  <a:schemeClr val="accent2"/>
                </a:solidFill>
                <a:cs typeface="Times New Roman" pitchFamily="18" charset="0"/>
              </a:rPr>
              <a:t>What axis orientation will be used on the base part</a:t>
            </a:r>
          </a:p>
          <a:p>
            <a:pPr marL="228600" indent="-228600">
              <a:buFont typeface="Arial" pitchFamily="34" charset="0"/>
              <a:buChar char="•"/>
            </a:pPr>
            <a:r>
              <a:rPr lang="en-US" sz="2000" dirty="0" smtClean="0">
                <a:solidFill>
                  <a:schemeClr val="accent2"/>
                </a:solidFill>
                <a:cs typeface="Times New Roman" pitchFamily="18" charset="0"/>
              </a:rPr>
              <a:t>The origin and axis orientation for an assembly is the same as the origin and axis orientation in the base part.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14681" y="0"/>
            <a:ext cx="485775" cy="381000"/>
          </a:xfrm>
          <a:noFill/>
        </p:spPr>
        <p:txBody>
          <a:bodyPr/>
          <a:lstStyle/>
          <a:p>
            <a:fld id="{83B14A58-A0AF-4119-AAC7-5996DE6F86F1}" type="slidenum">
              <a:rPr lang="en-US" b="1" smtClean="0">
                <a:solidFill>
                  <a:schemeClr val="accent2"/>
                </a:solidFill>
              </a:rPr>
              <a:pPr/>
              <a:t>20</a:t>
            </a:fld>
            <a:endParaRPr lang="en-US" b="1" dirty="0" smtClean="0">
              <a:solidFill>
                <a:schemeClr val="accent2"/>
              </a:solidFill>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Inventor Lecture #8</a:t>
            </a:r>
            <a:endParaRPr lang="en-US" sz="3200" dirty="0"/>
          </a:p>
        </p:txBody>
      </p:sp>
      <p:sp>
        <p:nvSpPr>
          <p:cNvPr id="70668" name="Rectangle 12"/>
          <p:cNvSpPr>
            <a:spLocks noChangeArrowheads="1"/>
          </p:cNvSpPr>
          <p:nvPr/>
        </p:nvSpPr>
        <p:spPr bwMode="auto">
          <a:xfrm>
            <a:off x="0" y="389519"/>
            <a:ext cx="9144000" cy="1015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r>
              <a:rPr lang="en-US" sz="2000" b="1" u="sng" dirty="0" smtClean="0">
                <a:solidFill>
                  <a:schemeClr val="accent2"/>
                </a:solidFill>
                <a:cs typeface="Times New Roman" pitchFamily="18" charset="0"/>
              </a:rPr>
              <a:t>Adding New Materials</a:t>
            </a:r>
            <a:r>
              <a:rPr lang="en-US" sz="2000" dirty="0" smtClean="0">
                <a:solidFill>
                  <a:schemeClr val="accent2"/>
                </a:solidFill>
                <a:cs typeface="Times New Roman" pitchFamily="18" charset="0"/>
              </a:rPr>
              <a:t> (continued) </a:t>
            </a:r>
          </a:p>
          <a:p>
            <a:pPr lvl="0"/>
            <a:r>
              <a:rPr lang="en-US" sz="2000" dirty="0" smtClean="0">
                <a:solidFill>
                  <a:schemeClr val="accent2"/>
                </a:solidFill>
                <a:cs typeface="Times New Roman" pitchFamily="18" charset="0"/>
              </a:rPr>
              <a:t>Now we can add a new material to Inventor with the correct density:</a:t>
            </a:r>
            <a:endParaRPr lang="en-US" sz="2000" b="1" u="sng" dirty="0" smtClean="0">
              <a:solidFill>
                <a:schemeClr val="accent2"/>
              </a:solidFill>
              <a:cs typeface="Times New Roman" pitchFamily="18" charset="0"/>
            </a:endParaRPr>
          </a:p>
          <a:p>
            <a:pPr marL="228600" lvl="0" indent="-228600">
              <a:buFont typeface="Arial" pitchFamily="34" charset="0"/>
              <a:buChar char="•"/>
            </a:pPr>
            <a:r>
              <a:rPr lang="en-US" sz="2000" dirty="0" smtClean="0">
                <a:solidFill>
                  <a:schemeClr val="accent2"/>
                </a:solidFill>
                <a:cs typeface="Times New Roman" pitchFamily="18" charset="0"/>
              </a:rPr>
              <a:t>Select </a:t>
            </a:r>
            <a:r>
              <a:rPr lang="en-US" sz="2000" b="1" i="1" u="sng" dirty="0" smtClean="0">
                <a:solidFill>
                  <a:schemeClr val="accent2"/>
                </a:solidFill>
                <a:cs typeface="Times New Roman" pitchFamily="18" charset="0"/>
              </a:rPr>
              <a:t>Tools – Material – Inventor Material Library</a:t>
            </a:r>
          </a:p>
        </p:txBody>
      </p:sp>
      <p:sp>
        <p:nvSpPr>
          <p:cNvPr id="20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2"/>
          <p:cNvSpPr>
            <a:spLocks noChangeArrowheads="1"/>
          </p:cNvSpPr>
          <p:nvPr/>
        </p:nvSpPr>
        <p:spPr bwMode="auto">
          <a:xfrm>
            <a:off x="0" y="1351544"/>
            <a:ext cx="9144000" cy="7078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228600" lvl="0" indent="-228600">
              <a:buFont typeface="Arial" pitchFamily="34" charset="0"/>
              <a:buChar char="•"/>
            </a:pPr>
            <a:r>
              <a:rPr lang="en-US" sz="2000" dirty="0" smtClean="0">
                <a:solidFill>
                  <a:schemeClr val="accent2"/>
                </a:solidFill>
                <a:cs typeface="Times New Roman" pitchFamily="18" charset="0"/>
              </a:rPr>
              <a:t>Select (Double-click)  </a:t>
            </a:r>
            <a:r>
              <a:rPr lang="en-US" sz="2000" b="1" i="1" u="sng" dirty="0" smtClean="0">
                <a:solidFill>
                  <a:schemeClr val="accent2"/>
                </a:solidFill>
                <a:cs typeface="Times New Roman" pitchFamily="18" charset="0"/>
              </a:rPr>
              <a:t>ABS Plastic</a:t>
            </a:r>
            <a:r>
              <a:rPr lang="en-US" sz="2000" dirty="0" smtClean="0">
                <a:solidFill>
                  <a:schemeClr val="accent2"/>
                </a:solidFill>
                <a:cs typeface="Times New Roman" pitchFamily="18" charset="0"/>
              </a:rPr>
              <a:t> and click OK on </a:t>
            </a:r>
            <a:r>
              <a:rPr lang="en-US" sz="2000" b="1" i="1" dirty="0" smtClean="0">
                <a:solidFill>
                  <a:schemeClr val="accent2"/>
                </a:solidFill>
                <a:cs typeface="Times New Roman" pitchFamily="18" charset="0"/>
              </a:rPr>
              <a:t>Name Conflict </a:t>
            </a:r>
            <a:r>
              <a:rPr lang="en-US" sz="2000" dirty="0" smtClean="0">
                <a:solidFill>
                  <a:schemeClr val="accent2"/>
                </a:solidFill>
                <a:cs typeface="Times New Roman" pitchFamily="18" charset="0"/>
              </a:rPr>
              <a:t>pop-up (in order to add a similar material)</a:t>
            </a:r>
          </a:p>
        </p:txBody>
      </p:sp>
      <p:pic>
        <p:nvPicPr>
          <p:cNvPr id="2" name="Picture 1"/>
          <p:cNvPicPr>
            <a:picLocks noChangeAspect="1"/>
          </p:cNvPicPr>
          <p:nvPr/>
        </p:nvPicPr>
        <p:blipFill>
          <a:blip r:embed="rId2"/>
          <a:stretch>
            <a:fillRect/>
          </a:stretch>
        </p:blipFill>
        <p:spPr>
          <a:xfrm>
            <a:off x="149805" y="2059430"/>
            <a:ext cx="4772025" cy="4086225"/>
          </a:xfrm>
          <a:prstGeom prst="rect">
            <a:avLst/>
          </a:prstGeom>
        </p:spPr>
      </p:pic>
      <p:pic>
        <p:nvPicPr>
          <p:cNvPr id="3" name="Picture 2"/>
          <p:cNvPicPr>
            <a:picLocks noChangeAspect="1"/>
          </p:cNvPicPr>
          <p:nvPr/>
        </p:nvPicPr>
        <p:blipFill>
          <a:blip r:embed="rId3"/>
          <a:stretch>
            <a:fillRect/>
          </a:stretch>
        </p:blipFill>
        <p:spPr>
          <a:xfrm>
            <a:off x="4981942" y="5093011"/>
            <a:ext cx="4181475" cy="1533525"/>
          </a:xfrm>
          <a:prstGeom prst="rect">
            <a:avLst/>
          </a:prstGeom>
        </p:spPr>
      </p:pic>
      <p:sp>
        <p:nvSpPr>
          <p:cNvPr id="4" name="TextBox 3"/>
          <p:cNvSpPr txBox="1"/>
          <p:nvPr/>
        </p:nvSpPr>
        <p:spPr>
          <a:xfrm>
            <a:off x="5991226" y="6210307"/>
            <a:ext cx="1047750" cy="276999"/>
          </a:xfrm>
          <a:prstGeom prst="rect">
            <a:avLst/>
          </a:prstGeom>
          <a:noFill/>
          <a:ln w="28575">
            <a:solidFill>
              <a:srgbClr val="FF0000"/>
            </a:solidFill>
          </a:ln>
        </p:spPr>
        <p:txBody>
          <a:bodyPr wrap="square" rtlCol="0">
            <a:spAutoFit/>
          </a:bodyPr>
          <a:lstStyle/>
          <a:p>
            <a:endParaRPr lang="en-US" sz="1200" dirty="0"/>
          </a:p>
        </p:txBody>
      </p:sp>
      <p:sp>
        <p:nvSpPr>
          <p:cNvPr id="5" name="TextBox 4"/>
          <p:cNvSpPr txBox="1"/>
          <p:nvPr/>
        </p:nvSpPr>
        <p:spPr>
          <a:xfrm>
            <a:off x="1985963" y="4376733"/>
            <a:ext cx="2795587" cy="230832"/>
          </a:xfrm>
          <a:prstGeom prst="rect">
            <a:avLst/>
          </a:prstGeom>
          <a:noFill/>
          <a:ln w="28575">
            <a:solidFill>
              <a:srgbClr val="FF0000"/>
            </a:solidFill>
          </a:ln>
        </p:spPr>
        <p:txBody>
          <a:bodyPr wrap="square" rtlCol="0">
            <a:spAutoFit/>
          </a:bodyPr>
          <a:lstStyle/>
          <a:p>
            <a:endParaRPr lang="en-US" sz="900" dirty="0"/>
          </a:p>
        </p:txBody>
      </p:sp>
      <p:sp>
        <p:nvSpPr>
          <p:cNvPr id="6" name="TextBox 5"/>
          <p:cNvSpPr txBox="1"/>
          <p:nvPr/>
        </p:nvSpPr>
        <p:spPr>
          <a:xfrm>
            <a:off x="5704114" y="3591563"/>
            <a:ext cx="1428596" cy="369332"/>
          </a:xfrm>
          <a:prstGeom prst="rect">
            <a:avLst/>
          </a:prstGeom>
          <a:noFill/>
        </p:spPr>
        <p:txBody>
          <a:bodyPr wrap="none" rtlCol="0">
            <a:spAutoFit/>
          </a:bodyPr>
          <a:lstStyle/>
          <a:p>
            <a:r>
              <a:rPr lang="en-US" sz="1800" b="1" i="1" dirty="0" smtClean="0">
                <a:solidFill>
                  <a:srgbClr val="FF0000"/>
                </a:solidFill>
              </a:rPr>
              <a:t>Double-click</a:t>
            </a:r>
            <a:endParaRPr lang="en-US" sz="1800" b="1" i="1" dirty="0">
              <a:solidFill>
                <a:srgbClr val="FF0000"/>
              </a:solidFill>
            </a:endParaRPr>
          </a:p>
        </p:txBody>
      </p:sp>
      <p:sp>
        <p:nvSpPr>
          <p:cNvPr id="7" name="TextBox 6"/>
          <p:cNvSpPr txBox="1"/>
          <p:nvPr/>
        </p:nvSpPr>
        <p:spPr>
          <a:xfrm>
            <a:off x="6865257" y="4492149"/>
            <a:ext cx="1531188" cy="369332"/>
          </a:xfrm>
          <a:prstGeom prst="rect">
            <a:avLst/>
          </a:prstGeom>
          <a:noFill/>
        </p:spPr>
        <p:txBody>
          <a:bodyPr wrap="none" rtlCol="0">
            <a:spAutoFit/>
          </a:bodyPr>
          <a:lstStyle/>
          <a:p>
            <a:r>
              <a:rPr lang="en-US" sz="1800" b="1" i="1" dirty="0" smtClean="0">
                <a:solidFill>
                  <a:srgbClr val="FF0000"/>
                </a:solidFill>
              </a:rPr>
              <a:t>and then click</a:t>
            </a:r>
            <a:endParaRPr lang="en-US" sz="1800" b="1" i="1" dirty="0">
              <a:solidFill>
                <a:srgbClr val="FF0000"/>
              </a:solidFill>
            </a:endParaRPr>
          </a:p>
        </p:txBody>
      </p:sp>
      <p:cxnSp>
        <p:nvCxnSpPr>
          <p:cNvPr id="11" name="Straight Arrow Connector 10"/>
          <p:cNvCxnSpPr>
            <a:stCxn id="6" idx="1"/>
          </p:cNvCxnSpPr>
          <p:nvPr/>
        </p:nvCxnSpPr>
        <p:spPr>
          <a:xfrm flipH="1">
            <a:off x="4572000" y="3776229"/>
            <a:ext cx="1132114" cy="7438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6575715" y="4839095"/>
            <a:ext cx="884628" cy="150971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723086" y="36278"/>
            <a:ext cx="417286" cy="457200"/>
          </a:xfrm>
        </p:spPr>
        <p:txBody>
          <a:bodyPr/>
          <a:lstStyle/>
          <a:p>
            <a:pPr>
              <a:defRPr/>
            </a:pPr>
            <a:fld id="{34C5EFEC-ED7C-49B7-B277-8E82B531B079}" type="slidenum">
              <a:rPr lang="en-US" b="1" smtClean="0">
                <a:solidFill>
                  <a:schemeClr val="accent2"/>
                </a:solidFill>
              </a:rPr>
              <a:pPr>
                <a:defRPr/>
              </a:pPr>
              <a:t>21</a:t>
            </a:fld>
            <a:endParaRPr lang="en-US" b="1" dirty="0">
              <a:solidFill>
                <a:schemeClr val="accent2"/>
              </a:solidFill>
            </a:endParaRPr>
          </a:p>
        </p:txBody>
      </p:sp>
      <p:sp>
        <p:nvSpPr>
          <p:cNvPr id="4"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Inventor Lecture #8</a:t>
            </a:r>
            <a:endParaRPr lang="en-US" sz="3200" dirty="0"/>
          </a:p>
        </p:txBody>
      </p:sp>
      <p:sp>
        <p:nvSpPr>
          <p:cNvPr id="5"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6" name="Rectangle 12"/>
          <p:cNvSpPr>
            <a:spLocks noChangeArrowheads="1"/>
          </p:cNvSpPr>
          <p:nvPr/>
        </p:nvSpPr>
        <p:spPr bwMode="auto">
          <a:xfrm>
            <a:off x="0" y="506911"/>
            <a:ext cx="5979887" cy="9233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r>
              <a:rPr lang="en-US" sz="1800" b="1" u="sng" dirty="0" smtClean="0">
                <a:solidFill>
                  <a:schemeClr val="accent2"/>
                </a:solidFill>
                <a:cs typeface="Times New Roman" pitchFamily="18" charset="0"/>
              </a:rPr>
              <a:t>Adding New Materials</a:t>
            </a:r>
            <a:r>
              <a:rPr lang="en-US" sz="1800" dirty="0" smtClean="0">
                <a:solidFill>
                  <a:schemeClr val="accent2"/>
                </a:solidFill>
                <a:cs typeface="Times New Roman" pitchFamily="18" charset="0"/>
              </a:rPr>
              <a:t> (continued) </a:t>
            </a:r>
          </a:p>
          <a:p>
            <a:pPr marL="285750" lvl="0" indent="-285750">
              <a:buFont typeface="Arial" panose="020B0604020202020204" pitchFamily="34" charset="0"/>
              <a:buChar char="•"/>
            </a:pPr>
            <a:r>
              <a:rPr lang="en-US" sz="1800" dirty="0" smtClean="0">
                <a:solidFill>
                  <a:schemeClr val="accent2"/>
                </a:solidFill>
                <a:cs typeface="Times New Roman" pitchFamily="18" charset="0"/>
              </a:rPr>
              <a:t>Select </a:t>
            </a:r>
            <a:r>
              <a:rPr lang="en-US" sz="1800" b="1" i="1" u="sng" dirty="0" smtClean="0">
                <a:solidFill>
                  <a:schemeClr val="accent2"/>
                </a:solidFill>
                <a:cs typeface="Times New Roman" pitchFamily="18" charset="0"/>
              </a:rPr>
              <a:t>Create New Material</a:t>
            </a:r>
            <a:r>
              <a:rPr lang="en-US" sz="1800" dirty="0" smtClean="0">
                <a:solidFill>
                  <a:schemeClr val="accent2"/>
                </a:solidFill>
                <a:cs typeface="Times New Roman" pitchFamily="18" charset="0"/>
              </a:rPr>
              <a:t> icon at the bottom of the </a:t>
            </a:r>
            <a:r>
              <a:rPr lang="en-US" sz="1800" b="1" i="1" dirty="0" smtClean="0">
                <a:solidFill>
                  <a:schemeClr val="accent2"/>
                </a:solidFill>
                <a:cs typeface="Times New Roman" pitchFamily="18" charset="0"/>
              </a:rPr>
              <a:t>Material Editor</a:t>
            </a:r>
            <a:r>
              <a:rPr lang="en-US" sz="1800" dirty="0" smtClean="0">
                <a:solidFill>
                  <a:schemeClr val="accent2"/>
                </a:solidFill>
                <a:cs typeface="Times New Roman" pitchFamily="18" charset="0"/>
              </a:rPr>
              <a:t>. Click on </a:t>
            </a:r>
            <a:r>
              <a:rPr lang="en-US" sz="1800" b="1" i="1" u="sng" dirty="0" smtClean="0">
                <a:solidFill>
                  <a:schemeClr val="accent2"/>
                </a:solidFill>
                <a:cs typeface="Times New Roman" pitchFamily="18" charset="0"/>
              </a:rPr>
              <a:t>Duplicate Material</a:t>
            </a:r>
            <a:r>
              <a:rPr lang="en-US" sz="1800" dirty="0" smtClean="0">
                <a:solidFill>
                  <a:schemeClr val="accent2"/>
                </a:solidFill>
                <a:cs typeface="Times New Roman" pitchFamily="18" charset="0"/>
              </a:rPr>
              <a:t>.</a:t>
            </a:r>
            <a:endParaRPr lang="en-US" sz="1800" b="1" i="1" u="sng" dirty="0" smtClean="0">
              <a:solidFill>
                <a:schemeClr val="accent2"/>
              </a:solidFill>
              <a:cs typeface="Times New Roman" pitchFamily="18" charset="0"/>
            </a:endParaRPr>
          </a:p>
        </p:txBody>
      </p:sp>
      <p:pic>
        <p:nvPicPr>
          <p:cNvPr id="8" name="Picture 7"/>
          <p:cNvPicPr>
            <a:picLocks noChangeAspect="1"/>
          </p:cNvPicPr>
          <p:nvPr/>
        </p:nvPicPr>
        <p:blipFill>
          <a:blip r:embed="rId2"/>
          <a:stretch>
            <a:fillRect/>
          </a:stretch>
        </p:blipFill>
        <p:spPr>
          <a:xfrm>
            <a:off x="2327683" y="1830854"/>
            <a:ext cx="3395298" cy="5027146"/>
          </a:xfrm>
          <a:prstGeom prst="rect">
            <a:avLst/>
          </a:prstGeom>
        </p:spPr>
      </p:pic>
      <p:pic>
        <p:nvPicPr>
          <p:cNvPr id="10" name="Picture 9"/>
          <p:cNvPicPr>
            <a:picLocks noChangeAspect="1"/>
          </p:cNvPicPr>
          <p:nvPr/>
        </p:nvPicPr>
        <p:blipFill>
          <a:blip r:embed="rId3"/>
          <a:stretch>
            <a:fillRect/>
          </a:stretch>
        </p:blipFill>
        <p:spPr>
          <a:xfrm>
            <a:off x="5866480" y="527789"/>
            <a:ext cx="3284725" cy="1629631"/>
          </a:xfrm>
          <a:prstGeom prst="rect">
            <a:avLst/>
          </a:prstGeom>
        </p:spPr>
      </p:pic>
      <p:sp>
        <p:nvSpPr>
          <p:cNvPr id="14" name="TextBox 13"/>
          <p:cNvSpPr txBox="1"/>
          <p:nvPr/>
        </p:nvSpPr>
        <p:spPr>
          <a:xfrm>
            <a:off x="2516189" y="6253160"/>
            <a:ext cx="357187" cy="246221"/>
          </a:xfrm>
          <a:prstGeom prst="rect">
            <a:avLst/>
          </a:prstGeom>
          <a:noFill/>
          <a:ln w="28575">
            <a:solidFill>
              <a:srgbClr val="FF0000"/>
            </a:solidFill>
          </a:ln>
        </p:spPr>
        <p:txBody>
          <a:bodyPr wrap="square" rtlCol="0">
            <a:spAutoFit/>
          </a:bodyPr>
          <a:lstStyle/>
          <a:p>
            <a:endParaRPr lang="en-US" sz="1000" dirty="0"/>
          </a:p>
        </p:txBody>
      </p:sp>
      <p:sp>
        <p:nvSpPr>
          <p:cNvPr id="15" name="TextBox 14"/>
          <p:cNvSpPr txBox="1"/>
          <p:nvPr/>
        </p:nvSpPr>
        <p:spPr>
          <a:xfrm>
            <a:off x="2472644" y="6605582"/>
            <a:ext cx="1376362" cy="246221"/>
          </a:xfrm>
          <a:prstGeom prst="rect">
            <a:avLst/>
          </a:prstGeom>
          <a:noFill/>
          <a:ln w="28575">
            <a:solidFill>
              <a:srgbClr val="FF0000"/>
            </a:solidFill>
          </a:ln>
        </p:spPr>
        <p:txBody>
          <a:bodyPr wrap="square" rtlCol="0">
            <a:spAutoFit/>
          </a:bodyPr>
          <a:lstStyle/>
          <a:p>
            <a:endParaRPr lang="en-US" sz="1000" dirty="0"/>
          </a:p>
        </p:txBody>
      </p:sp>
      <p:sp>
        <p:nvSpPr>
          <p:cNvPr id="16" name="TextBox 15"/>
          <p:cNvSpPr txBox="1"/>
          <p:nvPr/>
        </p:nvSpPr>
        <p:spPr>
          <a:xfrm>
            <a:off x="3192690" y="2471733"/>
            <a:ext cx="2290763" cy="276999"/>
          </a:xfrm>
          <a:prstGeom prst="rect">
            <a:avLst/>
          </a:prstGeom>
          <a:noFill/>
          <a:ln w="28575">
            <a:solidFill>
              <a:srgbClr val="FF0000"/>
            </a:solidFill>
          </a:ln>
        </p:spPr>
        <p:txBody>
          <a:bodyPr wrap="square" rtlCol="0">
            <a:spAutoFit/>
          </a:bodyPr>
          <a:lstStyle/>
          <a:p>
            <a:endParaRPr lang="en-US" sz="1200" dirty="0"/>
          </a:p>
        </p:txBody>
      </p:sp>
      <p:sp>
        <p:nvSpPr>
          <p:cNvPr id="18" name="TextBox 17"/>
          <p:cNvSpPr txBox="1"/>
          <p:nvPr/>
        </p:nvSpPr>
        <p:spPr>
          <a:xfrm>
            <a:off x="6657975" y="1166810"/>
            <a:ext cx="2214563" cy="246221"/>
          </a:xfrm>
          <a:prstGeom prst="rect">
            <a:avLst/>
          </a:prstGeom>
          <a:noFill/>
          <a:ln w="28575">
            <a:solidFill>
              <a:srgbClr val="FF0000"/>
            </a:solidFill>
          </a:ln>
        </p:spPr>
        <p:txBody>
          <a:bodyPr wrap="square" rtlCol="0">
            <a:spAutoFit/>
          </a:bodyPr>
          <a:lstStyle/>
          <a:p>
            <a:endParaRPr lang="en-US" sz="1000" dirty="0"/>
          </a:p>
        </p:txBody>
      </p:sp>
      <p:pic>
        <p:nvPicPr>
          <p:cNvPr id="20" name="Picture 19"/>
          <p:cNvPicPr>
            <a:picLocks noChangeAspect="1"/>
          </p:cNvPicPr>
          <p:nvPr/>
        </p:nvPicPr>
        <p:blipFill>
          <a:blip r:embed="rId4"/>
          <a:stretch>
            <a:fillRect/>
          </a:stretch>
        </p:blipFill>
        <p:spPr>
          <a:xfrm>
            <a:off x="5825941" y="2208605"/>
            <a:ext cx="3256375" cy="4659319"/>
          </a:xfrm>
          <a:prstGeom prst="rect">
            <a:avLst/>
          </a:prstGeom>
        </p:spPr>
      </p:pic>
      <p:sp>
        <p:nvSpPr>
          <p:cNvPr id="21" name="TextBox 20"/>
          <p:cNvSpPr txBox="1"/>
          <p:nvPr/>
        </p:nvSpPr>
        <p:spPr>
          <a:xfrm>
            <a:off x="7358063" y="2548313"/>
            <a:ext cx="723900" cy="246221"/>
          </a:xfrm>
          <a:prstGeom prst="rect">
            <a:avLst/>
          </a:prstGeom>
          <a:noFill/>
          <a:ln w="28575">
            <a:solidFill>
              <a:srgbClr val="FF0000"/>
            </a:solidFill>
          </a:ln>
        </p:spPr>
        <p:txBody>
          <a:bodyPr wrap="square" rtlCol="0">
            <a:spAutoFit/>
          </a:bodyPr>
          <a:lstStyle/>
          <a:p>
            <a:endParaRPr lang="en-US" sz="1000" dirty="0"/>
          </a:p>
        </p:txBody>
      </p:sp>
      <p:sp>
        <p:nvSpPr>
          <p:cNvPr id="22" name="TextBox 21"/>
          <p:cNvSpPr txBox="1"/>
          <p:nvPr/>
        </p:nvSpPr>
        <p:spPr>
          <a:xfrm>
            <a:off x="6643686" y="2833684"/>
            <a:ext cx="2181225" cy="246221"/>
          </a:xfrm>
          <a:prstGeom prst="rect">
            <a:avLst/>
          </a:prstGeom>
          <a:noFill/>
          <a:ln w="28575">
            <a:solidFill>
              <a:srgbClr val="FF0000"/>
            </a:solidFill>
          </a:ln>
        </p:spPr>
        <p:txBody>
          <a:bodyPr wrap="square" rtlCol="0">
            <a:spAutoFit/>
          </a:bodyPr>
          <a:lstStyle/>
          <a:p>
            <a:endParaRPr lang="en-US" sz="1000" dirty="0"/>
          </a:p>
        </p:txBody>
      </p:sp>
      <p:sp>
        <p:nvSpPr>
          <p:cNvPr id="23" name="TextBox 22"/>
          <p:cNvSpPr txBox="1"/>
          <p:nvPr/>
        </p:nvSpPr>
        <p:spPr>
          <a:xfrm>
            <a:off x="8277224" y="6519860"/>
            <a:ext cx="690563" cy="276999"/>
          </a:xfrm>
          <a:prstGeom prst="rect">
            <a:avLst/>
          </a:prstGeom>
          <a:noFill/>
          <a:ln w="28575">
            <a:solidFill>
              <a:srgbClr val="FF0000"/>
            </a:solidFill>
          </a:ln>
        </p:spPr>
        <p:txBody>
          <a:bodyPr wrap="square" rtlCol="0">
            <a:spAutoFit/>
          </a:bodyPr>
          <a:lstStyle/>
          <a:p>
            <a:endParaRPr lang="en-US" sz="1200" dirty="0"/>
          </a:p>
        </p:txBody>
      </p:sp>
      <p:sp>
        <p:nvSpPr>
          <p:cNvPr id="25" name="TextBox 24"/>
          <p:cNvSpPr txBox="1"/>
          <p:nvPr/>
        </p:nvSpPr>
        <p:spPr>
          <a:xfrm>
            <a:off x="-29998" y="1363203"/>
            <a:ext cx="2488128" cy="3600986"/>
          </a:xfrm>
          <a:prstGeom prst="rect">
            <a:avLst/>
          </a:prstGeom>
          <a:noFill/>
        </p:spPr>
        <p:txBody>
          <a:bodyPr wrap="square" rtlCol="0">
            <a:spAutoFit/>
          </a:bodyPr>
          <a:lstStyle/>
          <a:p>
            <a:pPr marL="342900" lvl="0" indent="-342900">
              <a:buFont typeface="Arial" panose="020B0604020202020204" pitchFamily="34" charset="0"/>
              <a:buChar char="•"/>
            </a:pPr>
            <a:r>
              <a:rPr lang="en-US" sz="1800" dirty="0">
                <a:solidFill>
                  <a:schemeClr val="accent2"/>
                </a:solidFill>
                <a:cs typeface="Times New Roman" pitchFamily="18" charset="0"/>
              </a:rPr>
              <a:t>The new material is a copy of ABS Plastic and is named ABS Plastic(1). Change the name to </a:t>
            </a:r>
            <a:r>
              <a:rPr lang="en-US" sz="1800" b="1" i="1" u="sng" dirty="0">
                <a:solidFill>
                  <a:schemeClr val="accent2"/>
                </a:solidFill>
                <a:cs typeface="Times New Roman" pitchFamily="18" charset="0"/>
              </a:rPr>
              <a:t>ABS </a:t>
            </a:r>
            <a:r>
              <a:rPr lang="en-US" sz="1800" b="1" i="1" u="sng" dirty="0" smtClean="0">
                <a:solidFill>
                  <a:schemeClr val="accent2"/>
                </a:solidFill>
                <a:cs typeface="Times New Roman" pitchFamily="18" charset="0"/>
              </a:rPr>
              <a:t>Plastic-Wheel</a:t>
            </a:r>
            <a:r>
              <a:rPr lang="en-US" sz="1800" dirty="0" smtClean="0">
                <a:solidFill>
                  <a:schemeClr val="accent2"/>
                </a:solidFill>
                <a:cs typeface="Times New Roman" pitchFamily="18" charset="0"/>
              </a:rPr>
              <a:t>, then click outside of the </a:t>
            </a:r>
            <a:r>
              <a:rPr lang="en-US" sz="1800" b="1" i="1" u="sng" dirty="0" smtClean="0">
                <a:solidFill>
                  <a:schemeClr val="accent2"/>
                </a:solidFill>
                <a:cs typeface="Times New Roman" pitchFamily="18" charset="0"/>
              </a:rPr>
              <a:t>Material Editor, </a:t>
            </a:r>
            <a:r>
              <a:rPr lang="en-US" sz="1800" dirty="0" smtClean="0">
                <a:solidFill>
                  <a:schemeClr val="accent2"/>
                </a:solidFill>
                <a:cs typeface="Times New Roman" pitchFamily="18" charset="0"/>
              </a:rPr>
              <a:t>then click </a:t>
            </a:r>
            <a:r>
              <a:rPr lang="en-US" sz="1800" b="1" i="1" u="sng" dirty="0" smtClean="0">
                <a:solidFill>
                  <a:schemeClr val="accent2"/>
                </a:solidFill>
                <a:cs typeface="Times New Roman" pitchFamily="18" charset="0"/>
              </a:rPr>
              <a:t>Apply</a:t>
            </a:r>
            <a:r>
              <a:rPr lang="en-US" sz="1800" dirty="0" smtClean="0">
                <a:solidFill>
                  <a:schemeClr val="accent2"/>
                </a:solidFill>
                <a:cs typeface="Times New Roman" pitchFamily="18" charset="0"/>
              </a:rPr>
              <a:t>, and then click on the </a:t>
            </a:r>
            <a:r>
              <a:rPr lang="en-US" sz="1800" b="1" i="1" u="sng" dirty="0" smtClean="0">
                <a:solidFill>
                  <a:schemeClr val="accent2"/>
                </a:solidFill>
                <a:cs typeface="Times New Roman" pitchFamily="18" charset="0"/>
              </a:rPr>
              <a:t>Physical Tab</a:t>
            </a:r>
            <a:r>
              <a:rPr lang="en-US" dirty="0" smtClean="0">
                <a:solidFill>
                  <a:schemeClr val="accent2"/>
                </a:solidFill>
                <a:cs typeface="Times New Roman" pitchFamily="18" charset="0"/>
              </a:rPr>
              <a:t>.</a:t>
            </a:r>
            <a:endParaRPr lang="en-US" b="1" i="1" u="sng" dirty="0">
              <a:solidFill>
                <a:schemeClr val="accent2"/>
              </a:solidFill>
              <a:cs typeface="Times New Roman" pitchFamily="18" charset="0"/>
            </a:endParaRPr>
          </a:p>
          <a:p>
            <a:endParaRPr lang="en-US" dirty="0"/>
          </a:p>
        </p:txBody>
      </p:sp>
    </p:spTree>
    <p:extLst>
      <p:ext uri="{BB962C8B-B14F-4D97-AF65-F5344CB8AC3E}">
        <p14:creationId xmlns:p14="http://schemas.microsoft.com/office/powerpoint/2010/main" val="2847895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35997" y="65312"/>
            <a:ext cx="402771" cy="457200"/>
          </a:xfrm>
        </p:spPr>
        <p:txBody>
          <a:bodyPr/>
          <a:lstStyle/>
          <a:p>
            <a:pPr>
              <a:defRPr/>
            </a:pPr>
            <a:fld id="{34C5EFEC-ED7C-49B7-B277-8E82B531B079}" type="slidenum">
              <a:rPr lang="en-US" b="1" smtClean="0">
                <a:solidFill>
                  <a:schemeClr val="accent2"/>
                </a:solidFill>
              </a:rPr>
              <a:pPr>
                <a:defRPr/>
              </a:pPr>
              <a:t>22</a:t>
            </a:fld>
            <a:endParaRPr lang="en-US" b="1" dirty="0">
              <a:solidFill>
                <a:schemeClr val="accent2"/>
              </a:solidFill>
            </a:endParaRPr>
          </a:p>
        </p:txBody>
      </p:sp>
      <p:sp>
        <p:nvSpPr>
          <p:cNvPr id="3"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Inventor Lecture #8</a:t>
            </a:r>
            <a:endParaRPr lang="en-US" sz="3200" dirty="0"/>
          </a:p>
        </p:txBody>
      </p:sp>
      <p:sp>
        <p:nvSpPr>
          <p:cNvPr id="4"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5" name="Rectangle 12"/>
          <p:cNvSpPr>
            <a:spLocks noChangeArrowheads="1"/>
          </p:cNvSpPr>
          <p:nvPr/>
        </p:nvSpPr>
        <p:spPr bwMode="auto">
          <a:xfrm>
            <a:off x="0" y="405313"/>
            <a:ext cx="9144000" cy="17543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r>
              <a:rPr lang="en-US" sz="1800" b="1" u="sng" dirty="0" smtClean="0">
                <a:solidFill>
                  <a:schemeClr val="accent2"/>
                </a:solidFill>
                <a:cs typeface="Times New Roman" pitchFamily="18" charset="0"/>
              </a:rPr>
              <a:t>Adding New Materials</a:t>
            </a:r>
            <a:r>
              <a:rPr lang="en-US" sz="1800" dirty="0" smtClean="0">
                <a:solidFill>
                  <a:schemeClr val="accent2"/>
                </a:solidFill>
                <a:cs typeface="Times New Roman" pitchFamily="18" charset="0"/>
              </a:rPr>
              <a:t> (continued) </a:t>
            </a:r>
          </a:p>
          <a:p>
            <a:pPr marL="285750" lvl="0" indent="-285750">
              <a:buFont typeface="Arial" panose="020B0604020202020204" pitchFamily="34" charset="0"/>
              <a:buChar char="•"/>
            </a:pPr>
            <a:r>
              <a:rPr lang="en-US" sz="1800" dirty="0" smtClean="0">
                <a:solidFill>
                  <a:schemeClr val="accent2"/>
                </a:solidFill>
                <a:cs typeface="Times New Roman" pitchFamily="18" charset="0"/>
              </a:rPr>
              <a:t>Open the Mechanical Properties Dropdown box and change the Density from .038 to .021332 </a:t>
            </a:r>
            <a:r>
              <a:rPr lang="en-US" sz="1800" dirty="0" err="1" smtClean="0">
                <a:solidFill>
                  <a:schemeClr val="accent2"/>
                </a:solidFill>
                <a:cs typeface="Times New Roman" pitchFamily="18" charset="0"/>
              </a:rPr>
              <a:t>lb</a:t>
            </a:r>
            <a:r>
              <a:rPr lang="en-US" sz="1800" dirty="0" smtClean="0">
                <a:solidFill>
                  <a:schemeClr val="accent2"/>
                </a:solidFill>
                <a:cs typeface="Times New Roman" pitchFamily="18" charset="0"/>
              </a:rPr>
              <a:t>/in</a:t>
            </a:r>
            <a:r>
              <a:rPr lang="en-US" sz="1800" baseline="30000" dirty="0" smtClean="0">
                <a:solidFill>
                  <a:schemeClr val="accent2"/>
                </a:solidFill>
                <a:cs typeface="Times New Roman" pitchFamily="18" charset="0"/>
              </a:rPr>
              <a:t>3</a:t>
            </a:r>
            <a:r>
              <a:rPr lang="en-US" sz="1800" dirty="0" smtClean="0">
                <a:solidFill>
                  <a:schemeClr val="accent2"/>
                </a:solidFill>
                <a:cs typeface="Times New Roman" pitchFamily="18" charset="0"/>
              </a:rPr>
              <a:t>.  Click outside of the </a:t>
            </a:r>
            <a:r>
              <a:rPr lang="en-US" sz="1800" b="1" i="1" dirty="0">
                <a:solidFill>
                  <a:schemeClr val="accent2"/>
                </a:solidFill>
                <a:cs typeface="Times New Roman" pitchFamily="18" charset="0"/>
              </a:rPr>
              <a:t>Material </a:t>
            </a:r>
            <a:r>
              <a:rPr lang="en-US" sz="1800" b="1" i="1" dirty="0" smtClean="0">
                <a:solidFill>
                  <a:schemeClr val="accent2"/>
                </a:solidFill>
                <a:cs typeface="Times New Roman" pitchFamily="18" charset="0"/>
              </a:rPr>
              <a:t>Editor </a:t>
            </a:r>
            <a:r>
              <a:rPr lang="en-US" sz="1800" dirty="0" smtClean="0">
                <a:solidFill>
                  <a:schemeClr val="accent2"/>
                </a:solidFill>
                <a:cs typeface="Times New Roman" pitchFamily="18" charset="0"/>
              </a:rPr>
              <a:t>and then click</a:t>
            </a:r>
            <a:r>
              <a:rPr lang="en-US" sz="1800" b="1" i="1" dirty="0" smtClean="0">
                <a:solidFill>
                  <a:schemeClr val="accent2"/>
                </a:solidFill>
                <a:cs typeface="Times New Roman" pitchFamily="18" charset="0"/>
              </a:rPr>
              <a:t> </a:t>
            </a:r>
            <a:r>
              <a:rPr lang="en-US" sz="1800" b="1" i="1" u="sng" dirty="0" smtClean="0">
                <a:solidFill>
                  <a:schemeClr val="accent2"/>
                </a:solidFill>
                <a:cs typeface="Times New Roman" pitchFamily="18" charset="0"/>
              </a:rPr>
              <a:t>Apply</a:t>
            </a:r>
            <a:r>
              <a:rPr lang="en-US" sz="1800" dirty="0" smtClean="0">
                <a:solidFill>
                  <a:schemeClr val="accent2"/>
                </a:solidFill>
                <a:effectLst>
                  <a:outerShdw blurRad="38100" dist="38100" dir="2700000" algn="tl">
                    <a:srgbClr val="000000">
                      <a:alpha val="43137"/>
                    </a:srgbClr>
                  </a:outerShdw>
                </a:effectLst>
                <a:cs typeface="Times New Roman" pitchFamily="18" charset="0"/>
              </a:rPr>
              <a:t> and close the </a:t>
            </a:r>
            <a:r>
              <a:rPr lang="en-US" sz="1800" b="1" i="1" u="sng" dirty="0" smtClean="0">
                <a:solidFill>
                  <a:schemeClr val="accent2"/>
                </a:solidFill>
                <a:cs typeface="Times New Roman" pitchFamily="18" charset="0"/>
              </a:rPr>
              <a:t>Material Editor </a:t>
            </a:r>
            <a:r>
              <a:rPr lang="en-US" sz="1800" dirty="0" smtClean="0">
                <a:solidFill>
                  <a:schemeClr val="accent2"/>
                </a:solidFill>
                <a:effectLst>
                  <a:outerShdw blurRad="38100" dist="38100" dir="2700000" algn="tl">
                    <a:srgbClr val="000000">
                      <a:alpha val="43137"/>
                    </a:srgbClr>
                  </a:outerShdw>
                </a:effectLst>
                <a:cs typeface="Times New Roman" pitchFamily="18" charset="0"/>
              </a:rPr>
              <a:t>and </a:t>
            </a:r>
            <a:r>
              <a:rPr lang="en-US" sz="1800" b="1" i="1" u="sng" dirty="0" smtClean="0">
                <a:solidFill>
                  <a:schemeClr val="accent2"/>
                </a:solidFill>
                <a:cs typeface="Times New Roman" pitchFamily="18" charset="0"/>
              </a:rPr>
              <a:t>Material Browser</a:t>
            </a:r>
            <a:r>
              <a:rPr lang="en-US" sz="1800" dirty="0" smtClean="0">
                <a:solidFill>
                  <a:schemeClr val="accent2"/>
                </a:solidFill>
                <a:effectLst>
                  <a:outerShdw blurRad="38100" dist="38100" dir="2700000" algn="tl">
                    <a:srgbClr val="000000">
                      <a:alpha val="43137"/>
                    </a:srgbClr>
                  </a:outerShdw>
                </a:effectLst>
                <a:cs typeface="Times New Roman" pitchFamily="18" charset="0"/>
              </a:rPr>
              <a:t>.</a:t>
            </a:r>
          </a:p>
          <a:p>
            <a:pPr marL="285750" lvl="0" indent="-285750">
              <a:buFont typeface="Arial" panose="020B0604020202020204" pitchFamily="34" charset="0"/>
              <a:buChar char="•"/>
            </a:pPr>
            <a:r>
              <a:rPr lang="en-US" sz="1800" dirty="0" smtClean="0">
                <a:solidFill>
                  <a:schemeClr val="accent2"/>
                </a:solidFill>
                <a:effectLst>
                  <a:outerShdw blurRad="38100" dist="38100" dir="2700000" algn="tl">
                    <a:srgbClr val="000000">
                      <a:alpha val="43137"/>
                    </a:srgbClr>
                  </a:outerShdw>
                </a:effectLst>
                <a:cs typeface="Times New Roman" pitchFamily="18" charset="0"/>
              </a:rPr>
              <a:t>Open the </a:t>
            </a:r>
            <a:r>
              <a:rPr lang="en-US" sz="1800" b="1" i="1" u="sng" dirty="0">
                <a:solidFill>
                  <a:schemeClr val="accent2"/>
                </a:solidFill>
                <a:cs typeface="Times New Roman" pitchFamily="18" charset="0"/>
              </a:rPr>
              <a:t>Material </a:t>
            </a:r>
            <a:r>
              <a:rPr lang="en-US" sz="1800" b="1" i="1" u="sng" dirty="0" smtClean="0">
                <a:solidFill>
                  <a:schemeClr val="accent2"/>
                </a:solidFill>
                <a:cs typeface="Times New Roman" pitchFamily="18" charset="0"/>
              </a:rPr>
              <a:t>Browser</a:t>
            </a:r>
            <a:r>
              <a:rPr lang="en-US" sz="1800" dirty="0" smtClean="0">
                <a:solidFill>
                  <a:schemeClr val="accent2"/>
                </a:solidFill>
                <a:effectLst>
                  <a:outerShdw blurRad="38100" dist="38100" dir="2700000" algn="tl">
                    <a:srgbClr val="000000">
                      <a:alpha val="43137"/>
                    </a:srgbClr>
                  </a:outerShdw>
                </a:effectLst>
                <a:cs typeface="Times New Roman" pitchFamily="18" charset="0"/>
              </a:rPr>
              <a:t> </a:t>
            </a:r>
            <a:r>
              <a:rPr lang="en-US" sz="1800" dirty="0" smtClean="0">
                <a:solidFill>
                  <a:schemeClr val="accent2"/>
                </a:solidFill>
                <a:cs typeface="Times New Roman" pitchFamily="18" charset="0"/>
              </a:rPr>
              <a:t>and Right-click on </a:t>
            </a:r>
            <a:r>
              <a:rPr lang="en-US" sz="1800" b="1" i="1" u="sng" dirty="0" smtClean="0">
                <a:solidFill>
                  <a:schemeClr val="accent2"/>
                </a:solidFill>
                <a:cs typeface="Times New Roman" pitchFamily="18" charset="0"/>
              </a:rPr>
              <a:t>ABS-Plastic Wheel</a:t>
            </a:r>
            <a:r>
              <a:rPr lang="en-US" sz="1800" dirty="0" smtClean="0">
                <a:solidFill>
                  <a:schemeClr val="accent2"/>
                </a:solidFill>
                <a:cs typeface="Times New Roman" pitchFamily="18" charset="0"/>
              </a:rPr>
              <a:t> and click on Assign to Selection.     </a:t>
            </a:r>
          </a:p>
        </p:txBody>
      </p:sp>
      <p:pic>
        <p:nvPicPr>
          <p:cNvPr id="6" name="Picture 5"/>
          <p:cNvPicPr>
            <a:picLocks noChangeAspect="1"/>
          </p:cNvPicPr>
          <p:nvPr/>
        </p:nvPicPr>
        <p:blipFill>
          <a:blip r:embed="rId2"/>
          <a:stretch>
            <a:fillRect/>
          </a:stretch>
        </p:blipFill>
        <p:spPr>
          <a:xfrm>
            <a:off x="1634608" y="1984239"/>
            <a:ext cx="3610632" cy="4844732"/>
          </a:xfrm>
          <a:prstGeom prst="rect">
            <a:avLst/>
          </a:prstGeom>
        </p:spPr>
      </p:pic>
      <p:pic>
        <p:nvPicPr>
          <p:cNvPr id="7" name="Picture 6"/>
          <p:cNvPicPr>
            <a:picLocks noChangeAspect="1"/>
          </p:cNvPicPr>
          <p:nvPr/>
        </p:nvPicPr>
        <p:blipFill>
          <a:blip r:embed="rId3"/>
          <a:stretch>
            <a:fillRect/>
          </a:stretch>
        </p:blipFill>
        <p:spPr>
          <a:xfrm>
            <a:off x="5396424" y="1969725"/>
            <a:ext cx="3660484" cy="4878472"/>
          </a:xfrm>
          <a:prstGeom prst="rect">
            <a:avLst/>
          </a:prstGeom>
        </p:spPr>
      </p:pic>
      <p:sp>
        <p:nvSpPr>
          <p:cNvPr id="8" name="TextBox 7"/>
          <p:cNvSpPr txBox="1"/>
          <p:nvPr/>
        </p:nvSpPr>
        <p:spPr>
          <a:xfrm>
            <a:off x="2228850" y="4868855"/>
            <a:ext cx="2176463" cy="246221"/>
          </a:xfrm>
          <a:prstGeom prst="rect">
            <a:avLst/>
          </a:prstGeom>
          <a:noFill/>
          <a:ln w="28575">
            <a:solidFill>
              <a:srgbClr val="FF0000"/>
            </a:solidFill>
          </a:ln>
        </p:spPr>
        <p:txBody>
          <a:bodyPr wrap="square" rtlCol="0">
            <a:spAutoFit/>
          </a:bodyPr>
          <a:lstStyle/>
          <a:p>
            <a:endParaRPr lang="en-US" sz="1000" dirty="0"/>
          </a:p>
        </p:txBody>
      </p:sp>
      <p:sp>
        <p:nvSpPr>
          <p:cNvPr id="9" name="TextBox 8"/>
          <p:cNvSpPr txBox="1"/>
          <p:nvPr/>
        </p:nvSpPr>
        <p:spPr>
          <a:xfrm>
            <a:off x="6037491" y="4878607"/>
            <a:ext cx="2157413" cy="246221"/>
          </a:xfrm>
          <a:prstGeom prst="rect">
            <a:avLst/>
          </a:prstGeom>
          <a:noFill/>
          <a:ln w="28575">
            <a:solidFill>
              <a:srgbClr val="FF0000"/>
            </a:solidFill>
          </a:ln>
        </p:spPr>
        <p:txBody>
          <a:bodyPr wrap="square" rtlCol="0">
            <a:spAutoFit/>
          </a:bodyPr>
          <a:lstStyle/>
          <a:p>
            <a:endParaRPr lang="en-US" sz="1000" dirty="0"/>
          </a:p>
        </p:txBody>
      </p:sp>
      <p:sp>
        <p:nvSpPr>
          <p:cNvPr id="10" name="TextBox 9"/>
          <p:cNvSpPr txBox="1"/>
          <p:nvPr/>
        </p:nvSpPr>
        <p:spPr>
          <a:xfrm>
            <a:off x="7662410" y="6520540"/>
            <a:ext cx="790575" cy="246221"/>
          </a:xfrm>
          <a:prstGeom prst="rect">
            <a:avLst/>
          </a:prstGeom>
          <a:noFill/>
          <a:ln w="28575">
            <a:solidFill>
              <a:srgbClr val="FF0000"/>
            </a:solidFill>
          </a:ln>
        </p:spPr>
        <p:txBody>
          <a:bodyPr wrap="square" rtlCol="0">
            <a:spAutoFit/>
          </a:bodyPr>
          <a:lstStyle/>
          <a:p>
            <a:endParaRPr lang="en-US" sz="1000" dirty="0"/>
          </a:p>
        </p:txBody>
      </p:sp>
    </p:spTree>
    <p:extLst>
      <p:ext uri="{BB962C8B-B14F-4D97-AF65-F5344CB8AC3E}">
        <p14:creationId xmlns:p14="http://schemas.microsoft.com/office/powerpoint/2010/main" val="1971811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1712817" y="1714501"/>
            <a:ext cx="7431183" cy="5143500"/>
          </a:xfrm>
          <a:prstGeom prst="rect">
            <a:avLst/>
          </a:prstGeom>
          <a:noFill/>
          <a:ln w="9525">
            <a:noFill/>
            <a:miter lim="800000"/>
            <a:headEnd/>
            <a:tailEnd/>
          </a:ln>
        </p:spPr>
      </p:pic>
      <p:sp>
        <p:nvSpPr>
          <p:cNvPr id="9218" name="Slide Number Placeholder 5"/>
          <p:cNvSpPr>
            <a:spLocks noGrp="1"/>
          </p:cNvSpPr>
          <p:nvPr>
            <p:ph type="sldNum" sz="quarter" idx="12"/>
          </p:nvPr>
        </p:nvSpPr>
        <p:spPr>
          <a:xfrm>
            <a:off x="8658225" y="0"/>
            <a:ext cx="485775" cy="381000"/>
          </a:xfrm>
          <a:noFill/>
        </p:spPr>
        <p:txBody>
          <a:bodyPr/>
          <a:lstStyle/>
          <a:p>
            <a:fld id="{83B14A58-A0AF-4119-AAC7-5996DE6F86F1}" type="slidenum">
              <a:rPr lang="en-US" b="1" smtClean="0">
                <a:solidFill>
                  <a:schemeClr val="accent2"/>
                </a:solidFill>
              </a:rPr>
              <a:pPr/>
              <a:t>23</a:t>
            </a:fld>
            <a:endParaRPr lang="en-US" b="1" dirty="0" smtClean="0">
              <a:solidFill>
                <a:schemeClr val="accent2"/>
              </a:solidFill>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Inventor Lecture #8</a:t>
            </a:r>
            <a:endParaRPr lang="en-US" sz="3200" dirty="0"/>
          </a:p>
        </p:txBody>
      </p:sp>
      <p:sp>
        <p:nvSpPr>
          <p:cNvPr id="70668" name="Rectangle 12"/>
          <p:cNvSpPr>
            <a:spLocks noChangeArrowheads="1"/>
          </p:cNvSpPr>
          <p:nvPr/>
        </p:nvSpPr>
        <p:spPr bwMode="auto">
          <a:xfrm>
            <a:off x="0" y="389519"/>
            <a:ext cx="6981371" cy="14773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r>
              <a:rPr lang="en-US" sz="1800" b="1" u="sng" dirty="0" smtClean="0">
                <a:solidFill>
                  <a:schemeClr val="accent2"/>
                </a:solidFill>
                <a:cs typeface="Times New Roman" pitchFamily="18" charset="0"/>
              </a:rPr>
              <a:t>Adding New Materials</a:t>
            </a:r>
            <a:r>
              <a:rPr lang="en-US" sz="1800" dirty="0" smtClean="0">
                <a:solidFill>
                  <a:schemeClr val="accent2"/>
                </a:solidFill>
                <a:cs typeface="Times New Roman" pitchFamily="18" charset="0"/>
              </a:rPr>
              <a:t> (continued) </a:t>
            </a:r>
          </a:p>
          <a:p>
            <a:pPr lvl="0"/>
            <a:r>
              <a:rPr lang="en-US" sz="1800" dirty="0" smtClean="0">
                <a:solidFill>
                  <a:schemeClr val="accent2"/>
                </a:solidFill>
                <a:cs typeface="Times New Roman" pitchFamily="18" charset="0"/>
              </a:rPr>
              <a:t>OR using the </a:t>
            </a:r>
            <a:r>
              <a:rPr lang="en-US" sz="1800" b="1" i="1" u="sng" dirty="0" err="1" smtClean="0">
                <a:solidFill>
                  <a:schemeClr val="accent2"/>
                </a:solidFill>
                <a:cs typeface="Times New Roman" pitchFamily="18" charset="0"/>
              </a:rPr>
              <a:t>iProperties</a:t>
            </a:r>
            <a:r>
              <a:rPr lang="en-US" sz="1800" dirty="0" smtClean="0">
                <a:solidFill>
                  <a:schemeClr val="accent2"/>
                </a:solidFill>
                <a:cs typeface="Times New Roman" pitchFamily="18" charset="0"/>
              </a:rPr>
              <a:t> for the wheel select the new material and check the density and mass as follows:</a:t>
            </a:r>
            <a:endParaRPr lang="en-US" sz="1800" b="1" u="sng" dirty="0" smtClean="0">
              <a:solidFill>
                <a:schemeClr val="accent2"/>
              </a:solidFill>
              <a:cs typeface="Times New Roman" pitchFamily="18" charset="0"/>
            </a:endParaRPr>
          </a:p>
          <a:p>
            <a:pPr marL="228600" lvl="0" indent="-228600">
              <a:buFont typeface="Arial" pitchFamily="34" charset="0"/>
              <a:buChar char="•"/>
            </a:pPr>
            <a:r>
              <a:rPr lang="en-US" sz="1800" dirty="0" smtClean="0">
                <a:solidFill>
                  <a:schemeClr val="accent2"/>
                </a:solidFill>
                <a:cs typeface="Times New Roman" pitchFamily="18" charset="0"/>
              </a:rPr>
              <a:t>Select  </a:t>
            </a:r>
            <a:r>
              <a:rPr lang="en-US" sz="1800" b="1" i="1" u="sng" dirty="0" err="1" smtClean="0">
                <a:solidFill>
                  <a:schemeClr val="accent2"/>
                </a:solidFill>
                <a:cs typeface="Times New Roman" pitchFamily="18" charset="0"/>
              </a:rPr>
              <a:t>iProperties</a:t>
            </a:r>
            <a:r>
              <a:rPr lang="en-US" sz="1800" dirty="0" smtClean="0">
                <a:solidFill>
                  <a:schemeClr val="accent2"/>
                </a:solidFill>
                <a:cs typeface="Times New Roman" pitchFamily="18" charset="0"/>
              </a:rPr>
              <a:t> for the wheel</a:t>
            </a:r>
          </a:p>
          <a:p>
            <a:pPr marL="228600" lvl="0" indent="-228600">
              <a:buFont typeface="Arial" pitchFamily="34" charset="0"/>
              <a:buChar char="•"/>
            </a:pPr>
            <a:r>
              <a:rPr lang="en-US" sz="1800" dirty="0" smtClean="0">
                <a:solidFill>
                  <a:schemeClr val="accent2"/>
                </a:solidFill>
                <a:cs typeface="Times New Roman" pitchFamily="18" charset="0"/>
              </a:rPr>
              <a:t>Change the </a:t>
            </a:r>
            <a:r>
              <a:rPr lang="en-US" sz="1800" b="1" i="1" u="sng" dirty="0" smtClean="0">
                <a:solidFill>
                  <a:schemeClr val="accent2"/>
                </a:solidFill>
                <a:cs typeface="Times New Roman" pitchFamily="18" charset="0"/>
              </a:rPr>
              <a:t>Material</a:t>
            </a:r>
            <a:r>
              <a:rPr lang="en-US" sz="1800" dirty="0" smtClean="0">
                <a:solidFill>
                  <a:schemeClr val="accent2"/>
                </a:solidFill>
                <a:cs typeface="Times New Roman" pitchFamily="18" charset="0"/>
              </a:rPr>
              <a:t> to </a:t>
            </a:r>
            <a:r>
              <a:rPr lang="en-US" sz="1800" b="1" i="1" u="sng" dirty="0" smtClean="0">
                <a:solidFill>
                  <a:schemeClr val="accent2"/>
                </a:solidFill>
                <a:cs typeface="Times New Roman" pitchFamily="18" charset="0"/>
              </a:rPr>
              <a:t>ABS Plastic – Wheel</a:t>
            </a:r>
            <a:r>
              <a:rPr lang="en-US" sz="1800" dirty="0" smtClean="0">
                <a:solidFill>
                  <a:schemeClr val="accent2"/>
                </a:solidFill>
                <a:cs typeface="Times New Roman" pitchFamily="18" charset="0"/>
              </a:rPr>
              <a:t>  and select </a:t>
            </a:r>
            <a:r>
              <a:rPr lang="en-US" sz="1800" b="1" i="1" u="sng" dirty="0" smtClean="0">
                <a:solidFill>
                  <a:schemeClr val="accent2"/>
                </a:solidFill>
                <a:cs typeface="Times New Roman" pitchFamily="18" charset="0"/>
              </a:rPr>
              <a:t>Apply</a:t>
            </a:r>
          </a:p>
        </p:txBody>
      </p:sp>
      <p:sp>
        <p:nvSpPr>
          <p:cNvPr id="20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4"/>
          <p:cNvSpPr/>
          <p:nvPr/>
        </p:nvSpPr>
        <p:spPr>
          <a:xfrm>
            <a:off x="1924051" y="2676525"/>
            <a:ext cx="1181099" cy="3333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476749" y="6457950"/>
            <a:ext cx="771525" cy="2000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933575" y="3048001"/>
            <a:ext cx="1219199" cy="3238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181224" y="3790950"/>
            <a:ext cx="1133476" cy="2381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0" y="3695521"/>
            <a:ext cx="1428750" cy="369332"/>
          </a:xfrm>
          <a:prstGeom prst="rect">
            <a:avLst/>
          </a:prstGeom>
          <a:noFill/>
        </p:spPr>
        <p:txBody>
          <a:bodyPr wrap="square" rtlCol="0">
            <a:spAutoFit/>
          </a:bodyPr>
          <a:lstStyle/>
          <a:p>
            <a:r>
              <a:rPr lang="en-US" sz="1800" b="1" i="1" dirty="0" smtClean="0">
                <a:solidFill>
                  <a:srgbClr val="FF0000"/>
                </a:solidFill>
              </a:rPr>
              <a:t>New mass</a:t>
            </a:r>
            <a:endParaRPr lang="en-US" sz="1800" b="1" i="1" dirty="0">
              <a:solidFill>
                <a:srgbClr val="FF0000"/>
              </a:solidFill>
            </a:endParaRPr>
          </a:p>
        </p:txBody>
      </p:sp>
      <p:cxnSp>
        <p:nvCxnSpPr>
          <p:cNvPr id="21" name="Straight Arrow Connector 20"/>
          <p:cNvCxnSpPr>
            <a:endCxn id="19" idx="1"/>
          </p:cNvCxnSpPr>
          <p:nvPr/>
        </p:nvCxnSpPr>
        <p:spPr>
          <a:xfrm flipV="1">
            <a:off x="1209675" y="3910013"/>
            <a:ext cx="971549" cy="142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0" y="3038296"/>
            <a:ext cx="1428750" cy="369332"/>
          </a:xfrm>
          <a:prstGeom prst="rect">
            <a:avLst/>
          </a:prstGeom>
          <a:noFill/>
        </p:spPr>
        <p:txBody>
          <a:bodyPr wrap="square" rtlCol="0">
            <a:spAutoFit/>
          </a:bodyPr>
          <a:lstStyle/>
          <a:p>
            <a:r>
              <a:rPr lang="en-US" sz="1800" b="1" i="1" dirty="0" smtClean="0">
                <a:solidFill>
                  <a:srgbClr val="FF0000"/>
                </a:solidFill>
              </a:rPr>
              <a:t>New density</a:t>
            </a:r>
            <a:endParaRPr lang="en-US" sz="1800" b="1" i="1" dirty="0">
              <a:solidFill>
                <a:srgbClr val="FF0000"/>
              </a:solidFill>
            </a:endParaRPr>
          </a:p>
        </p:txBody>
      </p:sp>
      <p:sp>
        <p:nvSpPr>
          <p:cNvPr id="27" name="TextBox 26"/>
          <p:cNvSpPr txBox="1"/>
          <p:nvPr/>
        </p:nvSpPr>
        <p:spPr>
          <a:xfrm>
            <a:off x="0" y="2657296"/>
            <a:ext cx="1657350" cy="369332"/>
          </a:xfrm>
          <a:prstGeom prst="rect">
            <a:avLst/>
          </a:prstGeom>
          <a:noFill/>
        </p:spPr>
        <p:txBody>
          <a:bodyPr wrap="square" rtlCol="0">
            <a:spAutoFit/>
          </a:bodyPr>
          <a:lstStyle/>
          <a:p>
            <a:r>
              <a:rPr lang="en-US" sz="1800" b="1" i="1" dirty="0" smtClean="0">
                <a:solidFill>
                  <a:srgbClr val="FF0000"/>
                </a:solidFill>
              </a:rPr>
              <a:t>New material</a:t>
            </a:r>
            <a:endParaRPr lang="en-US" sz="1800" b="1" i="1" dirty="0">
              <a:solidFill>
                <a:srgbClr val="FF0000"/>
              </a:solidFill>
            </a:endParaRPr>
          </a:p>
        </p:txBody>
      </p:sp>
      <p:cxnSp>
        <p:nvCxnSpPr>
          <p:cNvPr id="29" name="Straight Arrow Connector 28"/>
          <p:cNvCxnSpPr>
            <a:endCxn id="15" idx="1"/>
          </p:cNvCxnSpPr>
          <p:nvPr/>
        </p:nvCxnSpPr>
        <p:spPr>
          <a:xfrm flipV="1">
            <a:off x="1447800" y="2843213"/>
            <a:ext cx="476251" cy="476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1343025" y="3219450"/>
            <a:ext cx="619125" cy="95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58224" y="0"/>
            <a:ext cx="485775" cy="381000"/>
          </a:xfrm>
          <a:noFill/>
        </p:spPr>
        <p:txBody>
          <a:bodyPr/>
          <a:lstStyle/>
          <a:p>
            <a:fld id="{83B14A58-A0AF-4119-AAC7-5996DE6F86F1}" type="slidenum">
              <a:rPr lang="en-US" b="1" smtClean="0">
                <a:solidFill>
                  <a:schemeClr val="accent2"/>
                </a:solidFill>
              </a:rPr>
              <a:pPr/>
              <a:t>3</a:t>
            </a:fld>
            <a:endParaRPr lang="en-US" b="1" dirty="0" smtClean="0">
              <a:solidFill>
                <a:schemeClr val="accent2"/>
              </a:solidFill>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Inventor Lecture #8</a:t>
            </a:r>
            <a:endParaRPr lang="en-US" sz="3200" dirty="0"/>
          </a:p>
        </p:txBody>
      </p:sp>
      <p:sp>
        <p:nvSpPr>
          <p:cNvPr id="6" name="Rectangle 5"/>
          <p:cNvSpPr/>
          <p:nvPr/>
        </p:nvSpPr>
        <p:spPr>
          <a:xfrm>
            <a:off x="0" y="399723"/>
            <a:ext cx="9144000" cy="1015663"/>
          </a:xfrm>
          <a:prstGeom prst="rect">
            <a:avLst/>
          </a:prstGeom>
        </p:spPr>
        <p:txBody>
          <a:bodyPr wrap="square">
            <a:spAutoFit/>
          </a:bodyPr>
          <a:lstStyle/>
          <a:p>
            <a:r>
              <a:rPr lang="en-US" sz="2000" b="1" u="sng" dirty="0" smtClean="0">
                <a:solidFill>
                  <a:schemeClr val="accent2"/>
                </a:solidFill>
                <a:cs typeface="Times New Roman" pitchFamily="18" charset="0"/>
              </a:rPr>
              <a:t>Example</a:t>
            </a:r>
            <a:r>
              <a:rPr lang="en-US" sz="2000" b="1" dirty="0" smtClean="0">
                <a:solidFill>
                  <a:schemeClr val="accent2"/>
                </a:solidFill>
                <a:cs typeface="Times New Roman" pitchFamily="18" charset="0"/>
              </a:rPr>
              <a:t> </a:t>
            </a:r>
            <a:r>
              <a:rPr lang="en-US" sz="2000" b="1" i="1" dirty="0" smtClean="0">
                <a:solidFill>
                  <a:schemeClr val="accent2"/>
                </a:solidFill>
                <a:cs typeface="Times New Roman" pitchFamily="18" charset="0"/>
              </a:rPr>
              <a:t>– Selecting the base part, origin, and axis orientation</a:t>
            </a:r>
          </a:p>
          <a:p>
            <a:r>
              <a:rPr lang="en-US" sz="2000" dirty="0" smtClean="0">
                <a:solidFill>
                  <a:schemeClr val="accent2"/>
                </a:solidFill>
                <a:cs typeface="Times New Roman" pitchFamily="18" charset="0"/>
              </a:rPr>
              <a:t>Suppose that the mousetrap below is to be modeled and the center of gravity is to be determined.   Before modeling any parts, it is important to:</a:t>
            </a:r>
          </a:p>
        </p:txBody>
      </p:sp>
      <p:sp>
        <p:nvSpPr>
          <p:cNvPr id="11" name="Rectangle 10"/>
          <p:cNvSpPr/>
          <p:nvPr/>
        </p:nvSpPr>
        <p:spPr>
          <a:xfrm>
            <a:off x="0" y="1423422"/>
            <a:ext cx="9144000" cy="1015663"/>
          </a:xfrm>
          <a:prstGeom prst="rect">
            <a:avLst/>
          </a:prstGeom>
        </p:spPr>
        <p:txBody>
          <a:bodyPr wrap="square">
            <a:spAutoFit/>
          </a:bodyPr>
          <a:lstStyle/>
          <a:p>
            <a:pPr marL="457200" indent="-457200">
              <a:buFont typeface="+mj-lt"/>
              <a:buAutoNum type="arabicPeriod"/>
            </a:pPr>
            <a:r>
              <a:rPr lang="en-US" sz="2000" dirty="0" smtClean="0">
                <a:solidFill>
                  <a:schemeClr val="accent2"/>
                </a:solidFill>
                <a:cs typeface="Times New Roman" pitchFamily="18" charset="0"/>
              </a:rPr>
              <a:t>Select the base part (the wooden base is a good choice)</a:t>
            </a:r>
          </a:p>
          <a:p>
            <a:pPr marL="457200" indent="-457200">
              <a:buFont typeface="+mj-lt"/>
              <a:buAutoNum type="arabicPeriod"/>
            </a:pPr>
            <a:r>
              <a:rPr lang="en-US" sz="2000" dirty="0" smtClean="0">
                <a:solidFill>
                  <a:schemeClr val="accent2"/>
                </a:solidFill>
                <a:cs typeface="Times New Roman" pitchFamily="18" charset="0"/>
              </a:rPr>
              <a:t>Select the origin for the base part (pick a corner perhaps)</a:t>
            </a:r>
          </a:p>
          <a:p>
            <a:pPr marL="457200" indent="-457200">
              <a:buFont typeface="+mj-lt"/>
              <a:buAutoNum type="arabicPeriod"/>
            </a:pPr>
            <a:r>
              <a:rPr lang="en-US" sz="2000" dirty="0" smtClean="0">
                <a:solidFill>
                  <a:schemeClr val="accent2"/>
                </a:solidFill>
                <a:cs typeface="Times New Roman" pitchFamily="18" charset="0"/>
              </a:rPr>
              <a:t>Select the axis orientation for the base </a:t>
            </a:r>
            <a:endParaRPr lang="en-US" sz="2000" dirty="0"/>
          </a:p>
        </p:txBody>
      </p:sp>
      <p:grpSp>
        <p:nvGrpSpPr>
          <p:cNvPr id="22" name="Group 21"/>
          <p:cNvGrpSpPr/>
          <p:nvPr/>
        </p:nvGrpSpPr>
        <p:grpSpPr>
          <a:xfrm>
            <a:off x="0" y="2731779"/>
            <a:ext cx="8839200" cy="4126221"/>
            <a:chOff x="0" y="2731779"/>
            <a:chExt cx="8839200" cy="4126221"/>
          </a:xfrm>
        </p:grpSpPr>
        <p:grpSp>
          <p:nvGrpSpPr>
            <p:cNvPr id="13" name="Group 12"/>
            <p:cNvGrpSpPr/>
            <p:nvPr/>
          </p:nvGrpSpPr>
          <p:grpSpPr>
            <a:xfrm>
              <a:off x="1643063" y="2731779"/>
              <a:ext cx="7196137" cy="4126221"/>
              <a:chOff x="1643063" y="2731779"/>
              <a:chExt cx="7196137" cy="4126221"/>
            </a:xfrm>
          </p:grpSpPr>
          <p:pic>
            <p:nvPicPr>
              <p:cNvPr id="12" name="Picture 2"/>
              <p:cNvPicPr>
                <a:picLocks noChangeAspect="1" noChangeArrowheads="1"/>
              </p:cNvPicPr>
              <p:nvPr/>
            </p:nvPicPr>
            <p:blipFill>
              <a:blip r:embed="rId2" cstate="print"/>
              <a:srcRect/>
              <a:stretch>
                <a:fillRect/>
              </a:stretch>
            </p:blipFill>
            <p:spPr bwMode="auto">
              <a:xfrm>
                <a:off x="1866900" y="2731779"/>
                <a:ext cx="6972300" cy="4126221"/>
              </a:xfrm>
              <a:prstGeom prst="rect">
                <a:avLst/>
              </a:prstGeom>
              <a:noFill/>
              <a:ln w="9525">
                <a:noFill/>
                <a:miter lim="800000"/>
                <a:headEnd/>
                <a:tailEnd/>
              </a:ln>
            </p:spPr>
          </p:pic>
          <p:pic>
            <p:nvPicPr>
              <p:cNvPr id="23556" name="Picture 4"/>
              <p:cNvPicPr>
                <a:picLocks noChangeAspect="1" noChangeArrowheads="1"/>
              </p:cNvPicPr>
              <p:nvPr/>
            </p:nvPicPr>
            <p:blipFill>
              <a:blip r:embed="rId3" cstate="print"/>
              <a:srcRect b="11157"/>
              <a:stretch>
                <a:fillRect/>
              </a:stretch>
            </p:blipFill>
            <p:spPr bwMode="auto">
              <a:xfrm>
                <a:off x="1643063" y="3524251"/>
                <a:ext cx="914400" cy="1023937"/>
              </a:xfrm>
              <a:prstGeom prst="rect">
                <a:avLst/>
              </a:prstGeom>
              <a:noFill/>
              <a:ln w="9525">
                <a:noFill/>
                <a:miter lim="800000"/>
                <a:headEnd/>
                <a:tailEnd/>
              </a:ln>
            </p:spPr>
          </p:pic>
        </p:grpSp>
        <p:sp>
          <p:nvSpPr>
            <p:cNvPr id="14" name="TextBox 13"/>
            <p:cNvSpPr txBox="1"/>
            <p:nvPr/>
          </p:nvSpPr>
          <p:spPr>
            <a:xfrm>
              <a:off x="0" y="5753100"/>
              <a:ext cx="2276475" cy="646331"/>
            </a:xfrm>
            <a:prstGeom prst="rect">
              <a:avLst/>
            </a:prstGeom>
            <a:noFill/>
          </p:spPr>
          <p:txBody>
            <a:bodyPr wrap="square" rtlCol="0">
              <a:spAutoFit/>
            </a:bodyPr>
            <a:lstStyle/>
            <a:p>
              <a:r>
                <a:rPr lang="en-US" sz="1800" b="1" i="1" dirty="0" smtClean="0">
                  <a:solidFill>
                    <a:srgbClr val="FF0000"/>
                  </a:solidFill>
                </a:rPr>
                <a:t>Wooden base selected as base part</a:t>
              </a:r>
              <a:endParaRPr lang="en-US" sz="1800" b="1" i="1" dirty="0">
                <a:solidFill>
                  <a:srgbClr val="FF0000"/>
                </a:solidFill>
              </a:endParaRPr>
            </a:p>
          </p:txBody>
        </p:sp>
        <p:cxnSp>
          <p:nvCxnSpPr>
            <p:cNvPr id="16" name="Straight Arrow Connector 15"/>
            <p:cNvCxnSpPr/>
            <p:nvPr/>
          </p:nvCxnSpPr>
          <p:spPr>
            <a:xfrm flipV="1">
              <a:off x="2181225" y="5095875"/>
              <a:ext cx="847725" cy="6667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0" y="4819650"/>
              <a:ext cx="2057400" cy="646331"/>
            </a:xfrm>
            <a:prstGeom prst="rect">
              <a:avLst/>
            </a:prstGeom>
            <a:noFill/>
          </p:spPr>
          <p:txBody>
            <a:bodyPr wrap="square" rtlCol="0">
              <a:spAutoFit/>
            </a:bodyPr>
            <a:lstStyle/>
            <a:p>
              <a:r>
                <a:rPr lang="en-US" sz="1800" b="1" i="1" dirty="0" smtClean="0">
                  <a:solidFill>
                    <a:srgbClr val="FF0000"/>
                  </a:solidFill>
                </a:rPr>
                <a:t>Origin and axis orientation selected</a:t>
              </a:r>
              <a:endParaRPr lang="en-US" sz="1800" b="1" i="1" dirty="0">
                <a:solidFill>
                  <a:srgbClr val="FF0000"/>
                </a:solidFill>
              </a:endParaRPr>
            </a:p>
          </p:txBody>
        </p:sp>
        <p:cxnSp>
          <p:nvCxnSpPr>
            <p:cNvPr id="19" name="Straight Arrow Connector 18"/>
            <p:cNvCxnSpPr/>
            <p:nvPr/>
          </p:nvCxnSpPr>
          <p:spPr>
            <a:xfrm flipV="1">
              <a:off x="1543050" y="4371975"/>
              <a:ext cx="371475" cy="53340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58224" y="0"/>
            <a:ext cx="485775" cy="381000"/>
          </a:xfrm>
          <a:noFill/>
        </p:spPr>
        <p:txBody>
          <a:bodyPr/>
          <a:lstStyle/>
          <a:p>
            <a:fld id="{83B14A58-A0AF-4119-AAC7-5996DE6F86F1}" type="slidenum">
              <a:rPr lang="en-US" b="1" smtClean="0">
                <a:solidFill>
                  <a:schemeClr val="accent2"/>
                </a:solidFill>
              </a:rPr>
              <a:pPr/>
              <a:t>4</a:t>
            </a:fld>
            <a:endParaRPr lang="en-US" b="1" dirty="0" smtClean="0">
              <a:solidFill>
                <a:schemeClr val="accent2"/>
              </a:solidFill>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Inventor Lecture #8</a:t>
            </a:r>
            <a:endParaRPr lang="en-US" sz="3200" dirty="0"/>
          </a:p>
        </p:txBody>
      </p:sp>
      <p:sp>
        <p:nvSpPr>
          <p:cNvPr id="70668" name="Rectangle 12"/>
          <p:cNvSpPr>
            <a:spLocks noChangeArrowheads="1"/>
          </p:cNvSpPr>
          <p:nvPr/>
        </p:nvSpPr>
        <p:spPr bwMode="auto">
          <a:xfrm>
            <a:off x="0" y="389519"/>
            <a:ext cx="9144000" cy="440120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r>
              <a:rPr lang="en-US" sz="2000" b="1" u="sng" dirty="0" smtClean="0">
                <a:solidFill>
                  <a:schemeClr val="accent2"/>
                </a:solidFill>
                <a:cs typeface="Times New Roman" pitchFamily="18" charset="0"/>
              </a:rPr>
              <a:t>Center of Gravity (or center of mass)</a:t>
            </a:r>
          </a:p>
          <a:p>
            <a:r>
              <a:rPr lang="en-US" sz="2000" dirty="0" smtClean="0">
                <a:solidFill>
                  <a:schemeClr val="accent2"/>
                </a:solidFill>
                <a:cs typeface="Times New Roman" pitchFamily="18" charset="0"/>
              </a:rPr>
              <a:t>It is often important to know the center of gravity or center of mass of a part in order to use it properly.  Examples:</a:t>
            </a:r>
          </a:p>
          <a:p>
            <a:pPr marL="228600" indent="-228600">
              <a:buFont typeface="Arial" pitchFamily="34" charset="0"/>
              <a:buChar char="•"/>
            </a:pPr>
            <a:r>
              <a:rPr lang="en-US" sz="2000" dirty="0" smtClean="0">
                <a:solidFill>
                  <a:schemeClr val="accent2"/>
                </a:solidFill>
                <a:cs typeface="Times New Roman" pitchFamily="18" charset="0"/>
              </a:rPr>
              <a:t>The center of gravity of the boom of a crane is important in determining the max load that the crane can lift.</a:t>
            </a:r>
          </a:p>
          <a:p>
            <a:pPr marL="228600" indent="-228600">
              <a:buFont typeface="Arial" pitchFamily="34" charset="0"/>
              <a:buChar char="•"/>
            </a:pPr>
            <a:r>
              <a:rPr lang="en-US" sz="2000" dirty="0" smtClean="0">
                <a:solidFill>
                  <a:schemeClr val="accent2"/>
                </a:solidFill>
                <a:cs typeface="Times New Roman" pitchFamily="18" charset="0"/>
              </a:rPr>
              <a:t>Weights are added to wheels on automobiles in order to “balance” the wheels such that their center of gravity will be in line with the axle of the wheel.</a:t>
            </a:r>
          </a:p>
          <a:p>
            <a:r>
              <a:rPr lang="en-US" sz="2000" dirty="0" smtClean="0">
                <a:solidFill>
                  <a:schemeClr val="accent2"/>
                </a:solidFill>
                <a:cs typeface="Times New Roman" pitchFamily="18" charset="0"/>
              </a:rPr>
              <a:t> </a:t>
            </a:r>
          </a:p>
          <a:p>
            <a:endParaRPr lang="en-US" sz="2000" dirty="0" smtClean="0">
              <a:solidFill>
                <a:schemeClr val="accent2"/>
              </a:solidFill>
              <a:cs typeface="Times New Roman" pitchFamily="18" charset="0"/>
            </a:endParaRPr>
          </a:p>
          <a:p>
            <a:r>
              <a:rPr lang="en-US" sz="2000" b="1" u="sng" dirty="0" smtClean="0">
                <a:solidFill>
                  <a:schemeClr val="accent2"/>
                </a:solidFill>
                <a:cs typeface="Times New Roman" pitchFamily="18" charset="0"/>
              </a:rPr>
              <a:t>Example – Finding Center of Gravity:</a:t>
            </a:r>
            <a:r>
              <a:rPr lang="en-US" sz="2000" dirty="0" smtClean="0">
                <a:solidFill>
                  <a:schemeClr val="accent2"/>
                </a:solidFill>
                <a:cs typeface="Times New Roman" pitchFamily="18" charset="0"/>
              </a:rPr>
              <a:t>  Students taking EGR 140 – Statics learn to calculate the center of gravity for various types of objects.  Shown on the following slide is a problem from a statics text used recently in EGR 140.  The solution is also shown.  You do not need to understand the solution at this point, but it will be nice to see that we can build the part in Inventor and achieve the same result.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58224" y="0"/>
            <a:ext cx="485775" cy="381000"/>
          </a:xfrm>
          <a:noFill/>
        </p:spPr>
        <p:txBody>
          <a:bodyPr/>
          <a:lstStyle/>
          <a:p>
            <a:fld id="{83B14A58-A0AF-4119-AAC7-5996DE6F86F1}" type="slidenum">
              <a:rPr lang="en-US" b="1" smtClean="0">
                <a:solidFill>
                  <a:schemeClr val="accent2"/>
                </a:solidFill>
              </a:rPr>
              <a:pPr/>
              <a:t>5</a:t>
            </a:fld>
            <a:endParaRPr lang="en-US" b="1" dirty="0" smtClean="0">
              <a:solidFill>
                <a:schemeClr val="accent2"/>
              </a:solidFill>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Inventor Lecture #8</a:t>
            </a:r>
            <a:endParaRPr lang="en-US" sz="3200" dirty="0"/>
          </a:p>
        </p:txBody>
      </p:sp>
      <p:sp>
        <p:nvSpPr>
          <p:cNvPr id="70668" name="Rectangle 12"/>
          <p:cNvSpPr>
            <a:spLocks noChangeArrowheads="1"/>
          </p:cNvSpPr>
          <p:nvPr/>
        </p:nvSpPr>
        <p:spPr bwMode="auto">
          <a:xfrm>
            <a:off x="0" y="389519"/>
            <a:ext cx="9144000" cy="13234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r>
              <a:rPr lang="en-US" sz="2000" b="1" u="sng" dirty="0" smtClean="0">
                <a:solidFill>
                  <a:schemeClr val="accent2"/>
                </a:solidFill>
                <a:cs typeface="Times New Roman" pitchFamily="18" charset="0"/>
              </a:rPr>
              <a:t>Problem 5-113</a:t>
            </a:r>
            <a:r>
              <a:rPr lang="en-US" sz="2000" b="1" dirty="0" smtClean="0">
                <a:solidFill>
                  <a:schemeClr val="accent2"/>
                </a:solidFill>
                <a:cs typeface="Times New Roman" pitchFamily="18" charset="0"/>
              </a:rPr>
              <a:t>  (</a:t>
            </a:r>
            <a:r>
              <a:rPr lang="en-US" sz="2000" b="1" u="sng" dirty="0" smtClean="0">
                <a:solidFill>
                  <a:schemeClr val="accent2"/>
                </a:solidFill>
                <a:cs typeface="Times New Roman" pitchFamily="18" charset="0"/>
              </a:rPr>
              <a:t>Statics, 7E</a:t>
            </a:r>
            <a:r>
              <a:rPr lang="en-US" sz="2000" b="1" dirty="0" smtClean="0">
                <a:solidFill>
                  <a:schemeClr val="accent2"/>
                </a:solidFill>
                <a:cs typeface="Times New Roman" pitchFamily="18" charset="0"/>
              </a:rPr>
              <a:t>, by Beer &amp; Johnston)</a:t>
            </a:r>
          </a:p>
          <a:p>
            <a:r>
              <a:rPr lang="en-US" sz="2000" dirty="0" smtClean="0">
                <a:solidFill>
                  <a:schemeClr val="accent2"/>
                </a:solidFill>
                <a:cs typeface="Times New Roman" pitchFamily="18" charset="0"/>
              </a:rPr>
              <a:t>A bronze bushing is mounted inside a steel sleeve.  Knowing that the density of bronze (soft tin) is 8874 kg/m</a:t>
            </a:r>
            <a:r>
              <a:rPr lang="en-US" sz="2000" baseline="30000" dirty="0" smtClean="0">
                <a:solidFill>
                  <a:schemeClr val="accent2"/>
                </a:solidFill>
                <a:cs typeface="Times New Roman" pitchFamily="18" charset="0"/>
              </a:rPr>
              <a:t>3</a:t>
            </a:r>
            <a:r>
              <a:rPr lang="en-US" sz="2000" dirty="0" smtClean="0">
                <a:solidFill>
                  <a:schemeClr val="accent2"/>
                </a:solidFill>
                <a:cs typeface="Times New Roman" pitchFamily="18" charset="0"/>
              </a:rPr>
              <a:t> and mild steel is 7860 kg/m</a:t>
            </a:r>
            <a:r>
              <a:rPr lang="en-US" sz="2000" baseline="30000" dirty="0" smtClean="0">
                <a:solidFill>
                  <a:schemeClr val="accent2"/>
                </a:solidFill>
                <a:cs typeface="Times New Roman" pitchFamily="18" charset="0"/>
              </a:rPr>
              <a:t>3</a:t>
            </a:r>
            <a:r>
              <a:rPr lang="en-US" sz="2000" dirty="0" smtClean="0">
                <a:solidFill>
                  <a:schemeClr val="accent2"/>
                </a:solidFill>
                <a:cs typeface="Times New Roman" pitchFamily="18" charset="0"/>
              </a:rPr>
              <a:t>, determine the </a:t>
            </a:r>
            <a:r>
              <a:rPr lang="en-US" sz="2000" b="1" i="1" u="sng" dirty="0" smtClean="0">
                <a:solidFill>
                  <a:schemeClr val="accent2"/>
                </a:solidFill>
                <a:cs typeface="Times New Roman" pitchFamily="18" charset="0"/>
              </a:rPr>
              <a:t>center of mass</a:t>
            </a:r>
            <a:r>
              <a:rPr lang="en-US" sz="2000" dirty="0" smtClean="0">
                <a:solidFill>
                  <a:schemeClr val="accent2"/>
                </a:solidFill>
                <a:cs typeface="Times New Roman" pitchFamily="18" charset="0"/>
              </a:rPr>
              <a:t> of the assembly.</a:t>
            </a:r>
          </a:p>
        </p:txBody>
      </p:sp>
      <p:pic>
        <p:nvPicPr>
          <p:cNvPr id="1026" name="Picture 2" descr="05_113pr"/>
          <p:cNvPicPr>
            <a:picLocks noChangeAspect="1" noChangeArrowheads="1"/>
          </p:cNvPicPr>
          <p:nvPr/>
        </p:nvPicPr>
        <p:blipFill>
          <a:blip r:embed="rId2" cstate="print"/>
          <a:srcRect/>
          <a:stretch>
            <a:fillRect/>
          </a:stretch>
        </p:blipFill>
        <p:spPr bwMode="auto">
          <a:xfrm>
            <a:off x="587081" y="1945758"/>
            <a:ext cx="3965205" cy="4518837"/>
          </a:xfrm>
          <a:prstGeom prst="rect">
            <a:avLst/>
          </a:prstGeom>
          <a:noFill/>
        </p:spPr>
      </p:pic>
      <p:pic>
        <p:nvPicPr>
          <p:cNvPr id="7" name="Picture 3"/>
          <p:cNvPicPr>
            <a:picLocks noChangeAspect="1" noChangeArrowheads="1"/>
          </p:cNvPicPr>
          <p:nvPr/>
        </p:nvPicPr>
        <p:blipFill>
          <a:blip r:embed="rId3" cstate="print"/>
          <a:srcRect l="31313" t="19875" r="17062" b="15375"/>
          <a:stretch>
            <a:fillRect/>
          </a:stretch>
        </p:blipFill>
        <p:spPr bwMode="auto">
          <a:xfrm>
            <a:off x="5411972" y="2594345"/>
            <a:ext cx="3501345" cy="329609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58224" y="0"/>
            <a:ext cx="485775" cy="381000"/>
          </a:xfrm>
          <a:noFill/>
        </p:spPr>
        <p:txBody>
          <a:bodyPr/>
          <a:lstStyle/>
          <a:p>
            <a:fld id="{83B14A58-A0AF-4119-AAC7-5996DE6F86F1}" type="slidenum">
              <a:rPr lang="en-US" b="1" smtClean="0">
                <a:solidFill>
                  <a:schemeClr val="accent2"/>
                </a:solidFill>
              </a:rPr>
              <a:pPr/>
              <a:t>6</a:t>
            </a:fld>
            <a:endParaRPr lang="en-US" b="1" dirty="0" smtClean="0">
              <a:solidFill>
                <a:schemeClr val="accent2"/>
              </a:solidFill>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Inventor Lecture #8</a:t>
            </a:r>
            <a:endParaRPr lang="en-US" sz="3200" dirty="0"/>
          </a:p>
        </p:txBody>
      </p:sp>
      <p:sp>
        <p:nvSpPr>
          <p:cNvPr id="70668" name="Rectangle 12"/>
          <p:cNvSpPr>
            <a:spLocks noChangeArrowheads="1"/>
          </p:cNvSpPr>
          <p:nvPr/>
        </p:nvSpPr>
        <p:spPr bwMode="auto">
          <a:xfrm>
            <a:off x="0" y="389519"/>
            <a:ext cx="9144000" cy="40934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r>
              <a:rPr lang="en-US" sz="2000" b="1" u="sng" dirty="0" smtClean="0">
                <a:solidFill>
                  <a:schemeClr val="accent2"/>
                </a:solidFill>
                <a:cs typeface="Times New Roman" pitchFamily="18" charset="0"/>
              </a:rPr>
              <a:t>Analytical Solution</a:t>
            </a:r>
            <a:r>
              <a:rPr lang="en-US" sz="2000" b="1" dirty="0" smtClean="0">
                <a:solidFill>
                  <a:schemeClr val="accent2"/>
                </a:solidFill>
                <a:cs typeface="Times New Roman" pitchFamily="18" charset="0"/>
              </a:rPr>
              <a:t> </a:t>
            </a:r>
            <a:r>
              <a:rPr lang="en-US" sz="2000" dirty="0" smtClean="0">
                <a:solidFill>
                  <a:schemeClr val="accent2"/>
                </a:solidFill>
                <a:cs typeface="Times New Roman" pitchFamily="18" charset="0"/>
              </a:rPr>
              <a:t>(not required for EGR 110, but common in EGR 140):</a:t>
            </a:r>
          </a:p>
          <a:p>
            <a:endParaRPr lang="en-US" sz="2000" dirty="0" smtClean="0">
              <a:solidFill>
                <a:schemeClr val="accent2"/>
              </a:solidFill>
              <a:cs typeface="Times New Roman" pitchFamily="18" charset="0"/>
            </a:endParaRPr>
          </a:p>
          <a:p>
            <a:r>
              <a:rPr lang="en-US" sz="2000" dirty="0" smtClean="0">
                <a:solidFill>
                  <a:schemeClr val="accent2"/>
                </a:solidFill>
                <a:cs typeface="Times New Roman" pitchFamily="18" charset="0"/>
              </a:rPr>
              <a:t>The coordinates of the “</a:t>
            </a:r>
            <a:r>
              <a:rPr lang="en-US" sz="2000" b="1" i="1" dirty="0" smtClean="0">
                <a:solidFill>
                  <a:schemeClr val="accent2"/>
                </a:solidFill>
                <a:cs typeface="Times New Roman" pitchFamily="18" charset="0"/>
              </a:rPr>
              <a:t>centroid</a:t>
            </a:r>
            <a:r>
              <a:rPr lang="en-US" sz="2000" dirty="0" smtClean="0">
                <a:solidFill>
                  <a:schemeClr val="accent2"/>
                </a:solidFill>
                <a:cs typeface="Times New Roman" pitchFamily="18" charset="0"/>
              </a:rPr>
              <a:t>” or </a:t>
            </a:r>
            <a:r>
              <a:rPr lang="en-US" sz="2000" b="1" i="1" dirty="0" smtClean="0">
                <a:solidFill>
                  <a:schemeClr val="accent2"/>
                </a:solidFill>
                <a:cs typeface="Times New Roman" pitchFamily="18" charset="0"/>
              </a:rPr>
              <a:t>center of mass</a:t>
            </a:r>
            <a:r>
              <a:rPr lang="en-US" sz="2000" dirty="0" smtClean="0">
                <a:solidFill>
                  <a:schemeClr val="accent2"/>
                </a:solidFill>
                <a:cs typeface="Times New Roman" pitchFamily="18" charset="0"/>
              </a:rPr>
              <a:t> or </a:t>
            </a:r>
            <a:r>
              <a:rPr lang="en-US" sz="2000" b="1" i="1" dirty="0" smtClean="0">
                <a:solidFill>
                  <a:schemeClr val="accent2"/>
                </a:solidFill>
                <a:cs typeface="Times New Roman" pitchFamily="18" charset="0"/>
              </a:rPr>
              <a:t>center of gravity</a:t>
            </a:r>
            <a:r>
              <a:rPr lang="en-US" sz="2000" dirty="0" smtClean="0">
                <a:solidFill>
                  <a:schemeClr val="accent2"/>
                </a:solidFill>
                <a:cs typeface="Times New Roman" pitchFamily="18" charset="0"/>
              </a:rPr>
              <a:t> of an object are</a:t>
            </a:r>
          </a:p>
          <a:p>
            <a:r>
              <a:rPr lang="en-US" sz="2000" dirty="0" smtClean="0">
                <a:solidFill>
                  <a:schemeClr val="accent2"/>
                </a:solidFill>
                <a:cs typeface="Times New Roman" pitchFamily="18" charset="0"/>
              </a:rPr>
              <a:t>referred to as:  </a:t>
            </a:r>
          </a:p>
          <a:p>
            <a:endParaRPr lang="en-US" sz="2000" dirty="0" smtClean="0">
              <a:solidFill>
                <a:schemeClr val="accent2"/>
              </a:solidFill>
              <a:cs typeface="Times New Roman" pitchFamily="18" charset="0"/>
            </a:endParaRPr>
          </a:p>
          <a:p>
            <a:r>
              <a:rPr lang="en-US" sz="2000" dirty="0" smtClean="0">
                <a:solidFill>
                  <a:schemeClr val="accent2"/>
                </a:solidFill>
                <a:cs typeface="Times New Roman" pitchFamily="18" charset="0"/>
              </a:rPr>
              <a:t>Symmetry implies that                 so we only need to find </a:t>
            </a:r>
          </a:p>
          <a:p>
            <a:endParaRPr lang="en-US" sz="2000" dirty="0" smtClean="0">
              <a:solidFill>
                <a:schemeClr val="accent2"/>
              </a:solidFill>
              <a:cs typeface="Times New Roman" pitchFamily="18" charset="0"/>
            </a:endParaRPr>
          </a:p>
          <a:p>
            <a:r>
              <a:rPr lang="en-US" sz="2000" dirty="0" smtClean="0">
                <a:solidFill>
                  <a:schemeClr val="accent2"/>
                </a:solidFill>
                <a:cs typeface="Times New Roman" pitchFamily="18" charset="0"/>
              </a:rPr>
              <a:t>Begin by dividing the object into three parts</a:t>
            </a:r>
          </a:p>
          <a:p>
            <a:r>
              <a:rPr lang="en-US" sz="2000" dirty="0" smtClean="0">
                <a:solidFill>
                  <a:schemeClr val="accent2"/>
                </a:solidFill>
                <a:cs typeface="Times New Roman" pitchFamily="18" charset="0"/>
              </a:rPr>
              <a:t>as shown:</a:t>
            </a:r>
          </a:p>
          <a:p>
            <a:pPr lvl="1"/>
            <a:r>
              <a:rPr lang="en-US" sz="2000" b="1" i="1" dirty="0" smtClean="0">
                <a:solidFill>
                  <a:srgbClr val="FF0000"/>
                </a:solidFill>
              </a:rPr>
              <a:t>A – Bronze bushing</a:t>
            </a:r>
          </a:p>
          <a:p>
            <a:pPr lvl="1"/>
            <a:r>
              <a:rPr lang="en-US" sz="2000" b="1" i="1" dirty="0" smtClean="0">
                <a:solidFill>
                  <a:srgbClr val="FF0000"/>
                </a:solidFill>
              </a:rPr>
              <a:t>B – Upper part of steel sleeve</a:t>
            </a:r>
          </a:p>
          <a:p>
            <a:pPr lvl="1"/>
            <a:r>
              <a:rPr lang="en-US" sz="2000" b="1" i="1" dirty="0" smtClean="0">
                <a:solidFill>
                  <a:srgbClr val="FF0000"/>
                </a:solidFill>
              </a:rPr>
              <a:t>C - Lower part of steel sleeve</a:t>
            </a:r>
          </a:p>
          <a:p>
            <a:r>
              <a:rPr lang="en-US" sz="2000" dirty="0" smtClean="0"/>
              <a:t> </a:t>
            </a:r>
          </a:p>
        </p:txBody>
      </p:sp>
      <p:sp>
        <p:nvSpPr>
          <p:cNvPr id="20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56" name="Object 8"/>
          <p:cNvGraphicFramePr>
            <a:graphicFrameLocks noChangeAspect="1"/>
          </p:cNvGraphicFramePr>
          <p:nvPr/>
        </p:nvGraphicFramePr>
        <p:xfrm>
          <a:off x="1562983" y="1339703"/>
          <a:ext cx="861239" cy="414057"/>
        </p:xfrm>
        <a:graphic>
          <a:graphicData uri="http://schemas.openxmlformats.org/presentationml/2006/ole">
            <mc:AlternateContent xmlns:mc="http://schemas.openxmlformats.org/markup-compatibility/2006">
              <mc:Choice xmlns:v="urn:schemas-microsoft-com:vml" Requires="v">
                <p:oleObj spid="_x0000_s2142" name="Equation" r:id="rId3" imgW="495085" imgH="241195" progId="Equation.3">
                  <p:embed/>
                </p:oleObj>
              </mc:Choice>
              <mc:Fallback>
                <p:oleObj name="Equation" r:id="rId3" imgW="495085" imgH="241195" progId="Equation.3">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2983" y="1339703"/>
                        <a:ext cx="861239" cy="4140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58" name="Object 10"/>
          <p:cNvGraphicFramePr>
            <a:graphicFrameLocks noChangeAspect="1"/>
          </p:cNvGraphicFramePr>
          <p:nvPr/>
        </p:nvGraphicFramePr>
        <p:xfrm>
          <a:off x="5954232" y="1892595"/>
          <a:ext cx="272192" cy="433032"/>
        </p:xfrm>
        <a:graphic>
          <a:graphicData uri="http://schemas.openxmlformats.org/presentationml/2006/ole">
            <mc:AlternateContent xmlns:mc="http://schemas.openxmlformats.org/markup-compatibility/2006">
              <mc:Choice xmlns:v="urn:schemas-microsoft-com:vml" Requires="v">
                <p:oleObj spid="_x0000_s2143" name="Equation" r:id="rId5" imgW="152334" imgH="241195" progId="Equation.3">
                  <p:embed/>
                </p:oleObj>
              </mc:Choice>
              <mc:Fallback>
                <p:oleObj name="Equation" r:id="rId5" imgW="152334" imgH="241195" progId="Equation.3">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4232" y="1892595"/>
                        <a:ext cx="272192" cy="4330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p:cNvGraphicFramePr>
            <a:graphicFrameLocks noChangeAspect="1"/>
          </p:cNvGraphicFramePr>
          <p:nvPr/>
        </p:nvGraphicFramePr>
        <p:xfrm>
          <a:off x="2485061" y="1938817"/>
          <a:ext cx="871071" cy="336550"/>
        </p:xfrm>
        <a:graphic>
          <a:graphicData uri="http://schemas.openxmlformats.org/presentationml/2006/ole">
            <mc:AlternateContent xmlns:mc="http://schemas.openxmlformats.org/markup-compatibility/2006">
              <mc:Choice xmlns:v="urn:schemas-microsoft-com:vml" Requires="v">
                <p:oleObj spid="_x0000_s2144" name="Equation" r:id="rId7" imgW="558720" imgH="215640" progId="Equation.3">
                  <p:embed/>
                </p:oleObj>
              </mc:Choice>
              <mc:Fallback>
                <p:oleObj name="Equation" r:id="rId7" imgW="558720" imgH="215640" progId="Equation.3">
                  <p:embed/>
                  <p:pic>
                    <p:nvPicPr>
                      <p:cNvPr id="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5061" y="1938817"/>
                        <a:ext cx="871071"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3" name="Group 42"/>
          <p:cNvGrpSpPr/>
          <p:nvPr/>
        </p:nvGrpSpPr>
        <p:grpSpPr>
          <a:xfrm>
            <a:off x="4901609" y="2381693"/>
            <a:ext cx="4242391" cy="4476307"/>
            <a:chOff x="4901609" y="2381693"/>
            <a:chExt cx="4242391" cy="4476307"/>
          </a:xfrm>
        </p:grpSpPr>
        <p:grpSp>
          <p:nvGrpSpPr>
            <p:cNvPr id="2061" name="Group 13"/>
            <p:cNvGrpSpPr>
              <a:grpSpLocks/>
            </p:cNvGrpSpPr>
            <p:nvPr/>
          </p:nvGrpSpPr>
          <p:grpSpPr bwMode="auto">
            <a:xfrm>
              <a:off x="5167420" y="2434711"/>
              <a:ext cx="3976573" cy="4263587"/>
              <a:chOff x="3960" y="2292"/>
              <a:chExt cx="4464" cy="4746"/>
            </a:xfrm>
          </p:grpSpPr>
          <p:grpSp>
            <p:nvGrpSpPr>
              <p:cNvPr id="2062" name="Group 14"/>
              <p:cNvGrpSpPr>
                <a:grpSpLocks/>
              </p:cNvGrpSpPr>
              <p:nvPr/>
            </p:nvGrpSpPr>
            <p:grpSpPr bwMode="auto">
              <a:xfrm>
                <a:off x="3960" y="3384"/>
                <a:ext cx="3168" cy="2520"/>
                <a:chOff x="3960" y="3456"/>
                <a:chExt cx="3168" cy="2520"/>
              </a:xfrm>
            </p:grpSpPr>
            <p:sp>
              <p:nvSpPr>
                <p:cNvPr id="2063" name="Rectangle 15" descr="Wide downward diagonal"/>
                <p:cNvSpPr>
                  <a:spLocks noChangeArrowheads="1"/>
                </p:cNvSpPr>
                <p:nvPr/>
              </p:nvSpPr>
              <p:spPr bwMode="auto">
                <a:xfrm>
                  <a:off x="4536" y="3456"/>
                  <a:ext cx="360" cy="1800"/>
                </a:xfrm>
                <a:prstGeom prst="rect">
                  <a:avLst/>
                </a:prstGeom>
                <a:pattFill prst="wdDnDiag">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4" name="Rectangle 16" descr="Wide downward diagonal"/>
                <p:cNvSpPr>
                  <a:spLocks noChangeArrowheads="1"/>
                </p:cNvSpPr>
                <p:nvPr/>
              </p:nvSpPr>
              <p:spPr bwMode="auto">
                <a:xfrm>
                  <a:off x="6192" y="5256"/>
                  <a:ext cx="936" cy="720"/>
                </a:xfrm>
                <a:prstGeom prst="rect">
                  <a:avLst/>
                </a:prstGeom>
                <a:pattFill prst="wdDnDiag">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065" name="Rectangle 17" descr="Wide downward diagonal"/>
                <p:cNvSpPr>
                  <a:spLocks noChangeArrowheads="1"/>
                </p:cNvSpPr>
                <p:nvPr/>
              </p:nvSpPr>
              <p:spPr bwMode="auto">
                <a:xfrm>
                  <a:off x="6192" y="3456"/>
                  <a:ext cx="360" cy="1800"/>
                </a:xfrm>
                <a:prstGeom prst="rect">
                  <a:avLst/>
                </a:prstGeom>
                <a:pattFill prst="wdDnDiag">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66" name="Rectangle 18" descr="Wide downward diagonal"/>
                <p:cNvSpPr>
                  <a:spLocks noChangeArrowheads="1"/>
                </p:cNvSpPr>
                <p:nvPr/>
              </p:nvSpPr>
              <p:spPr bwMode="auto">
                <a:xfrm>
                  <a:off x="3960" y="5256"/>
                  <a:ext cx="936" cy="720"/>
                </a:xfrm>
                <a:prstGeom prst="rect">
                  <a:avLst/>
                </a:prstGeom>
                <a:pattFill prst="wdDnDiag">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7" name="Rectangle 19" descr="Light upward diagonal"/>
                <p:cNvSpPr>
                  <a:spLocks noChangeArrowheads="1"/>
                </p:cNvSpPr>
                <p:nvPr/>
              </p:nvSpPr>
              <p:spPr bwMode="auto">
                <a:xfrm>
                  <a:off x="4896" y="3456"/>
                  <a:ext cx="216" cy="2520"/>
                </a:xfrm>
                <a:prstGeom prst="rect">
                  <a:avLst/>
                </a:prstGeom>
                <a:pattFill prst="ltUpDiag">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8" name="Rectangle 20" descr="Light upward diagonal"/>
                <p:cNvSpPr>
                  <a:spLocks noChangeArrowheads="1"/>
                </p:cNvSpPr>
                <p:nvPr/>
              </p:nvSpPr>
              <p:spPr bwMode="auto">
                <a:xfrm>
                  <a:off x="5976" y="3456"/>
                  <a:ext cx="216" cy="2520"/>
                </a:xfrm>
                <a:prstGeom prst="rect">
                  <a:avLst/>
                </a:prstGeom>
                <a:pattFill prst="ltUpDiag">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9" name="Rectangle 21"/>
                <p:cNvSpPr>
                  <a:spLocks noChangeArrowheads="1"/>
                </p:cNvSpPr>
                <p:nvPr/>
              </p:nvSpPr>
              <p:spPr bwMode="auto">
                <a:xfrm>
                  <a:off x="5112" y="3456"/>
                  <a:ext cx="864" cy="2520"/>
                </a:xfrm>
                <a:prstGeom prst="rect">
                  <a:avLst/>
                </a:prstGeom>
                <a:solidFill>
                  <a:srgbClr val="FFCC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070" name="Line 22"/>
              <p:cNvSpPr>
                <a:spLocks noChangeShapeType="1"/>
              </p:cNvSpPr>
              <p:nvPr/>
            </p:nvSpPr>
            <p:spPr bwMode="auto">
              <a:xfrm>
                <a:off x="5544" y="3240"/>
                <a:ext cx="0" cy="2880"/>
              </a:xfrm>
              <a:prstGeom prst="line">
                <a:avLst/>
              </a:prstGeom>
              <a:noFill/>
              <a:ln w="28575">
                <a:solidFill>
                  <a:srgbClr val="000000"/>
                </a:solidFill>
                <a:prstDash val="lgDash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1" name="Line 23"/>
              <p:cNvSpPr>
                <a:spLocks noChangeShapeType="1"/>
              </p:cNvSpPr>
              <p:nvPr/>
            </p:nvSpPr>
            <p:spPr bwMode="auto">
              <a:xfrm>
                <a:off x="5544" y="5904"/>
                <a:ext cx="2448" cy="0"/>
              </a:xfrm>
              <a:prstGeom prst="line">
                <a:avLst/>
              </a:prstGeom>
              <a:noFill/>
              <a:ln w="9525">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2072" name="Line 24"/>
              <p:cNvSpPr>
                <a:spLocks noChangeShapeType="1"/>
              </p:cNvSpPr>
              <p:nvPr/>
            </p:nvSpPr>
            <p:spPr bwMode="auto">
              <a:xfrm flipV="1">
                <a:off x="5544" y="2736"/>
                <a:ext cx="0" cy="648"/>
              </a:xfrm>
              <a:prstGeom prst="line">
                <a:avLst/>
              </a:prstGeom>
              <a:noFill/>
              <a:ln w="9525">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2073" name="Line 25"/>
              <p:cNvSpPr>
                <a:spLocks noChangeShapeType="1"/>
              </p:cNvSpPr>
              <p:nvPr/>
            </p:nvSpPr>
            <p:spPr bwMode="auto">
              <a:xfrm flipH="1">
                <a:off x="4800" y="5904"/>
                <a:ext cx="744" cy="840"/>
              </a:xfrm>
              <a:prstGeom prst="line">
                <a:avLst/>
              </a:prstGeom>
              <a:noFill/>
              <a:ln w="9525">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2074" name="Text Box 26"/>
              <p:cNvSpPr txBox="1">
                <a:spLocks noChangeArrowheads="1"/>
              </p:cNvSpPr>
              <p:nvPr/>
            </p:nvSpPr>
            <p:spPr bwMode="auto">
              <a:xfrm>
                <a:off x="7992" y="5688"/>
                <a:ext cx="432" cy="4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pitchFamily="34" charset="0"/>
                  </a:rPr>
                  <a:t>x</a:t>
                </a:r>
                <a:endParaRPr kumimoji="0" lang="en-US" sz="3200" b="1" i="0" u="none" strike="noStrike" cap="none" normalizeH="0" baseline="0" smtClean="0">
                  <a:ln>
                    <a:noFill/>
                  </a:ln>
                  <a:solidFill>
                    <a:schemeClr val="tx1"/>
                  </a:solidFill>
                  <a:effectLst/>
                  <a:latin typeface="Arial" pitchFamily="34" charset="0"/>
                  <a:cs typeface="Arial" pitchFamily="34" charset="0"/>
                </a:endParaRPr>
              </a:p>
            </p:txBody>
          </p:sp>
          <p:sp>
            <p:nvSpPr>
              <p:cNvPr id="2075" name="Text Box 27"/>
              <p:cNvSpPr txBox="1">
                <a:spLocks noChangeArrowheads="1"/>
              </p:cNvSpPr>
              <p:nvPr/>
            </p:nvSpPr>
            <p:spPr bwMode="auto">
              <a:xfrm>
                <a:off x="4536" y="6606"/>
                <a:ext cx="432" cy="4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Arial" pitchFamily="34" charset="0"/>
                  </a:rPr>
                  <a:t>z</a:t>
                </a: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2076" name="Text Box 28"/>
              <p:cNvSpPr txBox="1">
                <a:spLocks noChangeArrowheads="1"/>
              </p:cNvSpPr>
              <p:nvPr/>
            </p:nvSpPr>
            <p:spPr bwMode="auto">
              <a:xfrm>
                <a:off x="5376" y="2292"/>
                <a:ext cx="432" cy="4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Arial" pitchFamily="34" charset="0"/>
                  </a:rPr>
                  <a:t>y</a:t>
                </a: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2077" name="Text Box 29"/>
              <p:cNvSpPr txBox="1">
                <a:spLocks noChangeArrowheads="1"/>
              </p:cNvSpPr>
              <p:nvPr/>
            </p:nvSpPr>
            <p:spPr bwMode="auto">
              <a:xfrm>
                <a:off x="6312" y="2448"/>
                <a:ext cx="432" cy="4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800" b="1" i="0" u="none" strike="noStrike" cap="none" normalizeH="0" baseline="0" dirty="0" smtClean="0">
                    <a:ln>
                      <a:noFill/>
                    </a:ln>
                    <a:solidFill>
                      <a:srgbClr val="FF0000"/>
                    </a:solidFill>
                    <a:effectLst/>
                    <a:latin typeface="Calibri" pitchFamily="34" charset="0"/>
                    <a:cs typeface="Arial" pitchFamily="34" charset="0"/>
                  </a:rPr>
                  <a:t>A</a:t>
                </a:r>
                <a:endParaRPr kumimoji="0" lang="en-US" sz="3200" b="1" i="0" u="none" strike="noStrike" cap="none" normalizeH="0" baseline="0" dirty="0" smtClean="0">
                  <a:ln>
                    <a:noFill/>
                  </a:ln>
                  <a:solidFill>
                    <a:srgbClr val="FF0000"/>
                  </a:solidFill>
                  <a:effectLst/>
                  <a:latin typeface="Arial" pitchFamily="34" charset="0"/>
                  <a:cs typeface="Arial" pitchFamily="34" charset="0"/>
                </a:endParaRPr>
              </a:p>
            </p:txBody>
          </p:sp>
          <p:sp>
            <p:nvSpPr>
              <p:cNvPr id="2078" name="Line 30"/>
              <p:cNvSpPr>
                <a:spLocks noChangeShapeType="1"/>
              </p:cNvSpPr>
              <p:nvPr/>
            </p:nvSpPr>
            <p:spPr bwMode="auto">
              <a:xfrm flipH="1">
                <a:off x="6048" y="2808"/>
                <a:ext cx="360" cy="576"/>
              </a:xfrm>
              <a:prstGeom prst="line">
                <a:avLst/>
              </a:prstGeom>
              <a:noFill/>
              <a:ln w="3810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79" name="Text Box 31"/>
              <p:cNvSpPr txBox="1">
                <a:spLocks noChangeArrowheads="1"/>
              </p:cNvSpPr>
              <p:nvPr/>
            </p:nvSpPr>
            <p:spPr bwMode="auto">
              <a:xfrm>
                <a:off x="7224" y="3913"/>
                <a:ext cx="432" cy="4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800" b="1" i="0" u="none" strike="noStrike" cap="none" normalizeH="0" baseline="0" dirty="0" smtClean="0">
                    <a:ln>
                      <a:noFill/>
                    </a:ln>
                    <a:solidFill>
                      <a:srgbClr val="FF0000"/>
                    </a:solidFill>
                    <a:effectLst/>
                    <a:latin typeface="Calibri" pitchFamily="34" charset="0"/>
                    <a:cs typeface="Arial" pitchFamily="34" charset="0"/>
                  </a:rPr>
                  <a:t>B</a:t>
                </a:r>
                <a:endParaRPr kumimoji="0" lang="en-US" sz="3200" b="1" i="0" u="none" strike="noStrike" cap="none" normalizeH="0" baseline="0" dirty="0" smtClean="0">
                  <a:ln>
                    <a:noFill/>
                  </a:ln>
                  <a:solidFill>
                    <a:srgbClr val="FF0000"/>
                  </a:solidFill>
                  <a:effectLst/>
                  <a:latin typeface="Arial" pitchFamily="34" charset="0"/>
                  <a:cs typeface="Arial" pitchFamily="34" charset="0"/>
                </a:endParaRPr>
              </a:p>
            </p:txBody>
          </p:sp>
          <p:sp>
            <p:nvSpPr>
              <p:cNvPr id="2080" name="Text Box 32"/>
              <p:cNvSpPr txBox="1">
                <a:spLocks noChangeArrowheads="1"/>
              </p:cNvSpPr>
              <p:nvPr/>
            </p:nvSpPr>
            <p:spPr bwMode="auto">
              <a:xfrm>
                <a:off x="7823" y="5028"/>
                <a:ext cx="432" cy="4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800" b="1" i="0" u="none" strike="noStrike" cap="none" normalizeH="0" baseline="0" dirty="0" smtClean="0">
                    <a:ln>
                      <a:noFill/>
                    </a:ln>
                    <a:solidFill>
                      <a:srgbClr val="FF0000"/>
                    </a:solidFill>
                    <a:effectLst/>
                    <a:latin typeface="Calibri" pitchFamily="34" charset="0"/>
                    <a:cs typeface="Arial" pitchFamily="34" charset="0"/>
                  </a:rPr>
                  <a:t>C</a:t>
                </a:r>
                <a:endParaRPr kumimoji="0" lang="en-US" sz="3200" b="1" i="0" u="none" strike="noStrike" cap="none" normalizeH="0" baseline="0" dirty="0" smtClean="0">
                  <a:ln>
                    <a:noFill/>
                  </a:ln>
                  <a:solidFill>
                    <a:srgbClr val="FF0000"/>
                  </a:solidFill>
                  <a:effectLst/>
                  <a:latin typeface="Arial" pitchFamily="34" charset="0"/>
                  <a:cs typeface="Arial" pitchFamily="34" charset="0"/>
                </a:endParaRPr>
              </a:p>
            </p:txBody>
          </p:sp>
          <p:sp>
            <p:nvSpPr>
              <p:cNvPr id="2081" name="Line 33"/>
              <p:cNvSpPr>
                <a:spLocks noChangeShapeType="1"/>
              </p:cNvSpPr>
              <p:nvPr/>
            </p:nvSpPr>
            <p:spPr bwMode="auto">
              <a:xfrm flipH="1">
                <a:off x="6552" y="4176"/>
                <a:ext cx="720" cy="288"/>
              </a:xfrm>
              <a:prstGeom prst="line">
                <a:avLst/>
              </a:prstGeom>
              <a:noFill/>
              <a:ln w="3810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82" name="Line 34"/>
              <p:cNvSpPr>
                <a:spLocks noChangeShapeType="1"/>
              </p:cNvSpPr>
              <p:nvPr/>
            </p:nvSpPr>
            <p:spPr bwMode="auto">
              <a:xfrm flipH="1">
                <a:off x="7128" y="5328"/>
                <a:ext cx="720" cy="288"/>
              </a:xfrm>
              <a:prstGeom prst="line">
                <a:avLst/>
              </a:prstGeom>
              <a:noFill/>
              <a:ln w="3810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sp>
          <p:nvSpPr>
            <p:cNvPr id="42" name="Rectangle 41"/>
            <p:cNvSpPr/>
            <p:nvPr/>
          </p:nvSpPr>
          <p:spPr>
            <a:xfrm>
              <a:off x="4901609" y="2381693"/>
              <a:ext cx="4242391" cy="4476307"/>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1" y="4919008"/>
            <a:ext cx="4381499" cy="1938992"/>
          </a:xfrm>
          <a:prstGeom prst="rect">
            <a:avLst/>
          </a:prstGeom>
        </p:spPr>
        <p:txBody>
          <a:bodyPr wrap="square">
            <a:spAutoFit/>
          </a:bodyPr>
          <a:lstStyle/>
          <a:p>
            <a:r>
              <a:rPr lang="en-US" sz="2000" b="1" i="1" u="sng" dirty="0" smtClean="0">
                <a:solidFill>
                  <a:schemeClr val="accent2"/>
                </a:solidFill>
                <a:cs typeface="Times New Roman" pitchFamily="18" charset="0"/>
              </a:rPr>
              <a:t>Note</a:t>
            </a:r>
            <a:r>
              <a:rPr lang="en-US" sz="2000" dirty="0" smtClean="0">
                <a:solidFill>
                  <a:schemeClr val="accent2"/>
                </a:solidFill>
                <a:cs typeface="Times New Roman" pitchFamily="18" charset="0"/>
              </a:rPr>
              <a:t>:  The terms </a:t>
            </a:r>
            <a:r>
              <a:rPr lang="en-US" sz="2000" b="1" i="1" dirty="0" smtClean="0">
                <a:solidFill>
                  <a:schemeClr val="accent2"/>
                </a:solidFill>
                <a:cs typeface="Times New Roman" pitchFamily="18" charset="0"/>
              </a:rPr>
              <a:t>center of gravity</a:t>
            </a:r>
            <a:r>
              <a:rPr lang="en-US" sz="2000" dirty="0" smtClean="0">
                <a:solidFill>
                  <a:schemeClr val="accent2"/>
                </a:solidFill>
                <a:cs typeface="Times New Roman" pitchFamily="18" charset="0"/>
              </a:rPr>
              <a:t> and </a:t>
            </a:r>
            <a:r>
              <a:rPr lang="en-US" sz="2000" b="1" i="1" dirty="0" smtClean="0">
                <a:solidFill>
                  <a:schemeClr val="accent2"/>
                </a:solidFill>
                <a:cs typeface="Times New Roman" pitchFamily="18" charset="0"/>
              </a:rPr>
              <a:t>center of mass</a:t>
            </a:r>
            <a:r>
              <a:rPr lang="en-US" sz="2000" dirty="0" smtClean="0">
                <a:solidFill>
                  <a:schemeClr val="accent2"/>
                </a:solidFill>
                <a:cs typeface="Times New Roman" pitchFamily="18" charset="0"/>
              </a:rPr>
              <a:t> are essentially the same.  The </a:t>
            </a:r>
            <a:r>
              <a:rPr lang="en-US" sz="2000" b="1" i="1" dirty="0" smtClean="0">
                <a:solidFill>
                  <a:schemeClr val="accent2"/>
                </a:solidFill>
                <a:cs typeface="Times New Roman" pitchFamily="18" charset="0"/>
              </a:rPr>
              <a:t>centroid</a:t>
            </a:r>
            <a:r>
              <a:rPr lang="en-US" sz="2000" dirty="0" smtClean="0">
                <a:solidFill>
                  <a:schemeClr val="accent2"/>
                </a:solidFill>
                <a:cs typeface="Times New Roman" pitchFamily="18" charset="0"/>
              </a:rPr>
              <a:t> (center of area or center of volume) is equivalent to the center of gravity only for uniform material (all parts made of the same material).   </a:t>
            </a:r>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58225" y="0"/>
            <a:ext cx="485775" cy="381000"/>
          </a:xfrm>
          <a:noFill/>
        </p:spPr>
        <p:txBody>
          <a:bodyPr/>
          <a:lstStyle/>
          <a:p>
            <a:fld id="{83B14A58-A0AF-4119-AAC7-5996DE6F86F1}" type="slidenum">
              <a:rPr lang="en-US" b="1" smtClean="0">
                <a:solidFill>
                  <a:schemeClr val="accent2"/>
                </a:solidFill>
              </a:rPr>
              <a:pPr/>
              <a:t>7</a:t>
            </a:fld>
            <a:endParaRPr lang="en-US" b="1" dirty="0" smtClean="0">
              <a:solidFill>
                <a:schemeClr val="accent2"/>
              </a:solidFill>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Inventor Lecture #8</a:t>
            </a:r>
            <a:endParaRPr lang="en-US" sz="3200" dirty="0"/>
          </a:p>
        </p:txBody>
      </p:sp>
      <p:sp>
        <p:nvSpPr>
          <p:cNvPr id="70668" name="Rectangle 12"/>
          <p:cNvSpPr>
            <a:spLocks noChangeArrowheads="1"/>
          </p:cNvSpPr>
          <p:nvPr/>
        </p:nvSpPr>
        <p:spPr bwMode="auto">
          <a:xfrm>
            <a:off x="0" y="389519"/>
            <a:ext cx="9144000" cy="1015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r>
              <a:rPr lang="en-US" sz="2000" b="1" u="sng" dirty="0" smtClean="0">
                <a:solidFill>
                  <a:schemeClr val="accent2"/>
                </a:solidFill>
                <a:cs typeface="Times New Roman" pitchFamily="18" charset="0"/>
              </a:rPr>
              <a:t>Analytical Solution</a:t>
            </a:r>
            <a:r>
              <a:rPr lang="en-US" sz="2000" dirty="0" smtClean="0">
                <a:solidFill>
                  <a:schemeClr val="accent2"/>
                </a:solidFill>
                <a:cs typeface="Times New Roman" pitchFamily="18" charset="0"/>
              </a:rPr>
              <a:t> (continued):</a:t>
            </a:r>
          </a:p>
          <a:p>
            <a:endParaRPr lang="en-US" sz="2000" dirty="0" smtClean="0">
              <a:solidFill>
                <a:schemeClr val="accent2"/>
              </a:solidFill>
              <a:cs typeface="Times New Roman" pitchFamily="18" charset="0"/>
            </a:endParaRPr>
          </a:p>
          <a:p>
            <a:r>
              <a:rPr lang="en-US" sz="2000" dirty="0" smtClean="0">
                <a:solidFill>
                  <a:schemeClr val="accent2"/>
                </a:solidFill>
                <a:cs typeface="Times New Roman" pitchFamily="18" charset="0"/>
              </a:rPr>
              <a:t>Note that the volume of a cylinder is:</a:t>
            </a:r>
            <a:endParaRPr lang="en-US" sz="2000" dirty="0" smtClean="0"/>
          </a:p>
        </p:txBody>
      </p:sp>
      <p:sp>
        <p:nvSpPr>
          <p:cNvPr id="20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 name="Group 13"/>
          <p:cNvGrpSpPr>
            <a:grpSpLocks/>
          </p:cNvGrpSpPr>
          <p:nvPr/>
        </p:nvGrpSpPr>
        <p:grpSpPr bwMode="auto">
          <a:xfrm>
            <a:off x="6198781" y="3444949"/>
            <a:ext cx="2945219" cy="3413051"/>
            <a:chOff x="3960" y="2292"/>
            <a:chExt cx="4464" cy="4746"/>
          </a:xfrm>
        </p:grpSpPr>
        <p:grpSp>
          <p:nvGrpSpPr>
            <p:cNvPr id="3" name="Group 14"/>
            <p:cNvGrpSpPr>
              <a:grpSpLocks/>
            </p:cNvGrpSpPr>
            <p:nvPr/>
          </p:nvGrpSpPr>
          <p:grpSpPr bwMode="auto">
            <a:xfrm>
              <a:off x="3960" y="3384"/>
              <a:ext cx="3168" cy="2520"/>
              <a:chOff x="3960" y="3456"/>
              <a:chExt cx="3168" cy="2520"/>
            </a:xfrm>
          </p:grpSpPr>
          <p:sp>
            <p:nvSpPr>
              <p:cNvPr id="2063" name="Rectangle 15" descr="Wide downward diagonal"/>
              <p:cNvSpPr>
                <a:spLocks noChangeArrowheads="1"/>
              </p:cNvSpPr>
              <p:nvPr/>
            </p:nvSpPr>
            <p:spPr bwMode="auto">
              <a:xfrm>
                <a:off x="4536" y="3456"/>
                <a:ext cx="360" cy="1800"/>
              </a:xfrm>
              <a:prstGeom prst="rect">
                <a:avLst/>
              </a:prstGeom>
              <a:pattFill prst="wdDnDiag">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4" name="Rectangle 16" descr="Wide downward diagonal"/>
              <p:cNvSpPr>
                <a:spLocks noChangeArrowheads="1"/>
              </p:cNvSpPr>
              <p:nvPr/>
            </p:nvSpPr>
            <p:spPr bwMode="auto">
              <a:xfrm>
                <a:off x="6192" y="5256"/>
                <a:ext cx="936" cy="720"/>
              </a:xfrm>
              <a:prstGeom prst="rect">
                <a:avLst/>
              </a:prstGeom>
              <a:pattFill prst="wdDnDiag">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065" name="Rectangle 17" descr="Wide downward diagonal"/>
              <p:cNvSpPr>
                <a:spLocks noChangeArrowheads="1"/>
              </p:cNvSpPr>
              <p:nvPr/>
            </p:nvSpPr>
            <p:spPr bwMode="auto">
              <a:xfrm>
                <a:off x="6192" y="3456"/>
                <a:ext cx="360" cy="1800"/>
              </a:xfrm>
              <a:prstGeom prst="rect">
                <a:avLst/>
              </a:prstGeom>
              <a:pattFill prst="wdDnDiag">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66" name="Rectangle 18" descr="Wide downward diagonal"/>
              <p:cNvSpPr>
                <a:spLocks noChangeArrowheads="1"/>
              </p:cNvSpPr>
              <p:nvPr/>
            </p:nvSpPr>
            <p:spPr bwMode="auto">
              <a:xfrm>
                <a:off x="3960" y="5256"/>
                <a:ext cx="936" cy="720"/>
              </a:xfrm>
              <a:prstGeom prst="rect">
                <a:avLst/>
              </a:prstGeom>
              <a:pattFill prst="wdDnDiag">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7" name="Rectangle 19" descr="Light upward diagonal"/>
              <p:cNvSpPr>
                <a:spLocks noChangeArrowheads="1"/>
              </p:cNvSpPr>
              <p:nvPr/>
            </p:nvSpPr>
            <p:spPr bwMode="auto">
              <a:xfrm>
                <a:off x="4896" y="3456"/>
                <a:ext cx="216" cy="2520"/>
              </a:xfrm>
              <a:prstGeom prst="rect">
                <a:avLst/>
              </a:prstGeom>
              <a:pattFill prst="ltUpDiag">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8" name="Rectangle 20" descr="Light upward diagonal"/>
              <p:cNvSpPr>
                <a:spLocks noChangeArrowheads="1"/>
              </p:cNvSpPr>
              <p:nvPr/>
            </p:nvSpPr>
            <p:spPr bwMode="auto">
              <a:xfrm>
                <a:off x="5976" y="3456"/>
                <a:ext cx="216" cy="2520"/>
              </a:xfrm>
              <a:prstGeom prst="rect">
                <a:avLst/>
              </a:prstGeom>
              <a:pattFill prst="ltUpDiag">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9" name="Rectangle 21"/>
              <p:cNvSpPr>
                <a:spLocks noChangeArrowheads="1"/>
              </p:cNvSpPr>
              <p:nvPr/>
            </p:nvSpPr>
            <p:spPr bwMode="auto">
              <a:xfrm>
                <a:off x="5112" y="3456"/>
                <a:ext cx="864" cy="2520"/>
              </a:xfrm>
              <a:prstGeom prst="rect">
                <a:avLst/>
              </a:prstGeom>
              <a:solidFill>
                <a:srgbClr val="FFCC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070" name="Line 22"/>
            <p:cNvSpPr>
              <a:spLocks noChangeShapeType="1"/>
            </p:cNvSpPr>
            <p:nvPr/>
          </p:nvSpPr>
          <p:spPr bwMode="auto">
            <a:xfrm>
              <a:off x="5544" y="3240"/>
              <a:ext cx="0" cy="2880"/>
            </a:xfrm>
            <a:prstGeom prst="line">
              <a:avLst/>
            </a:prstGeom>
            <a:noFill/>
            <a:ln w="28575">
              <a:solidFill>
                <a:srgbClr val="000000"/>
              </a:solidFill>
              <a:prstDash val="lgDash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1" name="Line 23"/>
            <p:cNvSpPr>
              <a:spLocks noChangeShapeType="1"/>
            </p:cNvSpPr>
            <p:nvPr/>
          </p:nvSpPr>
          <p:spPr bwMode="auto">
            <a:xfrm>
              <a:off x="5544" y="5904"/>
              <a:ext cx="2448" cy="0"/>
            </a:xfrm>
            <a:prstGeom prst="line">
              <a:avLst/>
            </a:prstGeom>
            <a:noFill/>
            <a:ln w="9525">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2072" name="Line 24"/>
            <p:cNvSpPr>
              <a:spLocks noChangeShapeType="1"/>
            </p:cNvSpPr>
            <p:nvPr/>
          </p:nvSpPr>
          <p:spPr bwMode="auto">
            <a:xfrm flipV="1">
              <a:off x="5544" y="2736"/>
              <a:ext cx="0" cy="648"/>
            </a:xfrm>
            <a:prstGeom prst="line">
              <a:avLst/>
            </a:prstGeom>
            <a:noFill/>
            <a:ln w="9525">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2073" name="Line 25"/>
            <p:cNvSpPr>
              <a:spLocks noChangeShapeType="1"/>
            </p:cNvSpPr>
            <p:nvPr/>
          </p:nvSpPr>
          <p:spPr bwMode="auto">
            <a:xfrm flipH="1">
              <a:off x="4800" y="5904"/>
              <a:ext cx="744" cy="840"/>
            </a:xfrm>
            <a:prstGeom prst="line">
              <a:avLst/>
            </a:prstGeom>
            <a:noFill/>
            <a:ln w="9525">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2074" name="Text Box 26"/>
            <p:cNvSpPr txBox="1">
              <a:spLocks noChangeArrowheads="1"/>
            </p:cNvSpPr>
            <p:nvPr/>
          </p:nvSpPr>
          <p:spPr bwMode="auto">
            <a:xfrm>
              <a:off x="7992" y="5688"/>
              <a:ext cx="432" cy="4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pitchFamily="34" charset="0"/>
                </a:rPr>
                <a:t>x</a:t>
              </a:r>
              <a:endParaRPr kumimoji="0" lang="en-US" sz="3200" b="1" i="0" u="none" strike="noStrike" cap="none" normalizeH="0" baseline="0" smtClean="0">
                <a:ln>
                  <a:noFill/>
                </a:ln>
                <a:solidFill>
                  <a:schemeClr val="tx1"/>
                </a:solidFill>
                <a:effectLst/>
                <a:latin typeface="Arial" pitchFamily="34" charset="0"/>
                <a:cs typeface="Arial" pitchFamily="34" charset="0"/>
              </a:endParaRPr>
            </a:p>
          </p:txBody>
        </p:sp>
        <p:sp>
          <p:nvSpPr>
            <p:cNvPr id="2075" name="Text Box 27"/>
            <p:cNvSpPr txBox="1">
              <a:spLocks noChangeArrowheads="1"/>
            </p:cNvSpPr>
            <p:nvPr/>
          </p:nvSpPr>
          <p:spPr bwMode="auto">
            <a:xfrm>
              <a:off x="4536" y="6606"/>
              <a:ext cx="432" cy="4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Arial" pitchFamily="34" charset="0"/>
                </a:rPr>
                <a:t>z</a:t>
              </a: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2076" name="Text Box 28"/>
            <p:cNvSpPr txBox="1">
              <a:spLocks noChangeArrowheads="1"/>
            </p:cNvSpPr>
            <p:nvPr/>
          </p:nvSpPr>
          <p:spPr bwMode="auto">
            <a:xfrm>
              <a:off x="5376" y="2292"/>
              <a:ext cx="432" cy="4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Arial" pitchFamily="34" charset="0"/>
                </a:rPr>
                <a:t>y</a:t>
              </a: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2077" name="Text Box 29"/>
            <p:cNvSpPr txBox="1">
              <a:spLocks noChangeArrowheads="1"/>
            </p:cNvSpPr>
            <p:nvPr/>
          </p:nvSpPr>
          <p:spPr bwMode="auto">
            <a:xfrm>
              <a:off x="6312" y="2448"/>
              <a:ext cx="432" cy="4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800" b="1" i="0" u="none" strike="noStrike" cap="none" normalizeH="0" baseline="0" dirty="0" smtClean="0">
                  <a:ln>
                    <a:noFill/>
                  </a:ln>
                  <a:solidFill>
                    <a:srgbClr val="FF0000"/>
                  </a:solidFill>
                  <a:effectLst/>
                  <a:latin typeface="Calibri" pitchFamily="34" charset="0"/>
                  <a:cs typeface="Arial" pitchFamily="34" charset="0"/>
                </a:rPr>
                <a:t>A</a:t>
              </a:r>
              <a:endParaRPr kumimoji="0" lang="en-US" sz="3200" b="1" i="0" u="none" strike="noStrike" cap="none" normalizeH="0" baseline="0" dirty="0" smtClean="0">
                <a:ln>
                  <a:noFill/>
                </a:ln>
                <a:solidFill>
                  <a:srgbClr val="FF0000"/>
                </a:solidFill>
                <a:effectLst/>
                <a:latin typeface="Arial" pitchFamily="34" charset="0"/>
                <a:cs typeface="Arial" pitchFamily="34" charset="0"/>
              </a:endParaRPr>
            </a:p>
          </p:txBody>
        </p:sp>
        <p:sp>
          <p:nvSpPr>
            <p:cNvPr id="2078" name="Line 30"/>
            <p:cNvSpPr>
              <a:spLocks noChangeShapeType="1"/>
            </p:cNvSpPr>
            <p:nvPr/>
          </p:nvSpPr>
          <p:spPr bwMode="auto">
            <a:xfrm flipH="1">
              <a:off x="6048" y="2808"/>
              <a:ext cx="360" cy="576"/>
            </a:xfrm>
            <a:prstGeom prst="line">
              <a:avLst/>
            </a:prstGeom>
            <a:noFill/>
            <a:ln w="3810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79" name="Text Box 31"/>
            <p:cNvSpPr txBox="1">
              <a:spLocks noChangeArrowheads="1"/>
            </p:cNvSpPr>
            <p:nvPr/>
          </p:nvSpPr>
          <p:spPr bwMode="auto">
            <a:xfrm>
              <a:off x="7224" y="3913"/>
              <a:ext cx="432" cy="4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800" b="1" i="0" u="none" strike="noStrike" cap="none" normalizeH="0" baseline="0" dirty="0" smtClean="0">
                  <a:ln>
                    <a:noFill/>
                  </a:ln>
                  <a:solidFill>
                    <a:srgbClr val="FF0000"/>
                  </a:solidFill>
                  <a:effectLst/>
                  <a:latin typeface="Calibri" pitchFamily="34" charset="0"/>
                  <a:cs typeface="Arial" pitchFamily="34" charset="0"/>
                </a:rPr>
                <a:t>B</a:t>
              </a:r>
              <a:endParaRPr kumimoji="0" lang="en-US" sz="3200" b="1" i="0" u="none" strike="noStrike" cap="none" normalizeH="0" baseline="0" dirty="0" smtClean="0">
                <a:ln>
                  <a:noFill/>
                </a:ln>
                <a:solidFill>
                  <a:srgbClr val="FF0000"/>
                </a:solidFill>
                <a:effectLst/>
                <a:latin typeface="Arial" pitchFamily="34" charset="0"/>
                <a:cs typeface="Arial" pitchFamily="34" charset="0"/>
              </a:endParaRPr>
            </a:p>
          </p:txBody>
        </p:sp>
        <p:sp>
          <p:nvSpPr>
            <p:cNvPr id="2080" name="Text Box 32"/>
            <p:cNvSpPr txBox="1">
              <a:spLocks noChangeArrowheads="1"/>
            </p:cNvSpPr>
            <p:nvPr/>
          </p:nvSpPr>
          <p:spPr bwMode="auto">
            <a:xfrm>
              <a:off x="7823" y="5028"/>
              <a:ext cx="432" cy="4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800" b="1" i="0" u="none" strike="noStrike" cap="none" normalizeH="0" baseline="0" dirty="0" smtClean="0">
                  <a:ln>
                    <a:noFill/>
                  </a:ln>
                  <a:solidFill>
                    <a:srgbClr val="FF0000"/>
                  </a:solidFill>
                  <a:effectLst/>
                  <a:latin typeface="Calibri" pitchFamily="34" charset="0"/>
                  <a:cs typeface="Arial" pitchFamily="34" charset="0"/>
                </a:rPr>
                <a:t>C</a:t>
              </a:r>
              <a:endParaRPr kumimoji="0" lang="en-US" sz="3200" b="1" i="0" u="none" strike="noStrike" cap="none" normalizeH="0" baseline="0" dirty="0" smtClean="0">
                <a:ln>
                  <a:noFill/>
                </a:ln>
                <a:solidFill>
                  <a:srgbClr val="FF0000"/>
                </a:solidFill>
                <a:effectLst/>
                <a:latin typeface="Arial" pitchFamily="34" charset="0"/>
                <a:cs typeface="Arial" pitchFamily="34" charset="0"/>
              </a:endParaRPr>
            </a:p>
          </p:txBody>
        </p:sp>
        <p:sp>
          <p:nvSpPr>
            <p:cNvPr id="2081" name="Line 33"/>
            <p:cNvSpPr>
              <a:spLocks noChangeShapeType="1"/>
            </p:cNvSpPr>
            <p:nvPr/>
          </p:nvSpPr>
          <p:spPr bwMode="auto">
            <a:xfrm flipH="1">
              <a:off x="6552" y="4176"/>
              <a:ext cx="720" cy="288"/>
            </a:xfrm>
            <a:prstGeom prst="line">
              <a:avLst/>
            </a:prstGeom>
            <a:noFill/>
            <a:ln w="3810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82" name="Line 34"/>
            <p:cNvSpPr>
              <a:spLocks noChangeShapeType="1"/>
            </p:cNvSpPr>
            <p:nvPr/>
          </p:nvSpPr>
          <p:spPr bwMode="auto">
            <a:xfrm flipH="1">
              <a:off x="7128" y="5328"/>
              <a:ext cx="720" cy="288"/>
            </a:xfrm>
            <a:prstGeom prst="line">
              <a:avLst/>
            </a:prstGeom>
            <a:noFill/>
            <a:ln w="3810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graphicFrame>
        <p:nvGraphicFramePr>
          <p:cNvPr id="20486" name="Object 6"/>
          <p:cNvGraphicFramePr>
            <a:graphicFrameLocks noChangeAspect="1"/>
          </p:cNvGraphicFramePr>
          <p:nvPr/>
        </p:nvGraphicFramePr>
        <p:xfrm>
          <a:off x="544549" y="1393345"/>
          <a:ext cx="3300404" cy="648105"/>
        </p:xfrm>
        <a:graphic>
          <a:graphicData uri="http://schemas.openxmlformats.org/presentationml/2006/ole">
            <mc:AlternateContent xmlns:mc="http://schemas.openxmlformats.org/markup-compatibility/2006">
              <mc:Choice xmlns:v="urn:schemas-microsoft-com:vml" Requires="v">
                <p:oleObj spid="_x0000_s20571" name="Equation" r:id="rId3" imgW="2400120" imgH="469800" progId="Equation.3">
                  <p:embed/>
                </p:oleObj>
              </mc:Choice>
              <mc:Fallback>
                <p:oleObj name="Equation" r:id="rId3" imgW="2400120" imgH="46980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549" y="1393345"/>
                        <a:ext cx="3300404" cy="6481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5" name="Object 5"/>
          <p:cNvGraphicFramePr>
            <a:graphicFrameLocks noChangeAspect="1"/>
          </p:cNvGraphicFramePr>
          <p:nvPr/>
        </p:nvGraphicFramePr>
        <p:xfrm>
          <a:off x="282575" y="4029075"/>
          <a:ext cx="5407025" cy="1882775"/>
        </p:xfrm>
        <a:graphic>
          <a:graphicData uri="http://schemas.openxmlformats.org/presentationml/2006/ole">
            <mc:AlternateContent xmlns:mc="http://schemas.openxmlformats.org/markup-compatibility/2006">
              <mc:Choice xmlns:v="urn:schemas-microsoft-com:vml" Requires="v">
                <p:oleObj spid="_x0000_s20572" name="Equation" r:id="rId5" imgW="3454200" imgH="1206360" progId="Equation.3">
                  <p:embed/>
                </p:oleObj>
              </mc:Choice>
              <mc:Fallback>
                <p:oleObj name="Equation" r:id="rId5" imgW="3454200" imgH="120636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575" y="4029075"/>
                        <a:ext cx="5407025" cy="188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8" name="Rectangle 8"/>
          <p:cNvSpPr>
            <a:spLocks noChangeArrowheads="1"/>
          </p:cNvSpPr>
          <p:nvPr/>
        </p:nvSpPr>
        <p:spPr bwMode="auto">
          <a:xfrm>
            <a:off x="0" y="1562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489" name="Object 9"/>
          <p:cNvGraphicFramePr>
            <a:graphicFrameLocks noChangeAspect="1"/>
          </p:cNvGraphicFramePr>
          <p:nvPr/>
        </p:nvGraphicFramePr>
        <p:xfrm>
          <a:off x="491607" y="2509284"/>
          <a:ext cx="2860160" cy="625660"/>
        </p:xfrm>
        <a:graphic>
          <a:graphicData uri="http://schemas.openxmlformats.org/presentationml/2006/ole">
            <mc:AlternateContent xmlns:mc="http://schemas.openxmlformats.org/markup-compatibility/2006">
              <mc:Choice xmlns:v="urn:schemas-microsoft-com:vml" Requires="v">
                <p:oleObj spid="_x0000_s20573" name="Equation" r:id="rId7" imgW="1803240" imgH="393480" progId="Equation.3">
                  <p:embed/>
                </p:oleObj>
              </mc:Choice>
              <mc:Fallback>
                <p:oleObj name="Equation" r:id="rId7" imgW="1803240" imgH="393480" progId="Equation.3">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1607" y="2509284"/>
                        <a:ext cx="2860160" cy="6256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 name="Rectangle 37"/>
          <p:cNvSpPr/>
          <p:nvPr/>
        </p:nvSpPr>
        <p:spPr>
          <a:xfrm>
            <a:off x="0" y="2081749"/>
            <a:ext cx="4315605" cy="400110"/>
          </a:xfrm>
          <a:prstGeom prst="rect">
            <a:avLst/>
          </a:prstGeom>
        </p:spPr>
        <p:txBody>
          <a:bodyPr wrap="none">
            <a:spAutoFit/>
          </a:bodyPr>
          <a:lstStyle/>
          <a:p>
            <a:r>
              <a:rPr lang="en-US" sz="2000" dirty="0" smtClean="0">
                <a:solidFill>
                  <a:schemeClr val="accent2"/>
                </a:solidFill>
                <a:cs typeface="Times New Roman" pitchFamily="18" charset="0"/>
              </a:rPr>
              <a:t>and the volume of a hollow cylinder is:</a:t>
            </a:r>
            <a:endParaRPr lang="en-US" sz="2000" dirty="0"/>
          </a:p>
        </p:txBody>
      </p:sp>
      <p:pic>
        <p:nvPicPr>
          <p:cNvPr id="39" name="Picture 2" descr="05_113pr"/>
          <p:cNvPicPr>
            <a:picLocks noChangeAspect="1" noChangeArrowheads="1"/>
          </p:cNvPicPr>
          <p:nvPr/>
        </p:nvPicPr>
        <p:blipFill>
          <a:blip r:embed="rId9" cstate="print"/>
          <a:srcRect/>
          <a:stretch>
            <a:fillRect/>
          </a:stretch>
        </p:blipFill>
        <p:spPr bwMode="auto">
          <a:xfrm>
            <a:off x="6209411" y="457201"/>
            <a:ext cx="2655745" cy="3026546"/>
          </a:xfrm>
          <a:prstGeom prst="rect">
            <a:avLst/>
          </a:prstGeom>
          <a:noFill/>
        </p:spPr>
      </p:pic>
      <p:sp>
        <p:nvSpPr>
          <p:cNvPr id="40" name="Rectangle 39"/>
          <p:cNvSpPr/>
          <p:nvPr/>
        </p:nvSpPr>
        <p:spPr>
          <a:xfrm>
            <a:off x="0" y="3191079"/>
            <a:ext cx="4401879" cy="707886"/>
          </a:xfrm>
          <a:prstGeom prst="rect">
            <a:avLst/>
          </a:prstGeom>
        </p:spPr>
        <p:txBody>
          <a:bodyPr wrap="square">
            <a:spAutoFit/>
          </a:bodyPr>
          <a:lstStyle/>
          <a:p>
            <a:r>
              <a:rPr lang="en-US" sz="2000" dirty="0" smtClean="0">
                <a:solidFill>
                  <a:schemeClr val="accent2"/>
                </a:solidFill>
                <a:cs typeface="Times New Roman" pitchFamily="18" charset="0"/>
              </a:rPr>
              <a:t>So the volumes of parts A, B, and C are as follows (using diameters in meters) :</a:t>
            </a: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58225" y="0"/>
            <a:ext cx="485775" cy="381000"/>
          </a:xfrm>
          <a:noFill/>
        </p:spPr>
        <p:txBody>
          <a:bodyPr/>
          <a:lstStyle/>
          <a:p>
            <a:fld id="{83B14A58-A0AF-4119-AAC7-5996DE6F86F1}" type="slidenum">
              <a:rPr lang="en-US" b="1" smtClean="0">
                <a:solidFill>
                  <a:schemeClr val="accent2"/>
                </a:solidFill>
              </a:rPr>
              <a:pPr/>
              <a:t>8</a:t>
            </a:fld>
            <a:endParaRPr lang="en-US" b="1" dirty="0" smtClean="0">
              <a:solidFill>
                <a:schemeClr val="accent2"/>
              </a:solidFill>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Inventor Lecture #8</a:t>
            </a:r>
            <a:endParaRPr lang="en-US" sz="3200" dirty="0"/>
          </a:p>
        </p:txBody>
      </p:sp>
      <p:sp>
        <p:nvSpPr>
          <p:cNvPr id="70668" name="Rectangle 12"/>
          <p:cNvSpPr>
            <a:spLocks noChangeArrowheads="1"/>
          </p:cNvSpPr>
          <p:nvPr/>
        </p:nvSpPr>
        <p:spPr bwMode="auto">
          <a:xfrm>
            <a:off x="0" y="389519"/>
            <a:ext cx="9144000" cy="1015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r>
              <a:rPr lang="en-US" sz="2000" b="1" u="sng" dirty="0" smtClean="0">
                <a:solidFill>
                  <a:schemeClr val="accent2"/>
                </a:solidFill>
                <a:cs typeface="Times New Roman" pitchFamily="18" charset="0"/>
              </a:rPr>
              <a:t>Analytical Solution</a:t>
            </a:r>
            <a:r>
              <a:rPr lang="en-US" sz="2000" dirty="0" smtClean="0">
                <a:solidFill>
                  <a:schemeClr val="accent2"/>
                </a:solidFill>
                <a:cs typeface="Times New Roman" pitchFamily="18" charset="0"/>
              </a:rPr>
              <a:t> (continued):</a:t>
            </a:r>
          </a:p>
          <a:p>
            <a:r>
              <a:rPr lang="en-US" sz="2000" dirty="0" smtClean="0">
                <a:solidFill>
                  <a:schemeClr val="accent2"/>
                </a:solidFill>
                <a:cs typeface="Times New Roman" pitchFamily="18" charset="0"/>
              </a:rPr>
              <a:t>To find the center of mass for the entire object, we will first find the center of mass for each part.</a:t>
            </a:r>
          </a:p>
        </p:txBody>
      </p:sp>
      <p:sp>
        <p:nvSpPr>
          <p:cNvPr id="20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88" name="Rectangle 8"/>
          <p:cNvSpPr>
            <a:spLocks noChangeArrowheads="1"/>
          </p:cNvSpPr>
          <p:nvPr/>
        </p:nvSpPr>
        <p:spPr bwMode="auto">
          <a:xfrm>
            <a:off x="0" y="1562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7" name="Picture 36"/>
          <p:cNvPicPr/>
          <p:nvPr/>
        </p:nvPicPr>
        <p:blipFill>
          <a:blip r:embed="rId3" cstate="print"/>
          <a:srcRect l="500" t="25701"/>
          <a:stretch>
            <a:fillRect/>
          </a:stretch>
        </p:blipFill>
        <p:spPr bwMode="auto">
          <a:xfrm>
            <a:off x="45720" y="3942272"/>
            <a:ext cx="9098280" cy="2915728"/>
          </a:xfrm>
          <a:prstGeom prst="rect">
            <a:avLst/>
          </a:prstGeom>
          <a:noFill/>
          <a:ln w="9525">
            <a:noFill/>
            <a:miter lim="800000"/>
            <a:headEnd/>
            <a:tailEnd/>
          </a:ln>
        </p:spPr>
      </p:pic>
      <p:graphicFrame>
        <p:nvGraphicFramePr>
          <p:cNvPr id="41989" name="Object 5"/>
          <p:cNvGraphicFramePr>
            <a:graphicFrameLocks noChangeAspect="1"/>
          </p:cNvGraphicFramePr>
          <p:nvPr/>
        </p:nvGraphicFramePr>
        <p:xfrm>
          <a:off x="224286" y="1435309"/>
          <a:ext cx="8669338" cy="2378075"/>
        </p:xfrm>
        <a:graphic>
          <a:graphicData uri="http://schemas.openxmlformats.org/presentationml/2006/ole">
            <mc:AlternateContent xmlns:mc="http://schemas.openxmlformats.org/markup-compatibility/2006">
              <mc:Choice xmlns:v="urn:schemas-microsoft-com:vml" Requires="v">
                <p:oleObj spid="_x0000_s42017" name="Equation" r:id="rId4" imgW="4686120" imgH="1295280" progId="Equation.3">
                  <p:embed/>
                </p:oleObj>
              </mc:Choice>
              <mc:Fallback>
                <p:oleObj name="Equation" r:id="rId4" imgW="4686120" imgH="1295280" progId="Equation.3">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286" y="1435309"/>
                        <a:ext cx="8669338" cy="2378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58225" y="0"/>
            <a:ext cx="485775" cy="381000"/>
          </a:xfrm>
          <a:noFill/>
        </p:spPr>
        <p:txBody>
          <a:bodyPr/>
          <a:lstStyle/>
          <a:p>
            <a:fld id="{83B14A58-A0AF-4119-AAC7-5996DE6F86F1}" type="slidenum">
              <a:rPr lang="en-US" b="1" smtClean="0">
                <a:solidFill>
                  <a:schemeClr val="accent2"/>
                </a:solidFill>
              </a:rPr>
              <a:pPr/>
              <a:t>9</a:t>
            </a:fld>
            <a:endParaRPr lang="en-US" b="1" dirty="0" smtClean="0">
              <a:solidFill>
                <a:schemeClr val="accent2"/>
              </a:solidFill>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Inventor Lecture #8</a:t>
            </a:r>
            <a:endParaRPr lang="en-US" sz="3200" dirty="0"/>
          </a:p>
        </p:txBody>
      </p:sp>
      <p:sp>
        <p:nvSpPr>
          <p:cNvPr id="70668" name="Rectangle 12"/>
          <p:cNvSpPr>
            <a:spLocks noChangeArrowheads="1"/>
          </p:cNvSpPr>
          <p:nvPr/>
        </p:nvSpPr>
        <p:spPr bwMode="auto">
          <a:xfrm>
            <a:off x="0" y="389519"/>
            <a:ext cx="9144000" cy="7078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r>
              <a:rPr lang="en-US" sz="2000" b="1" u="sng" dirty="0" smtClean="0">
                <a:solidFill>
                  <a:schemeClr val="accent2"/>
                </a:solidFill>
                <a:cs typeface="Times New Roman" pitchFamily="18" charset="0"/>
              </a:rPr>
              <a:t>Analytical Solution</a:t>
            </a:r>
            <a:r>
              <a:rPr lang="en-US" sz="2000" dirty="0" smtClean="0">
                <a:solidFill>
                  <a:schemeClr val="accent2"/>
                </a:solidFill>
                <a:cs typeface="Times New Roman" pitchFamily="18" charset="0"/>
              </a:rPr>
              <a:t> (continued):</a:t>
            </a:r>
          </a:p>
          <a:p>
            <a:r>
              <a:rPr lang="en-US" sz="2000" dirty="0" smtClean="0">
                <a:solidFill>
                  <a:schemeClr val="accent2"/>
                </a:solidFill>
                <a:cs typeface="Times New Roman" pitchFamily="18" charset="0"/>
              </a:rPr>
              <a:t>If the mass density of each part is known, then the mass can be calculated as follows:</a:t>
            </a:r>
            <a:endParaRPr lang="en-US" sz="2000" dirty="0" smtClean="0"/>
          </a:p>
        </p:txBody>
      </p:sp>
      <p:sp>
        <p:nvSpPr>
          <p:cNvPr id="20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88" name="Rectangle 8"/>
          <p:cNvSpPr>
            <a:spLocks noChangeArrowheads="1"/>
          </p:cNvSpPr>
          <p:nvPr/>
        </p:nvSpPr>
        <p:spPr bwMode="auto">
          <a:xfrm>
            <a:off x="0" y="1562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 name="Rectangle 40"/>
          <p:cNvSpPr/>
          <p:nvPr/>
        </p:nvSpPr>
        <p:spPr>
          <a:xfrm>
            <a:off x="2523864" y="1235132"/>
            <a:ext cx="4245073" cy="400110"/>
          </a:xfrm>
          <a:prstGeom prst="rect">
            <a:avLst/>
          </a:prstGeom>
        </p:spPr>
        <p:txBody>
          <a:bodyPr wrap="none">
            <a:spAutoFit/>
          </a:bodyPr>
          <a:lstStyle/>
          <a:p>
            <a:r>
              <a:rPr lang="en-US" sz="2000" dirty="0" smtClean="0">
                <a:solidFill>
                  <a:schemeClr val="accent2"/>
                </a:solidFill>
                <a:cs typeface="Times New Roman" pitchFamily="18" charset="0"/>
              </a:rPr>
              <a:t>or         mass = (mass density)(volume) </a:t>
            </a:r>
            <a:endParaRPr lang="en-US" sz="2000" dirty="0"/>
          </a:p>
        </p:txBody>
      </p:sp>
      <p:sp>
        <p:nvSpPr>
          <p:cNvPr id="42" name="Rectangle 41"/>
          <p:cNvSpPr/>
          <p:nvPr/>
        </p:nvSpPr>
        <p:spPr>
          <a:xfrm>
            <a:off x="705695" y="1181969"/>
            <a:ext cx="1213024" cy="461665"/>
          </a:xfrm>
          <a:prstGeom prst="rect">
            <a:avLst/>
          </a:prstGeom>
          <a:ln w="28575">
            <a:solidFill>
              <a:schemeClr val="accent2"/>
            </a:solidFill>
          </a:ln>
        </p:spPr>
        <p:txBody>
          <a:bodyPr wrap="none">
            <a:spAutoFit/>
          </a:bodyPr>
          <a:lstStyle/>
          <a:p>
            <a:r>
              <a:rPr lang="en-US" dirty="0" smtClean="0">
                <a:solidFill>
                  <a:schemeClr val="accent2"/>
                </a:solidFill>
                <a:cs typeface="Times New Roman" pitchFamily="18" charset="0"/>
              </a:rPr>
              <a:t>m = </a:t>
            </a:r>
            <a:r>
              <a:rPr lang="en-US" dirty="0" smtClean="0">
                <a:solidFill>
                  <a:schemeClr val="accent2"/>
                </a:solidFill>
                <a:cs typeface="Times New Roman" pitchFamily="18" charset="0"/>
                <a:sym typeface="Symbol"/>
              </a:rPr>
              <a:t></a:t>
            </a:r>
            <a:r>
              <a:rPr lang="en-US" dirty="0" smtClean="0">
                <a:solidFill>
                  <a:schemeClr val="accent2"/>
                </a:solidFill>
                <a:cs typeface="Times New Roman" pitchFamily="18" charset="0"/>
              </a:rPr>
              <a:t>V </a:t>
            </a:r>
            <a:endParaRPr lang="en-US" dirty="0"/>
          </a:p>
        </p:txBody>
      </p:sp>
      <p:sp>
        <p:nvSpPr>
          <p:cNvPr id="43" name="Rectangle 42"/>
          <p:cNvSpPr/>
          <p:nvPr/>
        </p:nvSpPr>
        <p:spPr>
          <a:xfrm>
            <a:off x="0" y="1873085"/>
            <a:ext cx="8831729" cy="1015663"/>
          </a:xfrm>
          <a:prstGeom prst="rect">
            <a:avLst/>
          </a:prstGeom>
        </p:spPr>
        <p:txBody>
          <a:bodyPr wrap="square">
            <a:spAutoFit/>
          </a:bodyPr>
          <a:lstStyle/>
          <a:p>
            <a:r>
              <a:rPr lang="en-US" sz="2000" dirty="0" smtClean="0">
                <a:solidFill>
                  <a:schemeClr val="accent2"/>
                </a:solidFill>
                <a:cs typeface="Times New Roman" pitchFamily="18" charset="0"/>
              </a:rPr>
              <a:t>The center of mass of the entire object can now be found by finding the mass and centroid of each part and then by finding a </a:t>
            </a:r>
            <a:r>
              <a:rPr lang="en-US" sz="2000" b="1" i="1" dirty="0" smtClean="0">
                <a:solidFill>
                  <a:schemeClr val="accent2"/>
                </a:solidFill>
                <a:cs typeface="Times New Roman" pitchFamily="18" charset="0"/>
              </a:rPr>
              <a:t>weighted average</a:t>
            </a:r>
            <a:r>
              <a:rPr lang="en-US" sz="2000" dirty="0" smtClean="0">
                <a:solidFill>
                  <a:schemeClr val="accent2"/>
                </a:solidFill>
                <a:cs typeface="Times New Roman" pitchFamily="18" charset="0"/>
              </a:rPr>
              <a:t> of the centroids of each part as follows.</a:t>
            </a:r>
            <a:endParaRPr lang="en-US" sz="2000" dirty="0"/>
          </a:p>
        </p:txBody>
      </p:sp>
      <p:graphicFrame>
        <p:nvGraphicFramePr>
          <p:cNvPr id="44" name="Table 43"/>
          <p:cNvGraphicFramePr>
            <a:graphicFrameLocks noGrp="1"/>
          </p:cNvGraphicFramePr>
          <p:nvPr>
            <p:extLst>
              <p:ext uri="{D42A27DB-BD31-4B8C-83A1-F6EECF244321}">
                <p14:modId xmlns:p14="http://schemas.microsoft.com/office/powerpoint/2010/main" val="2356545556"/>
              </p:ext>
            </p:extLst>
          </p:nvPr>
        </p:nvGraphicFramePr>
        <p:xfrm>
          <a:off x="142875" y="2915920"/>
          <a:ext cx="8502364" cy="1676400"/>
        </p:xfrm>
        <a:graphic>
          <a:graphicData uri="http://schemas.openxmlformats.org/drawingml/2006/table">
            <a:tbl>
              <a:tblPr/>
              <a:tblGrid>
                <a:gridCol w="1466944"/>
                <a:gridCol w="1173707"/>
                <a:gridCol w="1624084"/>
                <a:gridCol w="2204113"/>
                <a:gridCol w="1221475"/>
                <a:gridCol w="812041"/>
              </a:tblGrid>
              <a:tr h="180975">
                <a:tc>
                  <a:txBody>
                    <a:bodyPr/>
                    <a:lstStyle/>
                    <a:p>
                      <a:pPr marL="0" marR="0" algn="ctr">
                        <a:spcBef>
                          <a:spcPts val="0"/>
                        </a:spcBef>
                        <a:spcAft>
                          <a:spcPts val="0"/>
                        </a:spcAft>
                      </a:pPr>
                      <a:r>
                        <a:rPr lang="en-US" sz="1800" dirty="0" smtClean="0">
                          <a:latin typeface="Times New Roman"/>
                          <a:ea typeface="Times New Roman"/>
                          <a:cs typeface="Times New Roman"/>
                        </a:rPr>
                        <a:t>Part</a:t>
                      </a:r>
                      <a:endParaRPr lang="en-US" sz="1800" dirty="0">
                        <a:latin typeface="Times New Roman"/>
                        <a:ea typeface="Times New Roman"/>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Arial"/>
                          <a:ea typeface="Times New Roman"/>
                          <a:cs typeface="Times New Roman"/>
                        </a:rPr>
                        <a:t>Material</a:t>
                      </a:r>
                      <a:endParaRPr lang="en-US" sz="2000" dirty="0">
                        <a:latin typeface="Times New Roman"/>
                        <a:ea typeface="Times New Roman"/>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Arial"/>
                          <a:ea typeface="Times New Roman"/>
                          <a:cs typeface="Times New Roman"/>
                        </a:rPr>
                        <a:t>Volume (m</a:t>
                      </a:r>
                      <a:r>
                        <a:rPr lang="en-US" sz="1400" b="1" baseline="30000" dirty="0">
                          <a:latin typeface="Arial"/>
                          <a:ea typeface="Times New Roman"/>
                          <a:cs typeface="Times New Roman"/>
                        </a:rPr>
                        <a:t>3</a:t>
                      </a:r>
                      <a:r>
                        <a:rPr lang="en-US" sz="1400" b="1" dirty="0">
                          <a:latin typeface="Arial"/>
                          <a:ea typeface="Times New Roman"/>
                          <a:cs typeface="Times New Roman"/>
                        </a:rPr>
                        <a:t>)</a:t>
                      </a:r>
                      <a:endParaRPr lang="en-US" sz="2000" dirty="0">
                        <a:latin typeface="Times New Roman"/>
                        <a:ea typeface="Times New Roman"/>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latin typeface="Arial"/>
                          <a:ea typeface="Times New Roman"/>
                          <a:cs typeface="Times New Roman"/>
                        </a:rPr>
                        <a:t>Mass Density (kg/m</a:t>
                      </a:r>
                      <a:r>
                        <a:rPr lang="en-US" sz="1400" b="1" baseline="30000">
                          <a:latin typeface="Arial"/>
                          <a:ea typeface="Times New Roman"/>
                          <a:cs typeface="Times New Roman"/>
                        </a:rPr>
                        <a:t>3</a:t>
                      </a:r>
                      <a:r>
                        <a:rPr lang="en-US" sz="1400" b="1">
                          <a:latin typeface="Arial"/>
                          <a:ea typeface="Times New Roman"/>
                          <a:cs typeface="Times New Roman"/>
                        </a:rPr>
                        <a:t>)</a:t>
                      </a:r>
                      <a:endParaRPr lang="en-US" sz="2000">
                        <a:latin typeface="Times New Roman"/>
                        <a:ea typeface="Times New Roman"/>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latin typeface="Arial"/>
                          <a:ea typeface="Times New Roman"/>
                          <a:cs typeface="Times New Roman"/>
                        </a:rPr>
                        <a:t>Mass (kg)</a:t>
                      </a:r>
                      <a:endParaRPr lang="en-US" sz="2000">
                        <a:latin typeface="Times New Roman"/>
                        <a:ea typeface="Times New Roman"/>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dirty="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marL="0" marR="0" algn="ctr">
                        <a:spcBef>
                          <a:spcPts val="0"/>
                        </a:spcBef>
                        <a:spcAft>
                          <a:spcPts val="0"/>
                        </a:spcAft>
                      </a:pPr>
                      <a:r>
                        <a:rPr lang="en-US" sz="1800" dirty="0" smtClean="0">
                          <a:latin typeface="Times New Roman"/>
                          <a:ea typeface="Times New Roman"/>
                          <a:cs typeface="Times New Roman"/>
                        </a:rPr>
                        <a:t>A</a:t>
                      </a:r>
                      <a:endParaRPr lang="en-US" sz="1800" dirty="0">
                        <a:latin typeface="Times New Roman"/>
                        <a:ea typeface="Times New Roman"/>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smtClean="0">
                          <a:latin typeface="Arial"/>
                          <a:ea typeface="Times New Roman"/>
                          <a:cs typeface="Times New Roman"/>
                        </a:rPr>
                        <a:t>Bronze (ST)</a:t>
                      </a:r>
                      <a:endParaRPr lang="en-US" sz="2000" dirty="0">
                        <a:latin typeface="Times New Roman"/>
                        <a:ea typeface="Times New Roman"/>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Arial"/>
                          <a:ea typeface="Times New Roman"/>
                          <a:cs typeface="Times New Roman"/>
                        </a:rPr>
                        <a:t>2.749E-06</a:t>
                      </a:r>
                      <a:endParaRPr lang="en-US" sz="2000" dirty="0">
                        <a:latin typeface="Times New Roman"/>
                        <a:ea typeface="Times New Roman"/>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400">
                          <a:latin typeface="Arial"/>
                          <a:ea typeface="Times New Roman"/>
                          <a:cs typeface="Times New Roman"/>
                        </a:rPr>
                        <a:t>8874</a:t>
                      </a:r>
                      <a:endParaRPr lang="en-US" sz="2000">
                        <a:latin typeface="Times New Roman"/>
                        <a:ea typeface="Times New Roman"/>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Arial"/>
                          <a:ea typeface="Times New Roman"/>
                          <a:cs typeface="Times New Roman"/>
                        </a:rPr>
                        <a:t>0.0244</a:t>
                      </a:r>
                      <a:endParaRPr lang="en-US" sz="2000" dirty="0">
                        <a:latin typeface="Times New Roman"/>
                        <a:ea typeface="Times New Roman"/>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400">
                          <a:latin typeface="Arial"/>
                          <a:ea typeface="Times New Roman"/>
                          <a:cs typeface="Times New Roman"/>
                        </a:rPr>
                        <a:t>14</a:t>
                      </a:r>
                      <a:endParaRPr lang="en-US" sz="200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61925">
                <a:tc>
                  <a:txBody>
                    <a:bodyPr/>
                    <a:lstStyle/>
                    <a:p>
                      <a:pPr marL="0" marR="0" algn="ctr">
                        <a:spcBef>
                          <a:spcPts val="0"/>
                        </a:spcBef>
                        <a:spcAft>
                          <a:spcPts val="0"/>
                        </a:spcAft>
                      </a:pPr>
                      <a:r>
                        <a:rPr lang="en-US" sz="1800" dirty="0" smtClean="0">
                          <a:latin typeface="Times New Roman"/>
                          <a:ea typeface="Times New Roman"/>
                          <a:cs typeface="Times New Roman"/>
                        </a:rPr>
                        <a:t>B</a:t>
                      </a:r>
                      <a:endParaRPr lang="en-US" sz="1800" dirty="0">
                        <a:latin typeface="Times New Roman"/>
                        <a:ea typeface="Times New Roman"/>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latin typeface="Arial"/>
                          <a:ea typeface="Times New Roman"/>
                          <a:cs typeface="Times New Roman"/>
                        </a:rPr>
                        <a:t>Steel</a:t>
                      </a:r>
                      <a:endParaRPr lang="en-US" sz="2000">
                        <a:latin typeface="Times New Roman"/>
                        <a:ea typeface="Times New Roman"/>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Arial"/>
                          <a:ea typeface="Times New Roman"/>
                          <a:cs typeface="Times New Roman"/>
                        </a:rPr>
                        <a:t>4.418E-06</a:t>
                      </a:r>
                      <a:endParaRPr lang="en-US" sz="2000" dirty="0">
                        <a:latin typeface="Times New Roman"/>
                        <a:ea typeface="Times New Roman"/>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Arial"/>
                          <a:ea typeface="Times New Roman"/>
                          <a:cs typeface="Times New Roman"/>
                        </a:rPr>
                        <a:t>7860</a:t>
                      </a:r>
                      <a:endParaRPr lang="en-US" sz="2000" dirty="0">
                        <a:latin typeface="Times New Roman"/>
                        <a:ea typeface="Times New Roman"/>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latin typeface="Arial"/>
                          <a:ea typeface="Times New Roman"/>
                          <a:cs typeface="Times New Roman"/>
                        </a:rPr>
                        <a:t>0.0347</a:t>
                      </a:r>
                      <a:endParaRPr lang="en-US" sz="2000">
                        <a:latin typeface="Times New Roman"/>
                        <a:ea typeface="Times New Roman"/>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latin typeface="Arial"/>
                          <a:ea typeface="Times New Roman"/>
                          <a:cs typeface="Times New Roman"/>
                        </a:rPr>
                        <a:t>18</a:t>
                      </a:r>
                      <a:endParaRPr lang="en-US" sz="200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marL="0" marR="0" algn="ctr">
                        <a:spcBef>
                          <a:spcPts val="0"/>
                        </a:spcBef>
                        <a:spcAft>
                          <a:spcPts val="0"/>
                        </a:spcAft>
                      </a:pPr>
                      <a:r>
                        <a:rPr lang="en-US" sz="1800" dirty="0" smtClean="0">
                          <a:latin typeface="Times New Roman"/>
                          <a:ea typeface="Times New Roman"/>
                          <a:cs typeface="Times New Roman"/>
                        </a:rPr>
                        <a:t>C</a:t>
                      </a:r>
                      <a:endParaRPr lang="en-US" sz="1800" dirty="0">
                        <a:latin typeface="Times New Roman"/>
                        <a:ea typeface="Times New Roman"/>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latin typeface="Arial"/>
                          <a:ea typeface="Times New Roman"/>
                          <a:cs typeface="Times New Roman"/>
                        </a:rPr>
                        <a:t>Steel</a:t>
                      </a:r>
                      <a:endParaRPr lang="en-US" sz="2000">
                        <a:latin typeface="Times New Roman"/>
                        <a:ea typeface="Times New Roman"/>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latin typeface="Arial"/>
                          <a:ea typeface="Times New Roman"/>
                          <a:cs typeface="Times New Roman"/>
                        </a:rPr>
                        <a:t>6.729E-06</a:t>
                      </a:r>
                      <a:endParaRPr lang="en-US" sz="2000">
                        <a:latin typeface="Times New Roman"/>
                        <a:ea typeface="Times New Roman"/>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Arial"/>
                          <a:ea typeface="Times New Roman"/>
                          <a:cs typeface="Times New Roman"/>
                        </a:rPr>
                        <a:t>7860</a:t>
                      </a:r>
                      <a:endParaRPr lang="en-US" sz="2000" dirty="0">
                        <a:latin typeface="Times New Roman"/>
                        <a:ea typeface="Times New Roman"/>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Arial"/>
                          <a:ea typeface="Times New Roman"/>
                          <a:cs typeface="Times New Roman"/>
                        </a:rPr>
                        <a:t>0.0529</a:t>
                      </a:r>
                      <a:endParaRPr lang="en-US" sz="2000" dirty="0">
                        <a:latin typeface="Times New Roman"/>
                        <a:ea typeface="Times New Roman"/>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latin typeface="Arial"/>
                          <a:ea typeface="Times New Roman"/>
                          <a:cs typeface="Times New Roman"/>
                        </a:rPr>
                        <a:t>4</a:t>
                      </a:r>
                      <a:endParaRPr lang="en-US" sz="200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marL="0" marR="0" algn="ctr">
                        <a:spcBef>
                          <a:spcPts val="0"/>
                        </a:spcBef>
                        <a:spcAft>
                          <a:spcPts val="0"/>
                        </a:spcAft>
                      </a:pPr>
                      <a:r>
                        <a:rPr lang="en-US" sz="1800" dirty="0" smtClean="0">
                          <a:latin typeface="Times New Roman"/>
                          <a:ea typeface="Times New Roman"/>
                          <a:cs typeface="Times New Roman"/>
                        </a:rPr>
                        <a:t>B and C</a:t>
                      </a:r>
                      <a:endParaRPr lang="en-US" sz="1800" dirty="0">
                        <a:latin typeface="Times New Roman"/>
                        <a:ea typeface="Times New Roman"/>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Arial"/>
                          <a:ea typeface="Times New Roman"/>
                          <a:cs typeface="Times New Roman"/>
                        </a:rPr>
                        <a:t>Steel</a:t>
                      </a:r>
                      <a:endParaRPr lang="en-US" sz="2000" dirty="0">
                        <a:latin typeface="Times New Roman"/>
                        <a:ea typeface="Times New Roman"/>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smtClean="0">
                          <a:latin typeface="Arial"/>
                          <a:ea typeface="Times New Roman"/>
                          <a:cs typeface="Times New Roman"/>
                        </a:rPr>
                        <a:t>1.115E-05</a:t>
                      </a:r>
                      <a:endParaRPr lang="en-US" sz="2000" dirty="0">
                        <a:latin typeface="Times New Roman"/>
                        <a:ea typeface="Times New Roman"/>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400" dirty="0">
                          <a:latin typeface="Arial"/>
                          <a:ea typeface="Times New Roman"/>
                          <a:cs typeface="Times New Roman"/>
                        </a:rPr>
                        <a:t>- - -</a:t>
                      </a:r>
                      <a:endParaRPr lang="en-US" sz="2000" dirty="0">
                        <a:latin typeface="Times New Roman"/>
                        <a:ea typeface="Times New Roman"/>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Arial"/>
                          <a:ea typeface="Times New Roman"/>
                          <a:cs typeface="Times New Roman"/>
                        </a:rPr>
                        <a:t>0.0876</a:t>
                      </a:r>
                      <a:endParaRPr lang="en-US" sz="2000" dirty="0">
                        <a:latin typeface="Times New Roman"/>
                        <a:ea typeface="Times New Roman"/>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400" dirty="0">
                          <a:latin typeface="Arial"/>
                          <a:ea typeface="Times New Roman"/>
                          <a:cs typeface="Times New Roman"/>
                        </a:rPr>
                        <a:t>9.55</a:t>
                      </a:r>
                      <a:endParaRPr lang="en-US" sz="2000" dirty="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61925">
                <a:tc>
                  <a:txBody>
                    <a:bodyPr/>
                    <a:lstStyle/>
                    <a:p>
                      <a:pPr marL="0" marR="0" algn="ctr">
                        <a:spcBef>
                          <a:spcPts val="0"/>
                        </a:spcBef>
                        <a:spcAft>
                          <a:spcPts val="0"/>
                        </a:spcAft>
                      </a:pPr>
                      <a:r>
                        <a:rPr lang="en-US" sz="1800" dirty="0" smtClean="0">
                          <a:latin typeface="Times New Roman"/>
                          <a:ea typeface="Times New Roman"/>
                          <a:cs typeface="Times New Roman"/>
                        </a:rPr>
                        <a:t>A, B, and C</a:t>
                      </a:r>
                      <a:endParaRPr lang="en-US" sz="1800" dirty="0">
                        <a:latin typeface="Times New Roman"/>
                        <a:ea typeface="Times New Roman"/>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latin typeface="Arial"/>
                          <a:ea typeface="Times New Roman"/>
                          <a:cs typeface="Times New Roman"/>
                        </a:rPr>
                        <a:t>- - -</a:t>
                      </a:r>
                      <a:endParaRPr lang="en-US" sz="2000">
                        <a:latin typeface="Times New Roman"/>
                        <a:ea typeface="Times New Roman"/>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latin typeface="Arial"/>
                          <a:ea typeface="Times New Roman"/>
                          <a:cs typeface="Times New Roman"/>
                        </a:rPr>
                        <a:t>1.390E-05</a:t>
                      </a:r>
                      <a:endParaRPr lang="en-US" sz="2000">
                        <a:latin typeface="Times New Roman"/>
                        <a:ea typeface="Times New Roman"/>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400" dirty="0">
                          <a:latin typeface="Arial"/>
                          <a:ea typeface="Times New Roman"/>
                          <a:cs typeface="Times New Roman"/>
                        </a:rPr>
                        <a:t>- - -</a:t>
                      </a:r>
                      <a:endParaRPr lang="en-US" sz="2000" dirty="0">
                        <a:latin typeface="Times New Roman"/>
                        <a:ea typeface="Times New Roman"/>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Arial"/>
                          <a:ea typeface="Times New Roman"/>
                          <a:cs typeface="Times New Roman"/>
                        </a:rPr>
                        <a:t>0.1120</a:t>
                      </a:r>
                      <a:endParaRPr lang="en-US" sz="2000" dirty="0">
                        <a:latin typeface="Times New Roman"/>
                        <a:ea typeface="Times New Roman"/>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400" dirty="0">
                          <a:latin typeface="Arial"/>
                          <a:ea typeface="Times New Roman"/>
                          <a:cs typeface="Times New Roman"/>
                        </a:rPr>
                        <a:t>10.52</a:t>
                      </a:r>
                      <a:endParaRPr lang="en-US" sz="2000" dirty="0">
                        <a:latin typeface="Times New Roman"/>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21510" name="Object 6"/>
          <p:cNvGraphicFramePr>
            <a:graphicFrameLocks noChangeAspect="1"/>
          </p:cNvGraphicFramePr>
          <p:nvPr/>
        </p:nvGraphicFramePr>
        <p:xfrm>
          <a:off x="7936315" y="2905125"/>
          <a:ext cx="693191" cy="326977"/>
        </p:xfrm>
        <a:graphic>
          <a:graphicData uri="http://schemas.openxmlformats.org/presentationml/2006/ole">
            <mc:AlternateContent xmlns:mc="http://schemas.openxmlformats.org/markup-compatibility/2006">
              <mc:Choice xmlns:v="urn:schemas-microsoft-com:vml" Requires="v">
                <p:oleObj spid="_x0000_s21570" name="Equation" r:id="rId3" imgW="508000" imgH="241300" progId="Equation.3">
                  <p:embed/>
                </p:oleObj>
              </mc:Choice>
              <mc:Fallback>
                <p:oleObj name="Equation" r:id="rId3" imgW="508000" imgH="24130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6315" y="2905125"/>
                        <a:ext cx="693191" cy="3269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1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515" name="Object 11"/>
          <p:cNvGraphicFramePr>
            <a:graphicFrameLocks noChangeAspect="1"/>
          </p:cNvGraphicFramePr>
          <p:nvPr/>
        </p:nvGraphicFramePr>
        <p:xfrm>
          <a:off x="103568" y="5124734"/>
          <a:ext cx="8465901" cy="1276066"/>
        </p:xfrm>
        <a:graphic>
          <a:graphicData uri="http://schemas.openxmlformats.org/presentationml/2006/ole">
            <mc:AlternateContent xmlns:mc="http://schemas.openxmlformats.org/markup-compatibility/2006">
              <mc:Choice xmlns:v="urn:schemas-microsoft-com:vml" Requires="v">
                <p:oleObj spid="_x0000_s21571" name="Equation" r:id="rId5" imgW="6642000" imgH="1015920" progId="Equation.3">
                  <p:embed/>
                </p:oleObj>
              </mc:Choice>
              <mc:Fallback>
                <p:oleObj name="Equation" r:id="rId5" imgW="6642000" imgH="1015920" progId="Equation.3">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568" y="5124734"/>
                        <a:ext cx="8465901" cy="1276066"/>
                      </a:xfrm>
                      <a:prstGeom prst="rect">
                        <a:avLst/>
                      </a:prstGeom>
                      <a:solidFill>
                        <a:srgbClr val="FFFFFF"/>
                      </a:solidFill>
                      <a:ln w="9525">
                        <a:solidFill>
                          <a:srgbClr val="000000"/>
                        </a:solidFill>
                        <a:miter lim="800000"/>
                        <a:headEnd/>
                        <a:tailEnd/>
                      </a:ln>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6056</TotalTime>
  <Words>2104</Words>
  <Application>Microsoft Office PowerPoint</Application>
  <PresentationFormat>On-screen Show (4:3)</PresentationFormat>
  <Paragraphs>239</Paragraphs>
  <Slides>23</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9" baseType="lpstr">
      <vt:lpstr>Arial</vt:lpstr>
      <vt:lpstr>Calibri</vt:lpstr>
      <vt:lpstr>Symbol</vt:lpstr>
      <vt:lpstr>Times New Roman</vt: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Tidewater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EGR 277 – Digital Logic</dc:title>
  <dc:creator>tcgordp</dc:creator>
  <cp:lastModifiedBy>Paul Gordy</cp:lastModifiedBy>
  <cp:revision>534</cp:revision>
  <cp:lastPrinted>2016-01-04T02:01:46Z</cp:lastPrinted>
  <dcterms:created xsi:type="dcterms:W3CDTF">2003-05-19T18:05:36Z</dcterms:created>
  <dcterms:modified xsi:type="dcterms:W3CDTF">2016-01-21T17:18:28Z</dcterms:modified>
</cp:coreProperties>
</file>