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24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9" r:id="rId23"/>
    <p:sldId id="318" r:id="rId24"/>
    <p:sldId id="321" r:id="rId25"/>
    <p:sldId id="322" r:id="rId26"/>
    <p:sldId id="32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00"/>
    <a:srgbClr val="00CC99"/>
    <a:srgbClr val="CCFFFF"/>
    <a:srgbClr val="FFFF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2" autoAdjust="0"/>
    <p:restoredTop sz="94426" autoAdjust="0"/>
  </p:normalViewPr>
  <p:slideViewPr>
    <p:cSldViewPr snapToGrid="0">
      <p:cViewPr varScale="1">
        <p:scale>
          <a:sx n="121" d="100"/>
          <a:sy n="121" d="100"/>
        </p:scale>
        <p:origin x="16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09E36B-6AC5-43F3-9B5D-36EAB1629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0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697815-8330-4E5A-8DA5-C2344FECE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22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97815-8330-4E5A-8DA5-C2344FECE4E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0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A7AF8-83AC-4606-9B6C-BD1590A00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0F4C2-FEDF-4AD1-A1C1-90DA07322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6EAF9-F77B-4D43-BD0E-DC8019663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A4A9-CE8A-4706-993B-D83ACBA19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DED2C-CF68-4040-B478-B999680C0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1D6C-751D-4FBC-8B8D-686080463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2F231-9373-4AFB-816A-9122A4F36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9045C-24D4-44E3-A5CE-09B7D702C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5EFEC-ED7C-49B7-B277-8E82B531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2571E-B157-4B1D-B41F-5BF6761F5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8B141-BED4-4B5C-A3C6-60D2514B0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B630DC-2314-47C8-B472-E9CA3687F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l="26074" t="28349" r="18065" b="7394"/>
          <a:stretch>
            <a:fillRect/>
          </a:stretch>
        </p:blipFill>
        <p:spPr bwMode="auto">
          <a:xfrm>
            <a:off x="5286154" y="2925873"/>
            <a:ext cx="3857846" cy="346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89519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b="1" u="sng" dirty="0" smtClean="0">
                <a:solidFill>
                  <a:schemeClr val="accent2"/>
                </a:solidFill>
                <a:cs typeface="Times New Roman" pitchFamily="18" charset="0"/>
              </a:rPr>
              <a:t>Assembly Modeling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Read the Introduction and the section on Assembly Modeling Methodologies in the textbook.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As we will be creating assemblies consisting of only a few parts, we will use the “Bottom Up” approach as described in the text, where each of the parts are created first and then are pulled together in an assembly.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The text has an excellent example showing how to create an assembly consisting of 4 parts.  This example will be used in class today.</a:t>
            </a:r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 l="41734" t="18979" r="14717" b="19380"/>
          <a:stretch>
            <a:fillRect/>
          </a:stretch>
        </p:blipFill>
        <p:spPr bwMode="auto">
          <a:xfrm>
            <a:off x="2033479" y="2977117"/>
            <a:ext cx="1347676" cy="138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 l="29799" t="15108" r="5154" b="12733"/>
          <a:stretch>
            <a:fillRect/>
          </a:stretch>
        </p:blipFill>
        <p:spPr bwMode="auto">
          <a:xfrm>
            <a:off x="361508" y="3157869"/>
            <a:ext cx="1403793" cy="135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 l="27943" t="11720" r="3830" b="10658"/>
          <a:stretch>
            <a:fillRect/>
          </a:stretch>
        </p:blipFill>
        <p:spPr bwMode="auto">
          <a:xfrm>
            <a:off x="861240" y="4582633"/>
            <a:ext cx="1552352" cy="177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7" cstate="print"/>
          <a:srcRect l="33589" t="14624" r="11800" b="18369"/>
          <a:stretch>
            <a:fillRect/>
          </a:stretch>
        </p:blipFill>
        <p:spPr bwMode="auto">
          <a:xfrm>
            <a:off x="2732569" y="4742565"/>
            <a:ext cx="872017" cy="117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33413" y="6488668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  <a:cs typeface="Times New Roman" pitchFamily="18" charset="0"/>
              </a:rPr>
              <a:t>Inventor Parts (.</a:t>
            </a:r>
            <a:r>
              <a:rPr lang="en-US" sz="1800" b="1" i="1" dirty="0" err="1" smtClean="0">
                <a:solidFill>
                  <a:srgbClr val="FF0000"/>
                </a:solidFill>
                <a:cs typeface="Times New Roman" pitchFamily="18" charset="0"/>
              </a:rPr>
              <a:t>ipt</a:t>
            </a:r>
            <a:r>
              <a:rPr lang="en-US" sz="1800" b="1" i="1" dirty="0" smtClean="0">
                <a:solidFill>
                  <a:srgbClr val="FF0000"/>
                </a:solidFill>
                <a:cs typeface="Times New Roman" pitchFamily="18" charset="0"/>
              </a:rPr>
              <a:t> files)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7591" y="2945219"/>
            <a:ext cx="4199861" cy="3519376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36277" y="6488668"/>
            <a:ext cx="3035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  <a:cs typeface="Times New Roman" pitchFamily="18" charset="0"/>
              </a:rPr>
              <a:t>Inventor Assembly (.</a:t>
            </a:r>
            <a:r>
              <a:rPr lang="en-US" sz="1800" b="1" i="1" dirty="0" err="1" smtClean="0">
                <a:solidFill>
                  <a:srgbClr val="FF0000"/>
                </a:solidFill>
                <a:cs typeface="Times New Roman" pitchFamily="18" charset="0"/>
              </a:rPr>
              <a:t>iam</a:t>
            </a:r>
            <a:r>
              <a:rPr lang="en-US" sz="1800" b="1" i="1" dirty="0" smtClean="0">
                <a:solidFill>
                  <a:srgbClr val="FF0000"/>
                </a:solidFill>
                <a:cs typeface="Times New Roman" pitchFamily="18" charset="0"/>
              </a:rPr>
              <a:t> file)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91247" y="4731488"/>
            <a:ext cx="744279" cy="0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3388" y="0"/>
            <a:ext cx="460612" cy="457200"/>
          </a:xfrm>
        </p:spPr>
        <p:txBody>
          <a:bodyPr/>
          <a:lstStyle/>
          <a:p>
            <a:pPr>
              <a:defRPr/>
            </a:pPr>
            <a:fld id="{34C5EFEC-ED7C-49B7-B277-8E82B531B079}" type="slidenum">
              <a:rPr lang="en-US" b="1" smtClean="0">
                <a:solidFill>
                  <a:schemeClr val="accent2"/>
                </a:solidFill>
              </a:rPr>
              <a:pPr>
                <a:defRPr/>
              </a:pPr>
              <a:t>10</a:t>
            </a:fld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3"/>
          <a:stretch>
            <a:fillRect/>
          </a:stretch>
        </p:blipFill>
        <p:spPr bwMode="auto">
          <a:xfrm>
            <a:off x="168535" y="511217"/>
            <a:ext cx="4297680" cy="19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5" y="3720110"/>
            <a:ext cx="4297680" cy="216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80215" y="1594982"/>
            <a:ext cx="2103120" cy="822960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80215" y="4803875"/>
            <a:ext cx="2103120" cy="822960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9507" y="4342210"/>
            <a:ext cx="409433" cy="461665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7942" y="1133317"/>
            <a:ext cx="409433" cy="461665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0" y="3720110"/>
            <a:ext cx="4297680" cy="206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3869" y="2678747"/>
            <a:ext cx="3992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Symmetry</a:t>
            </a:r>
            <a:r>
              <a:rPr lang="en-US" sz="1600" b="1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 – Positions two components symmetrically with respect to a plane or planar face.</a:t>
            </a:r>
            <a:endParaRPr lang="en-US" sz="1600" b="1" dirty="0">
              <a:solidFill>
                <a:schemeClr val="accent2"/>
              </a:solidFill>
              <a:latin typeface="Times New Roman"/>
              <a:ea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8488" y="5887640"/>
            <a:ext cx="3992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Transitional</a:t>
            </a:r>
            <a:r>
              <a:rPr lang="en-US" sz="1600" b="1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 – Maintains tangency between two surfaces such as a cam in a slot.</a:t>
            </a:r>
            <a:endParaRPr lang="en-US" sz="1600" b="1" dirty="0">
              <a:solidFill>
                <a:schemeClr val="accent2"/>
              </a:solidFill>
              <a:latin typeface="Times New Roman"/>
              <a:ea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4108" y="5887640"/>
            <a:ext cx="3992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Motion</a:t>
            </a:r>
            <a:r>
              <a:rPr lang="en-US" sz="1600" b="1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 – Specifies relative motion between two components. Motion can be rotational or linear.</a:t>
            </a:r>
            <a:endParaRPr lang="en-US" sz="1600" b="1" dirty="0">
              <a:solidFill>
                <a:schemeClr val="accent2"/>
              </a:solidFill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46320" y="2678747"/>
            <a:ext cx="3992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There are also two relative motion constraints noted below.</a:t>
            </a:r>
            <a:endParaRPr lang="en-US" sz="1600" b="1" dirty="0">
              <a:solidFill>
                <a:schemeClr val="accent2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0888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b="1" smtClean="0">
                <a:solidFill>
                  <a:schemeClr val="accent2"/>
                </a:solidFill>
              </a:rPr>
              <a:pPr/>
              <a:t>11</a:t>
            </a:fld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2" y="395935"/>
            <a:ext cx="914400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39725" lvl="0" indent="-339725"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Applying Constraints to the Second Component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Apply the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Mate</a:t>
            </a:r>
            <a:r>
              <a:rPr lang="en-US" sz="2000" dirty="0" smtClean="0">
                <a:solidFill>
                  <a:schemeClr val="accent2"/>
                </a:solidFill>
              </a:rPr>
              <a:t> constraint.  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Select the bottom face of the Bearing and the top face of the Base-Plate.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Note that now only </a:t>
            </a:r>
            <a:r>
              <a:rPr lang="en-US" sz="2000" b="1" i="1" dirty="0" smtClean="0">
                <a:solidFill>
                  <a:srgbClr val="009900"/>
                </a:solidFill>
              </a:rPr>
              <a:t>three degrees of freedom</a:t>
            </a:r>
            <a:r>
              <a:rPr lang="en-US" sz="2000" dirty="0" smtClean="0">
                <a:solidFill>
                  <a:schemeClr val="accent2"/>
                </a:solidFill>
              </a:rPr>
              <a:t> are left and the Bearing can be slid along the surface of the Base-Plate and rotated along the vertical axis.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Try repeating the last operation (or edit the Mate constraint in the browser) and try different offsets.  Return the offset to 0.0 when finished. Click OK or Apply.</a:t>
            </a:r>
            <a:endParaRPr lang="en-US" sz="2000" dirty="0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 t="2809"/>
          <a:stretch>
            <a:fillRect/>
          </a:stretch>
        </p:blipFill>
        <p:spPr bwMode="auto">
          <a:xfrm>
            <a:off x="0" y="2841701"/>
            <a:ext cx="3931920" cy="33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 bwMode="auto">
          <a:xfrm>
            <a:off x="3888120" y="2540338"/>
            <a:ext cx="5210678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93459" y="4919341"/>
            <a:ext cx="209352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To edit a constraint</a:t>
            </a:r>
          </a:p>
          <a:p>
            <a:r>
              <a:rPr lang="en-US" sz="1800" b="1" dirty="0" smtClean="0">
                <a:solidFill>
                  <a:schemeClr val="accent2"/>
                </a:solidFill>
              </a:rPr>
              <a:t>right-click on the</a:t>
            </a:r>
          </a:p>
          <a:p>
            <a:r>
              <a:rPr lang="en-US" sz="1800" b="1" dirty="0" smtClean="0">
                <a:solidFill>
                  <a:schemeClr val="accent2"/>
                </a:solidFill>
              </a:rPr>
              <a:t>constraint in the</a:t>
            </a:r>
          </a:p>
          <a:p>
            <a:r>
              <a:rPr lang="en-US" sz="1800" b="1" dirty="0" smtClean="0">
                <a:solidFill>
                  <a:schemeClr val="accent2"/>
                </a:solidFill>
              </a:rPr>
              <a:t>Browser.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817660" y="5854890"/>
            <a:ext cx="1675800" cy="76427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2" y="395935"/>
            <a:ext cx="914400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39725" lvl="0" indent="-339725"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Applying Constraints to the Second Component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(continued)</a:t>
            </a:r>
            <a:endParaRPr lang="en-US" sz="2000" b="1" i="1" u="sng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Apply the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Mate</a:t>
            </a:r>
            <a:r>
              <a:rPr lang="en-US" sz="2000" dirty="0" smtClean="0">
                <a:solidFill>
                  <a:schemeClr val="accent2"/>
                </a:solidFill>
              </a:rPr>
              <a:t> constraint a </a:t>
            </a:r>
            <a:r>
              <a:rPr lang="en-US" sz="2000" b="1" i="1" dirty="0" smtClean="0">
                <a:solidFill>
                  <a:srgbClr val="FF0000"/>
                </a:solidFill>
              </a:rPr>
              <a:t>second time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Select the center line of a small hole in the Bearing and the centerline of the corresponding small hole in the Base-Plate.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Note that now only </a:t>
            </a:r>
            <a:r>
              <a:rPr lang="en-US" sz="2000" b="1" i="1" dirty="0" smtClean="0">
                <a:solidFill>
                  <a:srgbClr val="009900"/>
                </a:solidFill>
              </a:rPr>
              <a:t>one degree of freedom</a:t>
            </a:r>
            <a:r>
              <a:rPr lang="en-US" sz="2000" dirty="0" smtClean="0">
                <a:solidFill>
                  <a:schemeClr val="accent2"/>
                </a:solidFill>
              </a:rPr>
              <a:t> is left (rotation about one axis) and that you can drag the part to rotate it.  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One more constraint is needed to fully constrain the part.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843" y="2925646"/>
            <a:ext cx="4407084" cy="393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2" y="395935"/>
            <a:ext cx="914400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39725" lvl="0" indent="-339725"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Applying Constraints to the Second Component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(continued)</a:t>
            </a:r>
            <a:endParaRPr lang="en-US" sz="2000" b="1" i="1" u="sng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Apply the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Mate</a:t>
            </a:r>
            <a:r>
              <a:rPr lang="en-US" sz="2000" dirty="0" smtClean="0">
                <a:solidFill>
                  <a:schemeClr val="accent2"/>
                </a:solidFill>
              </a:rPr>
              <a:t> constraint a </a:t>
            </a:r>
            <a:r>
              <a:rPr lang="en-US" sz="2000" b="1" i="1" dirty="0" smtClean="0">
                <a:solidFill>
                  <a:srgbClr val="FF0000"/>
                </a:solidFill>
              </a:rPr>
              <a:t>third time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Select the center line of the other small hole (or the large hole) in the Bearing and the centerline of the corresponding hole in the Base-Plate.  Note that there are other combinations of constraints that could have been used.  There are often many ways to apply constraints.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Note that the Bearing now has </a:t>
            </a:r>
            <a:r>
              <a:rPr lang="en-US" sz="2000" b="1" i="1" dirty="0" smtClean="0">
                <a:solidFill>
                  <a:srgbClr val="009900"/>
                </a:solidFill>
              </a:rPr>
              <a:t>zero degrees of freedom </a:t>
            </a:r>
            <a:r>
              <a:rPr lang="en-US" sz="2000" dirty="0" smtClean="0">
                <a:solidFill>
                  <a:schemeClr val="accent2"/>
                </a:solidFill>
              </a:rPr>
              <a:t>and </a:t>
            </a:r>
            <a:r>
              <a:rPr lang="en-US" sz="2000" b="1" i="1" dirty="0" smtClean="0">
                <a:solidFill>
                  <a:schemeClr val="accent2"/>
                </a:solidFill>
              </a:rPr>
              <a:t>cannot be moved</a:t>
            </a:r>
            <a:r>
              <a:rPr lang="en-US" sz="2000" dirty="0" smtClean="0">
                <a:solidFill>
                  <a:schemeClr val="accent2"/>
                </a:solidFill>
              </a:rPr>
              <a:t>.  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4944" y="2900356"/>
            <a:ext cx="4618628" cy="395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b="1" smtClean="0">
                <a:solidFill>
                  <a:schemeClr val="accent2"/>
                </a:solidFill>
              </a:rPr>
              <a:pPr/>
              <a:t>14</a:t>
            </a:fld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2" y="395935"/>
            <a:ext cx="914400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Applying Constraints to the Third Component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endParaRPr lang="en-US" sz="2000" b="1" i="1" u="sng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Select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Place Component</a:t>
            </a:r>
            <a:r>
              <a:rPr lang="en-US" sz="2000" dirty="0" smtClean="0">
                <a:solidFill>
                  <a:schemeClr val="accent2"/>
                </a:solidFill>
              </a:rPr>
              <a:t> again and select the Collar part.  Place it somewhere near the assembly.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Apply the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Insert</a:t>
            </a:r>
            <a:r>
              <a:rPr lang="en-US" sz="2000" dirty="0" smtClean="0">
                <a:solidFill>
                  <a:schemeClr val="accent2"/>
                </a:solidFill>
              </a:rPr>
              <a:t> constraint.  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Select two circular </a:t>
            </a:r>
            <a:r>
              <a:rPr lang="en-US" sz="2000" b="1" i="1" dirty="0" smtClean="0">
                <a:solidFill>
                  <a:schemeClr val="accent2"/>
                </a:solidFill>
              </a:rPr>
              <a:t>surfaces</a:t>
            </a:r>
            <a:r>
              <a:rPr lang="en-US" sz="2000" dirty="0" smtClean="0">
                <a:solidFill>
                  <a:schemeClr val="accent2"/>
                </a:solidFill>
              </a:rPr>
              <a:t> that are coaxial and will also mate (be touching).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Note that the collar now has one degree of freedom (rotation about its axis).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It is not necessary to eliminate the last degree of freedom (especially since this part would naturally be free to rotate if you built it.)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3167376"/>
            <a:ext cx="9144000" cy="3690624"/>
            <a:chOff x="0" y="3167376"/>
            <a:chExt cx="9144000" cy="3690624"/>
          </a:xfrm>
        </p:grpSpPr>
        <p:pic>
          <p:nvPicPr>
            <p:cNvPr id="522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3546" t="30103" r="46919" b="22248"/>
            <a:stretch>
              <a:fillRect/>
            </a:stretch>
          </p:blipFill>
          <p:spPr bwMode="auto">
            <a:xfrm>
              <a:off x="0" y="3167376"/>
              <a:ext cx="5443869" cy="3690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4912" y="3710762"/>
              <a:ext cx="2899088" cy="2604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5635256" y="4933507"/>
              <a:ext cx="52099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0640"/>
            <a:ext cx="2531583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b="1" smtClean="0">
                <a:solidFill>
                  <a:schemeClr val="accent2"/>
                </a:solidFill>
              </a:rPr>
              <a:pPr/>
              <a:t>15</a:t>
            </a:fld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2" y="395935"/>
            <a:ext cx="914400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Applying Constraints to the Third Component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endParaRPr lang="en-US" sz="2000" b="1" i="1" u="sng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Select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Place Component</a:t>
            </a:r>
            <a:r>
              <a:rPr lang="en-US" sz="2000" dirty="0" smtClean="0">
                <a:solidFill>
                  <a:schemeClr val="accent2"/>
                </a:solidFill>
              </a:rPr>
              <a:t> again and select the Cap-Screw part.  Place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two</a:t>
            </a:r>
            <a:r>
              <a:rPr lang="en-US" sz="2000" dirty="0" smtClean="0">
                <a:solidFill>
                  <a:schemeClr val="accent2"/>
                </a:solidFill>
              </a:rPr>
              <a:t> screws somewhere near the assembly.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Apply the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Insert</a:t>
            </a:r>
            <a:r>
              <a:rPr lang="en-US" sz="2000" dirty="0" smtClean="0">
                <a:solidFill>
                  <a:schemeClr val="accent2"/>
                </a:solidFill>
              </a:rPr>
              <a:t> constraint and insert the two screws into the desired holes (see final assembly below).  Note that the screws are still free to rotate.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1" y="2434857"/>
            <a:ext cx="9144001" cy="4423144"/>
            <a:chOff x="-1" y="2434857"/>
            <a:chExt cx="9144001" cy="4423144"/>
          </a:xfrm>
        </p:grpSpPr>
        <p:pic>
          <p:nvPicPr>
            <p:cNvPr id="532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1628" t="31447" r="39535" b="21525"/>
            <a:stretch>
              <a:fillRect/>
            </a:stretch>
          </p:blipFill>
          <p:spPr bwMode="auto">
            <a:xfrm>
              <a:off x="-1" y="2434857"/>
              <a:ext cx="6493760" cy="442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5273749" y="5241851"/>
              <a:ext cx="52099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32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3483" y="3391784"/>
              <a:ext cx="2580517" cy="2328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69" y="2434857"/>
            <a:ext cx="3197789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b="1" smtClean="0">
                <a:solidFill>
                  <a:schemeClr val="accent2"/>
                </a:solidFill>
              </a:rPr>
              <a:pPr/>
              <a:t>16</a:t>
            </a:fld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2" y="395935"/>
            <a:ext cx="914400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Rotating Components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endParaRPr lang="en-US" sz="2000" b="1" i="1" u="sng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It is sometimes useful to rotate a component to make it easier to select a desired surface or feature.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To rotate a component, select 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Free Rotate</a:t>
            </a:r>
            <a:r>
              <a:rPr lang="en-US" sz="2000" dirty="0" smtClean="0">
                <a:solidFill>
                  <a:schemeClr val="accent2"/>
                </a:solidFill>
              </a:rPr>
              <a:t> and then select the desired component.   Note that the familiar cursors appear as are used with the Orbit command.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187" y="3390329"/>
            <a:ext cx="4489884" cy="346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1488558" y="4827181"/>
            <a:ext cx="627320" cy="6273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754" y="4097077"/>
            <a:ext cx="194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FF0000"/>
                </a:solidFill>
              </a:rPr>
              <a:t>Cursors used to rotate component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01" y="2042085"/>
            <a:ext cx="7896225" cy="1362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3013" y="2719383"/>
            <a:ext cx="883499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5746" y="467833"/>
            <a:ext cx="4658253" cy="639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b="1" smtClean="0">
                <a:solidFill>
                  <a:schemeClr val="accent2"/>
                </a:solidFill>
              </a:rPr>
              <a:pPr/>
              <a:t>17</a:t>
            </a:fld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2" y="395935"/>
            <a:ext cx="504967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Moving Components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endParaRPr lang="en-US" sz="2000" b="1" i="1" u="sng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Even when components are constrained in an assembly, they can be </a:t>
            </a:r>
            <a:r>
              <a:rPr lang="en-US" sz="2000" b="1" i="1" dirty="0" smtClean="0">
                <a:solidFill>
                  <a:schemeClr val="accent2"/>
                </a:solidFill>
              </a:rPr>
              <a:t>temporarily</a:t>
            </a:r>
            <a:r>
              <a:rPr lang="en-US" sz="2000" dirty="0" smtClean="0">
                <a:solidFill>
                  <a:schemeClr val="accent2"/>
                </a:solidFill>
              </a:rPr>
              <a:t>  moved using the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Free Move</a:t>
            </a:r>
            <a:r>
              <a:rPr lang="en-US" sz="2000" dirty="0" smtClean="0">
                <a:solidFill>
                  <a:schemeClr val="accent2"/>
                </a:solidFill>
              </a:rPr>
              <a:t> command.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It may be useful to move a component out of the way while you place another component.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Components can also be moved to make a simple “exploded view” of an assembly, although we will see a better way to do this later.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To move a component: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Select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Free Move</a:t>
            </a:r>
            <a:r>
              <a:rPr lang="en-US" sz="2000" dirty="0" smtClean="0">
                <a:solidFill>
                  <a:schemeClr val="accent2"/>
                </a:solidFill>
              </a:rPr>
              <a:t> then select and drag</a:t>
            </a:r>
          </a:p>
          <a:p>
            <a:pPr marL="233362" lvl="3"/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  the component to be moved.</a:t>
            </a:r>
          </a:p>
          <a:p>
            <a:pPr marL="457200" lvl="3" indent="-223838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Select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Local Update</a:t>
            </a:r>
            <a:r>
              <a:rPr lang="en-US" sz="2000" dirty="0" smtClean="0">
                <a:solidFill>
                  <a:schemeClr val="accent2"/>
                </a:solidFill>
              </a:rPr>
              <a:t> to return the components to their constrained positions.</a:t>
            </a:r>
          </a:p>
          <a:p>
            <a:pPr marL="1147763" lvl="2" indent="-233363">
              <a:buFont typeface="Arial" pitchFamily="34" charset="0"/>
              <a:buChar char="•"/>
            </a:pPr>
            <a:endParaRPr 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2257" y="4984699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Local Update icon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6" y="5522563"/>
            <a:ext cx="6395357" cy="11840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2963" y="5905495"/>
            <a:ext cx="752475" cy="2462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616" y="5538780"/>
            <a:ext cx="184731" cy="2154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endParaRPr lang="en-US" sz="800" dirty="0"/>
          </a:p>
        </p:txBody>
      </p:sp>
      <p:cxnSp>
        <p:nvCxnSpPr>
          <p:cNvPr id="13" name="Straight Arrow Connector 12"/>
          <p:cNvCxnSpPr>
            <a:stCxn id="4" idx="1"/>
            <a:endCxn id="11" idx="0"/>
          </p:cNvCxnSpPr>
          <p:nvPr/>
        </p:nvCxnSpPr>
        <p:spPr>
          <a:xfrm flipH="1">
            <a:off x="1887982" y="5169365"/>
            <a:ext cx="814275" cy="3694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b="1" smtClean="0">
                <a:solidFill>
                  <a:schemeClr val="accent2"/>
                </a:solidFill>
              </a:rPr>
              <a:pPr/>
              <a:t>18</a:t>
            </a:fld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2" y="395935"/>
            <a:ext cx="914400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Editing Parts used in Assemblies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endParaRPr lang="en-US" sz="2000" b="1" i="1" u="sng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Inventor will allow you to edit designs at any level, so you can easily modify a part while in an assembly.  Try the following: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Right-click on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Base-Plate</a:t>
            </a:r>
            <a:r>
              <a:rPr lang="en-US" sz="2000" dirty="0" smtClean="0">
                <a:solidFill>
                  <a:schemeClr val="accent2"/>
                </a:solidFill>
              </a:rPr>
              <a:t> in the browser and select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Edit</a:t>
            </a:r>
            <a:r>
              <a:rPr lang="en-US" sz="2000" dirty="0" smtClean="0">
                <a:solidFill>
                  <a:schemeClr val="accent2"/>
                </a:solidFill>
              </a:rPr>
              <a:t>. </a:t>
            </a:r>
            <a:r>
              <a:rPr lang="en-US" sz="2000" b="1" dirty="0" smtClean="0">
                <a:solidFill>
                  <a:schemeClr val="accent2"/>
                </a:solidFill>
              </a:rPr>
              <a:t>Note: The .</a:t>
            </a:r>
            <a:r>
              <a:rPr lang="en-US" sz="2000" b="1" dirty="0" err="1" smtClean="0">
                <a:solidFill>
                  <a:schemeClr val="accent2"/>
                </a:solidFill>
              </a:rPr>
              <a:t>ipt</a:t>
            </a:r>
            <a:r>
              <a:rPr lang="en-US" sz="2000" b="1" dirty="0" smtClean="0">
                <a:solidFill>
                  <a:schemeClr val="accent2"/>
                </a:solidFill>
              </a:rPr>
              <a:t> file for the component can not be open.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Right-click on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Hole3</a:t>
            </a:r>
            <a:r>
              <a:rPr lang="en-US" sz="2000" dirty="0" smtClean="0">
                <a:solidFill>
                  <a:schemeClr val="accent2"/>
                </a:solidFill>
              </a:rPr>
              <a:t> in the browser (or any of the holes not used with the Cap-Screws) and select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Edit Feature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Change the diameter of Hole3 from 0.5 to 0.75 inches. </a:t>
            </a:r>
            <a:r>
              <a:rPr lang="en-US" sz="2000" b="1" dirty="0" smtClean="0">
                <a:solidFill>
                  <a:schemeClr val="accent2"/>
                </a:solidFill>
              </a:rPr>
              <a:t>Click OK and then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Right-click in the graphics window and select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Finish Edit</a:t>
            </a:r>
            <a:r>
              <a:rPr lang="en-US" sz="2000" dirty="0" smtClean="0">
                <a:solidFill>
                  <a:schemeClr val="accent2"/>
                </a:solidFill>
              </a:rPr>
              <a:t> to update the part.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3178470"/>
            <a:ext cx="9144000" cy="3679530"/>
            <a:chOff x="0" y="3178470"/>
            <a:chExt cx="9144000" cy="3679530"/>
          </a:xfrm>
        </p:grpSpPr>
        <p:pic>
          <p:nvPicPr>
            <p:cNvPr id="563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20129" r="87267" b="66021"/>
            <a:stretch>
              <a:fillRect/>
            </a:stretch>
          </p:blipFill>
          <p:spPr bwMode="auto">
            <a:xfrm>
              <a:off x="0" y="5231219"/>
              <a:ext cx="2658694" cy="1626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19870" r="86744" b="44574"/>
            <a:stretch>
              <a:fillRect/>
            </a:stretch>
          </p:blipFill>
          <p:spPr bwMode="auto">
            <a:xfrm>
              <a:off x="2860159" y="3200400"/>
              <a:ext cx="2424223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76950" y="3178470"/>
              <a:ext cx="3067050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r="5433" b="43773"/>
            <a:stretch>
              <a:fillRect/>
            </a:stretch>
          </p:blipFill>
          <p:spPr bwMode="auto">
            <a:xfrm>
              <a:off x="6182722" y="5273749"/>
              <a:ext cx="2961278" cy="158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1" y="4490481"/>
              <a:ext cx="21690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i="1" dirty="0" smtClean="0">
                  <a:solidFill>
                    <a:srgbClr val="FF0000"/>
                  </a:solidFill>
                </a:rPr>
                <a:t>Edit Base-Plate.ipt from the assembly</a:t>
              </a:r>
              <a:endParaRPr lang="en-US" sz="18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43648" y="4717308"/>
              <a:ext cx="804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i="1" dirty="0" smtClean="0">
                  <a:solidFill>
                    <a:srgbClr val="FF0000"/>
                  </a:solidFill>
                </a:rPr>
                <a:t>Edit</a:t>
              </a:r>
            </a:p>
            <a:p>
              <a:pPr algn="ctr"/>
              <a:r>
                <a:rPr lang="en-US" sz="1800" b="1" i="1" dirty="0" smtClean="0">
                  <a:solidFill>
                    <a:srgbClr val="FF0000"/>
                  </a:solidFill>
                </a:rPr>
                <a:t>Hole3</a:t>
              </a:r>
              <a:endParaRPr lang="en-US" sz="18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41851" y="3207485"/>
              <a:ext cx="14176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i="1" dirty="0" smtClean="0">
                  <a:solidFill>
                    <a:srgbClr val="FF0000"/>
                  </a:solidFill>
                </a:rPr>
                <a:t>Change diameter of Hole3</a:t>
              </a:r>
              <a:endParaRPr lang="en-US" sz="18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75768" y="5174508"/>
              <a:ext cx="1754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1" dirty="0" smtClean="0">
                  <a:solidFill>
                    <a:srgbClr val="FF0000"/>
                  </a:solidFill>
                </a:rPr>
                <a:t>Result: New hole size</a:t>
              </a:r>
              <a:endParaRPr lang="en-US" sz="18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6368904" y="5784112"/>
              <a:ext cx="191384" cy="2764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b="1" smtClean="0">
                <a:solidFill>
                  <a:schemeClr val="accent2"/>
                </a:solidFill>
              </a:rPr>
              <a:pPr/>
              <a:t>19</a:t>
            </a:fld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2" y="395935"/>
            <a:ext cx="914400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Creating an Assembly Drawing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endParaRPr lang="en-US" sz="2000" b="1" i="1" u="sng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233363" lvl="1" indent="-233363"/>
            <a:r>
              <a:rPr lang="en-US" sz="2000" dirty="0" smtClean="0">
                <a:solidFill>
                  <a:schemeClr val="accent2"/>
                </a:solidFill>
              </a:rPr>
              <a:t>Assembly drawings (</a:t>
            </a:r>
            <a:r>
              <a:rPr lang="en-US" sz="2000" dirty="0" err="1" smtClean="0">
                <a:solidFill>
                  <a:schemeClr val="accent2"/>
                </a:solidFill>
              </a:rPr>
              <a:t>idw</a:t>
            </a:r>
            <a:r>
              <a:rPr lang="en-US" sz="2000" dirty="0" smtClean="0">
                <a:solidFill>
                  <a:schemeClr val="accent2"/>
                </a:solidFill>
              </a:rPr>
              <a:t> files) are created in the same way they are created for parts.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Select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File - New - English- ANSI(in).</a:t>
            </a:r>
            <a:r>
              <a:rPr lang="en-US" sz="2000" b="1" i="1" u="sng" dirty="0" err="1" smtClean="0">
                <a:solidFill>
                  <a:schemeClr val="accent2"/>
                </a:solidFill>
              </a:rPr>
              <a:t>idw</a:t>
            </a:r>
            <a:r>
              <a:rPr lang="en-US" sz="2000" b="1" i="1" dirty="0" smtClean="0">
                <a:solidFill>
                  <a:schemeClr val="accent2"/>
                </a:solidFill>
              </a:rPr>
              <a:t> and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Create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Change the sheet size to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A-size (portrait)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Select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Base</a:t>
            </a:r>
            <a:r>
              <a:rPr lang="en-US" sz="2000" dirty="0" smtClean="0">
                <a:solidFill>
                  <a:schemeClr val="accent2"/>
                </a:solidFill>
              </a:rPr>
              <a:t> to insert a base view.  Select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Top Right Isometric</a:t>
            </a:r>
            <a:r>
              <a:rPr lang="en-US" sz="2000" dirty="0" smtClean="0">
                <a:solidFill>
                  <a:schemeClr val="accent2"/>
                </a:solidFill>
              </a:rPr>
              <a:t>  (if a different base view is automatically inserted, delete it first).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Change the scale to 0.75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 b="25725"/>
          <a:stretch>
            <a:fillRect/>
          </a:stretch>
        </p:blipFill>
        <p:spPr bwMode="auto">
          <a:xfrm>
            <a:off x="912629" y="2658140"/>
            <a:ext cx="6887750" cy="419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b="1" smtClean="0">
                <a:solidFill>
                  <a:schemeClr val="accent2"/>
                </a:solidFill>
              </a:rPr>
              <a:pPr/>
              <a:t>2</a:t>
            </a:fld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1514" y="1982379"/>
            <a:ext cx="8827795" cy="2584581"/>
            <a:chOff x="151514" y="2280091"/>
            <a:chExt cx="8827795" cy="2584581"/>
          </a:xfrm>
        </p:grpSpPr>
        <p:pic>
          <p:nvPicPr>
            <p:cNvPr id="12" name="Picture 11"/>
            <p:cNvPicPr/>
            <p:nvPr/>
          </p:nvPicPr>
          <p:blipFill>
            <a:blip r:embed="rId2" cstate="print"/>
            <a:srcRect l="41734" t="18979" r="14717" b="19380"/>
            <a:stretch>
              <a:fillRect/>
            </a:stretch>
          </p:blipFill>
          <p:spPr bwMode="auto">
            <a:xfrm>
              <a:off x="151514" y="2496288"/>
              <a:ext cx="1613491" cy="1926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/>
            <p:nvPr/>
          </p:nvPicPr>
          <p:blipFill>
            <a:blip r:embed="rId3" cstate="print"/>
            <a:srcRect l="29799" t="15108" r="5154" b="12733"/>
            <a:stretch>
              <a:fillRect/>
            </a:stretch>
          </p:blipFill>
          <p:spPr bwMode="auto">
            <a:xfrm>
              <a:off x="2126216" y="2481373"/>
              <a:ext cx="2201235" cy="1920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/>
            <p:nvPr/>
          </p:nvPicPr>
          <p:blipFill>
            <a:blip r:embed="rId4" cstate="print"/>
            <a:srcRect l="27943" t="11720" r="3830" b="10658"/>
            <a:stretch>
              <a:fillRect/>
            </a:stretch>
          </p:blipFill>
          <p:spPr bwMode="auto">
            <a:xfrm>
              <a:off x="4408672" y="2280091"/>
              <a:ext cx="2353635" cy="2089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/>
            <p:nvPr/>
          </p:nvPicPr>
          <p:blipFill>
            <a:blip r:embed="rId5" cstate="print"/>
            <a:srcRect l="33589" t="14624" r="11800" b="18369"/>
            <a:stretch>
              <a:fillRect/>
            </a:stretch>
          </p:blipFill>
          <p:spPr bwMode="auto">
            <a:xfrm>
              <a:off x="7368216" y="2499094"/>
              <a:ext cx="1552500" cy="178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2660354" y="4495340"/>
              <a:ext cx="8130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i="1" dirty="0" smtClean="0">
                  <a:solidFill>
                    <a:schemeClr val="accent2"/>
                  </a:solidFill>
                </a:rPr>
                <a:t>Collar</a:t>
              </a:r>
              <a:endParaRPr lang="en-US" sz="18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6941" y="4495340"/>
              <a:ext cx="9669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i="1" dirty="0" smtClean="0">
                  <a:solidFill>
                    <a:schemeClr val="accent2"/>
                  </a:solidFill>
                </a:rPr>
                <a:t>Bearing</a:t>
              </a:r>
              <a:endParaRPr lang="en-US" sz="18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49219" y="4493106"/>
              <a:ext cx="1223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i="1" dirty="0" smtClean="0">
                  <a:solidFill>
                    <a:schemeClr val="accent2"/>
                  </a:solidFill>
                </a:rPr>
                <a:t>Base-Plate</a:t>
              </a:r>
              <a:endParaRPr lang="en-US" sz="18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08768" y="4493107"/>
              <a:ext cx="1270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i="1" dirty="0" smtClean="0">
                  <a:solidFill>
                    <a:schemeClr val="accent2"/>
                  </a:solidFill>
                </a:rPr>
                <a:t>Cap-Screw</a:t>
              </a:r>
              <a:endParaRPr lang="en-US" sz="1800" b="1" i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395935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en-US" sz="2000" b="1" u="sng" dirty="0" smtClean="0">
                <a:solidFill>
                  <a:srgbClr val="FF0000"/>
                </a:solidFill>
                <a:cs typeface="Times New Roman" pitchFamily="18" charset="0"/>
              </a:rPr>
              <a:t>Example – Creating an Assembly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 (the entire presentation is based on this example)</a:t>
            </a: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Create the Parts</a:t>
            </a:r>
          </a:p>
          <a:p>
            <a:pPr indent="-223838" eaLnBrk="0" hangingPunct="0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Create the four parts required for the assembly as shown below.</a:t>
            </a:r>
          </a:p>
          <a:p>
            <a:pPr indent="-223838" eaLnBrk="0" hangingPunct="0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Refer to the text </a:t>
            </a:r>
            <a:r>
              <a:rPr lang="en-US" sz="2000" b="1" dirty="0" smtClean="0">
                <a:solidFill>
                  <a:schemeClr val="accent2"/>
                </a:solidFill>
                <a:cs typeface="Times New Roman" pitchFamily="18" charset="0"/>
              </a:rPr>
              <a:t>(Chapter 13)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for the dimensions.</a:t>
            </a:r>
          </a:p>
          <a:p>
            <a:pPr indent="-223838" eaLnBrk="0" hangingPunct="0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The instructor may also decide to provide you with the part files.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5226784"/>
            <a:ext cx="62306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Downloading the parts for this example (two options)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marL="457200" indent="-457200">
              <a:buAutoNum type="alphaUcParenR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Download the parts from the course Blackboard site or</a:t>
            </a:r>
          </a:p>
          <a:p>
            <a:pPr marL="457200" indent="-457200">
              <a:buAutoNum type="alphaUcParenR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Download the file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Bearing.zip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from the following web site and unzip (extract) it: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http://faculty.tcc.edu/PGordy/EGR110/index.htm            </a:t>
            </a:r>
            <a:endParaRPr lang="en-US" sz="2000" b="1" i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t="7898" r="28124" b="25789"/>
          <a:stretch>
            <a:fillRect/>
          </a:stretch>
        </p:blipFill>
        <p:spPr bwMode="auto">
          <a:xfrm>
            <a:off x="6186083" y="4710223"/>
            <a:ext cx="2957917" cy="214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b="1" smtClean="0">
                <a:solidFill>
                  <a:schemeClr val="accent2"/>
                </a:solidFill>
              </a:rPr>
              <a:pPr/>
              <a:t>20</a:t>
            </a:fld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2" y="395935"/>
            <a:ext cx="914400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Adding a Parts List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endParaRPr lang="en-US" sz="2000" b="1" i="1" u="sng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Select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Parts List</a:t>
            </a:r>
            <a:r>
              <a:rPr lang="en-US" sz="2000" dirty="0" smtClean="0">
                <a:solidFill>
                  <a:schemeClr val="accent2"/>
                </a:solidFill>
              </a:rPr>
              <a:t> from the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Annotate</a:t>
            </a:r>
            <a:r>
              <a:rPr lang="en-US" sz="2000" dirty="0" smtClean="0">
                <a:solidFill>
                  <a:schemeClr val="accent2"/>
                </a:solidFill>
              </a:rPr>
              <a:t> menu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Select the file name for the assembly (</a:t>
            </a:r>
            <a:r>
              <a:rPr lang="en-US" sz="2000" b="1" i="1" dirty="0" smtClean="0">
                <a:solidFill>
                  <a:schemeClr val="accent2"/>
                </a:solidFill>
              </a:rPr>
              <a:t>Assembly2.iam</a:t>
            </a:r>
            <a:r>
              <a:rPr lang="en-US" sz="2000" dirty="0" smtClean="0">
                <a:solidFill>
                  <a:schemeClr val="accent2"/>
                </a:solidFill>
              </a:rPr>
              <a:t> in this example)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Select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OK</a:t>
            </a:r>
            <a:r>
              <a:rPr lang="en-US" sz="2000" dirty="0" smtClean="0">
                <a:solidFill>
                  <a:schemeClr val="accent2"/>
                </a:solidFill>
              </a:rPr>
              <a:t> and then move the parts list that appears to the desire</a:t>
            </a:r>
            <a:r>
              <a:rPr lang="en-US" sz="2000" b="1" dirty="0" smtClean="0">
                <a:solidFill>
                  <a:schemeClr val="accent2"/>
                </a:solidFill>
              </a:rPr>
              <a:t>d</a:t>
            </a:r>
            <a:r>
              <a:rPr lang="en-US" sz="2000" dirty="0" smtClean="0">
                <a:solidFill>
                  <a:schemeClr val="accent2"/>
                </a:solidFill>
              </a:rPr>
              <a:t> location (see next slide).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467293" y="1892594"/>
            <a:ext cx="6687878" cy="4965405"/>
            <a:chOff x="988828" y="1438941"/>
            <a:chExt cx="6889898" cy="5153245"/>
          </a:xfrm>
        </p:grpSpPr>
        <p:pic>
          <p:nvPicPr>
            <p:cNvPr id="583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4908"/>
            <a:stretch>
              <a:fillRect/>
            </a:stretch>
          </p:blipFill>
          <p:spPr bwMode="auto">
            <a:xfrm>
              <a:off x="988828" y="1442484"/>
              <a:ext cx="6889898" cy="514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1014746" y="1438941"/>
              <a:ext cx="686463" cy="241004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19091" y="1665768"/>
              <a:ext cx="406472" cy="737189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00031" y="3721395"/>
              <a:ext cx="2710192" cy="276447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293" y="1781824"/>
            <a:ext cx="6881816" cy="1184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7293" y="1974758"/>
            <a:ext cx="590107" cy="2154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7953374" y="2152647"/>
            <a:ext cx="386209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2" y="395935"/>
            <a:ext cx="91440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Editing a Parts List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endParaRPr lang="en-US" sz="2000" b="1" i="1" u="sng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The Parts List below has 4 columns, but columns may be added or deleted with various properties for each part.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Right-click on the Parts List and select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Edit Parts List</a:t>
            </a:r>
            <a:r>
              <a:rPr lang="en-US" sz="2000" dirty="0" smtClean="0">
                <a:solidFill>
                  <a:schemeClr val="accent2"/>
                </a:solidFill>
              </a:rPr>
              <a:t> to add or remove columns.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b="60457"/>
          <a:stretch>
            <a:fillRect/>
          </a:stretch>
        </p:blipFill>
        <p:spPr bwMode="auto">
          <a:xfrm>
            <a:off x="1740909" y="4752753"/>
            <a:ext cx="7403092" cy="210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5207720"/>
            <a:ext cx="16586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</a:rPr>
              <a:t>This window appears after selecting </a:t>
            </a:r>
            <a:r>
              <a:rPr lang="en-US" sz="1800" b="1" i="1" u="sng" dirty="0" smtClean="0">
                <a:solidFill>
                  <a:srgbClr val="FF0000"/>
                </a:solidFill>
              </a:rPr>
              <a:t>Edit Parts List</a:t>
            </a:r>
            <a:r>
              <a:rPr lang="en-US" sz="1800" b="1" i="1" dirty="0" smtClean="0">
                <a:solidFill>
                  <a:srgbClr val="FF0000"/>
                </a:solidFill>
              </a:rPr>
              <a:t>: 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443" y="1807535"/>
            <a:ext cx="7048245" cy="268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>
                <a:solidFill>
                  <a:schemeClr val="accent2"/>
                </a:solidFill>
              </a:rPr>
              <a:pPr/>
              <a:t>22</a:t>
            </a:fld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2" y="395935"/>
            <a:ext cx="342368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Adding/Deleting Columns in a  Parts List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endParaRPr lang="en-US" sz="2000" b="1" i="1" u="sng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Select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Column Chooser</a:t>
            </a:r>
            <a:r>
              <a:rPr lang="en-US" sz="2000" dirty="0" smtClean="0">
                <a:solidFill>
                  <a:schemeClr val="accent2"/>
                </a:solidFill>
              </a:rPr>
              <a:t> and add columns for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Mass</a:t>
            </a:r>
            <a:r>
              <a:rPr lang="en-US" sz="2000" dirty="0" smtClean="0">
                <a:solidFill>
                  <a:schemeClr val="accent2"/>
                </a:solidFill>
              </a:rPr>
              <a:t> and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Material</a:t>
            </a:r>
            <a:r>
              <a:rPr lang="en-US" sz="2000" dirty="0" smtClean="0">
                <a:solidFill>
                  <a:schemeClr val="accent2"/>
                </a:solidFill>
              </a:rPr>
              <a:t>.  Also remove the column for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Description</a:t>
            </a:r>
            <a:r>
              <a:rPr lang="en-US" sz="2000" dirty="0" smtClean="0">
                <a:solidFill>
                  <a:schemeClr val="accent2"/>
                </a:solidFill>
              </a:rPr>
              <a:t>.   Note that the material will appear as Default for each part.  </a:t>
            </a:r>
            <a:r>
              <a:rPr lang="en-US" sz="2000" b="1" dirty="0" smtClean="0">
                <a:solidFill>
                  <a:schemeClr val="accent2"/>
                </a:solidFill>
              </a:rPr>
              <a:t>Then click OK twice; also you may need to adjust column width on the drawing.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3003" y="4127686"/>
            <a:ext cx="3327991" cy="2739890"/>
            <a:chOff x="-30126" y="4220851"/>
            <a:chExt cx="3327991" cy="2739890"/>
          </a:xfrm>
        </p:grpSpPr>
        <p:pic>
          <p:nvPicPr>
            <p:cNvPr id="593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43280" b="59701"/>
            <a:stretch>
              <a:fillRect/>
            </a:stretch>
          </p:blipFill>
          <p:spPr bwMode="auto">
            <a:xfrm>
              <a:off x="-30126" y="5260307"/>
              <a:ext cx="3327991" cy="1700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263487" y="4665165"/>
              <a:ext cx="369419" cy="9477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6139" y="4220851"/>
              <a:ext cx="1201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i="1" dirty="0" smtClean="0">
                  <a:solidFill>
                    <a:srgbClr val="FF0000"/>
                  </a:solidFill>
                </a:rPr>
                <a:t>Column Chooser</a:t>
              </a:r>
              <a:endParaRPr lang="en-US" sz="18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49256" y="510362"/>
            <a:ext cx="5794745" cy="6347638"/>
            <a:chOff x="3349256" y="510362"/>
            <a:chExt cx="5794745" cy="6347638"/>
          </a:xfrm>
        </p:grpSpPr>
        <p:pic>
          <p:nvPicPr>
            <p:cNvPr id="604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36325" b="825"/>
            <a:stretch>
              <a:fillRect/>
            </a:stretch>
          </p:blipFill>
          <p:spPr bwMode="auto">
            <a:xfrm>
              <a:off x="3349257" y="510362"/>
              <a:ext cx="5794744" cy="3068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9256" y="3761572"/>
              <a:ext cx="5794744" cy="3096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664178" y="1453117"/>
              <a:ext cx="736081" cy="545804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67722" y="4688958"/>
              <a:ext cx="764436" cy="680483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20763" y="1474380"/>
              <a:ext cx="974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1" dirty="0" smtClean="0">
                  <a:solidFill>
                    <a:srgbClr val="FF0000"/>
                  </a:solidFill>
                </a:rPr>
                <a:t>before</a:t>
              </a:r>
              <a:endParaRPr lang="en-US" sz="18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34940" y="4774017"/>
              <a:ext cx="974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1" dirty="0" smtClean="0">
                  <a:solidFill>
                    <a:srgbClr val="FF0000"/>
                  </a:solidFill>
                </a:rPr>
                <a:t>after</a:t>
              </a:r>
              <a:endParaRPr lang="en-US" sz="18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78717" y="517453"/>
              <a:ext cx="1331505" cy="237460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71628" y="3763927"/>
              <a:ext cx="1331505" cy="237460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1069" y="5555694"/>
            <a:ext cx="274320" cy="2743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2" y="395935"/>
            <a:ext cx="91440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Parts List with modified columns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endParaRPr lang="en-US" sz="2000" b="1" i="1" u="sng" dirty="0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71525"/>
            <a:ext cx="72390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2" y="395935"/>
            <a:ext cx="914400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Changing Material Type in a Part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endParaRPr lang="en-US" sz="2000" b="1" i="1" u="sng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233363" lvl="1" indent="-233363"/>
            <a:r>
              <a:rPr lang="en-US" sz="2000" dirty="0" smtClean="0">
                <a:solidFill>
                  <a:schemeClr val="accent2"/>
                </a:solidFill>
              </a:rPr>
              <a:t>Note that the Parts List will be updated if you make changes to the assembly.  </a:t>
            </a:r>
          </a:p>
          <a:p>
            <a:pPr marL="233363" lvl="1" indent="-233363"/>
            <a:r>
              <a:rPr lang="en-US" sz="2000" u="sng" dirty="0" smtClean="0">
                <a:solidFill>
                  <a:schemeClr val="accent2"/>
                </a:solidFill>
              </a:rPr>
              <a:t>Example</a:t>
            </a:r>
            <a:r>
              <a:rPr lang="en-US" sz="2000" dirty="0" smtClean="0">
                <a:solidFill>
                  <a:schemeClr val="accent2"/>
                </a:solidFill>
              </a:rPr>
              <a:t> - Change the material type for the Collar as follows: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Switch back to the assembly drawing (</a:t>
            </a:r>
            <a:r>
              <a:rPr lang="en-US" sz="2000" dirty="0" err="1" smtClean="0">
                <a:solidFill>
                  <a:schemeClr val="accent2"/>
                </a:solidFill>
              </a:rPr>
              <a:t>iam</a:t>
            </a:r>
            <a:r>
              <a:rPr lang="en-US" sz="2000" dirty="0" smtClean="0">
                <a:solidFill>
                  <a:schemeClr val="accent2"/>
                </a:solidFill>
              </a:rPr>
              <a:t> file).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Right-click on Collar in the browser and select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Edit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Right-click on Collar again in the browser and select </a:t>
            </a:r>
            <a:r>
              <a:rPr lang="en-US" sz="2000" b="1" i="1" u="sng" dirty="0" err="1" smtClean="0">
                <a:solidFill>
                  <a:schemeClr val="accent2"/>
                </a:solidFill>
              </a:rPr>
              <a:t>iProperties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Click on the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Physical</a:t>
            </a:r>
            <a:r>
              <a:rPr lang="en-US" sz="2000" dirty="0" smtClean="0">
                <a:solidFill>
                  <a:schemeClr val="accent2"/>
                </a:solidFill>
              </a:rPr>
              <a:t> tab.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Change the material type to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Copper, Alloy</a:t>
            </a:r>
            <a:r>
              <a:rPr lang="en-US" sz="2000" dirty="0" smtClean="0">
                <a:solidFill>
                  <a:schemeClr val="accent2"/>
                </a:solidFill>
              </a:rPr>
              <a:t> and then select OK.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Right-click in the graphics area and select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Finish Edit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Switch back to the drawing (</a:t>
            </a:r>
            <a:r>
              <a:rPr lang="en-US" sz="2000" dirty="0" err="1" smtClean="0">
                <a:solidFill>
                  <a:schemeClr val="accent2"/>
                </a:solidFill>
              </a:rPr>
              <a:t>idw</a:t>
            </a:r>
            <a:r>
              <a:rPr lang="en-US" sz="2000" dirty="0" smtClean="0">
                <a:solidFill>
                  <a:schemeClr val="accent2"/>
                </a:solidFill>
              </a:rPr>
              <a:t>) file and select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Update</a:t>
            </a:r>
            <a:r>
              <a:rPr lang="en-US" sz="2000" dirty="0" smtClean="0">
                <a:solidFill>
                  <a:schemeClr val="accent2"/>
                </a:solidFill>
              </a:rPr>
              <a:t> (if </a:t>
            </a:r>
          </a:p>
          <a:p>
            <a:pPr marL="233363" lvl="1" indent="-233363"/>
            <a:r>
              <a:rPr lang="en-US" sz="2000" dirty="0" smtClean="0">
                <a:solidFill>
                  <a:schemeClr val="accent2"/>
                </a:solidFill>
              </a:rPr>
              <a:t>	necessary) on the Quick Access Tool Bar.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2863701"/>
            <a:ext cx="9005776" cy="3994299"/>
            <a:chOff x="0" y="2863701"/>
            <a:chExt cx="9005776" cy="3994299"/>
          </a:xfrm>
        </p:grpSpPr>
        <p:pic>
          <p:nvPicPr>
            <p:cNvPr id="624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064295"/>
              <a:ext cx="73152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2461" y="3735683"/>
              <a:ext cx="3476625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8218968" y="3306726"/>
              <a:ext cx="116958" cy="4784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04298" y="2863701"/>
              <a:ext cx="1201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i="1" dirty="0" smtClean="0">
                  <a:solidFill>
                    <a:srgbClr val="FF0000"/>
                  </a:solidFill>
                </a:rPr>
                <a:t>Update</a:t>
              </a:r>
              <a:endParaRPr lang="en-US" sz="18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38213" y="3795823"/>
              <a:ext cx="244549" cy="233916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50465" y="6305107"/>
              <a:ext cx="2211572" cy="212651"/>
            </a:xfrm>
            <a:prstGeom prst="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 flipV="1">
              <a:off x="7286846" y="6393712"/>
              <a:ext cx="453655" cy="70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12150" y="5934670"/>
              <a:ext cx="12014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i="1" dirty="0" smtClean="0">
                  <a:solidFill>
                    <a:srgbClr val="FF0000"/>
                  </a:solidFill>
                </a:rPr>
                <a:t>Material and mass changed</a:t>
              </a:r>
              <a:endParaRPr lang="en-US" sz="1800" b="1" i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b="1" smtClean="0">
                <a:solidFill>
                  <a:schemeClr val="accent2"/>
                </a:solidFill>
              </a:rPr>
              <a:pPr/>
              <a:t>25</a:t>
            </a:fld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2" y="395935"/>
            <a:ext cx="914400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Adding Balloons to the Assembly</a:t>
            </a:r>
          </a:p>
          <a:p>
            <a:pPr marL="233363" indent="-233363"/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Balloons are numbered labels inside circles with leaders that identify a part.  </a:t>
            </a:r>
          </a:p>
          <a:p>
            <a:pPr marL="233363" indent="-233363"/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The numbers are generated automatically from the Parts List.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From the </a:t>
            </a: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Annotate menu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select </a:t>
            </a: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Balloon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Pick a part (where the arrow will be attached), pick a point again to place a bend in the leader, and then right-click and pick </a:t>
            </a: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Continue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to finish the balloon and to add the next balloon.  Right-click </a:t>
            </a:r>
            <a:r>
              <a:rPr lang="en-US" sz="2000" b="1" dirty="0" smtClean="0">
                <a:solidFill>
                  <a:schemeClr val="accent2"/>
                </a:solidFill>
                <a:cs typeface="Times New Roman" pitchFamily="18" charset="0"/>
              </a:rPr>
              <a:t>in an open area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and pick </a:t>
            </a: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Cancel (Esc)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when finished.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411" y="2721935"/>
            <a:ext cx="6397114" cy="413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91200" y="2714169"/>
            <a:ext cx="899886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2" y="395935"/>
            <a:ext cx="91440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Final Assembly Drawing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Note that dimensions are not shown in the assembly drawing.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Detail drawings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with dimensions are typically provided for each part in the assembly.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81" y="1552353"/>
            <a:ext cx="6272563" cy="530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395935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39725" lvl="0" indent="-339725"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Create a new Assembly</a:t>
            </a:r>
          </a:p>
          <a:p>
            <a:pPr marL="117475" indent="-2349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Select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File – New – Standard(in).</a:t>
            </a:r>
            <a:r>
              <a:rPr lang="en-US" sz="2000" b="1" i="1" dirty="0" err="1" smtClean="0">
                <a:solidFill>
                  <a:schemeClr val="accent2"/>
                </a:solidFill>
                <a:cs typeface="Times New Roman" pitchFamily="18" charset="0"/>
              </a:rPr>
              <a:t>iam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 -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Create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9725" algn="l"/>
              </a:tabLst>
            </a:pPr>
            <a:endParaRPr lang="en-US" sz="2000" b="1" i="1" u="sng" dirty="0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1451122"/>
            <a:ext cx="7181631" cy="434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912242" y="4572000"/>
            <a:ext cx="733646" cy="925033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b="1" smtClean="0">
                <a:solidFill>
                  <a:schemeClr val="accent2"/>
                </a:solidFill>
              </a:rPr>
              <a:pPr/>
              <a:t>4</a:t>
            </a:fld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395935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Select the Base Part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Each assembly will have a base part.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It is important to carefully select which part to serve as the base, although it is often an obvious choice.  For example, you might choose the chassis of a car, the base of a lamp, the frame of a window, etc.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Other parts will later be added to the assembly.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Note that the base part will not be able to move (zero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degrees of freedom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) whereas other parts can be moved in several ways (to be described shortly).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Also note that the entire assembly will use the orientation and coordinate system of the base part, so selecting and designing the base part is important.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/>
                </a:solidFill>
                <a:cs typeface="Times New Roman" pitchFamily="18" charset="0"/>
              </a:rPr>
              <a:t>Making the x, y, and z axes</a:t>
            </a:r>
            <a:endParaRPr lang="en-US" sz="2000" b="1" dirty="0">
              <a:solidFill>
                <a:schemeClr val="accent2"/>
              </a:solidFill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accent2"/>
                </a:solidFill>
                <a:cs typeface="Times New Roman" pitchFamily="18" charset="0"/>
              </a:rPr>
              <a:t>    visible may help with the</a:t>
            </a:r>
          </a:p>
          <a:p>
            <a:r>
              <a:rPr lang="en-US" sz="2000" b="1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cs typeface="Times New Roman" pitchFamily="18" charset="0"/>
              </a:rPr>
              <a:t>   placement process. 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26074" t="28349" r="18065" b="7394"/>
          <a:stretch>
            <a:fillRect/>
          </a:stretch>
        </p:blipFill>
        <p:spPr bwMode="auto">
          <a:xfrm>
            <a:off x="3981470" y="3508745"/>
            <a:ext cx="3817089" cy="334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39000" y="3888744"/>
            <a:ext cx="1743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FF0000"/>
                </a:solidFill>
              </a:rPr>
              <a:t>Natural choice for the base part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069540" y="4312693"/>
            <a:ext cx="169460" cy="1269241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5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b="1" smtClean="0">
                <a:solidFill>
                  <a:schemeClr val="accent2"/>
                </a:solidFill>
              </a:rPr>
              <a:pPr/>
              <a:t>5</a:t>
            </a:fld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395935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Place the Base Part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Select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Place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(or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Place Component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) from the Assembly Panel.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Browse and pick the desired part (Base-Plate ) to serve as a base and select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Open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.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Right-click and </a:t>
            </a:r>
            <a:r>
              <a:rPr lang="en-US" sz="2000" b="1" dirty="0" smtClean="0">
                <a:solidFill>
                  <a:schemeClr val="accent2"/>
                </a:solidFill>
                <a:cs typeface="Times New Roman" pitchFamily="18" charset="0"/>
              </a:rPr>
              <a:t>select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Grounded at Origin</a:t>
            </a:r>
            <a:r>
              <a:rPr lang="en-US" sz="2000" b="1" dirty="0" smtClean="0">
                <a:solidFill>
                  <a:schemeClr val="accent2"/>
                </a:solidFill>
                <a:cs typeface="Times New Roman" pitchFamily="18" charset="0"/>
              </a:rPr>
              <a:t> and then right click again and select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OK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or Escape after inserting it as Inventor will otherwise let you insert multiple copies). </a:t>
            </a:r>
            <a:endParaRPr lang="en-US" sz="2000" b="1" i="1" u="sng" dirty="0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43" y="1975486"/>
            <a:ext cx="7674969" cy="4882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6143" y="2370027"/>
            <a:ext cx="432340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b="1" smtClean="0">
                <a:solidFill>
                  <a:schemeClr val="accent2"/>
                </a:solidFill>
              </a:rPr>
              <a:pPr/>
              <a:t>6</a:t>
            </a:fld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395935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Place the Second Component</a:t>
            </a:r>
          </a:p>
          <a:p>
            <a:pPr marL="117475" indent="-2349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Select 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Place Component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again and select the bearing (bearing.ipt).  </a:t>
            </a:r>
          </a:p>
          <a:p>
            <a:pPr marL="117475" indent="-2349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Place it somewhere near the base part. </a:t>
            </a:r>
            <a:r>
              <a:rPr lang="en-US" sz="2000" b="1" dirty="0" smtClean="0">
                <a:solidFill>
                  <a:schemeClr val="accent2"/>
                </a:solidFill>
                <a:cs typeface="Times New Roman" pitchFamily="18" charset="0"/>
              </a:rPr>
              <a:t>Left-click and select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OK</a:t>
            </a:r>
            <a:r>
              <a:rPr lang="en-US" sz="2000" b="1" dirty="0" smtClean="0">
                <a:solidFill>
                  <a:schemeClr val="accent2"/>
                </a:solidFill>
                <a:cs typeface="Times New Roman" pitchFamily="18" charset="0"/>
              </a:rPr>
              <a:t> and do </a:t>
            </a:r>
            <a:r>
              <a:rPr lang="en-US" sz="2000" b="1" u="sng" dirty="0" smtClean="0">
                <a:solidFill>
                  <a:schemeClr val="accent2"/>
                </a:solidFill>
                <a:cs typeface="Times New Roman" pitchFamily="18" charset="0"/>
              </a:rPr>
              <a:t>not</a:t>
            </a:r>
          </a:p>
          <a:p>
            <a:r>
              <a:rPr lang="en-US" sz="2000" b="1" dirty="0" smtClean="0">
                <a:solidFill>
                  <a:schemeClr val="accent2"/>
                </a:solidFill>
                <a:cs typeface="Times New Roman" pitchFamily="18" charset="0"/>
              </a:rPr>
              <a:t>    select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Grounded at Origin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then right-click and select OK or click Escape.</a:t>
            </a:r>
          </a:p>
          <a:p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 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9142" y="566056"/>
            <a:ext cx="3988472" cy="257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512776" y="3948333"/>
            <a:ext cx="595739" cy="822960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14" y="1649781"/>
            <a:ext cx="8338910" cy="4901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551" y="2105019"/>
            <a:ext cx="552224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2691" y="-23659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b="1" smtClean="0">
                <a:solidFill>
                  <a:schemeClr val="accent2"/>
                </a:solidFill>
              </a:rPr>
              <a:pPr/>
              <a:t>7</a:t>
            </a:fld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298447"/>
            <a:ext cx="9144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Degrees of Freedom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  <a:cs typeface="Times New Roman" pitchFamily="18" charset="0"/>
              </a:rPr>
              <a:t>If the degrees of freedom symbol is not showing, turn it on by </a:t>
            </a:r>
          </a:p>
          <a:p>
            <a:pPr marL="233363" indent="-233363"/>
            <a:r>
              <a:rPr lang="en-US" sz="1800" dirty="0" smtClean="0">
                <a:solidFill>
                  <a:schemeClr val="accent2"/>
                </a:solidFill>
                <a:cs typeface="Times New Roman" pitchFamily="18" charset="0"/>
              </a:rPr>
              <a:t>	selecting </a:t>
            </a:r>
            <a:r>
              <a:rPr lang="en-US" sz="1800" b="1" i="1" dirty="0" smtClean="0">
                <a:solidFill>
                  <a:schemeClr val="accent2"/>
                </a:solidFill>
                <a:cs typeface="Times New Roman" pitchFamily="18" charset="0"/>
              </a:rPr>
              <a:t>View – Degrees of Freedom </a:t>
            </a:r>
            <a:r>
              <a:rPr lang="en-US" sz="1800" b="1" dirty="0" smtClean="0">
                <a:solidFill>
                  <a:schemeClr val="accent2"/>
                </a:solidFill>
                <a:cs typeface="Times New Roman" pitchFamily="18" charset="0"/>
              </a:rPr>
              <a:t>(on left side of the Ribbon)</a:t>
            </a:r>
            <a:r>
              <a:rPr lang="en-US" sz="1800" dirty="0" smtClean="0">
                <a:solidFill>
                  <a:schemeClr val="accent2"/>
                </a:solidFill>
                <a:cs typeface="Times New Roman" pitchFamily="18" charset="0"/>
              </a:rPr>
              <a:t>.  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  <a:cs typeface="Times New Roman" pitchFamily="18" charset="0"/>
              </a:rPr>
              <a:t>In general, components have </a:t>
            </a:r>
            <a:r>
              <a:rPr lang="en-US" sz="1800" b="1" i="1" dirty="0" smtClean="0">
                <a:solidFill>
                  <a:srgbClr val="009900"/>
                </a:solidFill>
                <a:cs typeface="Times New Roman" pitchFamily="18" charset="0"/>
              </a:rPr>
              <a:t>6 degrees of freedom</a:t>
            </a:r>
            <a:r>
              <a:rPr lang="en-US" sz="1800" dirty="0" smtClean="0">
                <a:solidFill>
                  <a:schemeClr val="accent2"/>
                </a:solidFill>
                <a:cs typeface="Times New Roman" pitchFamily="18" charset="0"/>
              </a:rPr>
              <a:t>, meaning that they can be moved in the assembly as follows:</a:t>
            </a:r>
          </a:p>
          <a:p>
            <a:pPr marL="690563" lvl="2" indent="-233363">
              <a:buFont typeface="Arial" pitchFamily="34" charset="0"/>
              <a:buChar char="•"/>
            </a:pPr>
            <a:r>
              <a:rPr lang="en-US" sz="1800" b="1" i="1" dirty="0" smtClean="0">
                <a:solidFill>
                  <a:schemeClr val="accent2"/>
                </a:solidFill>
                <a:cs typeface="Times New Roman" pitchFamily="18" charset="0"/>
              </a:rPr>
              <a:t>Moved (translated) in the x, y, or z direction</a:t>
            </a:r>
          </a:p>
          <a:p>
            <a:pPr marL="690563" lvl="2" indent="-233363">
              <a:buFont typeface="Arial" pitchFamily="34" charset="0"/>
              <a:buChar char="•"/>
            </a:pPr>
            <a:r>
              <a:rPr lang="en-US" sz="1800" b="1" i="1" dirty="0" smtClean="0">
                <a:solidFill>
                  <a:schemeClr val="accent2"/>
                </a:solidFill>
                <a:cs typeface="Times New Roman" pitchFamily="18" charset="0"/>
              </a:rPr>
              <a:t>Rotated about the x, y, or z axis</a:t>
            </a:r>
          </a:p>
          <a:p>
            <a:pPr marL="690563" lvl="2" indent="-233363">
              <a:buFont typeface="Arial" pitchFamily="34" charset="0"/>
              <a:buChar char="•"/>
            </a:pPr>
            <a:r>
              <a:rPr lang="en-US" sz="1800" b="1" i="1" dirty="0" smtClean="0">
                <a:solidFill>
                  <a:schemeClr val="accent2"/>
                </a:solidFill>
                <a:cs typeface="Times New Roman" pitchFamily="18" charset="0"/>
              </a:rPr>
              <a:t>Pausing the cursor over the Base Plate will also display a pushpin adjacent to the cursor.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30" y="2618892"/>
            <a:ext cx="5974139" cy="4239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114" y="4615543"/>
            <a:ext cx="203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</a:rPr>
              <a:t>Pushpin indicates that the Base-Plate is fixed and has 0 degrees of freedom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61029" y="5660571"/>
            <a:ext cx="551542" cy="725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07086" y="5354207"/>
            <a:ext cx="1341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</a:rPr>
              <a:t>Degrees of Freedom Symbol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344229" y="4773745"/>
            <a:ext cx="362857" cy="7416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66988" y="6386286"/>
            <a:ext cx="209096" cy="2154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7300913" y="2876444"/>
            <a:ext cx="466725" cy="2154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2933700" y="3290881"/>
            <a:ext cx="1338263" cy="2462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4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b="1" smtClean="0">
                <a:solidFill>
                  <a:schemeClr val="accent2"/>
                </a:solidFill>
              </a:rPr>
              <a:pPr/>
              <a:t>8</a:t>
            </a:fld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2" y="395935"/>
            <a:ext cx="914400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tabLst>
                <a:tab pos="339725" algn="l"/>
              </a:tabLst>
            </a:pPr>
            <a:r>
              <a:rPr lang="en-US" sz="2000" b="1" i="1" u="sng" dirty="0" smtClean="0">
                <a:solidFill>
                  <a:schemeClr val="accent2"/>
                </a:solidFill>
                <a:cs typeface="Times New Roman" pitchFamily="18" charset="0"/>
              </a:rPr>
              <a:t>Assembly Constraints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Parts are put together in assemblies by placing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assembly constraints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on the parts.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Each time a constraint is added, one or more degrees of freedom are eliminated.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Select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Constrain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from the Assemble Panel (Assemble Tab in Ribbon) to place an assembly constraint.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The </a:t>
            </a:r>
            <a:r>
              <a:rPr lang="en-US" sz="2000" b="1" i="1" dirty="0" smtClean="0">
                <a:solidFill>
                  <a:schemeClr val="accent2"/>
                </a:solidFill>
                <a:cs typeface="Times New Roman" pitchFamily="18" charset="0"/>
              </a:rPr>
              <a:t>Place Constraint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 window will appear as shown below.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Note that five types of assembly constraints are available as shown below.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A description of each type of constraint is provided on the following slide.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6" y="3474720"/>
            <a:ext cx="4909887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0" y="2793377"/>
            <a:ext cx="5231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Mate     Angle      Tangent     Insert    Symmetric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7528" y="4544704"/>
            <a:ext cx="15183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Solution</a:t>
            </a:r>
          </a:p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(illustration)</a:t>
            </a:r>
          </a:p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For Mate</a:t>
            </a:r>
          </a:p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constraint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6999" y="5057475"/>
            <a:ext cx="2286000" cy="914400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>
            <a:off x="5772999" y="5206424"/>
            <a:ext cx="1064529" cy="308251"/>
          </a:xfrm>
          <a:prstGeom prst="straightConnector1">
            <a:avLst/>
          </a:prstGeom>
          <a:ln w="158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21" idx="0"/>
          </p:cNvCxnSpPr>
          <p:nvPr/>
        </p:nvCxnSpPr>
        <p:spPr>
          <a:xfrm>
            <a:off x="780171" y="3193487"/>
            <a:ext cx="994038" cy="1402323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74209" y="3258160"/>
            <a:ext cx="400847" cy="13376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584491" y="3231713"/>
            <a:ext cx="184815" cy="13640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008171" y="3231713"/>
            <a:ext cx="678446" cy="13640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467097" y="3193487"/>
            <a:ext cx="1162902" cy="1402323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42197" y="4595810"/>
            <a:ext cx="464024" cy="461665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5" y="0"/>
            <a:ext cx="485775" cy="381000"/>
          </a:xfrm>
          <a:noFill/>
        </p:spPr>
        <p:txBody>
          <a:bodyPr/>
          <a:lstStyle/>
          <a:p>
            <a:fld id="{83B14A58-A0AF-4119-AAC7-5996DE6F86F1}" type="slidenum">
              <a:rPr lang="en-US" b="1" smtClean="0">
                <a:solidFill>
                  <a:schemeClr val="accent2"/>
                </a:solidFill>
              </a:rPr>
              <a:pPr/>
              <a:t>9</a:t>
            </a:fld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EGR 110 </a:t>
            </a:r>
            <a:r>
              <a:rPr lang="en-US" sz="2000" dirty="0">
                <a:solidFill>
                  <a:schemeClr val="accent2"/>
                </a:solidFill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18" charset="0"/>
              </a:rPr>
              <a:t>Inventor Lecture #7</a:t>
            </a:r>
            <a:endParaRPr lang="en-US" sz="3200" dirty="0"/>
          </a:p>
        </p:txBody>
      </p:sp>
      <p:sp>
        <p:nvSpPr>
          <p:cNvPr id="54" name="Rectangle 53"/>
          <p:cNvSpPr/>
          <p:nvPr/>
        </p:nvSpPr>
        <p:spPr>
          <a:xfrm>
            <a:off x="171227" y="2423488"/>
            <a:ext cx="41945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Mate</a:t>
            </a:r>
            <a:r>
              <a:rPr lang="en-US" sz="1600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 – Constrains features to be face-to-face or adjacent to one another.  They can be in the same direction (flush) or in the opposite direction and they can be separated by an </a:t>
            </a:r>
            <a:r>
              <a:rPr lang="en-US" sz="1600" b="1" i="1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offset</a:t>
            </a:r>
            <a:r>
              <a:rPr lang="en-US" sz="1600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. </a:t>
            </a:r>
            <a:endParaRPr lang="en-US" sz="1600" dirty="0">
              <a:solidFill>
                <a:schemeClr val="accent2"/>
              </a:solidFill>
              <a:latin typeface="Times New Roman"/>
              <a:ea typeface="Times New Roman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815707" y="2377322"/>
            <a:ext cx="3992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Angle</a:t>
            </a:r>
            <a:r>
              <a:rPr lang="en-US" sz="1600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 – Constrains features to be separated by a specified angle.</a:t>
            </a:r>
            <a:endParaRPr lang="en-US" sz="1600" dirty="0">
              <a:solidFill>
                <a:schemeClr val="accent2"/>
              </a:solidFill>
              <a:latin typeface="Times New Roman"/>
              <a:ea typeface="Times New Roman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1227" y="5580975"/>
            <a:ext cx="4282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Tangent</a:t>
            </a:r>
            <a:r>
              <a:rPr lang="en-US" sz="1600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 – Constrains features such as faces, planes, cylinders, spheres, and cones to make contact at a point of tangency.</a:t>
            </a:r>
            <a:endParaRPr lang="en-US" sz="1600" dirty="0">
              <a:solidFill>
                <a:schemeClr val="accent2"/>
              </a:solidFill>
              <a:latin typeface="Times New Roman"/>
              <a:ea typeface="Times New Roman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815707" y="5558634"/>
            <a:ext cx="40854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Insert</a:t>
            </a:r>
            <a:r>
              <a:rPr lang="en-US" sz="1600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 – Constrains circular features to share the same axis (become co-axial).  The distance between the selected circular faces can be zero (the default) or given an </a:t>
            </a:r>
            <a:r>
              <a:rPr lang="en-US" sz="1600" b="1" i="1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offset</a:t>
            </a:r>
            <a:r>
              <a:rPr lang="en-US" sz="1600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 value.</a:t>
            </a:r>
            <a:endParaRPr lang="en-US" sz="1600" dirty="0">
              <a:solidFill>
                <a:schemeClr val="accent2"/>
              </a:solidFill>
              <a:latin typeface="Times New Roman"/>
              <a:ea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7" y="432424"/>
            <a:ext cx="4297680" cy="189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7" y="3655714"/>
            <a:ext cx="4297680" cy="192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07" y="3655714"/>
            <a:ext cx="4297680" cy="190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841" y="999192"/>
            <a:ext cx="409433" cy="461665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113406" y="4251160"/>
            <a:ext cx="409433" cy="461665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184710" y="4251159"/>
            <a:ext cx="409433" cy="461665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07" y="404080"/>
            <a:ext cx="4297680" cy="204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410460" y="995977"/>
            <a:ext cx="409433" cy="461665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116966" y="1457642"/>
            <a:ext cx="2148840" cy="822960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796240" y="1457642"/>
            <a:ext cx="2103120" cy="822960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216975" y="4712824"/>
            <a:ext cx="2148840" cy="822960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796240" y="4712613"/>
            <a:ext cx="2148840" cy="822960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5932</TotalTime>
  <Words>2121</Words>
  <Application>Microsoft Office PowerPoint</Application>
  <PresentationFormat>On-screen Show (4:3)</PresentationFormat>
  <Paragraphs>213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Tidewater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EGR 277 – Digital Logic</dc:title>
  <dc:creator>tcgordp</dc:creator>
  <cp:lastModifiedBy>Paul Gordy</cp:lastModifiedBy>
  <cp:revision>547</cp:revision>
  <dcterms:created xsi:type="dcterms:W3CDTF">2003-05-19T18:05:36Z</dcterms:created>
  <dcterms:modified xsi:type="dcterms:W3CDTF">2016-01-21T17:18:41Z</dcterms:modified>
</cp:coreProperties>
</file>