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30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02" r:id="rId11"/>
    <p:sldId id="303" r:id="rId12"/>
    <p:sldId id="319" r:id="rId13"/>
    <p:sldId id="320" r:id="rId14"/>
    <p:sldId id="321" r:id="rId15"/>
    <p:sldId id="322" r:id="rId16"/>
    <p:sldId id="305" r:id="rId17"/>
    <p:sldId id="306" r:id="rId18"/>
    <p:sldId id="323" r:id="rId19"/>
    <p:sldId id="324" r:id="rId20"/>
    <p:sldId id="328" r:id="rId21"/>
    <p:sldId id="329" r:id="rId22"/>
    <p:sldId id="330" r:id="rId23"/>
    <p:sldId id="331" r:id="rId24"/>
    <p:sldId id="327" r:id="rId25"/>
    <p:sldId id="332" r:id="rId26"/>
    <p:sldId id="333" r:id="rId2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00"/>
    <a:srgbClr val="009900"/>
    <a:srgbClr val="00CC99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2" autoAdjust="0"/>
    <p:restoredTop sz="94426" autoAdjust="0"/>
  </p:normalViewPr>
  <p:slideViewPr>
    <p:cSldViewPr snapToGrid="0">
      <p:cViewPr varScale="1">
        <p:scale>
          <a:sx n="121" d="100"/>
          <a:sy n="121" d="100"/>
        </p:scale>
        <p:origin x="16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09E36B-6AC5-43F3-9B5D-36EAB162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697815-8330-4E5A-8DA5-C2344FEC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97815-8330-4E5A-8DA5-C2344FECE4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7AF8-83AC-4606-9B6C-BD1590A0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4C2-FEDF-4AD1-A1C1-90DA0732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EAF9-F77B-4D43-BD0E-DC801966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A4A9-CE8A-4706-993B-D83ACBA1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ED2C-CF68-4040-B478-B999680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1D6C-751D-4FBC-8B8D-68608046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F231-9373-4AFB-816A-9122A4F3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045C-24D4-44E3-A5CE-09B7D702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EFEC-ED7C-49B7-B277-8E82B531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571E-B157-4B1D-B41F-5BF6761F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B141-BED4-4B5C-A3C6-60D2514B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B630DC-2314-47C8-B472-E9CA3687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89519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cs typeface="Times New Roman" pitchFamily="18" charset="0"/>
              </a:rPr>
              <a:t>Parametric Modeling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Parametric modeling differs from standard CAD software in that it captures the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design intent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of the user.  It is much more a designer’s tool than a draftsman’s tool.   The series of operations listed in Inventor’s browser when a part or assembly is often similar to the series of operations that a machinist might perform in building the part.</a:t>
            </a:r>
          </a:p>
          <a:p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captures the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design intent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of the user through: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Geometric constraints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(such as perpendicular, collinear, tangent, etc.)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Dimensional constraints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(controlling the size and location of features)</a:t>
            </a:r>
          </a:p>
          <a:p>
            <a:pPr marL="233363" lvl="0" indent="-233363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Parametric relations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(user defined mathematical equations composed of dimensional variables and/or design variables) – we will explore these relations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Auto Dimension is a handy tool to see if you have fully constrained an object.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Auto Dimension might be used to see if you need to add additional dimensions.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Auto Dimension can be used to add additional dimensions to a sketch for you (as suggestions, perhaps?)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Auto Dimension should not be used to completely dimension your sketches!  It will often pick very strange dimensions.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If Auto Dimension indicates that 0 dimensions are required, the sketch is fully constrained.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It is not always required to fix a point on a sketch, so if Auto Dimension indicates that 2 dimensions are required, this is sufficient for a sketch that is not fixed.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56" y="669322"/>
            <a:ext cx="6826102" cy="302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 Examples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– fully constrained when you need 0 or 2 required dimensions? </a:t>
            </a:r>
            <a:endParaRPr lang="en-US" sz="2000" b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656" y="3614433"/>
            <a:ext cx="7166344" cy="32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Completely defined triangle, but no fixed point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2 dimensions required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Completely defined triangle, with a fixed point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0 dimensions required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 Examples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– Letting Auto Dimension make a suggestion</a:t>
            </a:r>
            <a:endParaRPr lang="en-US" sz="2000" b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Auto Dimension indicates that the right triangle lacks one dimension.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Select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Apply</a:t>
            </a:r>
            <a:r>
              <a:rPr lang="en-US" sz="1800" b="1" i="1" dirty="0" smtClean="0">
                <a:solidFill>
                  <a:srgbClr val="FF0000"/>
                </a:solidFill>
              </a:rPr>
              <a:t> and Auto Dimension adds the angle dimension shown as a suggestion.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Select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Done</a:t>
            </a:r>
            <a:r>
              <a:rPr lang="en-US" sz="1800" b="1" i="1" dirty="0" smtClean="0">
                <a:solidFill>
                  <a:srgbClr val="FF0000"/>
                </a:solidFill>
              </a:rPr>
              <a:t> to accept this suggestion (you can change the value of the angle later).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293" y="787808"/>
            <a:ext cx="5146158" cy="292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b="8004"/>
          <a:stretch>
            <a:fillRect/>
          </a:stretch>
        </p:blipFill>
        <p:spPr bwMode="auto">
          <a:xfrm>
            <a:off x="3742659" y="3680583"/>
            <a:ext cx="4959748" cy="31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158" y="3345451"/>
            <a:ext cx="6283842" cy="351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 Example</a:t>
            </a:r>
            <a:r>
              <a:rPr lang="en-US" sz="1900" dirty="0" smtClean="0">
                <a:solidFill>
                  <a:schemeClr val="accent2"/>
                </a:solidFill>
                <a:cs typeface="Times New Roman" pitchFamily="18" charset="0"/>
              </a:rPr>
              <a:t> – Do not use Auto Dimension to pick all of your dimensions</a:t>
            </a:r>
            <a:endParaRPr lang="en-US" sz="1900" b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29094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Auto Dimension indicates that 3 dimensions are required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07736"/>
            <a:ext cx="316850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rgbClr val="FF0000"/>
                </a:solidFill>
              </a:rPr>
              <a:t>Selecting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Apply</a:t>
            </a:r>
            <a:r>
              <a:rPr lang="en-US" sz="1800" b="1" i="1" dirty="0" smtClean="0">
                <a:solidFill>
                  <a:srgbClr val="FF0000"/>
                </a:solidFill>
              </a:rPr>
              <a:t> shows that  Auto Dimension picks an unusual set of dimensions.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541" y="880842"/>
            <a:ext cx="5970459" cy="24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 – Quick Test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Auto Dimension indicates that 2 dimensions are needed in the sketch below to fully constrain it. 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What two dimensions are missing?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4526"/>
            <a:ext cx="9144000" cy="50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 – Quick Test Solution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Correct!  Auto Dimension added dimensions for the depth of the slot and the horizontal location of the center of the hole.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339703"/>
            <a:ext cx="8860366" cy="5518298"/>
            <a:chOff x="0" y="1339703"/>
            <a:chExt cx="8860366" cy="551829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39703"/>
              <a:ext cx="8860366" cy="551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931888" y="2838892"/>
              <a:ext cx="425302" cy="297711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6605" y="6372445"/>
              <a:ext cx="425302" cy="297711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16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u="sng" dirty="0" smtClean="0">
                <a:solidFill>
                  <a:schemeClr val="accent2"/>
                </a:solidFill>
                <a:cs typeface="Times New Roman" pitchFamily="18" charset="0"/>
              </a:rPr>
              <a:t>Parametric Relations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As dimensions are added to a drawing, Inventor assigns a variable name to them in the format “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dxx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”, where xx is a number assigned to each dimension.  In the figure below, note that the dimension for the angle has the variable name d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4195" y="2313455"/>
            <a:ext cx="8497496" cy="3753293"/>
            <a:chOff x="0" y="2381694"/>
            <a:chExt cx="8497496" cy="37532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381694"/>
              <a:ext cx="8497496" cy="340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903228" y="3168502"/>
              <a:ext cx="329609" cy="6698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23285" y="2616237"/>
              <a:ext cx="2897962" cy="30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Dimension Variable Name = d0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 flipV="1">
              <a:off x="1153264" y="4854538"/>
              <a:ext cx="231775" cy="823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01713" y="5763512"/>
              <a:ext cx="3968269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cs typeface="Arial" pitchFamily="34" charset="0"/>
                </a:rPr>
                <a:t>Dimension Value (or equation) = 30 deg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78886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i="1" u="sng" dirty="0" smtClean="0">
                <a:solidFill>
                  <a:schemeClr val="accent2"/>
                </a:solidFill>
                <a:cs typeface="Times New Roman" pitchFamily="18" charset="0"/>
              </a:rPr>
              <a:t>Parametric Equations</a:t>
            </a:r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:  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parametric equation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is formed when one dimension value (parameter) is expressed in terms of another dimension value (the control parameter).  </a:t>
            </a:r>
          </a:p>
          <a:p>
            <a:r>
              <a:rPr lang="en-US" sz="2000" u="sng" dirty="0" smtClean="0">
                <a:solidFill>
                  <a:schemeClr val="accent2"/>
                </a:solidFill>
                <a:cs typeface="Times New Roman" pitchFamily="18" charset="0"/>
              </a:rPr>
              <a:t>Examples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d2 = 4*d1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d3 = (d1 + d2)/2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d5 = d4 – 0.125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25711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(begins on next slide)</a:t>
            </a:r>
            <a:endParaRPr lang="en-US" sz="2000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Create the object shown below subject to the following constraints: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base should be 2.000 inches wide (initially).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height should be 75% of the base.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hole should be centered horizontally (left to right).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Locate the hole vertically such that the center is 2/3 of the height from the base.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diameter of the hole should be 20% of the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49" y="1288201"/>
            <a:ext cx="7896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1)	Draw the plate with the hole and add a dimension of 2.00” to the base.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4859079" y="3179134"/>
            <a:ext cx="786810" cy="11908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35526" y="2520542"/>
            <a:ext cx="2897962" cy="64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Make a note of the 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Dimension Variable Name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(d0 in this case)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2)	Make the height 75% of the base: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605" y="1317295"/>
            <a:ext cx="6007395" cy="44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42690"/>
          <a:stretch>
            <a:fillRect/>
          </a:stretch>
        </p:blipFill>
        <p:spPr bwMode="auto">
          <a:xfrm>
            <a:off x="0" y="2775098"/>
            <a:ext cx="3165215" cy="29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6294474" y="2541181"/>
            <a:ext cx="2243470" cy="7761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32027" y="1691204"/>
            <a:ext cx="4401880" cy="14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Note that 75% of 2.00” is 1.500”.</a:t>
            </a:r>
            <a:b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fx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: 1.500 indicates that the value was calculated to be 1.500 using a parametric equation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814" y="4761153"/>
            <a:ext cx="1616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Change value of d3 to 0.75*d0</a:t>
            </a: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726557" y="4359350"/>
            <a:ext cx="613145" cy="3969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506477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Geometric and Dimensional Constraints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We will review these constraints plus introduce additional features through an example.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Additional features include: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Fully Constrained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sketches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Use of </a:t>
            </a:r>
            <a:r>
              <a:rPr lang="en-US" sz="2000" b="1" i="1" u="sng" dirty="0" err="1" smtClean="0">
                <a:solidFill>
                  <a:schemeClr val="accent2"/>
                </a:solidFill>
                <a:cs typeface="Times New Roman" pitchFamily="18" charset="0"/>
              </a:rPr>
              <a:t>AutoDimension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1618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AutoNum type="arabicParenR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Draw triangle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Draw a triangle of arbitrary size.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bottom on the triangle should be horizontal.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544" y="4161147"/>
            <a:ext cx="6256153" cy="26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Center hole horizontally (left to right)</a:t>
            </a:r>
          </a:p>
          <a:p>
            <a:pPr marL="457200" indent="-457200" eaLnBrk="0" hangingPunct="0">
              <a:buFontTx/>
              <a:buAutoNum type="arabicParenR" startAt="3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Locate hole vertically such that the center is 2/3 of the height from the base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>
                <a:tab pos="339725" algn="l"/>
              </a:tabLst>
            </a:pP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130"/>
            <a:ext cx="3553095" cy="3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1800225"/>
            <a:ext cx="51530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5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diameter of the hole should be 20% of the base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5"/>
              <a:tabLst>
                <a:tab pos="339725" algn="l"/>
              </a:tabLst>
            </a:pP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758"/>
            <a:ext cx="3638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486025"/>
            <a:ext cx="57531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9348" y="4785278"/>
            <a:ext cx="4401880" cy="14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Final Result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Note that only the base is defined with a numeric value.</a:t>
            </a:r>
            <a:b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All other dimensions are defined using parametric functions.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6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Suppose we wanted a similar plate with different dimensions.  Try using different values for the base.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306"/>
            <a:ext cx="3651763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3404" y="4987297"/>
            <a:ext cx="1318438" cy="3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Base = 2”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598" y="1736541"/>
            <a:ext cx="4991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2352" y="5394879"/>
            <a:ext cx="1846521" cy="3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Base  = 100”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86319"/>
            <a:ext cx="266877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  Create a plate with parametric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</a:p>
          <a:p>
            <a:pPr marL="457200" lvl="0" indent="-457200" eaLnBrk="0" hangingPunct="0">
              <a:buFont typeface="+mj-lt"/>
              <a:buAutoNum type="arabicParenR" startAt="7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Viewing the  </a:t>
            </a:r>
            <a:r>
              <a:rPr lang="en-US" sz="2000" u="sng" dirty="0" smtClean="0">
                <a:solidFill>
                  <a:schemeClr val="accent2"/>
                </a:solidFill>
                <a:cs typeface="Times New Roman" pitchFamily="18" charset="0"/>
              </a:rPr>
              <a:t>Parameters Table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lvl="0" eaLnBrk="0" hangingPunct="0">
              <a:tabLst>
                <a:tab pos="57467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800" b="1" i="1" u="sng" dirty="0" err="1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2000" b="1" i="1" u="sng" dirty="0" err="1" smtClean="0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 Parameters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under the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Manage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tab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761" y="1"/>
            <a:ext cx="6434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60" y="0"/>
            <a:ext cx="6434240" cy="110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Notes: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Dimensions can also be changed by entering new values or expressions in the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Equation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section above and then selecting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Done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Units – See examples below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“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ul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” means “unitless.” 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d0/2 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ul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 - divide d0 by a unitless constant 2.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d0 + 2.5 mm  - add 2.5 mm to d0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(100 mm / 6 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ul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) + 2 in   (will be converted to default unit type)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17519" b="43220"/>
          <a:stretch>
            <a:fillRect/>
          </a:stretch>
        </p:blipFill>
        <p:spPr bwMode="auto">
          <a:xfrm>
            <a:off x="-3476" y="435933"/>
            <a:ext cx="9147476" cy="38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395870" y="978195"/>
            <a:ext cx="676939" cy="24809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Notes: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u="sng" dirty="0" smtClean="0">
                <a:solidFill>
                  <a:schemeClr val="accent2"/>
                </a:solidFill>
                <a:cs typeface="Times New Roman" pitchFamily="18" charset="0"/>
              </a:rPr>
              <a:t>Model Parameters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(see d0, d3-d6 above) are created automatically when you add sketch dimensions, feature parameters (such as extrusion depth), and assembly constraints (such as offsets – covered later). 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u="sng" dirty="0" smtClean="0">
                <a:solidFill>
                  <a:schemeClr val="accent2"/>
                </a:solidFill>
                <a:cs typeface="Times New Roman" pitchFamily="18" charset="0"/>
              </a:rPr>
              <a:t>Reference Parameters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(see d7 above) are automatically created when you create a driven dimension.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44140" y="233916"/>
            <a:ext cx="4199860" cy="4281001"/>
            <a:chOff x="4944140" y="233916"/>
            <a:chExt cx="4199860" cy="428100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6430" r="58388"/>
            <a:stretch>
              <a:fillRect/>
            </a:stretch>
          </p:blipFill>
          <p:spPr bwMode="auto">
            <a:xfrm>
              <a:off x="6096000" y="233916"/>
              <a:ext cx="3048000" cy="346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944140" y="4176363"/>
              <a:ext cx="29877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Driven Dimension d7 added</a:t>
              </a: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5404883" y="1392865"/>
              <a:ext cx="995917" cy="27786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44795"/>
            <a:ext cx="5252484" cy="3000153"/>
            <a:chOff x="0" y="444795"/>
            <a:chExt cx="5252484" cy="3000153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8291" b="53680"/>
            <a:stretch>
              <a:fillRect/>
            </a:stretch>
          </p:blipFill>
          <p:spPr bwMode="auto">
            <a:xfrm>
              <a:off x="0" y="444795"/>
              <a:ext cx="5252484" cy="300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84790" y="1190845"/>
              <a:ext cx="946298" cy="19138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8967" y="2289543"/>
              <a:ext cx="946298" cy="19138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906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Renaming Dimensions: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Dimensions can be renamed in the Parameters table.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dimension d0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was renamed as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Base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  All references to d0 were automatically changed to Base.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Dimension d3 was renamed as Height.</a:t>
            </a:r>
          </a:p>
          <a:p>
            <a:pPr marL="690563" lvl="1" indent="-233363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2201824"/>
            <a:ext cx="9144000" cy="3521761"/>
            <a:chOff x="0" y="3063062"/>
            <a:chExt cx="9144000" cy="35217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63062"/>
              <a:ext cx="9144000" cy="352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37191" y="4146698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3572" y="4362894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88512" y="4618075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9144" y="5085907"/>
              <a:ext cx="400493" cy="22682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AutoNum type="arabicParenR" startAt="2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Show Constraints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Right-click in the  sketch area and 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Show All Constraints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base of the triangle shows a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horizontal constraint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yellow boxes on the triangle vertices indicate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coincident constraints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581" y="2286118"/>
            <a:ext cx="5464913" cy="23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6339332" y="4678327"/>
            <a:ext cx="8305" cy="7230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44019" y="5401363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Coincident constraint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AutoNum type="arabicParenR" startAt="3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Reshaping the triangle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Turn off the constraints (right-click and 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Hide All Constraints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Try dragging various points or lines on the triangle to reshape it.  Note that: </a:t>
            </a:r>
          </a:p>
          <a:p>
            <a:pPr marL="1147763" lvl="2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bottom line is always horizontal</a:t>
            </a:r>
          </a:p>
          <a:p>
            <a:pPr marL="1147763" lvl="2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points are always coincident (connected)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12" y="2771763"/>
            <a:ext cx="3649736" cy="15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228" y="3461962"/>
            <a:ext cx="4017999" cy="8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99" y="435292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101" y="5181711"/>
            <a:ext cx="3000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447386" y="3444130"/>
            <a:ext cx="997023" cy="114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45144" y="4383339"/>
            <a:ext cx="15284" cy="7202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78251" y="4510930"/>
            <a:ext cx="993479" cy="6139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550" y="23613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5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4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Removing a coincident constraint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Turn on all constraints again.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Pause the mouse over a coincident constraint.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Move the mouse over the constraint symbol until it turns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red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Right click on the constraint and select delete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to remove the constraint.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Now try moving the lines on the triangle and the points are no longer coincident.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221" t="45375" r="49186" b="38398"/>
          <a:stretch>
            <a:fillRect/>
          </a:stretch>
        </p:blipFill>
        <p:spPr bwMode="auto">
          <a:xfrm>
            <a:off x="191387" y="3179135"/>
            <a:ext cx="2668772" cy="16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533" y="3371297"/>
            <a:ext cx="2809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953" y="3466213"/>
            <a:ext cx="2822627" cy="131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84791" y="5082386"/>
            <a:ext cx="194575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Delete coincident constraint</a:t>
            </a:r>
          </a:p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for top point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7358" y="5117827"/>
            <a:ext cx="245612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Missing box shows that coincident constraint</a:t>
            </a:r>
          </a:p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was removed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0792" y="5139092"/>
            <a:ext cx="194575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Lines can be moved without being coincident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94"/>
          <a:stretch>
            <a:fillRect/>
          </a:stretch>
        </p:blipFill>
        <p:spPr bwMode="auto">
          <a:xfrm>
            <a:off x="0" y="3755470"/>
            <a:ext cx="3157870" cy="18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4960"/>
          <a:stretch>
            <a:fillRect/>
          </a:stretch>
        </p:blipFill>
        <p:spPr bwMode="auto">
          <a:xfrm>
            <a:off x="6220047" y="3695590"/>
            <a:ext cx="292395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 startAt="5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Further constraining the triangle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Replace the coincident constraint that was removed earlier.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Add a dimension to the base of the triangle.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Add a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fix constraint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the lower right point (assigns it a specific 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x,y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coordinate)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the lower line changes color as it is now fully constrained and cannot be moved.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Add a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vertical constraint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to the top left line.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Try adjusting the triangle.  The only possible adjustment is to move the top vertex up or down.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4791" y="5614015"/>
            <a:ext cx="194575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Add dimension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7358" y="5649456"/>
            <a:ext cx="24561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Add fix constraint to lower right point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0792" y="5670721"/>
            <a:ext cx="194575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Add vertical constraint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230" r="3327"/>
          <a:stretch>
            <a:fillRect/>
          </a:stretch>
        </p:blipFill>
        <p:spPr bwMode="auto">
          <a:xfrm>
            <a:off x="3083443" y="3831486"/>
            <a:ext cx="3104706" cy="17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arenR" startAt="6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Fully constraining the triangle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Adding an angle dimension will now fully constrain the triangle. 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How else could we fully constrain it?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no features on the triangle can be moved now and all lines have turned blue.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4465" y="6262601"/>
            <a:ext cx="31685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Add angle dimension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744" y="2495964"/>
            <a:ext cx="5650539" cy="375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8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7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Auto Dimension</a:t>
            </a: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Auto Dimension from the 2D Sketch panel. </a:t>
            </a:r>
          </a:p>
          <a:p>
            <a:pPr marL="690563" lvl="1" indent="-350838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window indicates the </a:t>
            </a:r>
            <a:r>
              <a:rPr lang="en-US" sz="2000" dirty="0" err="1" smtClean="0">
                <a:solidFill>
                  <a:schemeClr val="accent2"/>
                </a:solidFill>
                <a:cs typeface="Times New Roman" pitchFamily="18" charset="0"/>
              </a:rPr>
              <a:t>the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triangle is fully dimensioned and requires 0 additional dimensions to fully constrain 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361" y="4617013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Auto Dimension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8"/>
          <a:stretch/>
        </p:blipFill>
        <p:spPr bwMode="auto">
          <a:xfrm>
            <a:off x="71081" y="2367217"/>
            <a:ext cx="8843895" cy="14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872280"/>
            <a:ext cx="4841043" cy="29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8986" y="2833623"/>
            <a:ext cx="300251" cy="274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239000" y="3105940"/>
            <a:ext cx="969986" cy="1511073"/>
          </a:xfrm>
          <a:prstGeom prst="straightConnector1">
            <a:avLst/>
          </a:prstGeom>
          <a:ln w="12700">
            <a:solidFill>
              <a:srgbClr val="FF33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#6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40461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:  Constraints and Auto Dimension with a triangle (continued)</a:t>
            </a:r>
          </a:p>
          <a:p>
            <a:pPr lvl="0"/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339725" lvl="0" indent="-339725">
              <a:buFont typeface="+mj-lt"/>
              <a:buAutoNum type="arabicParenR" startAt="8"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Driven Dimensions</a:t>
            </a: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Once an object is fully constrained, additional dimensions are unnecessary.  Inventor calls these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driven dimensions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and they will appear in parentheses.  </a:t>
            </a: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You cannot change these dimensions as they are merely calculated using other dimensions in the sketch.</a:t>
            </a:r>
          </a:p>
          <a:p>
            <a:pPr marL="690563" lvl="1" indent="-350838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In general, avoid adding driven dimensions.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84" y="3241262"/>
            <a:ext cx="5411971" cy="36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22" idx="1"/>
          </p:cNvCxnSpPr>
          <p:nvPr/>
        </p:nvCxnSpPr>
        <p:spPr>
          <a:xfrm flipH="1">
            <a:off x="4859080" y="3896849"/>
            <a:ext cx="672287" cy="590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1"/>
          </p:cNvCxnSpPr>
          <p:nvPr/>
        </p:nvCxnSpPr>
        <p:spPr>
          <a:xfrm flipH="1">
            <a:off x="2041452" y="3896849"/>
            <a:ext cx="3489915" cy="1121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31367" y="3604461"/>
            <a:ext cx="119062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Driven Dimensions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1706</Words>
  <Application>Microsoft Office PowerPoint</Application>
  <PresentationFormat>On-screen Show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 277 – Digital Logic</dc:title>
  <dc:creator>tcgordp</dc:creator>
  <cp:lastModifiedBy>Paul Gordy</cp:lastModifiedBy>
  <cp:revision>450</cp:revision>
  <cp:lastPrinted>2015-08-17T09:18:18Z</cp:lastPrinted>
  <dcterms:created xsi:type="dcterms:W3CDTF">2003-05-19T18:05:36Z</dcterms:created>
  <dcterms:modified xsi:type="dcterms:W3CDTF">2016-01-21T17:19:08Z</dcterms:modified>
</cp:coreProperties>
</file>