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91" r:id="rId2"/>
    <p:sldId id="292" r:id="rId3"/>
    <p:sldId id="293" r:id="rId4"/>
    <p:sldId id="294" r:id="rId5"/>
    <p:sldId id="296" r:id="rId6"/>
    <p:sldId id="297" r:id="rId7"/>
    <p:sldId id="298" r:id="rId8"/>
    <p:sldId id="295" r:id="rId9"/>
    <p:sldId id="299" r:id="rId10"/>
    <p:sldId id="300" r:id="rId11"/>
    <p:sldId id="301" r:id="rId12"/>
    <p:sldId id="306" r:id="rId13"/>
    <p:sldId id="307" r:id="rId14"/>
    <p:sldId id="308" r:id="rId15"/>
    <p:sldId id="314" r:id="rId16"/>
    <p:sldId id="309" r:id="rId17"/>
    <p:sldId id="310" r:id="rId18"/>
    <p:sldId id="311" r:id="rId19"/>
    <p:sldId id="312" r:id="rId20"/>
    <p:sldId id="313" r:id="rId21"/>
    <p:sldId id="302" r:id="rId22"/>
    <p:sldId id="305" r:id="rId23"/>
    <p:sldId id="315" r:id="rId24"/>
    <p:sldId id="321" r:id="rId25"/>
    <p:sldId id="319" r:id="rId26"/>
    <p:sldId id="320" r:id="rId27"/>
    <p:sldId id="316" r:id="rId28"/>
  </p:sldIdLst>
  <p:sldSz cx="9144000" cy="6858000" type="screen4x3"/>
  <p:notesSz cx="7077075" cy="8520113"/>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009900"/>
    <a:srgbClr val="FF3300"/>
    <a:srgbClr val="00CC99"/>
    <a:srgbClr val="CCFF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72" autoAdjust="0"/>
    <p:restoredTop sz="94426" autoAdjust="0"/>
  </p:normalViewPr>
  <p:slideViewPr>
    <p:cSldViewPr snapToGrid="0">
      <p:cViewPr varScale="1">
        <p:scale>
          <a:sx n="121" d="100"/>
          <a:sy n="121" d="100"/>
        </p:scale>
        <p:origin x="165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2" y="0"/>
            <a:ext cx="3066733" cy="42600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8435" name="Rectangle 3"/>
          <p:cNvSpPr>
            <a:spLocks noGrp="1" noChangeArrowheads="1"/>
          </p:cNvSpPr>
          <p:nvPr>
            <p:ph type="dt" sz="quarter" idx="1"/>
          </p:nvPr>
        </p:nvSpPr>
        <p:spPr bwMode="auto">
          <a:xfrm>
            <a:off x="4010344" y="0"/>
            <a:ext cx="3066733" cy="42600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8436" name="Rectangle 4"/>
          <p:cNvSpPr>
            <a:spLocks noGrp="1" noChangeArrowheads="1"/>
          </p:cNvSpPr>
          <p:nvPr>
            <p:ph type="ftr" sz="quarter" idx="2"/>
          </p:nvPr>
        </p:nvSpPr>
        <p:spPr bwMode="auto">
          <a:xfrm>
            <a:off x="2" y="8094107"/>
            <a:ext cx="3066733" cy="42600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8437" name="Rectangle 5"/>
          <p:cNvSpPr>
            <a:spLocks noGrp="1" noChangeArrowheads="1"/>
          </p:cNvSpPr>
          <p:nvPr>
            <p:ph type="sldNum" sz="quarter" idx="3"/>
          </p:nvPr>
        </p:nvSpPr>
        <p:spPr bwMode="auto">
          <a:xfrm>
            <a:off x="4010344" y="8094107"/>
            <a:ext cx="3066733" cy="42600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809E36B-6AC5-43F3-9B5D-36EAB1629E55}" type="slidenum">
              <a:rPr lang="en-US"/>
              <a:pPr>
                <a:defRPr/>
              </a:pPr>
              <a:t>‹#›</a:t>
            </a:fld>
            <a:endParaRPr lang="en-US"/>
          </a:p>
        </p:txBody>
      </p:sp>
    </p:spTree>
    <p:extLst>
      <p:ext uri="{BB962C8B-B14F-4D97-AF65-F5344CB8AC3E}">
        <p14:creationId xmlns:p14="http://schemas.microsoft.com/office/powerpoint/2010/main" val="119740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0"/>
            <a:ext cx="3066733" cy="42600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4010344" y="0"/>
            <a:ext cx="3066733" cy="42600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7412" name="Rectangle 4"/>
          <p:cNvSpPr>
            <a:spLocks noGrp="1" noRot="1" noChangeAspect="1" noChangeArrowheads="1" noTextEdit="1"/>
          </p:cNvSpPr>
          <p:nvPr>
            <p:ph type="sldImg" idx="2"/>
          </p:nvPr>
        </p:nvSpPr>
        <p:spPr bwMode="auto">
          <a:xfrm>
            <a:off x="1409700" y="639763"/>
            <a:ext cx="4257675" cy="31940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43611" y="4047054"/>
            <a:ext cx="5189855" cy="38340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2" y="8094107"/>
            <a:ext cx="3066733" cy="42600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4010344" y="8094107"/>
            <a:ext cx="3066733" cy="42600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7697815-8330-4E5A-8DA5-C2344FECE4E6}" type="slidenum">
              <a:rPr lang="en-US"/>
              <a:pPr>
                <a:defRPr/>
              </a:pPr>
              <a:t>‹#›</a:t>
            </a:fld>
            <a:endParaRPr lang="en-US"/>
          </a:p>
        </p:txBody>
      </p:sp>
    </p:spTree>
    <p:extLst>
      <p:ext uri="{BB962C8B-B14F-4D97-AF65-F5344CB8AC3E}">
        <p14:creationId xmlns:p14="http://schemas.microsoft.com/office/powerpoint/2010/main" val="28115229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7697815-8330-4E5A-8DA5-C2344FECE4E6}" type="slidenum">
              <a:rPr lang="en-US" smtClean="0"/>
              <a:pPr>
                <a:defRPr/>
              </a:pPr>
              <a:t>16</a:t>
            </a:fld>
            <a:endParaRPr lang="en-US"/>
          </a:p>
        </p:txBody>
      </p:sp>
    </p:spTree>
    <p:extLst>
      <p:ext uri="{BB962C8B-B14F-4D97-AF65-F5344CB8AC3E}">
        <p14:creationId xmlns:p14="http://schemas.microsoft.com/office/powerpoint/2010/main" val="2542778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7A7AF8-83AC-4606-9B6C-BD1590A00A7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00F4C2-FEDF-4AD1-A1C1-90DA0732255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46EAF9-F77B-4D43-BD0E-DC8019663DC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EAA4A9-CE8A-4706-993B-D83ACBA1992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3DED2C-CF68-4040-B478-B999680C071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8E1D6C-751D-4FBC-8B8D-6860804638C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D52F231-9373-4AFB-816A-9122A4F3684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BB9045C-24D4-44E3-A5CE-09B7D702C19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4C5EFEC-ED7C-49B7-B277-8E82B531B07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62571E-B157-4B1D-B41F-5BF6761F591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28B141-BED4-4B5C-A3C6-60D2514B059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9B630DC-2314-47C8-B472-E9CA3687F8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oleObject" Target="../embeddings/oleObject1.bin"/><Relationship Id="rId7" Type="http://schemas.openxmlformats.org/officeDocument/2006/relationships/image" Target="../media/image44.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2.wmf"/><Relationship Id="rId5" Type="http://schemas.openxmlformats.org/officeDocument/2006/relationships/oleObject" Target="../embeddings/oleObject2.bin"/><Relationship Id="rId4" Type="http://schemas.openxmlformats.org/officeDocument/2006/relationships/image" Target="../media/image41.wmf"/><Relationship Id="rId9" Type="http://schemas.openxmlformats.org/officeDocument/2006/relationships/image" Target="../media/image43.wmf"/></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58224" y="0"/>
            <a:ext cx="485775" cy="381000"/>
          </a:xfrm>
          <a:noFill/>
        </p:spPr>
        <p:txBody>
          <a:bodyPr/>
          <a:lstStyle/>
          <a:p>
            <a:fld id="{83B14A58-A0AF-4119-AAC7-5996DE6F86F1}" type="slidenum">
              <a:rPr lang="en-US" smtClean="0"/>
              <a:pPr/>
              <a:t>1</a:t>
            </a:fld>
            <a:endParaRPr lang="en-US" dirty="0" smtClean="0"/>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Inventor Lecture #3</a:t>
            </a:r>
            <a:endParaRPr lang="en-US" sz="3200" dirty="0"/>
          </a:p>
        </p:txBody>
      </p:sp>
      <p:sp>
        <p:nvSpPr>
          <p:cNvPr id="8194" name="Rectangle 2"/>
          <p:cNvSpPr>
            <a:spLocks noChangeArrowheads="1"/>
          </p:cNvSpPr>
          <p:nvPr/>
        </p:nvSpPr>
        <p:spPr bwMode="auto">
          <a:xfrm>
            <a:off x="0" y="381000"/>
            <a:ext cx="9144000" cy="3477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z="2000" b="1" u="sng" dirty="0" smtClean="0">
                <a:solidFill>
                  <a:schemeClr val="accent2"/>
                </a:solidFill>
                <a:cs typeface="Times New Roman" pitchFamily="18" charset="0"/>
              </a:rPr>
              <a:t>Drawing Files</a:t>
            </a:r>
          </a:p>
          <a:p>
            <a:pPr lvl="0" eaLnBrk="0" hangingPunct="0"/>
            <a:r>
              <a:rPr lang="en-US" sz="2000" dirty="0" smtClean="0">
                <a:solidFill>
                  <a:schemeClr val="accent2"/>
                </a:solidFill>
                <a:cs typeface="Times New Roman" pitchFamily="18" charset="0"/>
              </a:rPr>
              <a:t>So far we have printed directly from sketches or from the model view of a part (.</a:t>
            </a:r>
            <a:r>
              <a:rPr lang="en-US" sz="2000" dirty="0" err="1" smtClean="0">
                <a:solidFill>
                  <a:schemeClr val="accent2"/>
                </a:solidFill>
                <a:cs typeface="Times New Roman" pitchFamily="18" charset="0"/>
              </a:rPr>
              <a:t>ipt</a:t>
            </a:r>
            <a:r>
              <a:rPr lang="en-US" sz="2000" dirty="0" smtClean="0">
                <a:solidFill>
                  <a:schemeClr val="accent2"/>
                </a:solidFill>
                <a:cs typeface="Times New Roman" pitchFamily="18" charset="0"/>
              </a:rPr>
              <a:t>).  A better approach is to create a </a:t>
            </a:r>
            <a:r>
              <a:rPr lang="en-US" sz="2000" b="1" i="1" u="sng" dirty="0" smtClean="0">
                <a:solidFill>
                  <a:schemeClr val="accent2"/>
                </a:solidFill>
                <a:cs typeface="Times New Roman" pitchFamily="18" charset="0"/>
              </a:rPr>
              <a:t>drawing file (.</a:t>
            </a:r>
            <a:r>
              <a:rPr lang="en-US" sz="2000" b="1" i="1" u="sng" dirty="0" err="1" smtClean="0">
                <a:solidFill>
                  <a:schemeClr val="accent2"/>
                </a:solidFill>
                <a:cs typeface="Times New Roman" pitchFamily="18" charset="0"/>
              </a:rPr>
              <a:t>idw</a:t>
            </a:r>
            <a:r>
              <a:rPr lang="en-US" sz="2000" b="1" i="1" u="sng" dirty="0" smtClean="0">
                <a:solidFill>
                  <a:schemeClr val="accent2"/>
                </a:solidFill>
                <a:cs typeface="Times New Roman" pitchFamily="18" charset="0"/>
              </a:rPr>
              <a:t>)</a:t>
            </a:r>
            <a:r>
              <a:rPr lang="en-US" sz="2000" b="1" i="1" dirty="0" smtClean="0">
                <a:solidFill>
                  <a:schemeClr val="accent2"/>
                </a:solidFill>
                <a:cs typeface="Times New Roman" pitchFamily="18" charset="0"/>
              </a:rPr>
              <a:t> </a:t>
            </a:r>
            <a:r>
              <a:rPr lang="en-US" sz="2000" dirty="0" smtClean="0">
                <a:solidFill>
                  <a:schemeClr val="accent2"/>
                </a:solidFill>
                <a:cs typeface="Times New Roman" pitchFamily="18" charset="0"/>
              </a:rPr>
              <a:t>in Inventor.  From the drawing file we can:</a:t>
            </a:r>
          </a:p>
          <a:p>
            <a:pPr marL="228600" lvl="0" indent="-228600" eaLnBrk="0" hangingPunct="0">
              <a:buFontTx/>
              <a:buChar char="•"/>
            </a:pPr>
            <a:r>
              <a:rPr lang="en-US" sz="2000" dirty="0" smtClean="0">
                <a:solidFill>
                  <a:schemeClr val="accent2"/>
                </a:solidFill>
                <a:cs typeface="Times New Roman" pitchFamily="18" charset="0"/>
              </a:rPr>
              <a:t>Insert a part (a specified view)</a:t>
            </a:r>
          </a:p>
          <a:p>
            <a:pPr marL="228600" lvl="0" indent="-228600" eaLnBrk="0" hangingPunct="0">
              <a:buFontTx/>
              <a:buChar char="•"/>
            </a:pPr>
            <a:r>
              <a:rPr lang="en-US" sz="2000" dirty="0" smtClean="0">
                <a:solidFill>
                  <a:schemeClr val="accent2"/>
                </a:solidFill>
                <a:cs typeface="Times New Roman" pitchFamily="18" charset="0"/>
              </a:rPr>
              <a:t>Create other views (top, front, side, isometric, auxiliary, section, …)</a:t>
            </a:r>
          </a:p>
          <a:p>
            <a:pPr marL="228600" lvl="0" indent="-228600" eaLnBrk="0" hangingPunct="0">
              <a:buFontTx/>
              <a:buChar char="•"/>
            </a:pPr>
            <a:r>
              <a:rPr lang="en-US" sz="2000" dirty="0" smtClean="0">
                <a:solidFill>
                  <a:schemeClr val="accent2"/>
                </a:solidFill>
                <a:cs typeface="Times New Roman" pitchFamily="18" charset="0"/>
              </a:rPr>
              <a:t>Annotate the drawing (dimensions, centerlines, notes, etc)</a:t>
            </a:r>
          </a:p>
          <a:p>
            <a:pPr marL="228600" lvl="0" indent="-228600" eaLnBrk="0" hangingPunct="0">
              <a:buFontTx/>
              <a:buChar char="•"/>
            </a:pPr>
            <a:r>
              <a:rPr lang="en-US" sz="2000" dirty="0" smtClean="0">
                <a:solidFill>
                  <a:schemeClr val="accent2"/>
                </a:solidFill>
                <a:cs typeface="Times New Roman" pitchFamily="18" charset="0"/>
              </a:rPr>
              <a:t>Change dimension styles</a:t>
            </a:r>
          </a:p>
          <a:p>
            <a:pPr marL="228600" lvl="0" indent="-228600" eaLnBrk="0" hangingPunct="0">
              <a:buFontTx/>
              <a:buChar char="•"/>
            </a:pPr>
            <a:r>
              <a:rPr lang="en-US" sz="2000" dirty="0" smtClean="0">
                <a:solidFill>
                  <a:schemeClr val="accent2"/>
                </a:solidFill>
                <a:cs typeface="Times New Roman" pitchFamily="18" charset="0"/>
              </a:rPr>
              <a:t>Scale the drawings (our models are always full size)</a:t>
            </a:r>
          </a:p>
          <a:p>
            <a:pPr marL="228600" lvl="0" indent="-228600" eaLnBrk="0" hangingPunct="0">
              <a:buFontTx/>
              <a:buChar char="•"/>
            </a:pPr>
            <a:r>
              <a:rPr lang="en-US" sz="2000" dirty="0" smtClean="0">
                <a:solidFill>
                  <a:schemeClr val="accent2"/>
                </a:solidFill>
                <a:cs typeface="Times New Roman" pitchFamily="18" charset="0"/>
              </a:rPr>
              <a:t>Select/modify a title page</a:t>
            </a:r>
          </a:p>
          <a:p>
            <a:pPr marR="0" lvl="0" algn="l" defTabSz="914400" rtl="0" eaLnBrk="0" fontAlgn="base" latinLnBrk="0" hangingPunct="0">
              <a:lnSpc>
                <a:spcPct val="100000"/>
              </a:lnSpc>
              <a:spcBef>
                <a:spcPct val="0"/>
              </a:spcBef>
              <a:spcAft>
                <a:spcPct val="0"/>
              </a:spcAft>
              <a:buClrTx/>
              <a:buSzTx/>
              <a:buFontTx/>
              <a:buNone/>
              <a:tabLst/>
            </a:pPr>
            <a:endParaRPr lang="en-US" sz="2000" dirty="0" smtClean="0">
              <a:solidFill>
                <a:schemeClr val="accent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58224" y="0"/>
            <a:ext cx="485775" cy="381000"/>
          </a:xfrm>
          <a:noFill/>
        </p:spPr>
        <p:txBody>
          <a:bodyPr/>
          <a:lstStyle/>
          <a:p>
            <a:fld id="{83B14A58-A0AF-4119-AAC7-5996DE6F86F1}" type="slidenum">
              <a:rPr lang="en-US" smtClean="0"/>
              <a:pPr/>
              <a:t>10</a:t>
            </a:fld>
            <a:endParaRPr lang="en-US" dirty="0" smtClean="0"/>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Inventor Lecture #3</a:t>
            </a:r>
            <a:endParaRPr lang="en-US" sz="3200" dirty="0"/>
          </a:p>
        </p:txBody>
      </p:sp>
      <p:sp>
        <p:nvSpPr>
          <p:cNvPr id="8194" name="Rectangle 2"/>
          <p:cNvSpPr>
            <a:spLocks noChangeArrowheads="1"/>
          </p:cNvSpPr>
          <p:nvPr/>
        </p:nvSpPr>
        <p:spPr bwMode="auto">
          <a:xfrm>
            <a:off x="0" y="381000"/>
            <a:ext cx="9144000" cy="286232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lang="en-US" sz="2000" b="1" u="sng" dirty="0" smtClean="0">
                <a:solidFill>
                  <a:schemeClr val="accent2"/>
                </a:solidFill>
              </a:rPr>
              <a:t>Moving Views</a:t>
            </a:r>
          </a:p>
          <a:p>
            <a:pPr marR="0" lvl="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accent2"/>
                </a:solidFill>
              </a:rPr>
              <a:t>Recall that with orthographic projection (multiview drawings) </a:t>
            </a:r>
            <a:r>
              <a:rPr lang="en-US" sz="2000" b="1" i="1" dirty="0" smtClean="0">
                <a:solidFill>
                  <a:schemeClr val="accent2"/>
                </a:solidFill>
              </a:rPr>
              <a:t>views must always be properly aligned</a:t>
            </a:r>
            <a:r>
              <a:rPr lang="en-US" sz="2000" dirty="0" smtClean="0">
                <a:solidFill>
                  <a:schemeClr val="accent2"/>
                </a:solidFill>
              </a:rPr>
              <a:t>.  So moving one view in Inventor may cause other views to move.  If the front view is the base view, then:</a:t>
            </a: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lang="en-US" sz="2000" dirty="0" smtClean="0">
                <a:solidFill>
                  <a:schemeClr val="accent2"/>
                </a:solidFill>
              </a:rPr>
              <a:t>Moving the base view will move the top and right views also to keep them aligned.</a:t>
            </a: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lang="en-US" sz="2000" dirty="0" smtClean="0">
                <a:solidFill>
                  <a:schemeClr val="accent2"/>
                </a:solidFill>
              </a:rPr>
              <a:t>The top view can only be moved up and down so that it stays aligned with the front view.</a:t>
            </a:r>
          </a:p>
          <a:p>
            <a:pPr marL="228600" lvl="0" indent="-228600" eaLnBrk="0" hangingPunct="0">
              <a:buFont typeface="Arial" pitchFamily="34" charset="0"/>
              <a:buChar char="•"/>
            </a:pPr>
            <a:r>
              <a:rPr lang="en-US" sz="2000" dirty="0" smtClean="0">
                <a:solidFill>
                  <a:schemeClr val="accent2"/>
                </a:solidFill>
              </a:rPr>
              <a:t>The right view can only be moved left and right so that it stays aligned with the front view.</a:t>
            </a:r>
          </a:p>
        </p:txBody>
      </p:sp>
      <p:pic>
        <p:nvPicPr>
          <p:cNvPr id="5122" name="Picture 2"/>
          <p:cNvPicPr>
            <a:picLocks noChangeAspect="1" noChangeArrowheads="1"/>
          </p:cNvPicPr>
          <p:nvPr/>
        </p:nvPicPr>
        <p:blipFill>
          <a:blip r:embed="rId2" cstate="print"/>
          <a:srcRect l="19479" t="39815" r="62917" b="34074"/>
          <a:stretch>
            <a:fillRect/>
          </a:stretch>
        </p:blipFill>
        <p:spPr bwMode="auto">
          <a:xfrm>
            <a:off x="238125" y="3228974"/>
            <a:ext cx="3749040" cy="3127898"/>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l="21719" t="39444" r="61667" b="35093"/>
          <a:stretch>
            <a:fillRect/>
          </a:stretch>
        </p:blipFill>
        <p:spPr bwMode="auto">
          <a:xfrm>
            <a:off x="4829175" y="3248025"/>
            <a:ext cx="3714750" cy="3202371"/>
          </a:xfrm>
          <a:prstGeom prst="rect">
            <a:avLst/>
          </a:prstGeom>
          <a:noFill/>
          <a:ln w="9525">
            <a:noFill/>
            <a:miter lim="800000"/>
            <a:headEnd/>
            <a:tailEnd/>
          </a:ln>
        </p:spPr>
      </p:pic>
      <p:sp>
        <p:nvSpPr>
          <p:cNvPr id="8" name="TextBox 7"/>
          <p:cNvSpPr txBox="1"/>
          <p:nvPr/>
        </p:nvSpPr>
        <p:spPr>
          <a:xfrm>
            <a:off x="114300" y="6450396"/>
            <a:ext cx="4206240" cy="338554"/>
          </a:xfrm>
          <a:prstGeom prst="rect">
            <a:avLst/>
          </a:prstGeom>
          <a:noFill/>
          <a:ln w="19050">
            <a:solidFill>
              <a:srgbClr val="FF0000"/>
            </a:solidFill>
          </a:ln>
        </p:spPr>
        <p:txBody>
          <a:bodyPr wrap="square" rtlCol="0">
            <a:spAutoFit/>
          </a:bodyPr>
          <a:lstStyle/>
          <a:p>
            <a:pPr marL="342900" indent="-342900"/>
            <a:r>
              <a:rPr lang="en-US" sz="1600" b="1" i="1" dirty="0" smtClean="0">
                <a:solidFill>
                  <a:srgbClr val="FF0000"/>
                </a:solidFill>
              </a:rPr>
              <a:t>Moving the front view – top and right move also</a:t>
            </a:r>
            <a:endParaRPr lang="en-US" sz="1600" b="1" i="1" dirty="0">
              <a:solidFill>
                <a:srgbClr val="FF0000"/>
              </a:solidFill>
            </a:endParaRPr>
          </a:p>
        </p:txBody>
      </p:sp>
      <p:sp>
        <p:nvSpPr>
          <p:cNvPr id="11" name="TextBox 10"/>
          <p:cNvSpPr txBox="1"/>
          <p:nvPr/>
        </p:nvSpPr>
        <p:spPr>
          <a:xfrm>
            <a:off x="4425315" y="6450396"/>
            <a:ext cx="4663440" cy="338554"/>
          </a:xfrm>
          <a:prstGeom prst="rect">
            <a:avLst/>
          </a:prstGeom>
          <a:noFill/>
          <a:ln w="19050">
            <a:solidFill>
              <a:srgbClr val="FF0000"/>
            </a:solidFill>
          </a:ln>
        </p:spPr>
        <p:txBody>
          <a:bodyPr wrap="square" rtlCol="0">
            <a:spAutoFit/>
          </a:bodyPr>
          <a:lstStyle/>
          <a:p>
            <a:pPr marL="342900" indent="-342900"/>
            <a:r>
              <a:rPr lang="en-US" sz="1600" b="1" i="1" dirty="0" smtClean="0">
                <a:solidFill>
                  <a:srgbClr val="FF0000"/>
                </a:solidFill>
              </a:rPr>
              <a:t>Moving the right view – it will only move left or right</a:t>
            </a:r>
            <a:endParaRPr lang="en-US" sz="1600" b="1" i="1"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58224" y="0"/>
            <a:ext cx="485775" cy="381000"/>
          </a:xfrm>
          <a:noFill/>
        </p:spPr>
        <p:txBody>
          <a:bodyPr/>
          <a:lstStyle/>
          <a:p>
            <a:fld id="{83B14A58-A0AF-4119-AAC7-5996DE6F86F1}" type="slidenum">
              <a:rPr lang="en-US" smtClean="0"/>
              <a:pPr/>
              <a:t>11</a:t>
            </a:fld>
            <a:endParaRPr lang="en-US" dirty="0" smtClean="0"/>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Inventor Lecture #3</a:t>
            </a:r>
            <a:endParaRPr lang="en-US" sz="3200" dirty="0"/>
          </a:p>
        </p:txBody>
      </p:sp>
      <p:sp>
        <p:nvSpPr>
          <p:cNvPr id="8194" name="Rectangle 2"/>
          <p:cNvSpPr>
            <a:spLocks noChangeArrowheads="1"/>
          </p:cNvSpPr>
          <p:nvPr/>
        </p:nvSpPr>
        <p:spPr bwMode="auto">
          <a:xfrm>
            <a:off x="0" y="381000"/>
            <a:ext cx="9144000" cy="25545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lang="en-US" sz="2000" b="1" u="sng" dirty="0" smtClean="0">
                <a:solidFill>
                  <a:schemeClr val="accent2"/>
                </a:solidFill>
              </a:rPr>
              <a:t>Retrieving Dimensions</a:t>
            </a:r>
          </a:p>
          <a:p>
            <a:pPr marR="0" lvl="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accent2"/>
                </a:solidFill>
              </a:rPr>
              <a:t>If dimensions were added to sketches used to create a part, the dimensions can be retrieved for use in the drawing file.  Before adding dimensions, move the views to space them out nicely on the drawing sheet.  To retrieve dimensions for the front view:</a:t>
            </a: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lang="en-US" sz="2000" dirty="0" smtClean="0">
                <a:solidFill>
                  <a:schemeClr val="accent2"/>
                </a:solidFill>
              </a:rPr>
              <a:t>Move the mouse over the front view until a box appears and right-click inside the box.  </a:t>
            </a:r>
            <a:r>
              <a:rPr lang="en-US" sz="2000" b="1" i="1" u="sng" dirty="0" smtClean="0">
                <a:solidFill>
                  <a:schemeClr val="accent2"/>
                </a:solidFill>
              </a:rPr>
              <a:t>Select Retrieve Dimensions…</a:t>
            </a: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lang="en-US" sz="2000" dirty="0" smtClean="0">
                <a:solidFill>
                  <a:schemeClr val="accent2"/>
                </a:solidFill>
              </a:rPr>
              <a:t>Pick </a:t>
            </a:r>
            <a:r>
              <a:rPr lang="en-US" sz="2000" b="1" i="1" u="sng" dirty="0" smtClean="0">
                <a:solidFill>
                  <a:schemeClr val="accent2"/>
                </a:solidFill>
              </a:rPr>
              <a:t>Select Dimensions</a:t>
            </a:r>
            <a:r>
              <a:rPr lang="en-US" sz="2000" b="1" i="1" dirty="0" smtClean="0">
                <a:solidFill>
                  <a:schemeClr val="accent2"/>
                </a:solidFill>
              </a:rPr>
              <a:t> </a:t>
            </a:r>
            <a:r>
              <a:rPr lang="en-US" sz="2000" dirty="0" smtClean="0">
                <a:solidFill>
                  <a:schemeClr val="accent2"/>
                </a:solidFill>
              </a:rPr>
              <a:t>and the available</a:t>
            </a:r>
          </a:p>
          <a:p>
            <a:pPr marL="228600" marR="0" lvl="0" indent="-228600" algn="l" defTabSz="914400" rtl="0" eaLnBrk="0" fontAlgn="base" latinLnBrk="0" hangingPunct="0">
              <a:lnSpc>
                <a:spcPct val="100000"/>
              </a:lnSpc>
              <a:spcBef>
                <a:spcPct val="0"/>
              </a:spcBef>
              <a:spcAft>
                <a:spcPct val="0"/>
              </a:spcAft>
              <a:buClrTx/>
              <a:buSzTx/>
              <a:tabLst/>
            </a:pPr>
            <a:r>
              <a:rPr lang="en-US" sz="2000" dirty="0" smtClean="0">
                <a:solidFill>
                  <a:schemeClr val="accent2"/>
                </a:solidFill>
              </a:rPr>
              <a:t>   dimensions will appear</a:t>
            </a:r>
          </a:p>
        </p:txBody>
      </p:sp>
      <p:pic>
        <p:nvPicPr>
          <p:cNvPr id="6146" name="Picture 2"/>
          <p:cNvPicPr>
            <a:picLocks noChangeAspect="1" noChangeArrowheads="1"/>
          </p:cNvPicPr>
          <p:nvPr/>
        </p:nvPicPr>
        <p:blipFill>
          <a:blip r:embed="rId2" cstate="print"/>
          <a:srcRect l="36979" t="48333" r="44271" b="21945"/>
          <a:stretch>
            <a:fillRect/>
          </a:stretch>
        </p:blipFill>
        <p:spPr bwMode="auto">
          <a:xfrm>
            <a:off x="161481" y="2942272"/>
            <a:ext cx="4391469" cy="3915727"/>
          </a:xfrm>
          <a:prstGeom prst="rect">
            <a:avLst/>
          </a:prstGeom>
          <a:noFill/>
          <a:ln w="9525">
            <a:noFill/>
            <a:miter lim="800000"/>
            <a:headEnd/>
            <a:tailEnd/>
          </a:ln>
        </p:spPr>
      </p:pic>
      <p:pic>
        <p:nvPicPr>
          <p:cNvPr id="6148" name="Picture 4"/>
          <p:cNvPicPr>
            <a:picLocks noChangeAspect="1" noChangeArrowheads="1"/>
          </p:cNvPicPr>
          <p:nvPr/>
        </p:nvPicPr>
        <p:blipFill>
          <a:blip r:embed="rId3" cstate="print"/>
          <a:srcRect/>
          <a:stretch>
            <a:fillRect/>
          </a:stretch>
        </p:blipFill>
        <p:spPr bwMode="auto">
          <a:xfrm>
            <a:off x="5629275" y="2056319"/>
            <a:ext cx="3514725" cy="4801682"/>
          </a:xfrm>
          <a:prstGeom prst="rect">
            <a:avLst/>
          </a:prstGeom>
          <a:noFill/>
          <a:ln w="9525">
            <a:noFill/>
            <a:miter lim="800000"/>
            <a:headEnd/>
            <a:tailEnd/>
          </a:ln>
        </p:spPr>
      </p:pic>
      <p:sp>
        <p:nvSpPr>
          <p:cNvPr id="11" name="Rectangle 10"/>
          <p:cNvSpPr/>
          <p:nvPr/>
        </p:nvSpPr>
        <p:spPr>
          <a:xfrm>
            <a:off x="7315199" y="2428875"/>
            <a:ext cx="1190625" cy="36194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971675" y="6457949"/>
            <a:ext cx="1466850" cy="2381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58224" y="0"/>
            <a:ext cx="485775" cy="381000"/>
          </a:xfrm>
          <a:noFill/>
        </p:spPr>
        <p:txBody>
          <a:bodyPr/>
          <a:lstStyle/>
          <a:p>
            <a:fld id="{83B14A58-A0AF-4119-AAC7-5996DE6F86F1}" type="slidenum">
              <a:rPr lang="en-US" smtClean="0"/>
              <a:pPr/>
              <a:t>12</a:t>
            </a:fld>
            <a:endParaRPr lang="en-US" dirty="0" smtClean="0"/>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Inventor Lecture #3</a:t>
            </a:r>
            <a:endParaRPr lang="en-US" sz="3200" dirty="0"/>
          </a:p>
        </p:txBody>
      </p:sp>
      <p:sp>
        <p:nvSpPr>
          <p:cNvPr id="8194" name="Rectangle 2"/>
          <p:cNvSpPr>
            <a:spLocks noChangeArrowheads="1"/>
          </p:cNvSpPr>
          <p:nvPr/>
        </p:nvSpPr>
        <p:spPr bwMode="auto">
          <a:xfrm>
            <a:off x="0" y="381000"/>
            <a:ext cx="9144000" cy="13234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lang="en-US" sz="2000" b="1" u="sng" dirty="0" smtClean="0">
                <a:solidFill>
                  <a:schemeClr val="accent2"/>
                </a:solidFill>
              </a:rPr>
              <a:t>Retrieving Dimensions</a:t>
            </a:r>
            <a:r>
              <a:rPr lang="en-US" sz="2000" dirty="0" smtClean="0">
                <a:solidFill>
                  <a:schemeClr val="accent2"/>
                </a:solidFill>
              </a:rPr>
              <a:t> (continued)</a:t>
            </a:r>
            <a:endParaRPr lang="en-US" sz="2000" u="sng" dirty="0" smtClean="0">
              <a:solidFill>
                <a:schemeClr val="accent2"/>
              </a:solidFill>
            </a:endParaRP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lang="en-US" sz="2000" dirty="0" smtClean="0">
                <a:solidFill>
                  <a:schemeClr val="accent2"/>
                </a:solidFill>
              </a:rPr>
              <a:t>Select the desired dimensions that you wish to retrieve.  The selected dimensions will change color.</a:t>
            </a: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lang="en-US" sz="2000" dirty="0" smtClean="0">
                <a:solidFill>
                  <a:schemeClr val="accent2"/>
                </a:solidFill>
              </a:rPr>
              <a:t>Select </a:t>
            </a:r>
            <a:r>
              <a:rPr lang="en-US" sz="2000" b="1" i="1" u="sng" dirty="0" smtClean="0">
                <a:solidFill>
                  <a:schemeClr val="accent2"/>
                </a:solidFill>
              </a:rPr>
              <a:t>Apply</a:t>
            </a:r>
            <a:r>
              <a:rPr lang="en-US" sz="2000" dirty="0" smtClean="0">
                <a:solidFill>
                  <a:schemeClr val="accent2"/>
                </a:solidFill>
              </a:rPr>
              <a:t> when finished and close the Retrieve Dimensions window.</a:t>
            </a:r>
          </a:p>
        </p:txBody>
      </p:sp>
      <p:pic>
        <p:nvPicPr>
          <p:cNvPr id="7170" name="Picture 2"/>
          <p:cNvPicPr>
            <a:picLocks noChangeAspect="1" noChangeArrowheads="1"/>
          </p:cNvPicPr>
          <p:nvPr/>
        </p:nvPicPr>
        <p:blipFill>
          <a:blip r:embed="rId2" cstate="print"/>
          <a:srcRect/>
          <a:stretch>
            <a:fillRect/>
          </a:stretch>
        </p:blipFill>
        <p:spPr bwMode="auto">
          <a:xfrm>
            <a:off x="123825" y="1733551"/>
            <a:ext cx="4448175" cy="4008246"/>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4712379" y="1733551"/>
            <a:ext cx="4041095" cy="3924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58224" y="0"/>
            <a:ext cx="485775" cy="381000"/>
          </a:xfrm>
          <a:noFill/>
        </p:spPr>
        <p:txBody>
          <a:bodyPr/>
          <a:lstStyle/>
          <a:p>
            <a:fld id="{83B14A58-A0AF-4119-AAC7-5996DE6F86F1}" type="slidenum">
              <a:rPr lang="en-US" smtClean="0"/>
              <a:pPr/>
              <a:t>13</a:t>
            </a:fld>
            <a:endParaRPr lang="en-US" dirty="0" smtClean="0"/>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Inventor Lecture #3</a:t>
            </a:r>
            <a:endParaRPr lang="en-US" sz="3200" dirty="0"/>
          </a:p>
        </p:txBody>
      </p:sp>
      <p:sp>
        <p:nvSpPr>
          <p:cNvPr id="8194" name="Rectangle 2"/>
          <p:cNvSpPr>
            <a:spLocks noChangeArrowheads="1"/>
          </p:cNvSpPr>
          <p:nvPr/>
        </p:nvSpPr>
        <p:spPr bwMode="auto">
          <a:xfrm>
            <a:off x="0" y="381000"/>
            <a:ext cx="9144000" cy="1015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lang="en-US" sz="2000" b="1" u="sng" dirty="0" smtClean="0">
                <a:solidFill>
                  <a:schemeClr val="accent2"/>
                </a:solidFill>
              </a:rPr>
              <a:t>Retrieving Dimensions</a:t>
            </a:r>
            <a:r>
              <a:rPr lang="en-US" sz="2000" dirty="0" smtClean="0">
                <a:solidFill>
                  <a:schemeClr val="accent2"/>
                </a:solidFill>
              </a:rPr>
              <a:t> (continued)</a:t>
            </a:r>
            <a:endParaRPr lang="en-US" sz="2000" u="sng" dirty="0" smtClean="0">
              <a:solidFill>
                <a:schemeClr val="accent2"/>
              </a:solidFill>
            </a:endParaRP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lang="en-US" sz="2000" dirty="0" smtClean="0">
                <a:solidFill>
                  <a:schemeClr val="accent2"/>
                </a:solidFill>
              </a:rPr>
              <a:t>Similarly, retrieve desired dimensions in other views.</a:t>
            </a: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lang="en-US" sz="2000" dirty="0" smtClean="0">
                <a:solidFill>
                  <a:schemeClr val="accent2"/>
                </a:solidFill>
              </a:rPr>
              <a:t>Dimensions are not typically shown in the isometric view.</a:t>
            </a:r>
          </a:p>
        </p:txBody>
      </p:sp>
      <p:pic>
        <p:nvPicPr>
          <p:cNvPr id="2" name="Picture 2"/>
          <p:cNvPicPr>
            <a:picLocks noChangeAspect="1" noChangeArrowheads="1"/>
          </p:cNvPicPr>
          <p:nvPr/>
        </p:nvPicPr>
        <p:blipFill>
          <a:blip r:embed="rId2" cstate="print"/>
          <a:srcRect/>
          <a:stretch>
            <a:fillRect/>
          </a:stretch>
        </p:blipFill>
        <p:spPr bwMode="auto">
          <a:xfrm>
            <a:off x="161925" y="1396663"/>
            <a:ext cx="7077075" cy="531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58224" y="0"/>
            <a:ext cx="485775" cy="381000"/>
          </a:xfrm>
          <a:noFill/>
        </p:spPr>
        <p:txBody>
          <a:bodyPr/>
          <a:lstStyle/>
          <a:p>
            <a:fld id="{83B14A58-A0AF-4119-AAC7-5996DE6F86F1}" type="slidenum">
              <a:rPr lang="en-US" b="1" smtClean="0">
                <a:solidFill>
                  <a:schemeClr val="accent2"/>
                </a:solidFill>
              </a:rPr>
              <a:pPr/>
              <a:t>14</a:t>
            </a:fld>
            <a:endParaRPr lang="en-US" b="1" dirty="0" smtClean="0">
              <a:solidFill>
                <a:schemeClr val="accent2"/>
              </a:solidFill>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Inventor Lecture #3</a:t>
            </a:r>
            <a:endParaRPr lang="en-US" sz="3200" dirty="0"/>
          </a:p>
        </p:txBody>
      </p:sp>
      <p:sp>
        <p:nvSpPr>
          <p:cNvPr id="8194" name="Rectangle 2"/>
          <p:cNvSpPr>
            <a:spLocks noChangeArrowheads="1"/>
          </p:cNvSpPr>
          <p:nvPr/>
        </p:nvSpPr>
        <p:spPr bwMode="auto">
          <a:xfrm>
            <a:off x="0" y="381000"/>
            <a:ext cx="9144000" cy="532453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z="2000" b="1" u="sng" dirty="0" smtClean="0">
                <a:solidFill>
                  <a:schemeClr val="accent2"/>
                </a:solidFill>
              </a:rPr>
              <a:t>Dimension Style</a:t>
            </a:r>
          </a:p>
          <a:p>
            <a:pPr lvl="0" eaLnBrk="0" hangingPunct="0">
              <a:tabLst>
                <a:tab pos="228600" algn="l"/>
              </a:tabLst>
            </a:pPr>
            <a:r>
              <a:rPr lang="en-US" sz="2000" dirty="0" smtClean="0">
                <a:solidFill>
                  <a:schemeClr val="accent2"/>
                </a:solidFill>
              </a:rPr>
              <a:t>Good style in dimensioning will be covered in detail a little later in the course, but for now a few useful rules are presented below:</a:t>
            </a:r>
          </a:p>
          <a:p>
            <a:pPr marL="228600" lvl="0" indent="-228600" eaLnBrk="0" hangingPunct="0">
              <a:buFontTx/>
              <a:buChar char="•"/>
              <a:tabLst>
                <a:tab pos="228600" algn="l"/>
              </a:tabLst>
            </a:pPr>
            <a:r>
              <a:rPr lang="en-US" sz="2000" dirty="0" smtClean="0">
                <a:solidFill>
                  <a:schemeClr val="accent2"/>
                </a:solidFill>
              </a:rPr>
              <a:t>Keep dimensions aligned as much as possible</a:t>
            </a:r>
          </a:p>
          <a:p>
            <a:pPr marL="228600" lvl="0" indent="-228600" eaLnBrk="0" hangingPunct="0">
              <a:buFontTx/>
              <a:buChar char="•"/>
              <a:tabLst>
                <a:tab pos="228600" algn="l"/>
              </a:tabLst>
            </a:pPr>
            <a:r>
              <a:rPr lang="en-US" sz="2000" dirty="0" smtClean="0">
                <a:solidFill>
                  <a:schemeClr val="accent2"/>
                </a:solidFill>
              </a:rPr>
              <a:t>Neatly space the dimensions</a:t>
            </a:r>
          </a:p>
          <a:p>
            <a:pPr marL="228600" lvl="0" indent="-228600" eaLnBrk="0" hangingPunct="0">
              <a:buFontTx/>
              <a:buChar char="•"/>
              <a:tabLst>
                <a:tab pos="228600" algn="l"/>
              </a:tabLst>
            </a:pPr>
            <a:r>
              <a:rPr lang="en-US" sz="2000" dirty="0" smtClean="0">
                <a:solidFill>
                  <a:schemeClr val="accent2"/>
                </a:solidFill>
              </a:rPr>
              <a:t>Avoid inside dimensions</a:t>
            </a:r>
            <a:r>
              <a:rPr lang="en-US" sz="2000" b="1" dirty="0" smtClean="0">
                <a:solidFill>
                  <a:schemeClr val="accent2"/>
                </a:solidFill>
              </a:rPr>
              <a:t>; i.e. dimensions actually placed within/on the body of the component</a:t>
            </a:r>
          </a:p>
          <a:p>
            <a:pPr marL="228600" lvl="0" indent="-228600" eaLnBrk="0" hangingPunct="0">
              <a:buFontTx/>
              <a:buChar char="•"/>
              <a:tabLst>
                <a:tab pos="228600" algn="l"/>
              </a:tabLst>
            </a:pPr>
            <a:r>
              <a:rPr lang="en-US" sz="2000" dirty="0" smtClean="0">
                <a:solidFill>
                  <a:schemeClr val="accent2"/>
                </a:solidFill>
              </a:rPr>
              <a:t>Avoid driven (redundant) dimensions</a:t>
            </a:r>
          </a:p>
          <a:p>
            <a:pPr marL="228600" lvl="0" indent="-228600" eaLnBrk="0" hangingPunct="0">
              <a:buFontTx/>
              <a:buChar char="•"/>
              <a:tabLst>
                <a:tab pos="228600" algn="l"/>
              </a:tabLst>
            </a:pPr>
            <a:r>
              <a:rPr lang="en-US" sz="2000" dirty="0" smtClean="0">
                <a:solidFill>
                  <a:schemeClr val="accent2"/>
                </a:solidFill>
              </a:rPr>
              <a:t>Center the dimension text within the extension lines</a:t>
            </a:r>
          </a:p>
          <a:p>
            <a:pPr marL="228600" lvl="0" indent="-228600" eaLnBrk="0" hangingPunct="0">
              <a:buFontTx/>
              <a:buChar char="•"/>
              <a:tabLst>
                <a:tab pos="228600" algn="l"/>
              </a:tabLst>
            </a:pPr>
            <a:r>
              <a:rPr lang="en-US" sz="2000" dirty="0" smtClean="0">
                <a:solidFill>
                  <a:schemeClr val="accent2"/>
                </a:solidFill>
              </a:rPr>
              <a:t>Specify diameter (using </a:t>
            </a:r>
            <a:r>
              <a:rPr lang="en-US" sz="2000" dirty="0" smtClean="0">
                <a:solidFill>
                  <a:schemeClr val="accent2"/>
                </a:solidFill>
                <a:sym typeface="Symbol" pitchFamily="18" charset="2"/>
              </a:rPr>
              <a:t></a:t>
            </a:r>
            <a:r>
              <a:rPr lang="en-US" sz="2000" dirty="0" smtClean="0">
                <a:solidFill>
                  <a:schemeClr val="accent2"/>
                </a:solidFill>
              </a:rPr>
              <a:t>) for holes and radius (using R) for arcs</a:t>
            </a:r>
            <a:endParaRPr lang="en-US" sz="2000" dirty="0" smtClean="0">
              <a:solidFill>
                <a:schemeClr val="accent2"/>
              </a:solidFill>
              <a:sym typeface="Symbol" pitchFamily="18" charset="2"/>
            </a:endParaRPr>
          </a:p>
          <a:p>
            <a:pPr marL="228600" lvl="0" indent="-228600" eaLnBrk="0" hangingPunct="0">
              <a:buFontTx/>
              <a:buChar char="•"/>
              <a:tabLst>
                <a:tab pos="228600" algn="l"/>
              </a:tabLst>
            </a:pPr>
            <a:r>
              <a:rPr lang="en-US" sz="2000" dirty="0" smtClean="0">
                <a:solidFill>
                  <a:schemeClr val="accent2"/>
                </a:solidFill>
                <a:sym typeface="Symbol" pitchFamily="18" charset="2"/>
              </a:rPr>
              <a:t>Label views (neatly centered under each view)</a:t>
            </a:r>
          </a:p>
          <a:p>
            <a:pPr marL="228600" lvl="0" indent="-228600" eaLnBrk="0" hangingPunct="0">
              <a:buFontTx/>
              <a:buChar char="•"/>
              <a:tabLst>
                <a:tab pos="228600" algn="l"/>
              </a:tabLst>
            </a:pPr>
            <a:r>
              <a:rPr lang="en-US" sz="2000" dirty="0" smtClean="0">
                <a:solidFill>
                  <a:schemeClr val="accent2"/>
                </a:solidFill>
                <a:sym typeface="Symbol" pitchFamily="18" charset="2"/>
              </a:rPr>
              <a:t>Always include the scale for the drawing</a:t>
            </a:r>
          </a:p>
          <a:p>
            <a:pPr marL="228600" lvl="0" indent="-228600" eaLnBrk="0" hangingPunct="0">
              <a:buFontTx/>
              <a:buChar char="•"/>
              <a:tabLst>
                <a:tab pos="228600" algn="l"/>
              </a:tabLst>
            </a:pPr>
            <a:r>
              <a:rPr lang="en-US" sz="2000" dirty="0" smtClean="0">
                <a:solidFill>
                  <a:schemeClr val="accent2"/>
                </a:solidFill>
                <a:sym typeface="Symbol" pitchFamily="18" charset="2"/>
              </a:rPr>
              <a:t>Use centerlines </a:t>
            </a:r>
            <a:r>
              <a:rPr lang="en-US" sz="2000" b="1" dirty="0" smtClean="0">
                <a:solidFill>
                  <a:schemeClr val="accent2"/>
                </a:solidFill>
                <a:sym typeface="Symbol" pitchFamily="18" charset="2"/>
              </a:rPr>
              <a:t>and center marks</a:t>
            </a:r>
            <a:r>
              <a:rPr lang="en-US" sz="2000" dirty="0" smtClean="0">
                <a:solidFill>
                  <a:schemeClr val="accent2"/>
                </a:solidFill>
                <a:sym typeface="Symbol" pitchFamily="18" charset="2"/>
              </a:rPr>
              <a:t> where appropriate</a:t>
            </a:r>
          </a:p>
          <a:p>
            <a:pPr marL="228600" lvl="0" indent="-228600" eaLnBrk="0" hangingPunct="0">
              <a:buFontTx/>
              <a:buChar char="•"/>
              <a:tabLst>
                <a:tab pos="228600" algn="l"/>
              </a:tabLst>
            </a:pPr>
            <a:r>
              <a:rPr lang="en-US" sz="2000" dirty="0" smtClean="0">
                <a:solidFill>
                  <a:schemeClr val="accent2"/>
                </a:solidFill>
                <a:sym typeface="Symbol" pitchFamily="18" charset="2"/>
              </a:rPr>
              <a:t>Generally include overall dimensions (total width, height, and depth)</a:t>
            </a:r>
          </a:p>
          <a:p>
            <a:pPr marL="228600" lvl="0" indent="-228600" eaLnBrk="0" hangingPunct="0">
              <a:buFontTx/>
              <a:buChar char="•"/>
              <a:tabLst>
                <a:tab pos="228600" algn="l"/>
              </a:tabLst>
            </a:pPr>
            <a:r>
              <a:rPr lang="en-US" sz="2000" dirty="0" smtClean="0">
                <a:solidFill>
                  <a:schemeClr val="accent2"/>
                </a:solidFill>
                <a:sym typeface="Symbol" pitchFamily="18" charset="2"/>
              </a:rPr>
              <a:t>Use a consistent precision (number of digits after the decimal point)</a:t>
            </a:r>
          </a:p>
          <a:p>
            <a:pPr marL="228600" lvl="0" indent="-228600" eaLnBrk="0" hangingPunct="0">
              <a:buFontTx/>
              <a:buChar char="•"/>
              <a:tabLst>
                <a:tab pos="228600" algn="l"/>
              </a:tabLst>
            </a:pPr>
            <a:r>
              <a:rPr lang="en-US" sz="2000" dirty="0" smtClean="0">
                <a:solidFill>
                  <a:schemeClr val="accent2"/>
                </a:solidFill>
                <a:sym typeface="Symbol" pitchFamily="18" charset="2"/>
              </a:rPr>
              <a:t>Dimensions should be shown in the view where the feature is clearest</a:t>
            </a:r>
          </a:p>
          <a:p>
            <a:pPr marL="228600" lvl="0" indent="-228600" eaLnBrk="0" hangingPunct="0">
              <a:buFontTx/>
              <a:buChar char="•"/>
              <a:tabLst>
                <a:tab pos="228600" algn="l"/>
              </a:tabLst>
            </a:pPr>
            <a:r>
              <a:rPr lang="en-US" sz="2000" dirty="0" smtClean="0">
                <a:solidFill>
                  <a:schemeClr val="accent2"/>
                </a:solidFill>
                <a:sym typeface="Symbol" pitchFamily="18" charset="2"/>
              </a:rPr>
              <a:t>Locate holes by their centers, not by their edges</a:t>
            </a:r>
            <a:endParaRPr lang="en-US" sz="2000" u="sng" dirty="0" smtClean="0">
              <a:solidFill>
                <a:schemeClr val="accent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58224" y="0"/>
            <a:ext cx="485775" cy="381000"/>
          </a:xfrm>
          <a:noFill/>
        </p:spPr>
        <p:txBody>
          <a:bodyPr/>
          <a:lstStyle/>
          <a:p>
            <a:fld id="{83B14A58-A0AF-4119-AAC7-5996DE6F86F1}" type="slidenum">
              <a:rPr lang="en-US" smtClean="0"/>
              <a:pPr/>
              <a:t>15</a:t>
            </a:fld>
            <a:endParaRPr lang="en-US" dirty="0" smtClean="0"/>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Inventor Lecture #3</a:t>
            </a:r>
            <a:endParaRPr lang="en-US" sz="3200" dirty="0"/>
          </a:p>
        </p:txBody>
      </p:sp>
      <p:sp>
        <p:nvSpPr>
          <p:cNvPr id="8194" name="Rectangle 2"/>
          <p:cNvSpPr>
            <a:spLocks noChangeArrowheads="1"/>
          </p:cNvSpPr>
          <p:nvPr/>
        </p:nvSpPr>
        <p:spPr bwMode="auto">
          <a:xfrm>
            <a:off x="0" y="381000"/>
            <a:ext cx="9144000" cy="1015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z="2000" b="1" u="sng" dirty="0" smtClean="0">
                <a:solidFill>
                  <a:schemeClr val="accent2"/>
                </a:solidFill>
              </a:rPr>
              <a:t>Dimension Style</a:t>
            </a:r>
            <a:r>
              <a:rPr lang="en-US" sz="2000" dirty="0" smtClean="0">
                <a:solidFill>
                  <a:schemeClr val="accent2"/>
                </a:solidFill>
              </a:rPr>
              <a:t> (continued)</a:t>
            </a:r>
            <a:endParaRPr lang="en-US" sz="2000" u="sng" dirty="0" smtClean="0">
              <a:solidFill>
                <a:schemeClr val="accent2"/>
              </a:solidFill>
            </a:endParaRP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lang="en-US" sz="2000" dirty="0" smtClean="0">
                <a:solidFill>
                  <a:schemeClr val="accent2"/>
                </a:solidFill>
              </a:rPr>
              <a:t>The recently retrieved dimensions violate a number of rules for dimensions.  Some problems to correct are noted below.</a:t>
            </a:r>
          </a:p>
        </p:txBody>
      </p:sp>
      <p:grpSp>
        <p:nvGrpSpPr>
          <p:cNvPr id="3" name="Group 20"/>
          <p:cNvGrpSpPr/>
          <p:nvPr/>
        </p:nvGrpSpPr>
        <p:grpSpPr>
          <a:xfrm>
            <a:off x="76201" y="1569720"/>
            <a:ext cx="8778240" cy="5288280"/>
            <a:chOff x="0" y="1400175"/>
            <a:chExt cx="9083039" cy="5457825"/>
          </a:xfrm>
        </p:grpSpPr>
        <p:pic>
          <p:nvPicPr>
            <p:cNvPr id="2" name="Picture 2"/>
            <p:cNvPicPr>
              <a:picLocks noChangeAspect="1" noChangeArrowheads="1"/>
            </p:cNvPicPr>
            <p:nvPr/>
          </p:nvPicPr>
          <p:blipFill>
            <a:blip r:embed="rId2" cstate="print"/>
            <a:srcRect/>
            <a:stretch>
              <a:fillRect/>
            </a:stretch>
          </p:blipFill>
          <p:spPr bwMode="auto">
            <a:xfrm>
              <a:off x="0" y="1400175"/>
              <a:ext cx="7267319" cy="5457825"/>
            </a:xfrm>
            <a:prstGeom prst="rect">
              <a:avLst/>
            </a:prstGeom>
            <a:noFill/>
            <a:ln w="9525">
              <a:noFill/>
              <a:miter lim="800000"/>
              <a:headEnd/>
              <a:tailEnd/>
            </a:ln>
          </p:spPr>
        </p:pic>
        <p:sp>
          <p:nvSpPr>
            <p:cNvPr id="7" name="Rectangle 6"/>
            <p:cNvSpPr/>
            <p:nvPr/>
          </p:nvSpPr>
          <p:spPr>
            <a:xfrm>
              <a:off x="7397114" y="5741253"/>
              <a:ext cx="1685925" cy="830997"/>
            </a:xfrm>
            <a:prstGeom prst="rect">
              <a:avLst/>
            </a:prstGeom>
            <a:solidFill>
              <a:schemeClr val="bg1"/>
            </a:solidFill>
            <a:ln w="19050">
              <a:solidFill>
                <a:srgbClr val="FF0000"/>
              </a:solidFill>
            </a:ln>
          </p:spPr>
          <p:txBody>
            <a:bodyPr wrap="square">
              <a:spAutoFit/>
            </a:bodyPr>
            <a:lstStyle/>
            <a:p>
              <a:pPr algn="ctr"/>
              <a:r>
                <a:rPr lang="en-US" sz="1600" b="1" i="1" dirty="0" smtClean="0">
                  <a:solidFill>
                    <a:srgbClr val="FF0000"/>
                  </a:solidFill>
                  <a:cs typeface="Times New Roman" pitchFamily="18" charset="0"/>
                </a:rPr>
                <a:t>Poor location.  Omit one and add overall depth.</a:t>
              </a:r>
              <a:endParaRPr lang="en-US" sz="1600" b="1" i="1" dirty="0">
                <a:solidFill>
                  <a:srgbClr val="FF0000"/>
                </a:solidFill>
              </a:endParaRPr>
            </a:p>
          </p:txBody>
        </p:sp>
        <p:cxnSp>
          <p:nvCxnSpPr>
            <p:cNvPr id="8" name="Straight Arrow Connector 7"/>
            <p:cNvCxnSpPr>
              <a:stCxn id="7" idx="1"/>
            </p:cNvCxnSpPr>
            <p:nvPr/>
          </p:nvCxnSpPr>
          <p:spPr>
            <a:xfrm flipH="1">
              <a:off x="5844542" y="6156752"/>
              <a:ext cx="1552572" cy="20594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1"/>
            </p:cNvCxnSpPr>
            <p:nvPr/>
          </p:nvCxnSpPr>
          <p:spPr>
            <a:xfrm flipH="1" flipV="1">
              <a:off x="7016116" y="5848353"/>
              <a:ext cx="380998" cy="30839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971800" y="6519446"/>
              <a:ext cx="1323976" cy="338554"/>
            </a:xfrm>
            <a:prstGeom prst="rect">
              <a:avLst/>
            </a:prstGeom>
            <a:solidFill>
              <a:schemeClr val="bg1"/>
            </a:solidFill>
            <a:ln w="19050">
              <a:solidFill>
                <a:srgbClr val="FF0000"/>
              </a:solidFill>
            </a:ln>
          </p:spPr>
          <p:txBody>
            <a:bodyPr wrap="square">
              <a:spAutoFit/>
            </a:bodyPr>
            <a:lstStyle/>
            <a:p>
              <a:pPr algn="ctr"/>
              <a:r>
                <a:rPr lang="en-US" sz="1600" b="1" i="1" dirty="0" smtClean="0">
                  <a:solidFill>
                    <a:srgbClr val="FF0000"/>
                  </a:solidFill>
                  <a:cs typeface="Times New Roman" pitchFamily="18" charset="0"/>
                </a:rPr>
                <a:t>Wrong view</a:t>
              </a:r>
              <a:endParaRPr lang="en-US" sz="1600" b="1" i="1" dirty="0">
                <a:solidFill>
                  <a:srgbClr val="FF0000"/>
                </a:solidFill>
              </a:endParaRPr>
            </a:p>
          </p:txBody>
        </p:sp>
        <p:sp>
          <p:nvSpPr>
            <p:cNvPr id="17" name="Rectangle 16"/>
            <p:cNvSpPr/>
            <p:nvPr/>
          </p:nvSpPr>
          <p:spPr>
            <a:xfrm>
              <a:off x="19052" y="2664678"/>
              <a:ext cx="904873" cy="1477328"/>
            </a:xfrm>
            <a:prstGeom prst="rect">
              <a:avLst/>
            </a:prstGeom>
            <a:solidFill>
              <a:schemeClr val="bg1"/>
            </a:solidFill>
            <a:ln w="19050">
              <a:solidFill>
                <a:srgbClr val="FF0000"/>
              </a:solidFill>
            </a:ln>
          </p:spPr>
          <p:txBody>
            <a:bodyPr wrap="square">
              <a:spAutoFit/>
            </a:bodyPr>
            <a:lstStyle/>
            <a:p>
              <a:pPr algn="ctr"/>
              <a:r>
                <a:rPr lang="en-US" sz="1500" b="1" i="1" dirty="0" smtClean="0">
                  <a:solidFill>
                    <a:srgbClr val="FF0000"/>
                  </a:solidFill>
                  <a:cs typeface="Times New Roman" pitchFamily="18" charset="0"/>
                </a:rPr>
                <a:t>Number of digits:</a:t>
              </a:r>
            </a:p>
            <a:p>
              <a:pPr algn="ctr"/>
              <a:r>
                <a:rPr lang="en-US" sz="1500" b="1" i="1" dirty="0" smtClean="0">
                  <a:solidFill>
                    <a:srgbClr val="FF0000"/>
                  </a:solidFill>
                  <a:cs typeface="Times New Roman" pitchFamily="18" charset="0"/>
                </a:rPr>
                <a:t>This value should be 0.375</a:t>
              </a:r>
              <a:endParaRPr lang="en-US" sz="1500" b="1" i="1" dirty="0">
                <a:solidFill>
                  <a:srgbClr val="FF0000"/>
                </a:solidFill>
              </a:endParaRPr>
            </a:p>
          </p:txBody>
        </p:sp>
        <p:cxnSp>
          <p:nvCxnSpPr>
            <p:cNvPr id="18" name="Straight Arrow Connector 17"/>
            <p:cNvCxnSpPr>
              <a:stCxn id="17" idx="2"/>
            </p:cNvCxnSpPr>
            <p:nvPr/>
          </p:nvCxnSpPr>
          <p:spPr>
            <a:xfrm>
              <a:off x="471489" y="4142006"/>
              <a:ext cx="738186" cy="38236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6" idx="1"/>
            </p:cNvCxnSpPr>
            <p:nvPr/>
          </p:nvCxnSpPr>
          <p:spPr>
            <a:xfrm flipH="1" flipV="1">
              <a:off x="2028826" y="6677025"/>
              <a:ext cx="942974" cy="1169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6" idx="1"/>
            </p:cNvCxnSpPr>
            <p:nvPr/>
          </p:nvCxnSpPr>
          <p:spPr>
            <a:xfrm flipH="1" flipV="1">
              <a:off x="2400301" y="6524625"/>
              <a:ext cx="571499" cy="16409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8" idx="1"/>
            </p:cNvCxnSpPr>
            <p:nvPr/>
          </p:nvCxnSpPr>
          <p:spPr>
            <a:xfrm flipH="1" flipV="1">
              <a:off x="1876426" y="3629026"/>
              <a:ext cx="1295399" cy="34721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171825" y="3683853"/>
              <a:ext cx="1104900" cy="584775"/>
            </a:xfrm>
            <a:prstGeom prst="rect">
              <a:avLst/>
            </a:prstGeom>
            <a:solidFill>
              <a:schemeClr val="bg1"/>
            </a:solidFill>
            <a:ln w="19050">
              <a:solidFill>
                <a:srgbClr val="FF0000"/>
              </a:solidFill>
            </a:ln>
          </p:spPr>
          <p:txBody>
            <a:bodyPr wrap="square">
              <a:spAutoFit/>
            </a:bodyPr>
            <a:lstStyle/>
            <a:p>
              <a:pPr algn="ctr"/>
              <a:r>
                <a:rPr lang="en-US" sz="1600" b="1" i="1" dirty="0" smtClean="0">
                  <a:solidFill>
                    <a:srgbClr val="FF0000"/>
                  </a:solidFill>
                  <a:cs typeface="Times New Roman" pitchFamily="18" charset="0"/>
                </a:rPr>
                <a:t>Missing centerlines</a:t>
              </a:r>
              <a:endParaRPr lang="en-US" sz="1600" b="1" i="1" dirty="0">
                <a:solidFill>
                  <a:srgbClr val="FF0000"/>
                </a:solidFill>
              </a:endParaRPr>
            </a:p>
          </p:txBody>
        </p:sp>
        <p:sp>
          <p:nvSpPr>
            <p:cNvPr id="29" name="Rectangle 28"/>
            <p:cNvSpPr/>
            <p:nvPr/>
          </p:nvSpPr>
          <p:spPr>
            <a:xfrm>
              <a:off x="5029199" y="4064853"/>
              <a:ext cx="1647825" cy="338554"/>
            </a:xfrm>
            <a:prstGeom prst="rect">
              <a:avLst/>
            </a:prstGeom>
            <a:solidFill>
              <a:schemeClr val="bg1"/>
            </a:solidFill>
            <a:ln w="19050">
              <a:solidFill>
                <a:srgbClr val="FF0000"/>
              </a:solidFill>
            </a:ln>
          </p:spPr>
          <p:txBody>
            <a:bodyPr wrap="square">
              <a:spAutoFit/>
            </a:bodyPr>
            <a:lstStyle/>
            <a:p>
              <a:pPr algn="ctr"/>
              <a:r>
                <a:rPr lang="en-US" sz="1600" b="1" i="1" dirty="0" smtClean="0">
                  <a:solidFill>
                    <a:srgbClr val="FF0000"/>
                  </a:solidFill>
                  <a:cs typeface="Times New Roman" pitchFamily="18" charset="0"/>
                </a:rPr>
                <a:t>Label each view</a:t>
              </a:r>
              <a:endParaRPr lang="en-US" sz="1600" b="1" i="1" dirty="0">
                <a:solidFill>
                  <a:srgbClr val="FF0000"/>
                </a:solidFill>
              </a:endParaRPr>
            </a:p>
          </p:txBody>
        </p:sp>
        <p:cxnSp>
          <p:nvCxnSpPr>
            <p:cNvPr id="32" name="Straight Arrow Connector 31"/>
            <p:cNvCxnSpPr>
              <a:stCxn id="28" idx="1"/>
            </p:cNvCxnSpPr>
            <p:nvPr/>
          </p:nvCxnSpPr>
          <p:spPr>
            <a:xfrm flipH="1">
              <a:off x="1876426" y="3976241"/>
              <a:ext cx="1295399" cy="231025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3248025" y="2264628"/>
              <a:ext cx="981075" cy="584775"/>
            </a:xfrm>
            <a:prstGeom prst="rect">
              <a:avLst/>
            </a:prstGeom>
            <a:solidFill>
              <a:schemeClr val="bg1"/>
            </a:solidFill>
            <a:ln w="19050">
              <a:solidFill>
                <a:srgbClr val="FF0000"/>
              </a:solidFill>
            </a:ln>
          </p:spPr>
          <p:txBody>
            <a:bodyPr wrap="square">
              <a:spAutoFit/>
            </a:bodyPr>
            <a:lstStyle/>
            <a:p>
              <a:pPr algn="ctr"/>
              <a:r>
                <a:rPr lang="en-US" sz="1600" b="1" i="1" dirty="0" smtClean="0">
                  <a:solidFill>
                    <a:srgbClr val="FF0000"/>
                  </a:solidFill>
                  <a:cs typeface="Times New Roman" pitchFamily="18" charset="0"/>
                </a:rPr>
                <a:t>Poor location</a:t>
              </a:r>
              <a:endParaRPr lang="en-US" sz="1600" b="1" i="1" dirty="0">
                <a:solidFill>
                  <a:srgbClr val="FF0000"/>
                </a:solidFill>
              </a:endParaRPr>
            </a:p>
          </p:txBody>
        </p:sp>
        <p:cxnSp>
          <p:nvCxnSpPr>
            <p:cNvPr id="38" name="Straight Arrow Connector 37"/>
            <p:cNvCxnSpPr>
              <a:stCxn id="37" idx="1"/>
            </p:cNvCxnSpPr>
            <p:nvPr/>
          </p:nvCxnSpPr>
          <p:spPr>
            <a:xfrm flipH="1">
              <a:off x="2838450" y="2557016"/>
              <a:ext cx="409575" cy="36715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58224" y="0"/>
            <a:ext cx="485775" cy="381000"/>
          </a:xfrm>
          <a:noFill/>
        </p:spPr>
        <p:txBody>
          <a:bodyPr/>
          <a:lstStyle/>
          <a:p>
            <a:fld id="{83B14A58-A0AF-4119-AAC7-5996DE6F86F1}" type="slidenum">
              <a:rPr lang="en-US" smtClean="0"/>
              <a:pPr/>
              <a:t>16</a:t>
            </a:fld>
            <a:endParaRPr lang="en-US" dirty="0" smtClean="0"/>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Inventor Lecture #3</a:t>
            </a:r>
            <a:endParaRPr lang="en-US" sz="3200" dirty="0"/>
          </a:p>
        </p:txBody>
      </p:sp>
      <p:sp>
        <p:nvSpPr>
          <p:cNvPr id="8194" name="Rectangle 2"/>
          <p:cNvSpPr>
            <a:spLocks noChangeArrowheads="1"/>
          </p:cNvSpPr>
          <p:nvPr/>
        </p:nvSpPr>
        <p:spPr bwMode="auto">
          <a:xfrm>
            <a:off x="3438525" y="428625"/>
            <a:ext cx="4038600" cy="4001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z="2000" b="1" u="sng" dirty="0" smtClean="0">
                <a:solidFill>
                  <a:schemeClr val="accent2"/>
                </a:solidFill>
              </a:rPr>
              <a:t>Dimension Style</a:t>
            </a:r>
            <a:r>
              <a:rPr lang="en-US" sz="2000" dirty="0" smtClean="0">
                <a:solidFill>
                  <a:schemeClr val="accent2"/>
                </a:solidFill>
              </a:rPr>
              <a:t> (continued)</a:t>
            </a:r>
            <a:endParaRPr lang="en-US" sz="2000" u="sng" dirty="0" smtClean="0">
              <a:solidFill>
                <a:schemeClr val="accent2"/>
              </a:solidFill>
            </a:endParaRPr>
          </a:p>
        </p:txBody>
      </p:sp>
      <p:sp>
        <p:nvSpPr>
          <p:cNvPr id="19" name="Rectangle 18"/>
          <p:cNvSpPr/>
          <p:nvPr/>
        </p:nvSpPr>
        <p:spPr>
          <a:xfrm>
            <a:off x="85725" y="455370"/>
            <a:ext cx="2943225" cy="1323439"/>
          </a:xfrm>
          <a:prstGeom prst="rect">
            <a:avLst/>
          </a:prstGeom>
          <a:solidFill>
            <a:schemeClr val="bg1"/>
          </a:solidFill>
          <a:ln w="19050">
            <a:solidFill>
              <a:srgbClr val="FF0000"/>
            </a:solidFill>
          </a:ln>
        </p:spPr>
        <p:txBody>
          <a:bodyPr wrap="square">
            <a:spAutoFit/>
          </a:bodyPr>
          <a:lstStyle/>
          <a:p>
            <a:r>
              <a:rPr lang="en-US" sz="1600" b="1" i="1" u="sng" dirty="0" smtClean="0">
                <a:solidFill>
                  <a:srgbClr val="FF0000"/>
                </a:solidFill>
                <a:cs typeface="Times New Roman" pitchFamily="18" charset="0"/>
              </a:rPr>
              <a:t>Problem</a:t>
            </a:r>
            <a:r>
              <a:rPr lang="en-US" sz="1600" b="1" i="1" dirty="0" smtClean="0">
                <a:solidFill>
                  <a:srgbClr val="FF0000"/>
                </a:solidFill>
                <a:cs typeface="Times New Roman" pitchFamily="18" charset="0"/>
              </a:rPr>
              <a:t>:  Poor location.</a:t>
            </a:r>
          </a:p>
          <a:p>
            <a:r>
              <a:rPr lang="en-US" sz="1600" b="1" i="1" dirty="0" smtClean="0">
                <a:solidFill>
                  <a:srgbClr val="FF0000"/>
                </a:solidFill>
                <a:cs typeface="Times New Roman" pitchFamily="18" charset="0"/>
              </a:rPr>
              <a:t>Omit one and add overall depth.</a:t>
            </a:r>
          </a:p>
          <a:p>
            <a:r>
              <a:rPr lang="en-US" sz="1600" b="1" i="1" u="sng" dirty="0" smtClean="0">
                <a:solidFill>
                  <a:schemeClr val="accent2"/>
                </a:solidFill>
                <a:cs typeface="Times New Roman" pitchFamily="18" charset="0"/>
              </a:rPr>
              <a:t>Solution</a:t>
            </a:r>
            <a:r>
              <a:rPr lang="en-US" sz="1600" b="1" i="1" dirty="0" smtClean="0">
                <a:solidFill>
                  <a:schemeClr val="accent2"/>
                </a:solidFill>
                <a:cs typeface="Times New Roman" pitchFamily="18" charset="0"/>
              </a:rPr>
              <a:t>:  Move one dimension, delete another, and add a new dimension (use Annotate menu).</a:t>
            </a:r>
            <a:endParaRPr lang="en-US" sz="1600" b="1" i="1" dirty="0">
              <a:solidFill>
                <a:schemeClr val="accent2"/>
              </a:solidFill>
            </a:endParaRPr>
          </a:p>
        </p:txBody>
      </p:sp>
      <p:sp>
        <p:nvSpPr>
          <p:cNvPr id="21" name="Rectangle 20"/>
          <p:cNvSpPr/>
          <p:nvPr/>
        </p:nvSpPr>
        <p:spPr>
          <a:xfrm>
            <a:off x="3486148" y="883503"/>
            <a:ext cx="5520692" cy="830997"/>
          </a:xfrm>
          <a:prstGeom prst="rect">
            <a:avLst/>
          </a:prstGeom>
          <a:solidFill>
            <a:schemeClr val="bg1"/>
          </a:solidFill>
          <a:ln w="19050">
            <a:solidFill>
              <a:srgbClr val="FF0000"/>
            </a:solidFill>
          </a:ln>
        </p:spPr>
        <p:txBody>
          <a:bodyPr wrap="square">
            <a:spAutoFit/>
          </a:bodyPr>
          <a:lstStyle/>
          <a:p>
            <a:r>
              <a:rPr lang="en-US" sz="1600" b="1" i="1" u="sng" dirty="0" smtClean="0">
                <a:solidFill>
                  <a:srgbClr val="FF0000"/>
                </a:solidFill>
                <a:cs typeface="Times New Roman" pitchFamily="18" charset="0"/>
              </a:rPr>
              <a:t>Problem</a:t>
            </a:r>
            <a:r>
              <a:rPr lang="en-US" sz="1600" b="1" i="1" dirty="0" smtClean="0">
                <a:solidFill>
                  <a:srgbClr val="FF0000"/>
                </a:solidFill>
                <a:cs typeface="Times New Roman" pitchFamily="18" charset="0"/>
              </a:rPr>
              <a:t>:  Wrong view.</a:t>
            </a:r>
          </a:p>
          <a:p>
            <a:r>
              <a:rPr lang="en-US" sz="1600" b="1" i="1" u="sng" dirty="0" smtClean="0">
                <a:solidFill>
                  <a:schemeClr val="accent2"/>
                </a:solidFill>
                <a:cs typeface="Times New Roman" pitchFamily="18" charset="0"/>
              </a:rPr>
              <a:t>Solution</a:t>
            </a:r>
            <a:r>
              <a:rPr lang="en-US" sz="1600" b="1" i="1" dirty="0" smtClean="0">
                <a:solidFill>
                  <a:schemeClr val="accent2"/>
                </a:solidFill>
                <a:cs typeface="Times New Roman" pitchFamily="18" charset="0"/>
              </a:rPr>
              <a:t>:  Delete 0.15 dimension in front view and add a new dimension in the right view.</a:t>
            </a:r>
            <a:endParaRPr lang="en-US" sz="1600" b="1" i="1" dirty="0">
              <a:solidFill>
                <a:schemeClr val="accent2"/>
              </a:solidFill>
            </a:endParaRPr>
          </a:p>
        </p:txBody>
      </p:sp>
      <p:grpSp>
        <p:nvGrpSpPr>
          <p:cNvPr id="24" name="Group 23"/>
          <p:cNvGrpSpPr/>
          <p:nvPr/>
        </p:nvGrpSpPr>
        <p:grpSpPr>
          <a:xfrm>
            <a:off x="0" y="1809750"/>
            <a:ext cx="9144000" cy="5048250"/>
            <a:chOff x="0" y="1809750"/>
            <a:chExt cx="9144000" cy="5048250"/>
          </a:xfrm>
        </p:grpSpPr>
        <p:pic>
          <p:nvPicPr>
            <p:cNvPr id="2" name="Picture 2"/>
            <p:cNvPicPr>
              <a:picLocks noChangeAspect="1" noChangeArrowheads="1"/>
            </p:cNvPicPr>
            <p:nvPr/>
          </p:nvPicPr>
          <p:blipFill>
            <a:blip r:embed="rId3" cstate="print"/>
            <a:srcRect l="66975" t="63874" b="2443"/>
            <a:stretch>
              <a:fillRect/>
            </a:stretch>
          </p:blipFill>
          <p:spPr bwMode="auto">
            <a:xfrm>
              <a:off x="0" y="1925469"/>
              <a:ext cx="2609594" cy="1998831"/>
            </a:xfrm>
            <a:prstGeom prst="rect">
              <a:avLst/>
            </a:prstGeom>
            <a:noFill/>
            <a:ln w="9525">
              <a:noFill/>
              <a:miter lim="800000"/>
              <a:headEnd/>
              <a:tailEnd/>
            </a:ln>
          </p:spPr>
        </p:pic>
        <p:pic>
          <p:nvPicPr>
            <p:cNvPr id="3" name="Picture 2"/>
            <p:cNvPicPr>
              <a:picLocks noChangeAspect="1" noChangeArrowheads="1"/>
            </p:cNvPicPr>
            <p:nvPr/>
          </p:nvPicPr>
          <p:blipFill>
            <a:blip r:embed="rId4" cstate="print"/>
            <a:srcRect/>
            <a:stretch>
              <a:fillRect/>
            </a:stretch>
          </p:blipFill>
          <p:spPr bwMode="auto">
            <a:xfrm>
              <a:off x="0" y="4234473"/>
              <a:ext cx="2495550" cy="2623527"/>
            </a:xfrm>
            <a:prstGeom prst="rect">
              <a:avLst/>
            </a:prstGeom>
            <a:noFill/>
            <a:ln w="9525">
              <a:noFill/>
              <a:miter lim="800000"/>
              <a:headEnd/>
              <a:tailEnd/>
            </a:ln>
          </p:spPr>
        </p:pic>
        <p:pic>
          <p:nvPicPr>
            <p:cNvPr id="9219" name="Picture 3"/>
            <p:cNvPicPr>
              <a:picLocks noChangeAspect="1" noChangeArrowheads="1"/>
            </p:cNvPicPr>
            <p:nvPr/>
          </p:nvPicPr>
          <p:blipFill>
            <a:blip r:embed="rId5" cstate="print"/>
            <a:srcRect/>
            <a:stretch>
              <a:fillRect/>
            </a:stretch>
          </p:blipFill>
          <p:spPr bwMode="auto">
            <a:xfrm>
              <a:off x="3533774" y="4716053"/>
              <a:ext cx="5610225" cy="2141947"/>
            </a:xfrm>
            <a:prstGeom prst="rect">
              <a:avLst/>
            </a:prstGeom>
            <a:noFill/>
            <a:ln w="9525">
              <a:noFill/>
              <a:miter lim="800000"/>
              <a:headEnd/>
              <a:tailEnd/>
            </a:ln>
          </p:spPr>
        </p:pic>
        <p:pic>
          <p:nvPicPr>
            <p:cNvPr id="23" name="Picture 2"/>
            <p:cNvPicPr>
              <a:picLocks noChangeAspect="1" noChangeArrowheads="1"/>
            </p:cNvPicPr>
            <p:nvPr/>
          </p:nvPicPr>
          <p:blipFill>
            <a:blip r:embed="rId3" cstate="print"/>
            <a:srcRect t="49462"/>
            <a:stretch>
              <a:fillRect/>
            </a:stretch>
          </p:blipFill>
          <p:spPr bwMode="auto">
            <a:xfrm>
              <a:off x="3486150" y="1809750"/>
              <a:ext cx="5657850" cy="2147394"/>
            </a:xfrm>
            <a:prstGeom prst="rect">
              <a:avLst/>
            </a:prstGeom>
            <a:noFill/>
            <a:ln w="9525">
              <a:noFill/>
              <a:miter lim="800000"/>
              <a:headEnd/>
              <a:tailEnd/>
            </a:ln>
          </p:spPr>
        </p:pic>
        <p:cxnSp>
          <p:nvCxnSpPr>
            <p:cNvPr id="35" name="Straight Arrow Connector 34"/>
            <p:cNvCxnSpPr/>
            <p:nvPr/>
          </p:nvCxnSpPr>
          <p:spPr>
            <a:xfrm>
              <a:off x="1400671" y="3921988"/>
              <a:ext cx="5285" cy="33298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8080339" y="3988773"/>
              <a:ext cx="16737" cy="68800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1921728"/>
              <a:ext cx="981075" cy="307777"/>
            </a:xfrm>
            <a:prstGeom prst="rect">
              <a:avLst/>
            </a:prstGeom>
            <a:noFill/>
            <a:ln w="19050">
              <a:noFill/>
            </a:ln>
          </p:spPr>
          <p:txBody>
            <a:bodyPr wrap="square">
              <a:spAutoFit/>
            </a:bodyPr>
            <a:lstStyle/>
            <a:p>
              <a:r>
                <a:rPr lang="en-US" sz="1400" b="1" i="1" dirty="0" smtClean="0">
                  <a:solidFill>
                    <a:srgbClr val="FF0000"/>
                  </a:solidFill>
                  <a:cs typeface="Times New Roman" pitchFamily="18" charset="0"/>
                </a:rPr>
                <a:t>Original</a:t>
              </a:r>
              <a:endParaRPr lang="en-US" sz="1400" b="1" i="1" dirty="0">
                <a:solidFill>
                  <a:srgbClr val="FF0000"/>
                </a:solidFill>
              </a:endParaRPr>
            </a:p>
          </p:txBody>
        </p:sp>
        <p:sp>
          <p:nvSpPr>
            <p:cNvPr id="15" name="Rectangle 14"/>
            <p:cNvSpPr/>
            <p:nvPr/>
          </p:nvSpPr>
          <p:spPr>
            <a:xfrm>
              <a:off x="5886450" y="1816953"/>
              <a:ext cx="981075" cy="307777"/>
            </a:xfrm>
            <a:prstGeom prst="rect">
              <a:avLst/>
            </a:prstGeom>
            <a:noFill/>
            <a:ln w="19050">
              <a:noFill/>
            </a:ln>
          </p:spPr>
          <p:txBody>
            <a:bodyPr wrap="square">
              <a:spAutoFit/>
            </a:bodyPr>
            <a:lstStyle/>
            <a:p>
              <a:r>
                <a:rPr lang="en-US" sz="1400" b="1" i="1" dirty="0" smtClean="0">
                  <a:solidFill>
                    <a:srgbClr val="FF0000"/>
                  </a:solidFill>
                  <a:cs typeface="Times New Roman" pitchFamily="18" charset="0"/>
                </a:rPr>
                <a:t>Original</a:t>
              </a:r>
              <a:endParaRPr lang="en-US" sz="1400" b="1" i="1" dirty="0">
                <a:solidFill>
                  <a:srgbClr val="FF0000"/>
                </a:solidFill>
              </a:endParaRPr>
            </a:p>
          </p:txBody>
        </p:sp>
        <p:sp>
          <p:nvSpPr>
            <p:cNvPr id="16" name="Rectangle 15"/>
            <p:cNvSpPr/>
            <p:nvPr/>
          </p:nvSpPr>
          <p:spPr>
            <a:xfrm>
              <a:off x="6010275" y="4703028"/>
              <a:ext cx="981075" cy="307777"/>
            </a:xfrm>
            <a:prstGeom prst="rect">
              <a:avLst/>
            </a:prstGeom>
            <a:noFill/>
            <a:ln w="19050">
              <a:noFill/>
            </a:ln>
          </p:spPr>
          <p:txBody>
            <a:bodyPr wrap="square">
              <a:spAutoFit/>
            </a:bodyPr>
            <a:lstStyle/>
            <a:p>
              <a:r>
                <a:rPr lang="en-US" sz="1400" b="1" i="1" dirty="0" smtClean="0">
                  <a:solidFill>
                    <a:srgbClr val="FF0000"/>
                  </a:solidFill>
                  <a:cs typeface="Times New Roman" pitchFamily="18" charset="0"/>
                </a:rPr>
                <a:t>Improved</a:t>
              </a:r>
              <a:endParaRPr lang="en-US" sz="1400" b="1" i="1" dirty="0">
                <a:solidFill>
                  <a:srgbClr val="FF0000"/>
                </a:solidFill>
              </a:endParaRPr>
            </a:p>
          </p:txBody>
        </p:sp>
        <p:sp>
          <p:nvSpPr>
            <p:cNvPr id="17" name="Rectangle 16"/>
            <p:cNvSpPr/>
            <p:nvPr/>
          </p:nvSpPr>
          <p:spPr>
            <a:xfrm>
              <a:off x="0" y="4131528"/>
              <a:ext cx="981075" cy="307777"/>
            </a:xfrm>
            <a:prstGeom prst="rect">
              <a:avLst/>
            </a:prstGeom>
            <a:noFill/>
            <a:ln w="19050">
              <a:noFill/>
            </a:ln>
          </p:spPr>
          <p:txBody>
            <a:bodyPr wrap="square">
              <a:spAutoFit/>
            </a:bodyPr>
            <a:lstStyle/>
            <a:p>
              <a:r>
                <a:rPr lang="en-US" sz="1400" b="1" i="1" dirty="0" smtClean="0">
                  <a:solidFill>
                    <a:srgbClr val="FF0000"/>
                  </a:solidFill>
                  <a:cs typeface="Times New Roman" pitchFamily="18" charset="0"/>
                </a:rPr>
                <a:t>Improved</a:t>
              </a:r>
              <a:endParaRPr lang="en-US" sz="1400" b="1" i="1" dirty="0">
                <a:solidFill>
                  <a:srgbClr val="FF0000"/>
                </a:solidFill>
              </a:endParaRPr>
            </a:p>
          </p:txBody>
        </p:sp>
        <p:sp>
          <p:nvSpPr>
            <p:cNvPr id="18" name="Rectangle 17"/>
            <p:cNvSpPr/>
            <p:nvPr/>
          </p:nvSpPr>
          <p:spPr>
            <a:xfrm>
              <a:off x="752475" y="3457575"/>
              <a:ext cx="390525" cy="333375"/>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047875" y="2695575"/>
              <a:ext cx="390525" cy="333375"/>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752975" y="3686175"/>
              <a:ext cx="390525" cy="333375"/>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Line 3"/>
          <p:cNvSpPr>
            <a:spLocks noChangeShapeType="1"/>
          </p:cNvSpPr>
          <p:nvPr/>
        </p:nvSpPr>
        <p:spPr bwMode="auto">
          <a:xfrm flipH="1">
            <a:off x="3181349" y="371475"/>
            <a:ext cx="1" cy="6486525"/>
          </a:xfrm>
          <a:prstGeom prst="line">
            <a:avLst/>
          </a:prstGeom>
          <a:noFill/>
          <a:ln w="38100">
            <a:solidFill>
              <a:schemeClr val="accent2"/>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58224" y="0"/>
            <a:ext cx="485775" cy="381000"/>
          </a:xfrm>
          <a:noFill/>
        </p:spPr>
        <p:txBody>
          <a:bodyPr/>
          <a:lstStyle/>
          <a:p>
            <a:fld id="{83B14A58-A0AF-4119-AAC7-5996DE6F86F1}" type="slidenum">
              <a:rPr lang="en-US" smtClean="0"/>
              <a:pPr/>
              <a:t>17</a:t>
            </a:fld>
            <a:endParaRPr lang="en-US" dirty="0" smtClean="0"/>
          </a:p>
        </p:txBody>
      </p:sp>
      <p:sp>
        <p:nvSpPr>
          <p:cNvPr id="9" name="Line 3"/>
          <p:cNvSpPr>
            <a:spLocks noChangeShapeType="1"/>
          </p:cNvSpPr>
          <p:nvPr/>
        </p:nvSpPr>
        <p:spPr bwMode="auto">
          <a:xfrm>
            <a:off x="-1" y="39624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Inventor Lecture #3</a:t>
            </a:r>
            <a:endParaRPr lang="en-US" sz="3200" dirty="0"/>
          </a:p>
        </p:txBody>
      </p:sp>
      <p:sp>
        <p:nvSpPr>
          <p:cNvPr id="8194" name="Rectangle 2"/>
          <p:cNvSpPr>
            <a:spLocks noChangeArrowheads="1"/>
          </p:cNvSpPr>
          <p:nvPr/>
        </p:nvSpPr>
        <p:spPr bwMode="auto">
          <a:xfrm>
            <a:off x="3114675" y="428624"/>
            <a:ext cx="2076450" cy="7078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z="2000" b="1" u="sng" dirty="0" smtClean="0">
                <a:solidFill>
                  <a:schemeClr val="accent2"/>
                </a:solidFill>
              </a:rPr>
              <a:t>Dimension Style</a:t>
            </a:r>
            <a:r>
              <a:rPr lang="en-US" sz="2000" dirty="0" smtClean="0">
                <a:solidFill>
                  <a:schemeClr val="accent2"/>
                </a:solidFill>
              </a:rPr>
              <a:t> (continued)</a:t>
            </a:r>
            <a:endParaRPr lang="en-US" sz="2000" u="sng" dirty="0" smtClean="0">
              <a:solidFill>
                <a:schemeClr val="accent2"/>
              </a:solidFill>
            </a:endParaRPr>
          </a:p>
        </p:txBody>
      </p:sp>
      <p:sp>
        <p:nvSpPr>
          <p:cNvPr id="19" name="Rectangle 18"/>
          <p:cNvSpPr/>
          <p:nvPr/>
        </p:nvSpPr>
        <p:spPr>
          <a:xfrm>
            <a:off x="85726" y="502502"/>
            <a:ext cx="2943225" cy="2554545"/>
          </a:xfrm>
          <a:prstGeom prst="rect">
            <a:avLst/>
          </a:prstGeom>
          <a:solidFill>
            <a:schemeClr val="bg1"/>
          </a:solidFill>
          <a:ln w="19050">
            <a:solidFill>
              <a:srgbClr val="FF0000"/>
            </a:solidFill>
          </a:ln>
        </p:spPr>
        <p:txBody>
          <a:bodyPr wrap="square">
            <a:spAutoFit/>
          </a:bodyPr>
          <a:lstStyle/>
          <a:p>
            <a:r>
              <a:rPr lang="en-US" sz="1600" b="1" i="1" u="sng" dirty="0" smtClean="0">
                <a:solidFill>
                  <a:srgbClr val="FF0000"/>
                </a:solidFill>
                <a:cs typeface="Times New Roman" pitchFamily="18" charset="0"/>
              </a:rPr>
              <a:t>Problem</a:t>
            </a:r>
            <a:r>
              <a:rPr lang="en-US" sz="1600" b="1" i="1" dirty="0" smtClean="0">
                <a:solidFill>
                  <a:srgbClr val="FF0000"/>
                </a:solidFill>
                <a:cs typeface="Times New Roman" pitchFamily="18" charset="0"/>
              </a:rPr>
              <a:t>:  Missing centerlines.</a:t>
            </a:r>
          </a:p>
          <a:p>
            <a:r>
              <a:rPr lang="en-US" sz="1600" b="1" i="1" u="sng" dirty="0" smtClean="0">
                <a:solidFill>
                  <a:schemeClr val="accent2"/>
                </a:solidFill>
                <a:cs typeface="Times New Roman" pitchFamily="18" charset="0"/>
              </a:rPr>
              <a:t>Solution</a:t>
            </a:r>
            <a:r>
              <a:rPr lang="en-US" sz="1600" b="1" i="1" dirty="0" smtClean="0">
                <a:solidFill>
                  <a:schemeClr val="accent2"/>
                </a:solidFill>
                <a:cs typeface="Times New Roman" pitchFamily="18" charset="0"/>
              </a:rPr>
              <a:t>:  Use tools in Annotation menu:</a:t>
            </a:r>
          </a:p>
          <a:p>
            <a:pPr marL="228600" indent="-228600">
              <a:buFont typeface="Arial" pitchFamily="34" charset="0"/>
              <a:buChar char="•"/>
            </a:pPr>
            <a:r>
              <a:rPr lang="en-US" sz="1600" b="1" i="1" u="sng" dirty="0" smtClean="0">
                <a:solidFill>
                  <a:schemeClr val="accent2"/>
                </a:solidFill>
                <a:cs typeface="Times New Roman" pitchFamily="18" charset="0"/>
              </a:rPr>
              <a:t>Center Mark</a:t>
            </a:r>
            <a:r>
              <a:rPr lang="en-US" sz="1600" b="1" i="1" dirty="0" smtClean="0">
                <a:solidFill>
                  <a:schemeClr val="accent2"/>
                </a:solidFill>
                <a:cs typeface="Times New Roman" pitchFamily="18" charset="0"/>
              </a:rPr>
              <a:t> tool to add center lines in top view.</a:t>
            </a:r>
          </a:p>
          <a:p>
            <a:pPr marL="228600" indent="-228600">
              <a:buFont typeface="Arial" pitchFamily="34" charset="0"/>
              <a:buChar char="•"/>
            </a:pPr>
            <a:r>
              <a:rPr lang="en-US" sz="1600" b="1" i="1" u="sng" dirty="0" smtClean="0">
                <a:solidFill>
                  <a:schemeClr val="accent2"/>
                </a:solidFill>
                <a:cs typeface="Times New Roman" pitchFamily="18" charset="0"/>
              </a:rPr>
              <a:t>Centerline Bisector</a:t>
            </a:r>
            <a:r>
              <a:rPr lang="en-US" sz="1600" b="1" i="1" dirty="0" smtClean="0">
                <a:solidFill>
                  <a:schemeClr val="accent2"/>
                </a:solidFill>
                <a:cs typeface="Times New Roman" pitchFamily="18" charset="0"/>
              </a:rPr>
              <a:t> tool to add centerline in front view (pick lines on either side and the centerline will be inserted between them)</a:t>
            </a:r>
            <a:endParaRPr lang="en-US" sz="1600" b="1" i="1" dirty="0">
              <a:solidFill>
                <a:schemeClr val="accent2"/>
              </a:solidFill>
            </a:endParaRPr>
          </a:p>
        </p:txBody>
      </p:sp>
      <p:sp>
        <p:nvSpPr>
          <p:cNvPr id="31" name="Rectangle 30"/>
          <p:cNvSpPr/>
          <p:nvPr/>
        </p:nvSpPr>
        <p:spPr>
          <a:xfrm>
            <a:off x="113270" y="3849143"/>
            <a:ext cx="2943225" cy="1077218"/>
          </a:xfrm>
          <a:prstGeom prst="rect">
            <a:avLst/>
          </a:prstGeom>
          <a:solidFill>
            <a:schemeClr val="bg1"/>
          </a:solidFill>
          <a:ln w="19050">
            <a:solidFill>
              <a:srgbClr val="FF0000"/>
            </a:solidFill>
          </a:ln>
        </p:spPr>
        <p:txBody>
          <a:bodyPr wrap="square">
            <a:spAutoFit/>
          </a:bodyPr>
          <a:lstStyle/>
          <a:p>
            <a:r>
              <a:rPr lang="en-US" sz="1600" b="1" i="1" u="sng" dirty="0" smtClean="0">
                <a:solidFill>
                  <a:srgbClr val="FF0000"/>
                </a:solidFill>
                <a:cs typeface="Times New Roman" pitchFamily="18" charset="0"/>
              </a:rPr>
              <a:t>Another problem has now occurred</a:t>
            </a:r>
            <a:r>
              <a:rPr lang="en-US" sz="1600" b="1" i="1" dirty="0" smtClean="0">
                <a:solidFill>
                  <a:srgbClr val="FF0000"/>
                </a:solidFill>
                <a:cs typeface="Times New Roman" pitchFamily="18" charset="0"/>
              </a:rPr>
              <a:t>:  The centerline in the front view has no dash.</a:t>
            </a:r>
          </a:p>
          <a:p>
            <a:r>
              <a:rPr lang="en-US" sz="1600" b="1" i="1" u="sng" dirty="0" smtClean="0">
                <a:solidFill>
                  <a:schemeClr val="accent2"/>
                </a:solidFill>
                <a:cs typeface="Times New Roman" pitchFamily="18" charset="0"/>
              </a:rPr>
              <a:t>Solution</a:t>
            </a:r>
            <a:r>
              <a:rPr lang="en-US" sz="1600" b="1" i="1" dirty="0" smtClean="0">
                <a:solidFill>
                  <a:schemeClr val="accent2"/>
                </a:solidFill>
                <a:cs typeface="Times New Roman" pitchFamily="18" charset="0"/>
              </a:rPr>
              <a:t>:  See next slide</a:t>
            </a:r>
            <a:endParaRPr lang="en-US" sz="1600" b="1" i="1" dirty="0">
              <a:solidFill>
                <a:schemeClr val="accent2"/>
              </a:solidFill>
            </a:endParaRPr>
          </a:p>
        </p:txBody>
      </p:sp>
      <p:grpSp>
        <p:nvGrpSpPr>
          <p:cNvPr id="34" name="Group 33"/>
          <p:cNvGrpSpPr/>
          <p:nvPr/>
        </p:nvGrpSpPr>
        <p:grpSpPr>
          <a:xfrm>
            <a:off x="3009900" y="0"/>
            <a:ext cx="6134100" cy="6858000"/>
            <a:chOff x="3009900" y="0"/>
            <a:chExt cx="6134100" cy="6858000"/>
          </a:xfrm>
        </p:grpSpPr>
        <p:grpSp>
          <p:nvGrpSpPr>
            <p:cNvPr id="28" name="Group 27"/>
            <p:cNvGrpSpPr/>
            <p:nvPr/>
          </p:nvGrpSpPr>
          <p:grpSpPr>
            <a:xfrm>
              <a:off x="3068878" y="1967734"/>
              <a:ext cx="2832485" cy="4890266"/>
              <a:chOff x="3068878" y="1967734"/>
              <a:chExt cx="2832485" cy="4890266"/>
            </a:xfrm>
          </p:grpSpPr>
          <p:pic>
            <p:nvPicPr>
              <p:cNvPr id="26" name="Picture 3"/>
              <p:cNvPicPr>
                <a:picLocks noChangeAspect="1" noChangeArrowheads="1"/>
              </p:cNvPicPr>
              <p:nvPr/>
            </p:nvPicPr>
            <p:blipFill>
              <a:blip r:embed="rId2" cstate="print"/>
              <a:srcRect r="58184"/>
              <a:stretch>
                <a:fillRect/>
              </a:stretch>
            </p:blipFill>
            <p:spPr bwMode="auto">
              <a:xfrm>
                <a:off x="3068878" y="4276725"/>
                <a:ext cx="2827140" cy="2581275"/>
              </a:xfrm>
              <a:prstGeom prst="rect">
                <a:avLst/>
              </a:prstGeom>
              <a:noFill/>
              <a:ln w="9525">
                <a:noFill/>
                <a:miter lim="800000"/>
                <a:headEnd/>
                <a:tailEnd/>
              </a:ln>
            </p:spPr>
          </p:pic>
          <p:pic>
            <p:nvPicPr>
              <p:cNvPr id="17" name="Picture 2"/>
              <p:cNvPicPr>
                <a:picLocks noChangeAspect="1" noChangeArrowheads="1"/>
              </p:cNvPicPr>
              <p:nvPr/>
            </p:nvPicPr>
            <p:blipFill>
              <a:blip r:embed="rId3" cstate="print"/>
              <a:srcRect l="528" t="8328" r="60292" b="48656"/>
              <a:stretch>
                <a:fillRect/>
              </a:stretch>
            </p:blipFill>
            <p:spPr bwMode="auto">
              <a:xfrm>
                <a:off x="3072438" y="1967734"/>
                <a:ext cx="2828925" cy="2332567"/>
              </a:xfrm>
              <a:prstGeom prst="rect">
                <a:avLst/>
              </a:prstGeom>
              <a:noFill/>
              <a:ln w="9525">
                <a:noFill/>
                <a:miter lim="800000"/>
                <a:headEnd/>
                <a:tailEnd/>
              </a:ln>
            </p:spPr>
          </p:pic>
        </p:grpSp>
        <p:pic>
          <p:nvPicPr>
            <p:cNvPr id="10243" name="Picture 3"/>
            <p:cNvPicPr>
              <a:picLocks noChangeAspect="1" noChangeArrowheads="1"/>
            </p:cNvPicPr>
            <p:nvPr/>
          </p:nvPicPr>
          <p:blipFill>
            <a:blip r:embed="rId4" cstate="print"/>
            <a:srcRect/>
            <a:stretch>
              <a:fillRect/>
            </a:stretch>
          </p:blipFill>
          <p:spPr bwMode="auto">
            <a:xfrm>
              <a:off x="6210300" y="909108"/>
              <a:ext cx="2933700" cy="5948892"/>
            </a:xfrm>
            <a:prstGeom prst="rect">
              <a:avLst/>
            </a:prstGeom>
            <a:noFill/>
            <a:ln w="9525">
              <a:noFill/>
              <a:miter lim="800000"/>
              <a:headEnd/>
              <a:tailEnd/>
            </a:ln>
          </p:spPr>
        </p:pic>
        <p:sp>
          <p:nvSpPr>
            <p:cNvPr id="18" name="Rectangle 17"/>
            <p:cNvSpPr/>
            <p:nvPr/>
          </p:nvSpPr>
          <p:spPr>
            <a:xfrm>
              <a:off x="5334001" y="502502"/>
              <a:ext cx="1790700" cy="338554"/>
            </a:xfrm>
            <a:prstGeom prst="rect">
              <a:avLst/>
            </a:prstGeom>
            <a:solidFill>
              <a:schemeClr val="bg1"/>
            </a:solidFill>
            <a:ln w="19050">
              <a:solidFill>
                <a:srgbClr val="FF0000"/>
              </a:solidFill>
            </a:ln>
          </p:spPr>
          <p:txBody>
            <a:bodyPr wrap="square">
              <a:spAutoFit/>
            </a:bodyPr>
            <a:lstStyle/>
            <a:p>
              <a:pPr algn="ctr"/>
              <a:r>
                <a:rPr lang="en-US" sz="1600" b="1" i="1" dirty="0" smtClean="0">
                  <a:solidFill>
                    <a:srgbClr val="FF0000"/>
                  </a:solidFill>
                  <a:cs typeface="Times New Roman" pitchFamily="18" charset="0"/>
                </a:rPr>
                <a:t>Center Mark tool</a:t>
              </a:r>
              <a:endParaRPr lang="en-US" sz="1600" b="1" i="1" dirty="0">
                <a:solidFill>
                  <a:srgbClr val="FF0000"/>
                </a:solidFill>
              </a:endParaRPr>
            </a:p>
          </p:txBody>
        </p:sp>
        <p:sp>
          <p:nvSpPr>
            <p:cNvPr id="20" name="Rectangle 19"/>
            <p:cNvSpPr/>
            <p:nvPr/>
          </p:nvSpPr>
          <p:spPr>
            <a:xfrm>
              <a:off x="7620000" y="1171575"/>
              <a:ext cx="276226" cy="2381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a:stCxn id="18" idx="3"/>
            </p:cNvCxnSpPr>
            <p:nvPr/>
          </p:nvCxnSpPr>
          <p:spPr>
            <a:xfrm>
              <a:off x="7124701" y="671779"/>
              <a:ext cx="485775" cy="4902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7410450" y="0"/>
              <a:ext cx="1285874" cy="584775"/>
            </a:xfrm>
            <a:prstGeom prst="rect">
              <a:avLst/>
            </a:prstGeom>
            <a:solidFill>
              <a:schemeClr val="bg1"/>
            </a:solidFill>
            <a:ln w="19050">
              <a:solidFill>
                <a:srgbClr val="FF0000"/>
              </a:solidFill>
            </a:ln>
          </p:spPr>
          <p:txBody>
            <a:bodyPr wrap="square">
              <a:spAutoFit/>
            </a:bodyPr>
            <a:lstStyle/>
            <a:p>
              <a:pPr algn="ctr"/>
              <a:r>
                <a:rPr lang="en-US" sz="1600" b="1" i="1" dirty="0" smtClean="0">
                  <a:solidFill>
                    <a:srgbClr val="FF0000"/>
                  </a:solidFill>
                  <a:cs typeface="Times New Roman" pitchFamily="18" charset="0"/>
                </a:rPr>
                <a:t>Centerline Bisector tool</a:t>
              </a:r>
              <a:endParaRPr lang="en-US" sz="1600" b="1" i="1" dirty="0">
                <a:solidFill>
                  <a:srgbClr val="FF0000"/>
                </a:solidFill>
              </a:endParaRPr>
            </a:p>
          </p:txBody>
        </p:sp>
        <p:cxnSp>
          <p:nvCxnSpPr>
            <p:cNvPr id="27" name="Straight Arrow Connector 26"/>
            <p:cNvCxnSpPr>
              <a:stCxn id="25" idx="2"/>
              <a:endCxn id="29" idx="0"/>
            </p:cNvCxnSpPr>
            <p:nvPr/>
          </p:nvCxnSpPr>
          <p:spPr>
            <a:xfrm>
              <a:off x="8053387" y="584775"/>
              <a:ext cx="19051" cy="3391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7934325" y="923925"/>
              <a:ext cx="276226" cy="2381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Arrow Connector 31"/>
            <p:cNvCxnSpPr/>
            <p:nvPr/>
          </p:nvCxnSpPr>
          <p:spPr>
            <a:xfrm>
              <a:off x="5934571" y="4112488"/>
              <a:ext cx="380504" cy="231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009900" y="1883628"/>
              <a:ext cx="981075" cy="307777"/>
            </a:xfrm>
            <a:prstGeom prst="rect">
              <a:avLst/>
            </a:prstGeom>
            <a:noFill/>
            <a:ln w="19050">
              <a:noFill/>
            </a:ln>
          </p:spPr>
          <p:txBody>
            <a:bodyPr wrap="square">
              <a:spAutoFit/>
            </a:bodyPr>
            <a:lstStyle/>
            <a:p>
              <a:r>
                <a:rPr lang="en-US" sz="1400" b="1" i="1" dirty="0" smtClean="0">
                  <a:solidFill>
                    <a:srgbClr val="FF0000"/>
                  </a:solidFill>
                  <a:cs typeface="Times New Roman" pitchFamily="18" charset="0"/>
                </a:rPr>
                <a:t>Original</a:t>
              </a:r>
              <a:endParaRPr lang="en-US" sz="1400" b="1" i="1" dirty="0">
                <a:solidFill>
                  <a:srgbClr val="FF0000"/>
                </a:solidFill>
              </a:endParaRPr>
            </a:p>
          </p:txBody>
        </p:sp>
        <p:sp>
          <p:nvSpPr>
            <p:cNvPr id="23" name="Rectangle 22"/>
            <p:cNvSpPr/>
            <p:nvPr/>
          </p:nvSpPr>
          <p:spPr>
            <a:xfrm>
              <a:off x="6200775" y="1864578"/>
              <a:ext cx="981075" cy="307777"/>
            </a:xfrm>
            <a:prstGeom prst="rect">
              <a:avLst/>
            </a:prstGeom>
            <a:noFill/>
            <a:ln w="19050">
              <a:noFill/>
            </a:ln>
          </p:spPr>
          <p:txBody>
            <a:bodyPr wrap="square">
              <a:spAutoFit/>
            </a:bodyPr>
            <a:lstStyle/>
            <a:p>
              <a:r>
                <a:rPr lang="en-US" sz="1400" b="1" i="1" dirty="0" smtClean="0">
                  <a:solidFill>
                    <a:srgbClr val="FF0000"/>
                  </a:solidFill>
                  <a:cs typeface="Times New Roman" pitchFamily="18" charset="0"/>
                </a:rPr>
                <a:t>Improved</a:t>
              </a:r>
              <a:endParaRPr lang="en-US" sz="1400" b="1" i="1" dirty="0">
                <a:solidFill>
                  <a:srgbClr val="FF0000"/>
                </a:solidFill>
              </a:endParaRPr>
            </a:p>
          </p:txBody>
        </p:sp>
        <p:sp>
          <p:nvSpPr>
            <p:cNvPr id="24" name="Rectangle 23"/>
            <p:cNvSpPr/>
            <p:nvPr/>
          </p:nvSpPr>
          <p:spPr>
            <a:xfrm>
              <a:off x="4580087" y="6072457"/>
              <a:ext cx="419100" cy="53340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387431" y="3231490"/>
              <a:ext cx="986826" cy="719408"/>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47638" y="936449"/>
            <a:ext cx="4210050" cy="2308324"/>
          </a:xfrm>
          <a:prstGeom prst="rect">
            <a:avLst/>
          </a:prstGeom>
          <a:solidFill>
            <a:schemeClr val="bg1"/>
          </a:solidFill>
          <a:ln w="19050">
            <a:solidFill>
              <a:srgbClr val="FF0000"/>
            </a:solidFill>
          </a:ln>
        </p:spPr>
        <p:txBody>
          <a:bodyPr wrap="square">
            <a:spAutoFit/>
          </a:bodyPr>
          <a:lstStyle/>
          <a:p>
            <a:r>
              <a:rPr lang="en-US" sz="1600" b="1" i="1" u="sng" dirty="0" smtClean="0">
                <a:solidFill>
                  <a:srgbClr val="FF0000"/>
                </a:solidFill>
                <a:cs typeface="Times New Roman" pitchFamily="18" charset="0"/>
              </a:rPr>
              <a:t>Problem</a:t>
            </a:r>
            <a:r>
              <a:rPr lang="en-US" sz="1600" b="1" i="1" dirty="0" smtClean="0">
                <a:solidFill>
                  <a:srgbClr val="FF0000"/>
                </a:solidFill>
                <a:cs typeface="Times New Roman" pitchFamily="18" charset="0"/>
              </a:rPr>
              <a:t>:  No dashes in centerline in front view.</a:t>
            </a:r>
          </a:p>
          <a:p>
            <a:r>
              <a:rPr lang="en-US" sz="1600" b="1" i="1" u="sng" dirty="0" smtClean="0">
                <a:solidFill>
                  <a:schemeClr val="accent2"/>
                </a:solidFill>
                <a:cs typeface="Times New Roman" pitchFamily="18" charset="0"/>
              </a:rPr>
              <a:t>Solution</a:t>
            </a:r>
            <a:r>
              <a:rPr lang="en-US" sz="1600" b="1" i="1" dirty="0" smtClean="0">
                <a:solidFill>
                  <a:schemeClr val="accent2"/>
                </a:solidFill>
                <a:cs typeface="Times New Roman" pitchFamily="18" charset="0"/>
              </a:rPr>
              <a:t>:  Change the Global Line Scale for line types as follows:</a:t>
            </a:r>
          </a:p>
          <a:p>
            <a:pPr marL="228600" indent="-228600">
              <a:buFont typeface="Arial" pitchFamily="34" charset="0"/>
              <a:buChar char="•"/>
            </a:pPr>
            <a:r>
              <a:rPr lang="en-US" sz="1600" b="1" i="1" dirty="0" smtClean="0">
                <a:solidFill>
                  <a:schemeClr val="accent2"/>
                </a:solidFill>
                <a:cs typeface="Times New Roman" pitchFamily="18" charset="0"/>
              </a:rPr>
              <a:t>Select </a:t>
            </a:r>
            <a:r>
              <a:rPr lang="en-US" sz="1600" b="1" i="1" u="sng" dirty="0" smtClean="0">
                <a:solidFill>
                  <a:schemeClr val="accent2"/>
                </a:solidFill>
                <a:cs typeface="Times New Roman" pitchFamily="18" charset="0"/>
              </a:rPr>
              <a:t>Styles Editor</a:t>
            </a:r>
            <a:r>
              <a:rPr lang="en-US" sz="1600" b="1" i="1" dirty="0" smtClean="0">
                <a:solidFill>
                  <a:schemeClr val="accent2"/>
                </a:solidFill>
                <a:cs typeface="Times New Roman" pitchFamily="18" charset="0"/>
              </a:rPr>
              <a:t> under the </a:t>
            </a:r>
            <a:r>
              <a:rPr lang="en-US" sz="1600" b="1" i="1" u="sng" dirty="0" smtClean="0">
                <a:solidFill>
                  <a:schemeClr val="accent2"/>
                </a:solidFill>
                <a:cs typeface="Times New Roman" pitchFamily="18" charset="0"/>
              </a:rPr>
              <a:t>Manage</a:t>
            </a:r>
            <a:r>
              <a:rPr lang="en-US" sz="1600" b="1" i="1" dirty="0" smtClean="0">
                <a:solidFill>
                  <a:schemeClr val="accent2"/>
                </a:solidFill>
                <a:cs typeface="Times New Roman" pitchFamily="18" charset="0"/>
              </a:rPr>
              <a:t> menu.</a:t>
            </a:r>
          </a:p>
          <a:p>
            <a:pPr marL="228600" indent="-228600">
              <a:buFont typeface="Arial" pitchFamily="34" charset="0"/>
              <a:buChar char="•"/>
            </a:pPr>
            <a:r>
              <a:rPr lang="en-US" sz="1600" b="1" i="1" dirty="0" smtClean="0">
                <a:solidFill>
                  <a:schemeClr val="accent2"/>
                </a:solidFill>
                <a:cs typeface="Times New Roman" pitchFamily="18" charset="0"/>
              </a:rPr>
              <a:t>Select </a:t>
            </a:r>
            <a:r>
              <a:rPr lang="en-US" sz="1600" b="1" i="1" u="sng" dirty="0" smtClean="0">
                <a:solidFill>
                  <a:schemeClr val="accent2"/>
                </a:solidFill>
                <a:cs typeface="Times New Roman" pitchFamily="18" charset="0"/>
              </a:rPr>
              <a:t>Standard – Default Standard ANSI</a:t>
            </a:r>
          </a:p>
          <a:p>
            <a:pPr marL="228600" indent="-228600">
              <a:buFont typeface="Arial" pitchFamily="34" charset="0"/>
              <a:buChar char="•"/>
            </a:pPr>
            <a:r>
              <a:rPr lang="en-US" sz="1600" b="1" i="1" dirty="0" smtClean="0">
                <a:solidFill>
                  <a:schemeClr val="accent2"/>
                </a:solidFill>
                <a:cs typeface="Times New Roman" pitchFamily="18" charset="0"/>
              </a:rPr>
              <a:t>Change </a:t>
            </a:r>
            <a:r>
              <a:rPr lang="en-US" sz="1600" b="1" i="1" u="sng" dirty="0" smtClean="0">
                <a:solidFill>
                  <a:schemeClr val="accent2"/>
                </a:solidFill>
                <a:cs typeface="Times New Roman" pitchFamily="18" charset="0"/>
              </a:rPr>
              <a:t>Global Line Scale</a:t>
            </a:r>
            <a:r>
              <a:rPr lang="en-US" sz="1600" b="1" i="1" dirty="0" smtClean="0">
                <a:solidFill>
                  <a:schemeClr val="accent2"/>
                </a:solidFill>
                <a:cs typeface="Times New Roman" pitchFamily="18" charset="0"/>
              </a:rPr>
              <a:t> from 1 to 0.5 to make all dashes half size.  Note that this affects all line types, including hidden lines.</a:t>
            </a:r>
          </a:p>
          <a:p>
            <a:pPr marL="228600" indent="-228600">
              <a:buFont typeface="Arial" pitchFamily="34" charset="0"/>
              <a:buChar char="•"/>
            </a:pPr>
            <a:r>
              <a:rPr lang="en-US" sz="1600" b="1" i="1" dirty="0">
                <a:solidFill>
                  <a:schemeClr val="accent2"/>
                </a:solidFill>
                <a:cs typeface="Times New Roman" pitchFamily="18" charset="0"/>
              </a:rPr>
              <a:t>Click </a:t>
            </a:r>
            <a:r>
              <a:rPr lang="en-US" sz="1600" b="1" i="1" u="sng" dirty="0">
                <a:solidFill>
                  <a:schemeClr val="accent2"/>
                </a:solidFill>
                <a:cs typeface="Times New Roman" pitchFamily="18" charset="0"/>
              </a:rPr>
              <a:t>Done</a:t>
            </a:r>
            <a:r>
              <a:rPr lang="en-US" sz="1600" b="1" i="1" dirty="0">
                <a:solidFill>
                  <a:schemeClr val="accent2"/>
                </a:solidFill>
                <a:cs typeface="Times New Roman" pitchFamily="18" charset="0"/>
              </a:rPr>
              <a:t>, click </a:t>
            </a:r>
            <a:r>
              <a:rPr lang="en-US" sz="1600" b="1" i="1" u="sng" dirty="0">
                <a:solidFill>
                  <a:schemeClr val="accent2"/>
                </a:solidFill>
                <a:cs typeface="Times New Roman" pitchFamily="18" charset="0"/>
              </a:rPr>
              <a:t>Save Edits</a:t>
            </a:r>
            <a:r>
              <a:rPr lang="en-US" sz="1600" b="1" i="1" dirty="0" smtClean="0">
                <a:solidFill>
                  <a:schemeClr val="accent2"/>
                </a:solidFill>
                <a:cs typeface="Times New Roman" pitchFamily="18" charset="0"/>
              </a:rPr>
              <a:t>.</a:t>
            </a:r>
            <a:endParaRPr lang="en-US" sz="1600" b="1" i="1" dirty="0">
              <a:solidFill>
                <a:schemeClr val="accent2"/>
              </a:solidFill>
            </a:endParaRPr>
          </a:p>
        </p:txBody>
      </p:sp>
      <p:sp>
        <p:nvSpPr>
          <p:cNvPr id="9218" name="Slide Number Placeholder 5"/>
          <p:cNvSpPr>
            <a:spLocks noGrp="1"/>
          </p:cNvSpPr>
          <p:nvPr>
            <p:ph type="sldNum" sz="quarter" idx="12"/>
          </p:nvPr>
        </p:nvSpPr>
        <p:spPr>
          <a:xfrm>
            <a:off x="8658224" y="0"/>
            <a:ext cx="485775" cy="381000"/>
          </a:xfrm>
          <a:noFill/>
        </p:spPr>
        <p:txBody>
          <a:bodyPr/>
          <a:lstStyle/>
          <a:p>
            <a:fld id="{83B14A58-A0AF-4119-AAC7-5996DE6F86F1}" type="slidenum">
              <a:rPr lang="en-US" b="1" smtClean="0">
                <a:solidFill>
                  <a:schemeClr val="accent2"/>
                </a:solidFill>
              </a:rPr>
              <a:pPr/>
              <a:t>18</a:t>
            </a:fld>
            <a:endParaRPr lang="en-US" b="1" dirty="0" smtClean="0">
              <a:solidFill>
                <a:schemeClr val="accent2"/>
              </a:solidFill>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Inventor Lecture #3</a:t>
            </a:r>
            <a:endParaRPr lang="en-US" sz="3200" dirty="0"/>
          </a:p>
        </p:txBody>
      </p:sp>
      <p:sp>
        <p:nvSpPr>
          <p:cNvPr id="8194" name="Rectangle 2"/>
          <p:cNvSpPr>
            <a:spLocks noChangeArrowheads="1"/>
          </p:cNvSpPr>
          <p:nvPr/>
        </p:nvSpPr>
        <p:spPr bwMode="auto">
          <a:xfrm>
            <a:off x="0" y="419099"/>
            <a:ext cx="3505200" cy="4001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z="2000" b="1" u="sng" dirty="0" smtClean="0">
                <a:solidFill>
                  <a:schemeClr val="accent2"/>
                </a:solidFill>
              </a:rPr>
              <a:t>Dimension Style</a:t>
            </a:r>
            <a:r>
              <a:rPr lang="en-US" sz="2000" dirty="0" smtClean="0">
                <a:solidFill>
                  <a:schemeClr val="accent2"/>
                </a:solidFill>
              </a:rPr>
              <a:t> (continued)</a:t>
            </a:r>
            <a:endParaRPr lang="en-US" sz="2000" u="sng" dirty="0" smtClean="0">
              <a:solidFill>
                <a:schemeClr val="accent2"/>
              </a:solidFill>
            </a:endParaRPr>
          </a:p>
        </p:txBody>
      </p:sp>
      <p:grpSp>
        <p:nvGrpSpPr>
          <p:cNvPr id="20" name="Group 19"/>
          <p:cNvGrpSpPr/>
          <p:nvPr/>
        </p:nvGrpSpPr>
        <p:grpSpPr>
          <a:xfrm>
            <a:off x="0" y="3533775"/>
            <a:ext cx="4933949" cy="3324225"/>
            <a:chOff x="0" y="3533775"/>
            <a:chExt cx="4933949" cy="3324225"/>
          </a:xfrm>
        </p:grpSpPr>
        <p:pic>
          <p:nvPicPr>
            <p:cNvPr id="11268" name="Picture 4"/>
            <p:cNvPicPr>
              <a:picLocks noChangeAspect="1" noChangeArrowheads="1"/>
            </p:cNvPicPr>
            <p:nvPr/>
          </p:nvPicPr>
          <p:blipFill>
            <a:blip r:embed="rId2" cstate="print"/>
            <a:srcRect/>
            <a:stretch>
              <a:fillRect/>
            </a:stretch>
          </p:blipFill>
          <p:spPr bwMode="auto">
            <a:xfrm>
              <a:off x="1" y="3536798"/>
              <a:ext cx="4876800" cy="3321202"/>
            </a:xfrm>
            <a:prstGeom prst="rect">
              <a:avLst/>
            </a:prstGeom>
            <a:noFill/>
            <a:ln w="9525">
              <a:noFill/>
              <a:miter lim="800000"/>
              <a:headEnd/>
              <a:tailEnd/>
            </a:ln>
          </p:spPr>
        </p:pic>
        <p:sp>
          <p:nvSpPr>
            <p:cNvPr id="26" name="Rectangle 25"/>
            <p:cNvSpPr/>
            <p:nvPr/>
          </p:nvSpPr>
          <p:spPr>
            <a:xfrm>
              <a:off x="4162425" y="6400800"/>
              <a:ext cx="771524" cy="4572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61925" y="4514850"/>
              <a:ext cx="1466850" cy="29527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57175" y="3733799"/>
              <a:ext cx="581025" cy="4667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0" y="3533775"/>
              <a:ext cx="447675" cy="19049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931215" y="1816953"/>
            <a:ext cx="4212786" cy="5041047"/>
            <a:chOff x="4931215" y="1816953"/>
            <a:chExt cx="4212786" cy="5041047"/>
          </a:xfrm>
        </p:grpSpPr>
        <p:pic>
          <p:nvPicPr>
            <p:cNvPr id="10243" name="Picture 3"/>
            <p:cNvPicPr>
              <a:picLocks noChangeAspect="1" noChangeArrowheads="1"/>
            </p:cNvPicPr>
            <p:nvPr/>
          </p:nvPicPr>
          <p:blipFill>
            <a:blip r:embed="rId3" cstate="print"/>
            <a:srcRect l="28653" t="18662"/>
            <a:stretch>
              <a:fillRect/>
            </a:stretch>
          </p:blipFill>
          <p:spPr bwMode="auto">
            <a:xfrm>
              <a:off x="4931215" y="2095501"/>
              <a:ext cx="2060135" cy="4762499"/>
            </a:xfrm>
            <a:prstGeom prst="rect">
              <a:avLst/>
            </a:prstGeom>
            <a:noFill/>
            <a:ln w="9525">
              <a:noFill/>
              <a:miter lim="800000"/>
              <a:headEnd/>
              <a:tailEnd/>
            </a:ln>
          </p:spPr>
        </p:pic>
        <p:pic>
          <p:nvPicPr>
            <p:cNvPr id="11266" name="Picture 2"/>
            <p:cNvPicPr>
              <a:picLocks noChangeAspect="1" noChangeArrowheads="1"/>
            </p:cNvPicPr>
            <p:nvPr/>
          </p:nvPicPr>
          <p:blipFill>
            <a:blip r:embed="rId4" cstate="print"/>
            <a:srcRect l="30156"/>
            <a:stretch>
              <a:fillRect/>
            </a:stretch>
          </p:blipFill>
          <p:spPr bwMode="auto">
            <a:xfrm>
              <a:off x="7070881" y="2076450"/>
              <a:ext cx="2073120" cy="4781550"/>
            </a:xfrm>
            <a:prstGeom prst="rect">
              <a:avLst/>
            </a:prstGeom>
            <a:noFill/>
            <a:ln w="9525">
              <a:noFill/>
              <a:miter lim="800000"/>
              <a:headEnd/>
              <a:tailEnd/>
            </a:ln>
          </p:spPr>
        </p:pic>
        <p:cxnSp>
          <p:nvCxnSpPr>
            <p:cNvPr id="32" name="Straight Arrow Connector 31"/>
            <p:cNvCxnSpPr/>
            <p:nvPr/>
          </p:nvCxnSpPr>
          <p:spPr>
            <a:xfrm>
              <a:off x="6877546" y="4169638"/>
              <a:ext cx="380504" cy="231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953000" y="1836003"/>
              <a:ext cx="981075" cy="307777"/>
            </a:xfrm>
            <a:prstGeom prst="rect">
              <a:avLst/>
            </a:prstGeom>
            <a:noFill/>
            <a:ln w="19050">
              <a:noFill/>
            </a:ln>
          </p:spPr>
          <p:txBody>
            <a:bodyPr wrap="square">
              <a:spAutoFit/>
            </a:bodyPr>
            <a:lstStyle/>
            <a:p>
              <a:r>
                <a:rPr lang="en-US" sz="1400" b="1" i="1" dirty="0" smtClean="0">
                  <a:solidFill>
                    <a:srgbClr val="FF0000"/>
                  </a:solidFill>
                  <a:cs typeface="Times New Roman" pitchFamily="18" charset="0"/>
                </a:rPr>
                <a:t>Original</a:t>
              </a:r>
              <a:endParaRPr lang="en-US" sz="1400" b="1" i="1" dirty="0">
                <a:solidFill>
                  <a:srgbClr val="FF0000"/>
                </a:solidFill>
              </a:endParaRPr>
            </a:p>
          </p:txBody>
        </p:sp>
        <p:sp>
          <p:nvSpPr>
            <p:cNvPr id="16" name="Rectangle 15"/>
            <p:cNvSpPr/>
            <p:nvPr/>
          </p:nvSpPr>
          <p:spPr>
            <a:xfrm>
              <a:off x="7038975" y="1816953"/>
              <a:ext cx="981075" cy="307777"/>
            </a:xfrm>
            <a:prstGeom prst="rect">
              <a:avLst/>
            </a:prstGeom>
            <a:noFill/>
            <a:ln w="19050">
              <a:noFill/>
            </a:ln>
          </p:spPr>
          <p:txBody>
            <a:bodyPr wrap="square">
              <a:spAutoFit/>
            </a:bodyPr>
            <a:lstStyle/>
            <a:p>
              <a:r>
                <a:rPr lang="en-US" sz="1400" b="1" i="1" dirty="0" smtClean="0">
                  <a:solidFill>
                    <a:srgbClr val="FF0000"/>
                  </a:solidFill>
                  <a:cs typeface="Times New Roman" pitchFamily="18" charset="0"/>
                </a:rPr>
                <a:t>Improved</a:t>
              </a:r>
              <a:endParaRPr lang="en-US" sz="1400" b="1" i="1" dirty="0">
                <a:solidFill>
                  <a:srgbClr val="FF0000"/>
                </a:solidFill>
              </a:endParaRPr>
            </a:p>
          </p:txBody>
        </p:sp>
        <p:sp>
          <p:nvSpPr>
            <p:cNvPr id="17" name="Rectangle 16"/>
            <p:cNvSpPr/>
            <p:nvPr/>
          </p:nvSpPr>
          <p:spPr>
            <a:xfrm>
              <a:off x="5762444" y="6141468"/>
              <a:ext cx="250167" cy="716531"/>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300013" y="407670"/>
            <a:ext cx="4410075" cy="2800767"/>
          </a:xfrm>
          <a:prstGeom prst="rect">
            <a:avLst/>
          </a:prstGeom>
          <a:solidFill>
            <a:schemeClr val="bg1"/>
          </a:solidFill>
          <a:ln w="19050">
            <a:solidFill>
              <a:srgbClr val="FF0000"/>
            </a:solidFill>
          </a:ln>
        </p:spPr>
        <p:txBody>
          <a:bodyPr wrap="square">
            <a:spAutoFit/>
          </a:bodyPr>
          <a:lstStyle/>
          <a:p>
            <a:r>
              <a:rPr lang="en-US" sz="1600" b="1" i="1" u="sng" dirty="0" smtClean="0">
                <a:solidFill>
                  <a:srgbClr val="FF0000"/>
                </a:solidFill>
                <a:cs typeface="Times New Roman" pitchFamily="18" charset="0"/>
              </a:rPr>
              <a:t>Problem</a:t>
            </a:r>
            <a:r>
              <a:rPr lang="en-US" sz="1600" b="1" i="1" dirty="0" smtClean="0">
                <a:solidFill>
                  <a:srgbClr val="FF0000"/>
                </a:solidFill>
                <a:cs typeface="Times New Roman" pitchFamily="18" charset="0"/>
              </a:rPr>
              <a:t>:  Incorrect number of digits</a:t>
            </a:r>
          </a:p>
          <a:p>
            <a:r>
              <a:rPr lang="en-US" sz="1600" b="1" i="1" u="sng" dirty="0" smtClean="0">
                <a:solidFill>
                  <a:schemeClr val="accent2"/>
                </a:solidFill>
                <a:cs typeface="Times New Roman" pitchFamily="18" charset="0"/>
              </a:rPr>
              <a:t>Solution</a:t>
            </a:r>
            <a:r>
              <a:rPr lang="en-US" sz="1600" b="1" i="1" dirty="0" smtClean="0">
                <a:solidFill>
                  <a:schemeClr val="accent2"/>
                </a:solidFill>
                <a:cs typeface="Times New Roman" pitchFamily="18" charset="0"/>
              </a:rPr>
              <a:t>:  It is common to use the same number of digits after a decimal point for all dimensions, indicating a common precision.  To change the number of digits from 2 to 3 for all dimensions:</a:t>
            </a:r>
          </a:p>
          <a:p>
            <a:pPr marL="228600" indent="-228600">
              <a:buFont typeface="Arial" pitchFamily="34" charset="0"/>
              <a:buChar char="•"/>
            </a:pPr>
            <a:r>
              <a:rPr lang="en-US" sz="1600" b="1" i="1" dirty="0" smtClean="0">
                <a:solidFill>
                  <a:schemeClr val="accent2"/>
                </a:solidFill>
                <a:cs typeface="Times New Roman" pitchFamily="18" charset="0"/>
              </a:rPr>
              <a:t>Select </a:t>
            </a:r>
            <a:r>
              <a:rPr lang="en-US" sz="1600" b="1" i="1" u="sng" dirty="0" smtClean="0">
                <a:solidFill>
                  <a:schemeClr val="accent2"/>
                </a:solidFill>
                <a:cs typeface="Times New Roman" pitchFamily="18" charset="0"/>
              </a:rPr>
              <a:t>Styles Editor</a:t>
            </a:r>
            <a:r>
              <a:rPr lang="en-US" sz="1600" b="1" i="1" dirty="0" smtClean="0">
                <a:solidFill>
                  <a:schemeClr val="accent2"/>
                </a:solidFill>
                <a:cs typeface="Times New Roman" pitchFamily="18" charset="0"/>
              </a:rPr>
              <a:t> under the </a:t>
            </a:r>
            <a:r>
              <a:rPr lang="en-US" sz="1600" b="1" i="1" u="sng" dirty="0" smtClean="0">
                <a:solidFill>
                  <a:schemeClr val="accent2"/>
                </a:solidFill>
                <a:cs typeface="Times New Roman" pitchFamily="18" charset="0"/>
              </a:rPr>
              <a:t>Manage</a:t>
            </a:r>
            <a:r>
              <a:rPr lang="en-US" sz="1600" b="1" i="1" dirty="0" smtClean="0">
                <a:solidFill>
                  <a:schemeClr val="accent2"/>
                </a:solidFill>
                <a:cs typeface="Times New Roman" pitchFamily="18" charset="0"/>
              </a:rPr>
              <a:t> menu.</a:t>
            </a:r>
          </a:p>
          <a:p>
            <a:pPr marL="228600" indent="-228600">
              <a:buFont typeface="Arial" pitchFamily="34" charset="0"/>
              <a:buChar char="•"/>
            </a:pPr>
            <a:r>
              <a:rPr lang="en-US" sz="1600" b="1" i="1" dirty="0" smtClean="0">
                <a:solidFill>
                  <a:schemeClr val="accent2"/>
                </a:solidFill>
                <a:cs typeface="Times New Roman" pitchFamily="18" charset="0"/>
              </a:rPr>
              <a:t>Select Dimension – Default (ANSI)</a:t>
            </a:r>
          </a:p>
          <a:p>
            <a:pPr marL="228600" indent="-228600">
              <a:buFont typeface="Arial" pitchFamily="34" charset="0"/>
              <a:buChar char="•"/>
            </a:pPr>
            <a:r>
              <a:rPr lang="en-US" sz="1600" b="1" i="1" dirty="0" smtClean="0">
                <a:solidFill>
                  <a:schemeClr val="accent2"/>
                </a:solidFill>
                <a:cs typeface="Times New Roman" pitchFamily="18" charset="0"/>
              </a:rPr>
              <a:t>Change </a:t>
            </a:r>
            <a:r>
              <a:rPr lang="en-US" sz="1600" b="1" i="1" u="sng" dirty="0" smtClean="0">
                <a:solidFill>
                  <a:schemeClr val="accent2"/>
                </a:solidFill>
                <a:cs typeface="Times New Roman" pitchFamily="18" charset="0"/>
              </a:rPr>
              <a:t>Precision</a:t>
            </a:r>
            <a:r>
              <a:rPr lang="en-US" sz="1600" b="1" i="1" dirty="0" smtClean="0">
                <a:solidFill>
                  <a:schemeClr val="accent2"/>
                </a:solidFill>
                <a:cs typeface="Times New Roman" pitchFamily="18" charset="0"/>
              </a:rPr>
              <a:t> from 2.12 to 3.123 to use three digits after the decimal point for all dimensions.</a:t>
            </a:r>
          </a:p>
          <a:p>
            <a:pPr marL="228600" indent="-228600">
              <a:buFont typeface="Arial" pitchFamily="34" charset="0"/>
              <a:buChar char="•"/>
            </a:pPr>
            <a:r>
              <a:rPr lang="en-US" sz="1600" b="1" i="1" dirty="0" smtClean="0">
                <a:solidFill>
                  <a:schemeClr val="accent2"/>
                </a:solidFill>
                <a:cs typeface="Times New Roman" pitchFamily="18" charset="0"/>
              </a:rPr>
              <a:t>Click </a:t>
            </a:r>
            <a:r>
              <a:rPr lang="en-US" sz="1600" b="1" i="1" u="sng" dirty="0" smtClean="0">
                <a:solidFill>
                  <a:schemeClr val="accent2"/>
                </a:solidFill>
                <a:cs typeface="Times New Roman" pitchFamily="18" charset="0"/>
              </a:rPr>
              <a:t>Done</a:t>
            </a:r>
            <a:r>
              <a:rPr lang="en-US" sz="1600" b="1" i="1" dirty="0" smtClean="0">
                <a:solidFill>
                  <a:schemeClr val="accent2"/>
                </a:solidFill>
                <a:cs typeface="Times New Roman" pitchFamily="18" charset="0"/>
              </a:rPr>
              <a:t>, click </a:t>
            </a:r>
            <a:r>
              <a:rPr lang="en-US" sz="1600" b="1" i="1" u="sng" dirty="0" smtClean="0">
                <a:solidFill>
                  <a:schemeClr val="accent2"/>
                </a:solidFill>
                <a:cs typeface="Times New Roman" pitchFamily="18" charset="0"/>
              </a:rPr>
              <a:t>Save Edits</a:t>
            </a:r>
            <a:r>
              <a:rPr lang="en-US" sz="1600" b="1" i="1" dirty="0" smtClean="0">
                <a:solidFill>
                  <a:schemeClr val="accent2"/>
                </a:solidFill>
                <a:cs typeface="Times New Roman" pitchFamily="18" charset="0"/>
              </a:rPr>
              <a:t>.</a:t>
            </a:r>
            <a:endParaRPr lang="en-US" sz="1600" b="1" i="1" dirty="0">
              <a:solidFill>
                <a:schemeClr val="accent2"/>
              </a:solidFill>
            </a:endParaRPr>
          </a:p>
        </p:txBody>
      </p:sp>
      <p:sp>
        <p:nvSpPr>
          <p:cNvPr id="9218" name="Slide Number Placeholder 5"/>
          <p:cNvSpPr>
            <a:spLocks noGrp="1"/>
          </p:cNvSpPr>
          <p:nvPr>
            <p:ph type="sldNum" sz="quarter" idx="12"/>
          </p:nvPr>
        </p:nvSpPr>
        <p:spPr>
          <a:xfrm>
            <a:off x="8658224" y="0"/>
            <a:ext cx="485775" cy="381000"/>
          </a:xfrm>
          <a:noFill/>
        </p:spPr>
        <p:txBody>
          <a:bodyPr/>
          <a:lstStyle/>
          <a:p>
            <a:fld id="{83B14A58-A0AF-4119-AAC7-5996DE6F86F1}" type="slidenum">
              <a:rPr lang="en-US" b="1" smtClean="0">
                <a:solidFill>
                  <a:schemeClr val="accent2"/>
                </a:solidFill>
              </a:rPr>
              <a:pPr/>
              <a:t>19</a:t>
            </a:fld>
            <a:endParaRPr lang="en-US" b="1" dirty="0" smtClean="0">
              <a:solidFill>
                <a:schemeClr val="accent2"/>
              </a:solidFill>
            </a:endParaRPr>
          </a:p>
        </p:txBody>
      </p:sp>
      <p:sp>
        <p:nvSpPr>
          <p:cNvPr id="9" name="Line 3"/>
          <p:cNvSpPr>
            <a:spLocks noChangeShapeType="1"/>
          </p:cNvSpPr>
          <p:nvPr/>
        </p:nvSpPr>
        <p:spPr bwMode="auto">
          <a:xfrm>
            <a:off x="-1" y="371415"/>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Inventor Lecture #3</a:t>
            </a:r>
            <a:endParaRPr lang="en-US" sz="3200" dirty="0"/>
          </a:p>
        </p:txBody>
      </p:sp>
      <p:sp>
        <p:nvSpPr>
          <p:cNvPr id="8194" name="Rectangle 2"/>
          <p:cNvSpPr>
            <a:spLocks noChangeArrowheads="1"/>
          </p:cNvSpPr>
          <p:nvPr/>
        </p:nvSpPr>
        <p:spPr bwMode="auto">
          <a:xfrm>
            <a:off x="4720590" y="371415"/>
            <a:ext cx="3505200" cy="4001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z="2000" b="1" u="sng" dirty="0" smtClean="0">
                <a:solidFill>
                  <a:schemeClr val="accent2"/>
                </a:solidFill>
              </a:rPr>
              <a:t>Dimension Style</a:t>
            </a:r>
            <a:r>
              <a:rPr lang="en-US" sz="2000" dirty="0" smtClean="0">
                <a:solidFill>
                  <a:schemeClr val="accent2"/>
                </a:solidFill>
              </a:rPr>
              <a:t> (continued)</a:t>
            </a:r>
            <a:endParaRPr lang="en-US" sz="2000" u="sng" dirty="0" smtClean="0">
              <a:solidFill>
                <a:schemeClr val="accent2"/>
              </a:solidFill>
            </a:endParaRPr>
          </a:p>
        </p:txBody>
      </p:sp>
      <p:grpSp>
        <p:nvGrpSpPr>
          <p:cNvPr id="24" name="Group 23"/>
          <p:cNvGrpSpPr/>
          <p:nvPr/>
        </p:nvGrpSpPr>
        <p:grpSpPr>
          <a:xfrm>
            <a:off x="106680" y="3208437"/>
            <a:ext cx="5960746" cy="3649562"/>
            <a:chOff x="0" y="3143250"/>
            <a:chExt cx="6067425" cy="3714750"/>
          </a:xfrm>
        </p:grpSpPr>
        <p:pic>
          <p:nvPicPr>
            <p:cNvPr id="12290" name="Picture 2"/>
            <p:cNvPicPr>
              <a:picLocks noChangeAspect="1" noChangeArrowheads="1"/>
            </p:cNvPicPr>
            <p:nvPr/>
          </p:nvPicPr>
          <p:blipFill>
            <a:blip r:embed="rId2" cstate="print"/>
            <a:srcRect/>
            <a:stretch>
              <a:fillRect/>
            </a:stretch>
          </p:blipFill>
          <p:spPr bwMode="auto">
            <a:xfrm>
              <a:off x="0" y="3219450"/>
              <a:ext cx="6014036" cy="3638550"/>
            </a:xfrm>
            <a:prstGeom prst="rect">
              <a:avLst/>
            </a:prstGeom>
            <a:noFill/>
            <a:ln w="9525">
              <a:noFill/>
              <a:miter lim="800000"/>
              <a:headEnd/>
              <a:tailEnd/>
            </a:ln>
          </p:spPr>
        </p:pic>
        <p:sp>
          <p:nvSpPr>
            <p:cNvPr id="26" name="Rectangle 25"/>
            <p:cNvSpPr/>
            <p:nvPr/>
          </p:nvSpPr>
          <p:spPr>
            <a:xfrm>
              <a:off x="5105399" y="6343650"/>
              <a:ext cx="962026" cy="5143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19123" y="6476999"/>
              <a:ext cx="1009651" cy="2190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42899" y="3486150"/>
              <a:ext cx="962026" cy="6477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3143250"/>
              <a:ext cx="647700" cy="2857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6210300" y="788253"/>
            <a:ext cx="2933700" cy="6069747"/>
            <a:chOff x="6210300" y="788253"/>
            <a:chExt cx="2933700" cy="6069747"/>
          </a:xfrm>
        </p:grpSpPr>
        <p:cxnSp>
          <p:nvCxnSpPr>
            <p:cNvPr id="32" name="Straight Arrow Connector 31"/>
            <p:cNvCxnSpPr/>
            <p:nvPr/>
          </p:nvCxnSpPr>
          <p:spPr>
            <a:xfrm>
              <a:off x="7562850" y="3514725"/>
              <a:ext cx="0" cy="4476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2291" name="Picture 3"/>
            <p:cNvPicPr>
              <a:picLocks noChangeAspect="1" noChangeArrowheads="1"/>
            </p:cNvPicPr>
            <p:nvPr/>
          </p:nvPicPr>
          <p:blipFill>
            <a:blip r:embed="rId3" cstate="print"/>
            <a:srcRect/>
            <a:stretch>
              <a:fillRect/>
            </a:stretch>
          </p:blipFill>
          <p:spPr bwMode="auto">
            <a:xfrm>
              <a:off x="6238875" y="3992535"/>
              <a:ext cx="2905125" cy="2865465"/>
            </a:xfrm>
            <a:prstGeom prst="rect">
              <a:avLst/>
            </a:prstGeom>
            <a:noFill/>
            <a:ln w="9525">
              <a:noFill/>
              <a:miter lim="800000"/>
              <a:headEnd/>
              <a:tailEnd/>
            </a:ln>
          </p:spPr>
        </p:pic>
        <p:pic>
          <p:nvPicPr>
            <p:cNvPr id="16" name="Picture 2"/>
            <p:cNvPicPr>
              <a:picLocks noChangeAspect="1" noChangeArrowheads="1"/>
            </p:cNvPicPr>
            <p:nvPr/>
          </p:nvPicPr>
          <p:blipFill>
            <a:blip r:embed="rId4" cstate="print"/>
            <a:srcRect t="50114" r="59369"/>
            <a:stretch>
              <a:fillRect/>
            </a:stretch>
          </p:blipFill>
          <p:spPr bwMode="auto">
            <a:xfrm>
              <a:off x="6210300" y="809625"/>
              <a:ext cx="2933700" cy="2705100"/>
            </a:xfrm>
            <a:prstGeom prst="rect">
              <a:avLst/>
            </a:prstGeom>
            <a:noFill/>
            <a:ln w="9525">
              <a:noFill/>
              <a:miter lim="800000"/>
              <a:headEnd/>
              <a:tailEnd/>
            </a:ln>
          </p:spPr>
        </p:pic>
        <p:sp>
          <p:nvSpPr>
            <p:cNvPr id="15" name="Rectangle 14"/>
            <p:cNvSpPr/>
            <p:nvPr/>
          </p:nvSpPr>
          <p:spPr>
            <a:xfrm>
              <a:off x="6210300" y="788253"/>
              <a:ext cx="981075" cy="307777"/>
            </a:xfrm>
            <a:prstGeom prst="rect">
              <a:avLst/>
            </a:prstGeom>
            <a:noFill/>
            <a:ln w="19050">
              <a:noFill/>
            </a:ln>
          </p:spPr>
          <p:txBody>
            <a:bodyPr wrap="square">
              <a:spAutoFit/>
            </a:bodyPr>
            <a:lstStyle/>
            <a:p>
              <a:r>
                <a:rPr lang="en-US" sz="1400" b="1" i="1" dirty="0" smtClean="0">
                  <a:solidFill>
                    <a:srgbClr val="FF0000"/>
                  </a:solidFill>
                  <a:cs typeface="Times New Roman" pitchFamily="18" charset="0"/>
                </a:rPr>
                <a:t>Original</a:t>
              </a:r>
              <a:endParaRPr lang="en-US" sz="1400" b="1" i="1" dirty="0">
                <a:solidFill>
                  <a:srgbClr val="FF0000"/>
                </a:solidFill>
              </a:endParaRPr>
            </a:p>
          </p:txBody>
        </p:sp>
        <p:sp>
          <p:nvSpPr>
            <p:cNvPr id="20" name="Rectangle 19"/>
            <p:cNvSpPr/>
            <p:nvPr/>
          </p:nvSpPr>
          <p:spPr>
            <a:xfrm>
              <a:off x="6238875" y="3960078"/>
              <a:ext cx="981075" cy="307777"/>
            </a:xfrm>
            <a:prstGeom prst="rect">
              <a:avLst/>
            </a:prstGeom>
            <a:noFill/>
            <a:ln w="19050">
              <a:noFill/>
            </a:ln>
          </p:spPr>
          <p:txBody>
            <a:bodyPr wrap="square">
              <a:spAutoFit/>
            </a:bodyPr>
            <a:lstStyle/>
            <a:p>
              <a:r>
                <a:rPr lang="en-US" sz="1400" b="1" i="1" dirty="0" smtClean="0">
                  <a:solidFill>
                    <a:srgbClr val="FF0000"/>
                  </a:solidFill>
                  <a:cs typeface="Times New Roman" pitchFamily="18" charset="0"/>
                </a:rPr>
                <a:t>Improved</a:t>
              </a:r>
              <a:endParaRPr lang="en-US" sz="1400" b="1" i="1" dirty="0">
                <a:solidFill>
                  <a:srgbClr val="FF0000"/>
                </a:solidFill>
              </a:endParaRPr>
            </a:p>
          </p:txBody>
        </p:sp>
        <p:sp>
          <p:nvSpPr>
            <p:cNvPr id="21" name="Rectangle 20"/>
            <p:cNvSpPr/>
            <p:nvPr/>
          </p:nvSpPr>
          <p:spPr>
            <a:xfrm>
              <a:off x="7366419" y="1130060"/>
              <a:ext cx="328343" cy="22231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58224" y="0"/>
            <a:ext cx="485775" cy="381000"/>
          </a:xfrm>
          <a:noFill/>
        </p:spPr>
        <p:txBody>
          <a:bodyPr/>
          <a:lstStyle/>
          <a:p>
            <a:fld id="{83B14A58-A0AF-4119-AAC7-5996DE6F86F1}" type="slidenum">
              <a:rPr lang="en-US" smtClean="0"/>
              <a:pPr/>
              <a:t>2</a:t>
            </a:fld>
            <a:endParaRPr lang="en-US" dirty="0" smtClean="0"/>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Inventor Lecture #3</a:t>
            </a:r>
            <a:endParaRPr lang="en-US" sz="3200" dirty="0"/>
          </a:p>
        </p:txBody>
      </p:sp>
      <p:pic>
        <p:nvPicPr>
          <p:cNvPr id="7169" name="Picture 1"/>
          <p:cNvPicPr>
            <a:picLocks noChangeAspect="1" noChangeArrowheads="1"/>
          </p:cNvPicPr>
          <p:nvPr/>
        </p:nvPicPr>
        <p:blipFill>
          <a:blip r:embed="rId2" cstate="print"/>
          <a:srcRect/>
          <a:stretch>
            <a:fillRect/>
          </a:stretch>
        </p:blipFill>
        <p:spPr bwMode="auto">
          <a:xfrm>
            <a:off x="0" y="1304924"/>
            <a:ext cx="3729990" cy="4238625"/>
          </a:xfrm>
          <a:prstGeom prst="rect">
            <a:avLst/>
          </a:prstGeom>
          <a:noFill/>
          <a:ln w="9525">
            <a:noFill/>
            <a:miter lim="800000"/>
            <a:headEnd/>
            <a:tailEnd/>
          </a:ln>
        </p:spPr>
      </p:pic>
      <p:pic>
        <p:nvPicPr>
          <p:cNvPr id="7170" name="Picture 2"/>
          <p:cNvPicPr>
            <a:picLocks noChangeAspect="1" noChangeArrowheads="1"/>
          </p:cNvPicPr>
          <p:nvPr/>
        </p:nvPicPr>
        <p:blipFill>
          <a:blip r:embed="rId3" cstate="print"/>
          <a:srcRect/>
          <a:stretch>
            <a:fillRect/>
          </a:stretch>
        </p:blipFill>
        <p:spPr bwMode="auto">
          <a:xfrm>
            <a:off x="4505325" y="479387"/>
            <a:ext cx="4638675" cy="5993263"/>
          </a:xfrm>
          <a:prstGeom prst="rect">
            <a:avLst/>
          </a:prstGeom>
          <a:noFill/>
          <a:ln w="9525">
            <a:noFill/>
            <a:miter lim="800000"/>
            <a:headEnd/>
            <a:tailEnd/>
          </a:ln>
        </p:spPr>
      </p:pic>
      <p:sp>
        <p:nvSpPr>
          <p:cNvPr id="8" name="Rectangle 7"/>
          <p:cNvSpPr/>
          <p:nvPr/>
        </p:nvSpPr>
        <p:spPr>
          <a:xfrm>
            <a:off x="567096" y="5769918"/>
            <a:ext cx="1986441" cy="369332"/>
          </a:xfrm>
          <a:prstGeom prst="rect">
            <a:avLst/>
          </a:prstGeom>
        </p:spPr>
        <p:txBody>
          <a:bodyPr wrap="none">
            <a:spAutoFit/>
          </a:bodyPr>
          <a:lstStyle/>
          <a:p>
            <a:r>
              <a:rPr lang="en-US" sz="1800" b="1" i="1" dirty="0" smtClean="0">
                <a:solidFill>
                  <a:schemeClr val="accent2"/>
                </a:solidFill>
                <a:cs typeface="Times New Roman" pitchFamily="18" charset="0"/>
              </a:rPr>
              <a:t>Inventor Part (.</a:t>
            </a:r>
            <a:r>
              <a:rPr lang="en-US" sz="1800" b="1" i="1" dirty="0" err="1" smtClean="0">
                <a:solidFill>
                  <a:schemeClr val="accent2"/>
                </a:solidFill>
                <a:cs typeface="Times New Roman" pitchFamily="18" charset="0"/>
              </a:rPr>
              <a:t>ipt</a:t>
            </a:r>
            <a:r>
              <a:rPr lang="en-US" sz="1800" b="1" i="1" dirty="0" smtClean="0">
                <a:solidFill>
                  <a:schemeClr val="accent2"/>
                </a:solidFill>
                <a:cs typeface="Times New Roman" pitchFamily="18" charset="0"/>
              </a:rPr>
              <a:t>)</a:t>
            </a:r>
            <a:endParaRPr lang="en-US" sz="1800" b="1" i="1" dirty="0"/>
          </a:p>
        </p:txBody>
      </p:sp>
      <p:sp>
        <p:nvSpPr>
          <p:cNvPr id="11" name="Rectangle 10"/>
          <p:cNvSpPr/>
          <p:nvPr/>
        </p:nvSpPr>
        <p:spPr>
          <a:xfrm>
            <a:off x="5691546" y="6488668"/>
            <a:ext cx="2505814" cy="369332"/>
          </a:xfrm>
          <a:prstGeom prst="rect">
            <a:avLst/>
          </a:prstGeom>
        </p:spPr>
        <p:txBody>
          <a:bodyPr wrap="none">
            <a:spAutoFit/>
          </a:bodyPr>
          <a:lstStyle/>
          <a:p>
            <a:r>
              <a:rPr lang="en-US" sz="1800" b="1" i="1" dirty="0" smtClean="0">
                <a:solidFill>
                  <a:schemeClr val="accent2"/>
                </a:solidFill>
                <a:cs typeface="Times New Roman" pitchFamily="18" charset="0"/>
              </a:rPr>
              <a:t>Inventor Drawing (.</a:t>
            </a:r>
            <a:r>
              <a:rPr lang="en-US" sz="1800" b="1" i="1" dirty="0" err="1" smtClean="0">
                <a:solidFill>
                  <a:schemeClr val="accent2"/>
                </a:solidFill>
                <a:cs typeface="Times New Roman" pitchFamily="18" charset="0"/>
              </a:rPr>
              <a:t>idw</a:t>
            </a:r>
            <a:r>
              <a:rPr lang="en-US" sz="1800" b="1" i="1" dirty="0" smtClean="0">
                <a:solidFill>
                  <a:schemeClr val="accent2"/>
                </a:solidFill>
                <a:cs typeface="Times New Roman" pitchFamily="18" charset="0"/>
              </a:rPr>
              <a:t>)</a:t>
            </a:r>
            <a:endParaRPr lang="en-US" sz="1800" b="1"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58224" y="0"/>
            <a:ext cx="485775" cy="381000"/>
          </a:xfrm>
          <a:noFill/>
        </p:spPr>
        <p:txBody>
          <a:bodyPr/>
          <a:lstStyle/>
          <a:p>
            <a:fld id="{83B14A58-A0AF-4119-AAC7-5996DE6F86F1}" type="slidenum">
              <a:rPr lang="en-US" smtClean="0"/>
              <a:pPr/>
              <a:t>20</a:t>
            </a:fld>
            <a:endParaRPr lang="en-US" dirty="0" smtClean="0"/>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Inventor Lecture #3</a:t>
            </a:r>
            <a:endParaRPr lang="en-US" sz="3200" dirty="0"/>
          </a:p>
        </p:txBody>
      </p:sp>
      <p:sp>
        <p:nvSpPr>
          <p:cNvPr id="8194" name="Rectangle 2"/>
          <p:cNvSpPr>
            <a:spLocks noChangeArrowheads="1"/>
          </p:cNvSpPr>
          <p:nvPr/>
        </p:nvSpPr>
        <p:spPr bwMode="auto">
          <a:xfrm>
            <a:off x="0" y="419099"/>
            <a:ext cx="2066925" cy="7078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z="2000" b="1" u="sng" dirty="0" smtClean="0">
                <a:solidFill>
                  <a:schemeClr val="accent2"/>
                </a:solidFill>
              </a:rPr>
              <a:t>Dimension Style</a:t>
            </a:r>
            <a:r>
              <a:rPr lang="en-US" sz="2000" dirty="0" smtClean="0">
                <a:solidFill>
                  <a:schemeClr val="accent2"/>
                </a:solidFill>
              </a:rPr>
              <a:t> (continued)</a:t>
            </a:r>
            <a:endParaRPr lang="en-US" sz="2000" u="sng" dirty="0" smtClean="0">
              <a:solidFill>
                <a:schemeClr val="accent2"/>
              </a:solidFill>
            </a:endParaRPr>
          </a:p>
        </p:txBody>
      </p:sp>
      <p:sp>
        <p:nvSpPr>
          <p:cNvPr id="21" name="Rectangle 20"/>
          <p:cNvSpPr/>
          <p:nvPr/>
        </p:nvSpPr>
        <p:spPr>
          <a:xfrm>
            <a:off x="1952624" y="454878"/>
            <a:ext cx="2771775" cy="1077218"/>
          </a:xfrm>
          <a:prstGeom prst="rect">
            <a:avLst/>
          </a:prstGeom>
          <a:solidFill>
            <a:schemeClr val="bg1"/>
          </a:solidFill>
          <a:ln w="19050">
            <a:solidFill>
              <a:srgbClr val="FF0000"/>
            </a:solidFill>
          </a:ln>
        </p:spPr>
        <p:txBody>
          <a:bodyPr wrap="square">
            <a:spAutoFit/>
          </a:bodyPr>
          <a:lstStyle/>
          <a:p>
            <a:r>
              <a:rPr lang="en-US" sz="1600" b="1" i="1" u="sng" dirty="0" smtClean="0">
                <a:solidFill>
                  <a:srgbClr val="FF0000"/>
                </a:solidFill>
                <a:cs typeface="Times New Roman" pitchFamily="18" charset="0"/>
              </a:rPr>
              <a:t>Problem #1</a:t>
            </a:r>
            <a:r>
              <a:rPr lang="en-US" sz="1600" b="1" i="1" dirty="0" smtClean="0">
                <a:solidFill>
                  <a:srgbClr val="FF0000"/>
                </a:solidFill>
                <a:cs typeface="Times New Roman" pitchFamily="18" charset="0"/>
              </a:rPr>
              <a:t>:  Wrong view.</a:t>
            </a:r>
          </a:p>
          <a:p>
            <a:r>
              <a:rPr lang="en-US" sz="1600" b="1" i="1" u="sng" dirty="0" smtClean="0">
                <a:solidFill>
                  <a:schemeClr val="accent2"/>
                </a:solidFill>
                <a:cs typeface="Times New Roman" pitchFamily="18" charset="0"/>
              </a:rPr>
              <a:t>Solution</a:t>
            </a:r>
            <a:r>
              <a:rPr lang="en-US" sz="1600" b="1" i="1" dirty="0" smtClean="0">
                <a:solidFill>
                  <a:schemeClr val="accent2"/>
                </a:solidFill>
                <a:cs typeface="Times New Roman" pitchFamily="18" charset="0"/>
              </a:rPr>
              <a:t>:  Delete dimension (.375) in front view and add a new dimension in the top view.</a:t>
            </a:r>
            <a:endParaRPr lang="en-US" sz="1600" b="1" i="1" dirty="0">
              <a:solidFill>
                <a:schemeClr val="accent2"/>
              </a:solidFill>
            </a:endParaRPr>
          </a:p>
        </p:txBody>
      </p:sp>
      <p:sp>
        <p:nvSpPr>
          <p:cNvPr id="16" name="Rectangle 15"/>
          <p:cNvSpPr/>
          <p:nvPr/>
        </p:nvSpPr>
        <p:spPr>
          <a:xfrm>
            <a:off x="4933950" y="473927"/>
            <a:ext cx="3257550" cy="1077218"/>
          </a:xfrm>
          <a:prstGeom prst="rect">
            <a:avLst/>
          </a:prstGeom>
          <a:solidFill>
            <a:schemeClr val="bg1"/>
          </a:solidFill>
          <a:ln w="19050">
            <a:solidFill>
              <a:srgbClr val="FF0000"/>
            </a:solidFill>
          </a:ln>
        </p:spPr>
        <p:txBody>
          <a:bodyPr wrap="square">
            <a:spAutoFit/>
          </a:bodyPr>
          <a:lstStyle/>
          <a:p>
            <a:r>
              <a:rPr lang="en-US" sz="1600" b="1" i="1" u="sng" dirty="0" smtClean="0">
                <a:solidFill>
                  <a:srgbClr val="FF0000"/>
                </a:solidFill>
                <a:cs typeface="Times New Roman" pitchFamily="18" charset="0"/>
              </a:rPr>
              <a:t>Problem #2</a:t>
            </a:r>
            <a:r>
              <a:rPr lang="en-US" sz="1600" b="1" i="1" dirty="0" smtClean="0">
                <a:solidFill>
                  <a:srgbClr val="FF0000"/>
                </a:solidFill>
                <a:cs typeface="Times New Roman" pitchFamily="18" charset="0"/>
              </a:rPr>
              <a:t>:  Poor location.</a:t>
            </a:r>
          </a:p>
          <a:p>
            <a:r>
              <a:rPr lang="en-US" sz="1600" b="1" i="1" u="sng" dirty="0" smtClean="0">
                <a:solidFill>
                  <a:schemeClr val="accent2"/>
                </a:solidFill>
                <a:cs typeface="Times New Roman" pitchFamily="18" charset="0"/>
              </a:rPr>
              <a:t>Solution</a:t>
            </a:r>
            <a:r>
              <a:rPr lang="en-US" sz="1600" b="1" i="1" dirty="0" smtClean="0">
                <a:solidFill>
                  <a:schemeClr val="accent2"/>
                </a:solidFill>
                <a:cs typeface="Times New Roman" pitchFamily="18" charset="0"/>
              </a:rPr>
              <a:t>:  Move R.175 as it is over a visible line.  Also avoid inside dimensions, so move it outside.</a:t>
            </a:r>
            <a:endParaRPr lang="en-US" sz="1600" b="1" i="1" dirty="0">
              <a:solidFill>
                <a:schemeClr val="accent2"/>
              </a:solidFill>
            </a:endParaRPr>
          </a:p>
        </p:txBody>
      </p:sp>
      <p:grpSp>
        <p:nvGrpSpPr>
          <p:cNvPr id="25" name="Group 24"/>
          <p:cNvGrpSpPr/>
          <p:nvPr/>
        </p:nvGrpSpPr>
        <p:grpSpPr>
          <a:xfrm>
            <a:off x="0" y="1769328"/>
            <a:ext cx="7943850" cy="5088672"/>
            <a:chOff x="0" y="1769328"/>
            <a:chExt cx="7943850" cy="5088672"/>
          </a:xfrm>
        </p:grpSpPr>
        <p:pic>
          <p:nvPicPr>
            <p:cNvPr id="1026" name="Picture 2"/>
            <p:cNvPicPr>
              <a:picLocks noChangeAspect="1" noChangeArrowheads="1"/>
            </p:cNvPicPr>
            <p:nvPr/>
          </p:nvPicPr>
          <p:blipFill>
            <a:blip r:embed="rId2" cstate="print"/>
            <a:srcRect/>
            <a:stretch>
              <a:fillRect/>
            </a:stretch>
          </p:blipFill>
          <p:spPr bwMode="auto">
            <a:xfrm>
              <a:off x="0" y="1809750"/>
              <a:ext cx="3486150" cy="5048250"/>
            </a:xfrm>
            <a:prstGeom prst="rect">
              <a:avLst/>
            </a:prstGeom>
            <a:noFill/>
            <a:ln w="9525">
              <a:noFill/>
              <a:miter lim="800000"/>
              <a:headEnd/>
              <a:tailEnd/>
            </a:ln>
          </p:spPr>
        </p:pic>
        <p:cxnSp>
          <p:nvCxnSpPr>
            <p:cNvPr id="35" name="Straight Arrow Connector 34"/>
            <p:cNvCxnSpPr/>
            <p:nvPr/>
          </p:nvCxnSpPr>
          <p:spPr>
            <a:xfrm>
              <a:off x="3619996" y="3979138"/>
              <a:ext cx="1152029" cy="2136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3" cstate="print"/>
            <a:srcRect r="51216"/>
            <a:stretch>
              <a:fillRect/>
            </a:stretch>
          </p:blipFill>
          <p:spPr bwMode="auto">
            <a:xfrm>
              <a:off x="4886325" y="1919288"/>
              <a:ext cx="3057525" cy="4714875"/>
            </a:xfrm>
            <a:prstGeom prst="rect">
              <a:avLst/>
            </a:prstGeom>
            <a:noFill/>
            <a:ln w="9525">
              <a:noFill/>
              <a:miter lim="800000"/>
              <a:headEnd/>
              <a:tailEnd/>
            </a:ln>
          </p:spPr>
        </p:pic>
        <p:sp>
          <p:nvSpPr>
            <p:cNvPr id="18" name="Rectangle 17"/>
            <p:cNvSpPr/>
            <p:nvPr/>
          </p:nvSpPr>
          <p:spPr>
            <a:xfrm>
              <a:off x="0" y="1769328"/>
              <a:ext cx="981075" cy="307777"/>
            </a:xfrm>
            <a:prstGeom prst="rect">
              <a:avLst/>
            </a:prstGeom>
            <a:noFill/>
            <a:ln w="19050">
              <a:noFill/>
            </a:ln>
          </p:spPr>
          <p:txBody>
            <a:bodyPr wrap="square">
              <a:spAutoFit/>
            </a:bodyPr>
            <a:lstStyle/>
            <a:p>
              <a:r>
                <a:rPr lang="en-US" sz="1400" b="1" i="1" dirty="0" smtClean="0">
                  <a:solidFill>
                    <a:srgbClr val="FF0000"/>
                  </a:solidFill>
                  <a:cs typeface="Times New Roman" pitchFamily="18" charset="0"/>
                </a:rPr>
                <a:t>Original</a:t>
              </a:r>
              <a:endParaRPr lang="en-US" sz="1400" b="1" i="1" dirty="0">
                <a:solidFill>
                  <a:srgbClr val="FF0000"/>
                </a:solidFill>
              </a:endParaRPr>
            </a:p>
          </p:txBody>
        </p:sp>
        <p:sp>
          <p:nvSpPr>
            <p:cNvPr id="20" name="Rectangle 19"/>
            <p:cNvSpPr/>
            <p:nvPr/>
          </p:nvSpPr>
          <p:spPr>
            <a:xfrm>
              <a:off x="4905375" y="1921728"/>
              <a:ext cx="981075" cy="307777"/>
            </a:xfrm>
            <a:prstGeom prst="rect">
              <a:avLst/>
            </a:prstGeom>
            <a:noFill/>
            <a:ln w="19050">
              <a:noFill/>
            </a:ln>
          </p:spPr>
          <p:txBody>
            <a:bodyPr wrap="square">
              <a:spAutoFit/>
            </a:bodyPr>
            <a:lstStyle/>
            <a:p>
              <a:r>
                <a:rPr lang="en-US" sz="1400" b="1" i="1" dirty="0" smtClean="0">
                  <a:solidFill>
                    <a:srgbClr val="FF0000"/>
                  </a:solidFill>
                  <a:cs typeface="Times New Roman" pitchFamily="18" charset="0"/>
                </a:rPr>
                <a:t>Improved</a:t>
              </a:r>
              <a:endParaRPr lang="en-US" sz="1400" b="1" i="1" dirty="0">
                <a:solidFill>
                  <a:srgbClr val="FF0000"/>
                </a:solidFill>
              </a:endParaRPr>
            </a:p>
          </p:txBody>
        </p:sp>
        <p:sp>
          <p:nvSpPr>
            <p:cNvPr id="22" name="Rectangle 21"/>
            <p:cNvSpPr/>
            <p:nvPr/>
          </p:nvSpPr>
          <p:spPr>
            <a:xfrm>
              <a:off x="2138812" y="6452557"/>
              <a:ext cx="419100" cy="282695"/>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386103" y="2722531"/>
              <a:ext cx="624516" cy="262209"/>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58224" y="0"/>
            <a:ext cx="485775" cy="381000"/>
          </a:xfrm>
          <a:noFill/>
        </p:spPr>
        <p:txBody>
          <a:bodyPr/>
          <a:lstStyle/>
          <a:p>
            <a:fld id="{83B14A58-A0AF-4119-AAC7-5996DE6F86F1}" type="slidenum">
              <a:rPr lang="en-US" b="1" smtClean="0">
                <a:solidFill>
                  <a:schemeClr val="accent2"/>
                </a:solidFill>
              </a:rPr>
              <a:pPr/>
              <a:t>21</a:t>
            </a:fld>
            <a:endParaRPr lang="en-US" b="1" dirty="0" smtClean="0">
              <a:solidFill>
                <a:schemeClr val="accent2"/>
              </a:solidFill>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Inventor Lecture #3</a:t>
            </a:r>
            <a:endParaRPr lang="en-US" sz="3200" dirty="0"/>
          </a:p>
        </p:txBody>
      </p:sp>
      <p:sp>
        <p:nvSpPr>
          <p:cNvPr id="8194" name="Rectangle 2"/>
          <p:cNvSpPr>
            <a:spLocks noChangeArrowheads="1"/>
          </p:cNvSpPr>
          <p:nvPr/>
        </p:nvSpPr>
        <p:spPr bwMode="auto">
          <a:xfrm>
            <a:off x="-32840" y="306267"/>
            <a:ext cx="9144000" cy="1015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lang="en-US" sz="2000" b="1" u="sng" dirty="0" smtClean="0">
                <a:solidFill>
                  <a:schemeClr val="accent2"/>
                </a:solidFill>
              </a:rPr>
              <a:t>Label Views and Add Title Block Information</a:t>
            </a:r>
          </a:p>
          <a:p>
            <a:pPr marR="0" lvl="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accent2"/>
                </a:solidFill>
              </a:rPr>
              <a:t>Use </a:t>
            </a:r>
            <a:r>
              <a:rPr lang="en-US" sz="2000" b="1" i="1" dirty="0" smtClean="0">
                <a:solidFill>
                  <a:schemeClr val="accent2"/>
                </a:solidFill>
              </a:rPr>
              <a:t>Annotate – Text</a:t>
            </a:r>
            <a:r>
              <a:rPr lang="en-US" sz="2000" dirty="0" smtClean="0">
                <a:solidFill>
                  <a:schemeClr val="accent2"/>
                </a:solidFill>
              </a:rPr>
              <a:t> to label views and to add title block information.</a:t>
            </a:r>
          </a:p>
          <a:p>
            <a:pPr marR="0" lvl="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accent2"/>
                </a:solidFill>
              </a:rPr>
              <a:t>Adjust view spacing if necessary.</a:t>
            </a:r>
          </a:p>
        </p:txBody>
      </p:sp>
      <p:grpSp>
        <p:nvGrpSpPr>
          <p:cNvPr id="16" name="Group 15"/>
          <p:cNvGrpSpPr/>
          <p:nvPr/>
        </p:nvGrpSpPr>
        <p:grpSpPr>
          <a:xfrm>
            <a:off x="0" y="950142"/>
            <a:ext cx="9144000" cy="5307220"/>
            <a:chOff x="0" y="1207353"/>
            <a:chExt cx="9144000" cy="5650648"/>
          </a:xfrm>
        </p:grpSpPr>
        <p:pic>
          <p:nvPicPr>
            <p:cNvPr id="2050" name="Picture 2"/>
            <p:cNvPicPr>
              <a:picLocks noChangeAspect="1" noChangeArrowheads="1"/>
            </p:cNvPicPr>
            <p:nvPr/>
          </p:nvPicPr>
          <p:blipFill>
            <a:blip r:embed="rId2" cstate="print"/>
            <a:srcRect/>
            <a:stretch>
              <a:fillRect/>
            </a:stretch>
          </p:blipFill>
          <p:spPr bwMode="auto">
            <a:xfrm>
              <a:off x="0" y="1564874"/>
              <a:ext cx="4362450" cy="3283352"/>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857750" y="1211784"/>
              <a:ext cx="4286250" cy="3888075"/>
            </a:xfrm>
            <a:prstGeom prst="rect">
              <a:avLst/>
            </a:prstGeom>
            <a:noFill/>
            <a:ln w="9525">
              <a:noFill/>
              <a:miter lim="800000"/>
              <a:headEnd/>
              <a:tailEnd/>
            </a:ln>
          </p:spPr>
        </p:pic>
        <p:sp>
          <p:nvSpPr>
            <p:cNvPr id="8" name="Rectangle 7"/>
            <p:cNvSpPr/>
            <p:nvPr/>
          </p:nvSpPr>
          <p:spPr>
            <a:xfrm>
              <a:off x="0" y="1531203"/>
              <a:ext cx="981075" cy="307777"/>
            </a:xfrm>
            <a:prstGeom prst="rect">
              <a:avLst/>
            </a:prstGeom>
            <a:noFill/>
            <a:ln w="19050">
              <a:noFill/>
            </a:ln>
          </p:spPr>
          <p:txBody>
            <a:bodyPr wrap="square">
              <a:spAutoFit/>
            </a:bodyPr>
            <a:lstStyle/>
            <a:p>
              <a:r>
                <a:rPr lang="en-US" sz="1400" b="1" i="1" dirty="0" smtClean="0">
                  <a:solidFill>
                    <a:srgbClr val="FF0000"/>
                  </a:solidFill>
                  <a:cs typeface="Times New Roman" pitchFamily="18" charset="0"/>
                </a:rPr>
                <a:t>Original</a:t>
              </a:r>
              <a:endParaRPr lang="en-US" sz="1400" b="1" i="1" dirty="0">
                <a:solidFill>
                  <a:srgbClr val="FF0000"/>
                </a:solidFill>
              </a:endParaRPr>
            </a:p>
          </p:txBody>
        </p:sp>
        <p:sp>
          <p:nvSpPr>
            <p:cNvPr id="11" name="Rectangle 10"/>
            <p:cNvSpPr/>
            <p:nvPr/>
          </p:nvSpPr>
          <p:spPr>
            <a:xfrm>
              <a:off x="4876800" y="1207353"/>
              <a:ext cx="981075" cy="307777"/>
            </a:xfrm>
            <a:prstGeom prst="rect">
              <a:avLst/>
            </a:prstGeom>
            <a:noFill/>
            <a:ln w="19050">
              <a:noFill/>
            </a:ln>
          </p:spPr>
          <p:txBody>
            <a:bodyPr wrap="square">
              <a:spAutoFit/>
            </a:bodyPr>
            <a:lstStyle/>
            <a:p>
              <a:r>
                <a:rPr lang="en-US" sz="1400" b="1" i="1" dirty="0" smtClean="0">
                  <a:solidFill>
                    <a:srgbClr val="FF0000"/>
                  </a:solidFill>
                  <a:cs typeface="Times New Roman" pitchFamily="18" charset="0"/>
                </a:rPr>
                <a:t>Improved</a:t>
              </a:r>
              <a:endParaRPr lang="en-US" sz="1400" b="1" i="1" dirty="0">
                <a:solidFill>
                  <a:srgbClr val="FF0000"/>
                </a:solidFill>
              </a:endParaRPr>
            </a:p>
          </p:txBody>
        </p:sp>
        <p:cxnSp>
          <p:nvCxnSpPr>
            <p:cNvPr id="12" name="Straight Arrow Connector 11"/>
            <p:cNvCxnSpPr/>
            <p:nvPr/>
          </p:nvCxnSpPr>
          <p:spPr>
            <a:xfrm>
              <a:off x="4352925" y="3171825"/>
              <a:ext cx="495300" cy="95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52" name="Picture 4"/>
            <p:cNvPicPr>
              <a:picLocks noChangeAspect="1" noChangeArrowheads="1"/>
            </p:cNvPicPr>
            <p:nvPr/>
          </p:nvPicPr>
          <p:blipFill>
            <a:blip r:embed="rId4" cstate="print"/>
            <a:srcRect/>
            <a:stretch>
              <a:fillRect/>
            </a:stretch>
          </p:blipFill>
          <p:spPr bwMode="auto">
            <a:xfrm>
              <a:off x="0" y="5400675"/>
              <a:ext cx="4392311" cy="1457325"/>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4803834" y="5429250"/>
              <a:ext cx="4340166" cy="1428750"/>
            </a:xfrm>
            <a:prstGeom prst="rect">
              <a:avLst/>
            </a:prstGeom>
            <a:noFill/>
            <a:ln w="9525">
              <a:noFill/>
              <a:miter lim="800000"/>
              <a:headEnd/>
              <a:tailEnd/>
            </a:ln>
          </p:spPr>
        </p:pic>
        <p:sp>
          <p:nvSpPr>
            <p:cNvPr id="14" name="Rectangle 13"/>
            <p:cNvSpPr/>
            <p:nvPr/>
          </p:nvSpPr>
          <p:spPr>
            <a:xfrm>
              <a:off x="6324601" y="6667501"/>
              <a:ext cx="619124" cy="190500"/>
            </a:xfrm>
            <a:prstGeom prst="rect">
              <a:avLst/>
            </a:prstGeom>
            <a:noFill/>
            <a:ln w="190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705601" y="5829300"/>
              <a:ext cx="1400174" cy="533399"/>
            </a:xfrm>
            <a:prstGeom prst="rect">
              <a:avLst/>
            </a:prstGeom>
            <a:noFill/>
            <a:ln w="1905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61415" y="6320511"/>
            <a:ext cx="9021170" cy="492443"/>
          </a:xfrm>
          <a:prstGeom prst="rect">
            <a:avLst/>
          </a:prstGeom>
          <a:noFill/>
          <a:ln>
            <a:solidFill>
              <a:schemeClr val="tx1"/>
            </a:solidFill>
          </a:ln>
        </p:spPr>
        <p:txBody>
          <a:bodyPr wrap="square" rtlCol="0">
            <a:spAutoFit/>
          </a:bodyPr>
          <a:lstStyle/>
          <a:p>
            <a:r>
              <a:rPr lang="en-US" sz="1300" b="1" dirty="0" smtClean="0">
                <a:solidFill>
                  <a:schemeClr val="accent2"/>
                </a:solidFill>
              </a:rPr>
              <a:t>You can also place your name and title on the drawing by right clicking the drawing Name in the Browser,  select </a:t>
            </a:r>
            <a:r>
              <a:rPr lang="en-US" sz="1300" b="1" dirty="0" err="1" smtClean="0">
                <a:solidFill>
                  <a:schemeClr val="accent2"/>
                </a:solidFill>
              </a:rPr>
              <a:t>iproperties</a:t>
            </a:r>
            <a:r>
              <a:rPr lang="en-US" sz="1300" b="1" dirty="0" smtClean="0">
                <a:solidFill>
                  <a:schemeClr val="accent2"/>
                </a:solidFill>
              </a:rPr>
              <a:t>,  click on the Summary Tab, put your name in the Author block and the title in the Title block, click apply and close. </a:t>
            </a:r>
            <a:endParaRPr lang="en-US" sz="1300" b="1" dirty="0">
              <a:solidFill>
                <a:schemeClr val="accent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58224" y="0"/>
            <a:ext cx="485775" cy="381000"/>
          </a:xfrm>
          <a:noFill/>
        </p:spPr>
        <p:txBody>
          <a:bodyPr/>
          <a:lstStyle/>
          <a:p>
            <a:fld id="{83B14A58-A0AF-4119-AAC7-5996DE6F86F1}" type="slidenum">
              <a:rPr lang="en-US" smtClean="0"/>
              <a:pPr/>
              <a:t>22</a:t>
            </a:fld>
            <a:endParaRPr lang="en-US" dirty="0" smtClean="0"/>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Inventor Lecture #3</a:t>
            </a:r>
            <a:endParaRPr lang="en-US" sz="3200" dirty="0"/>
          </a:p>
        </p:txBody>
      </p:sp>
      <p:sp>
        <p:nvSpPr>
          <p:cNvPr id="8194" name="Rectangle 2"/>
          <p:cNvSpPr>
            <a:spLocks noChangeArrowheads="1"/>
          </p:cNvSpPr>
          <p:nvPr/>
        </p:nvSpPr>
        <p:spPr bwMode="auto">
          <a:xfrm>
            <a:off x="0" y="381000"/>
            <a:ext cx="9144000" cy="25545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lang="en-US" sz="2000" b="1" u="sng" dirty="0" smtClean="0">
                <a:solidFill>
                  <a:schemeClr val="accent2"/>
                </a:solidFill>
              </a:rPr>
              <a:t>Volume and Density</a:t>
            </a:r>
          </a:p>
          <a:p>
            <a:pPr marR="0" lvl="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accent2"/>
                </a:solidFill>
              </a:rPr>
              <a:t>For some parts and assemblies, it is important that we use the correct materials or assign the correct density to each part so that the center of gravity (or center of mass) will be in the correct location (for balance perhaps).</a:t>
            </a:r>
          </a:p>
          <a:p>
            <a:pPr marR="0" lvl="0" algn="l" defTabSz="914400" rtl="0" eaLnBrk="0" fontAlgn="base" latinLnBrk="0" hangingPunct="0">
              <a:lnSpc>
                <a:spcPct val="100000"/>
              </a:lnSpc>
              <a:spcBef>
                <a:spcPct val="0"/>
              </a:spcBef>
              <a:spcAft>
                <a:spcPct val="0"/>
              </a:spcAft>
              <a:buClrTx/>
              <a:buSzTx/>
              <a:buFontTx/>
              <a:buNone/>
              <a:tabLst/>
            </a:pPr>
            <a:endParaRPr lang="en-US" sz="2000" dirty="0" smtClean="0">
              <a:solidFill>
                <a:schemeClr val="accent2"/>
              </a:solidFill>
            </a:endParaRPr>
          </a:p>
          <a:p>
            <a:pPr marR="0" lvl="0" algn="l" defTabSz="914400" rtl="0" eaLnBrk="0" fontAlgn="base" latinLnBrk="0" hangingPunct="0">
              <a:lnSpc>
                <a:spcPct val="100000"/>
              </a:lnSpc>
              <a:spcBef>
                <a:spcPct val="0"/>
              </a:spcBef>
              <a:spcAft>
                <a:spcPct val="0"/>
              </a:spcAft>
              <a:buClrTx/>
              <a:buSzTx/>
              <a:buFontTx/>
              <a:buNone/>
              <a:tabLst/>
            </a:pPr>
            <a:r>
              <a:rPr lang="en-US" sz="2000" b="1" u="sng" dirty="0" smtClean="0">
                <a:solidFill>
                  <a:schemeClr val="accent2"/>
                </a:solidFill>
              </a:rPr>
              <a:t>Example</a:t>
            </a:r>
            <a:r>
              <a:rPr lang="en-US" sz="2000" b="1" dirty="0" smtClean="0">
                <a:solidFill>
                  <a:schemeClr val="accent2"/>
                </a:solidFill>
              </a:rPr>
              <a:t>:  </a:t>
            </a:r>
            <a:r>
              <a:rPr lang="en-US" sz="2000" dirty="0" smtClean="0">
                <a:solidFill>
                  <a:schemeClr val="accent2"/>
                </a:solidFill>
              </a:rPr>
              <a:t>The part shown below was created to model an AA battery.  The battery’s mass was determined to be 23 g using a digital scale.  Adjust the density of the part so that its mass is correct.</a:t>
            </a:r>
          </a:p>
        </p:txBody>
      </p:sp>
      <p:pic>
        <p:nvPicPr>
          <p:cNvPr id="6145" name="Picture 1"/>
          <p:cNvPicPr>
            <a:picLocks noChangeAspect="1" noChangeArrowheads="1"/>
          </p:cNvPicPr>
          <p:nvPr/>
        </p:nvPicPr>
        <p:blipFill>
          <a:blip r:embed="rId2" cstate="print"/>
          <a:srcRect/>
          <a:stretch>
            <a:fillRect/>
          </a:stretch>
        </p:blipFill>
        <p:spPr bwMode="auto">
          <a:xfrm>
            <a:off x="581024" y="2976563"/>
            <a:ext cx="7818924" cy="3881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58224" y="0"/>
            <a:ext cx="485775" cy="381000"/>
          </a:xfrm>
          <a:noFill/>
        </p:spPr>
        <p:txBody>
          <a:bodyPr/>
          <a:lstStyle/>
          <a:p>
            <a:fld id="{83B14A58-A0AF-4119-AAC7-5996DE6F86F1}" type="slidenum">
              <a:rPr lang="en-US" b="1" smtClean="0">
                <a:solidFill>
                  <a:schemeClr val="accent2"/>
                </a:solidFill>
              </a:rPr>
              <a:pPr/>
              <a:t>23</a:t>
            </a:fld>
            <a:endParaRPr lang="en-US" b="1" dirty="0" smtClean="0">
              <a:solidFill>
                <a:schemeClr val="accent2"/>
              </a:solidFill>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Inventor Lecture #3</a:t>
            </a:r>
            <a:endParaRPr lang="en-US" sz="3200" dirty="0"/>
          </a:p>
        </p:txBody>
      </p:sp>
      <p:sp>
        <p:nvSpPr>
          <p:cNvPr id="8194" name="Rectangle 2"/>
          <p:cNvSpPr>
            <a:spLocks noChangeArrowheads="1"/>
          </p:cNvSpPr>
          <p:nvPr/>
        </p:nvSpPr>
        <p:spPr bwMode="auto">
          <a:xfrm>
            <a:off x="0" y="381000"/>
            <a:ext cx="4600575" cy="286232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lang="en-US" sz="2000" b="1" u="sng" dirty="0" smtClean="0">
                <a:solidFill>
                  <a:schemeClr val="accent2"/>
                </a:solidFill>
              </a:rPr>
              <a:t>Determine the part’s original mass and volume</a:t>
            </a:r>
          </a:p>
          <a:p>
            <a:pPr marL="228600" marR="0" lvl="0" indent="-228600" algn="l" defTabSz="914400" rtl="0" eaLnBrk="1" fontAlgn="base" latinLnBrk="0" hangingPunct="1">
              <a:lnSpc>
                <a:spcPct val="100000"/>
              </a:lnSpc>
              <a:spcBef>
                <a:spcPct val="0"/>
              </a:spcBef>
              <a:spcAft>
                <a:spcPct val="0"/>
              </a:spcAft>
              <a:buClrTx/>
              <a:buSzTx/>
              <a:buFont typeface="Arial" pitchFamily="34" charset="0"/>
              <a:buChar char="•"/>
              <a:tabLst/>
            </a:pPr>
            <a:r>
              <a:rPr lang="en-US" sz="2000" dirty="0" smtClean="0">
                <a:solidFill>
                  <a:schemeClr val="accent2"/>
                </a:solidFill>
              </a:rPr>
              <a:t>Right-click on the part name (</a:t>
            </a:r>
            <a:r>
              <a:rPr lang="en-US" sz="2000" dirty="0" err="1" smtClean="0">
                <a:solidFill>
                  <a:schemeClr val="accent2"/>
                </a:solidFill>
              </a:rPr>
              <a:t>AA_Battery</a:t>
            </a:r>
            <a:r>
              <a:rPr lang="en-US" sz="2000" dirty="0" smtClean="0">
                <a:solidFill>
                  <a:schemeClr val="accent2"/>
                </a:solidFill>
              </a:rPr>
              <a:t>) in the Model browser </a:t>
            </a:r>
            <a:r>
              <a:rPr lang="en-US" sz="2000" b="1" dirty="0" smtClean="0">
                <a:solidFill>
                  <a:schemeClr val="accent2"/>
                </a:solidFill>
              </a:rPr>
              <a:t>(of the .</a:t>
            </a:r>
            <a:r>
              <a:rPr lang="en-US" sz="2000" b="1" dirty="0" err="1" smtClean="0">
                <a:solidFill>
                  <a:schemeClr val="accent2"/>
                </a:solidFill>
              </a:rPr>
              <a:t>ipt</a:t>
            </a:r>
            <a:r>
              <a:rPr lang="en-US" sz="2000" b="1" dirty="0" smtClean="0">
                <a:solidFill>
                  <a:schemeClr val="accent2"/>
                </a:solidFill>
              </a:rPr>
              <a:t> file)</a:t>
            </a:r>
            <a:r>
              <a:rPr lang="en-US" sz="2000" dirty="0" smtClean="0">
                <a:solidFill>
                  <a:schemeClr val="accent2"/>
                </a:solidFill>
              </a:rPr>
              <a:t> and select </a:t>
            </a:r>
            <a:r>
              <a:rPr lang="en-US" sz="2000" b="1" i="1" dirty="0" err="1" smtClean="0">
                <a:solidFill>
                  <a:schemeClr val="accent2"/>
                </a:solidFill>
              </a:rPr>
              <a:t>iProperties</a:t>
            </a:r>
            <a:r>
              <a:rPr lang="en-US" sz="2000" dirty="0" smtClean="0">
                <a:solidFill>
                  <a:schemeClr val="accent2"/>
                </a:solidFill>
              </a:rPr>
              <a:t>. </a:t>
            </a:r>
          </a:p>
          <a:p>
            <a:pPr marL="228600" marR="0" lvl="0" indent="-228600" algn="l" defTabSz="914400" rtl="0" eaLnBrk="1" fontAlgn="base" latinLnBrk="0" hangingPunct="1">
              <a:lnSpc>
                <a:spcPct val="100000"/>
              </a:lnSpc>
              <a:spcBef>
                <a:spcPct val="0"/>
              </a:spcBef>
              <a:spcAft>
                <a:spcPct val="0"/>
              </a:spcAft>
              <a:buClrTx/>
              <a:buSzTx/>
              <a:buFont typeface="Arial" pitchFamily="34" charset="0"/>
              <a:buChar char="•"/>
              <a:tabLst/>
            </a:pPr>
            <a:r>
              <a:rPr lang="en-US" sz="2000" dirty="0" smtClean="0">
                <a:solidFill>
                  <a:schemeClr val="accent2"/>
                </a:solidFill>
              </a:rPr>
              <a:t>Select the </a:t>
            </a:r>
            <a:r>
              <a:rPr lang="en-US" sz="2000" b="1" i="1" dirty="0" smtClean="0">
                <a:solidFill>
                  <a:schemeClr val="accent2"/>
                </a:solidFill>
              </a:rPr>
              <a:t>Physical</a:t>
            </a:r>
            <a:r>
              <a:rPr lang="en-US" sz="2000" dirty="0" smtClean="0">
                <a:solidFill>
                  <a:schemeClr val="accent2"/>
                </a:solidFill>
              </a:rPr>
              <a:t> tab</a:t>
            </a:r>
          </a:p>
          <a:p>
            <a:pPr marL="228600" marR="0" lvl="0" indent="-228600" algn="l" defTabSz="914400" rtl="0" eaLnBrk="1" fontAlgn="base" latinLnBrk="0" hangingPunct="1">
              <a:lnSpc>
                <a:spcPct val="100000"/>
              </a:lnSpc>
              <a:spcBef>
                <a:spcPct val="0"/>
              </a:spcBef>
              <a:spcAft>
                <a:spcPct val="0"/>
              </a:spcAft>
              <a:buClrTx/>
              <a:buSzTx/>
              <a:buFont typeface="Arial" pitchFamily="34" charset="0"/>
              <a:buChar char="•"/>
              <a:tabLst/>
            </a:pPr>
            <a:r>
              <a:rPr lang="en-US" sz="2000" b="1" dirty="0" smtClean="0">
                <a:solidFill>
                  <a:schemeClr val="accent2"/>
                </a:solidFill>
              </a:rPr>
              <a:t>Verify that a material is assigned to the part &amp; click Close. If not assign a material &amp; click Close.</a:t>
            </a:r>
          </a:p>
        </p:txBody>
      </p:sp>
      <p:pic>
        <p:nvPicPr>
          <p:cNvPr id="41987" name="Picture 3"/>
          <p:cNvPicPr>
            <a:picLocks noChangeAspect="1" noChangeArrowheads="1"/>
          </p:cNvPicPr>
          <p:nvPr/>
        </p:nvPicPr>
        <p:blipFill>
          <a:blip r:embed="rId2" cstate="print"/>
          <a:srcRect l="4479" t="21481" r="83646" b="52037"/>
          <a:stretch>
            <a:fillRect/>
          </a:stretch>
        </p:blipFill>
        <p:spPr bwMode="auto">
          <a:xfrm>
            <a:off x="11424" y="3174326"/>
            <a:ext cx="2936636" cy="3683675"/>
          </a:xfrm>
          <a:prstGeom prst="rect">
            <a:avLst/>
          </a:prstGeom>
          <a:noFill/>
          <a:ln w="9525">
            <a:noFill/>
            <a:miter lim="800000"/>
            <a:headEnd/>
            <a:tailEnd/>
          </a:ln>
        </p:spPr>
      </p:pic>
      <p:grpSp>
        <p:nvGrpSpPr>
          <p:cNvPr id="38" name="Group 37"/>
          <p:cNvGrpSpPr/>
          <p:nvPr/>
        </p:nvGrpSpPr>
        <p:grpSpPr>
          <a:xfrm>
            <a:off x="2952751" y="442481"/>
            <a:ext cx="6191249" cy="6415520"/>
            <a:chOff x="2952751" y="442481"/>
            <a:chExt cx="6191249" cy="6415520"/>
          </a:xfrm>
        </p:grpSpPr>
        <p:pic>
          <p:nvPicPr>
            <p:cNvPr id="41988" name="Picture 4"/>
            <p:cNvPicPr>
              <a:picLocks noChangeAspect="1" noChangeArrowheads="1"/>
            </p:cNvPicPr>
            <p:nvPr/>
          </p:nvPicPr>
          <p:blipFill>
            <a:blip r:embed="rId3" cstate="print"/>
            <a:srcRect/>
            <a:stretch>
              <a:fillRect/>
            </a:stretch>
          </p:blipFill>
          <p:spPr bwMode="auto">
            <a:xfrm>
              <a:off x="4591050" y="442481"/>
              <a:ext cx="4552950" cy="6415520"/>
            </a:xfrm>
            <a:prstGeom prst="rect">
              <a:avLst/>
            </a:prstGeom>
            <a:noFill/>
            <a:ln w="9525">
              <a:noFill/>
              <a:miter lim="800000"/>
              <a:headEnd/>
              <a:tailEnd/>
            </a:ln>
          </p:spPr>
        </p:pic>
        <p:sp>
          <p:nvSpPr>
            <p:cNvPr id="11" name="Rectangle 10"/>
            <p:cNvSpPr/>
            <p:nvPr/>
          </p:nvSpPr>
          <p:spPr>
            <a:xfrm>
              <a:off x="2955030" y="2856244"/>
              <a:ext cx="1697106" cy="584775"/>
            </a:xfrm>
            <a:prstGeom prst="rect">
              <a:avLst/>
            </a:prstGeom>
            <a:solidFill>
              <a:schemeClr val="bg1"/>
            </a:solidFill>
            <a:ln w="19050">
              <a:solidFill>
                <a:srgbClr val="FF0000"/>
              </a:solidFill>
            </a:ln>
          </p:spPr>
          <p:txBody>
            <a:bodyPr wrap="square">
              <a:spAutoFit/>
            </a:bodyPr>
            <a:lstStyle/>
            <a:p>
              <a:pPr algn="ctr"/>
              <a:r>
                <a:rPr lang="en-US" sz="1600" b="1" i="1" dirty="0" smtClean="0">
                  <a:solidFill>
                    <a:srgbClr val="FF0000"/>
                  </a:solidFill>
                  <a:cs typeface="Times New Roman" pitchFamily="18" charset="0"/>
                </a:rPr>
                <a:t>Original mass:  0.008 kg = 8 g</a:t>
              </a:r>
            </a:p>
          </p:txBody>
        </p:sp>
        <p:cxnSp>
          <p:nvCxnSpPr>
            <p:cNvPr id="12" name="Straight Arrow Connector 11"/>
            <p:cNvCxnSpPr>
              <a:stCxn id="11" idx="3"/>
              <a:endCxn id="14" idx="1"/>
            </p:cNvCxnSpPr>
            <p:nvPr/>
          </p:nvCxnSpPr>
          <p:spPr>
            <a:xfrm>
              <a:off x="4652136" y="3148632"/>
              <a:ext cx="472313" cy="1366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124449" y="3019424"/>
              <a:ext cx="1476376" cy="2857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952751" y="3545905"/>
              <a:ext cx="1714499" cy="584775"/>
            </a:xfrm>
            <a:prstGeom prst="rect">
              <a:avLst/>
            </a:prstGeom>
            <a:solidFill>
              <a:schemeClr val="bg1"/>
            </a:solidFill>
            <a:ln w="19050">
              <a:solidFill>
                <a:srgbClr val="FF0000"/>
              </a:solidFill>
            </a:ln>
          </p:spPr>
          <p:txBody>
            <a:bodyPr wrap="square">
              <a:spAutoFit/>
            </a:bodyPr>
            <a:lstStyle/>
            <a:p>
              <a:pPr algn="ctr"/>
              <a:r>
                <a:rPr lang="en-US" sz="1600" b="1" i="1" dirty="0" smtClean="0">
                  <a:solidFill>
                    <a:srgbClr val="FF0000"/>
                  </a:solidFill>
                  <a:cs typeface="Times New Roman" pitchFamily="18" charset="0"/>
                </a:rPr>
                <a:t>Original volume:  8183.669 mm</a:t>
              </a:r>
              <a:r>
                <a:rPr lang="en-US" sz="1600" b="1" i="1" baseline="30000" dirty="0" smtClean="0">
                  <a:solidFill>
                    <a:srgbClr val="FF0000"/>
                  </a:solidFill>
                  <a:cs typeface="Times New Roman" pitchFamily="18" charset="0"/>
                </a:rPr>
                <a:t>3</a:t>
              </a:r>
            </a:p>
          </p:txBody>
        </p:sp>
        <p:cxnSp>
          <p:nvCxnSpPr>
            <p:cNvPr id="17" name="Straight Arrow Connector 16"/>
            <p:cNvCxnSpPr>
              <a:stCxn id="16" idx="3"/>
              <a:endCxn id="18" idx="1"/>
            </p:cNvCxnSpPr>
            <p:nvPr/>
          </p:nvCxnSpPr>
          <p:spPr>
            <a:xfrm>
              <a:off x="4667250" y="3838293"/>
              <a:ext cx="400050" cy="28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067300" y="3695699"/>
              <a:ext cx="1514475" cy="2857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486649" y="771524"/>
              <a:ext cx="628651" cy="2857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p:nvSpPr>
        <p:spPr>
          <a:xfrm>
            <a:off x="1190624" y="6229349"/>
            <a:ext cx="1047751" cy="2857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58224" y="0"/>
            <a:ext cx="485775" cy="381000"/>
          </a:xfrm>
          <a:noFill/>
        </p:spPr>
        <p:txBody>
          <a:bodyPr/>
          <a:lstStyle/>
          <a:p>
            <a:fld id="{83B14A58-A0AF-4119-AAC7-5996DE6F86F1}" type="slidenum">
              <a:rPr lang="en-US" smtClean="0"/>
              <a:pPr/>
              <a:t>24</a:t>
            </a:fld>
            <a:endParaRPr lang="en-US" dirty="0" smtClean="0"/>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Inventor Lecture #3</a:t>
            </a:r>
            <a:endParaRPr lang="en-US" sz="3200" dirty="0"/>
          </a:p>
        </p:txBody>
      </p:sp>
      <p:sp>
        <p:nvSpPr>
          <p:cNvPr id="8194" name="Rectangle 2"/>
          <p:cNvSpPr>
            <a:spLocks noChangeArrowheads="1"/>
          </p:cNvSpPr>
          <p:nvPr/>
        </p:nvSpPr>
        <p:spPr bwMode="auto">
          <a:xfrm>
            <a:off x="0" y="381000"/>
            <a:ext cx="9144000" cy="6771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lang="en-US" sz="2000" b="1" u="sng" dirty="0" smtClean="0">
                <a:solidFill>
                  <a:schemeClr val="accent2"/>
                </a:solidFill>
              </a:rPr>
              <a:t>Determine the required density</a:t>
            </a:r>
          </a:p>
          <a:p>
            <a:pPr marL="228600" marR="0" lvl="0" indent="-228600" algn="l" defTabSz="914400" rtl="0" eaLnBrk="1" fontAlgn="base" latinLnBrk="0" hangingPunct="1">
              <a:lnSpc>
                <a:spcPct val="100000"/>
              </a:lnSpc>
              <a:spcBef>
                <a:spcPct val="0"/>
              </a:spcBef>
              <a:spcAft>
                <a:spcPct val="0"/>
              </a:spcAft>
              <a:buClrTx/>
              <a:buSzTx/>
              <a:buFont typeface="Arial" pitchFamily="34" charset="0"/>
              <a:buChar char="•"/>
              <a:tabLst/>
            </a:pPr>
            <a:r>
              <a:rPr lang="en-US" sz="1800" dirty="0" smtClean="0">
                <a:solidFill>
                  <a:schemeClr val="accent2"/>
                </a:solidFill>
              </a:rPr>
              <a:t>We just determined the original mass and volume using the values from </a:t>
            </a:r>
            <a:r>
              <a:rPr lang="en-US" sz="1800" b="1" i="1" dirty="0" err="1" smtClean="0">
                <a:solidFill>
                  <a:schemeClr val="accent2"/>
                </a:solidFill>
              </a:rPr>
              <a:t>iProperties</a:t>
            </a:r>
            <a:r>
              <a:rPr lang="en-US" sz="1800" dirty="0" smtClean="0">
                <a:solidFill>
                  <a:schemeClr val="accent2"/>
                </a:solidFill>
              </a:rPr>
              <a:t>:</a:t>
            </a:r>
          </a:p>
        </p:txBody>
      </p:sp>
      <p:graphicFrame>
        <p:nvGraphicFramePr>
          <p:cNvPr id="19" name="Object 18"/>
          <p:cNvGraphicFramePr>
            <a:graphicFrameLocks noChangeAspect="1"/>
          </p:cNvGraphicFramePr>
          <p:nvPr/>
        </p:nvGraphicFramePr>
        <p:xfrm>
          <a:off x="628650" y="1096965"/>
          <a:ext cx="2476500" cy="854846"/>
        </p:xfrm>
        <a:graphic>
          <a:graphicData uri="http://schemas.openxmlformats.org/presentationml/2006/ole">
            <mc:AlternateContent xmlns:mc="http://schemas.openxmlformats.org/markup-compatibility/2006">
              <mc:Choice xmlns:v="urn:schemas-microsoft-com:vml" Requires="v">
                <p:oleObj spid="_x0000_s45149" name="Equation" r:id="rId3" imgW="1879560" imgH="647640" progId="Equation.3">
                  <p:embed/>
                </p:oleObj>
              </mc:Choice>
              <mc:Fallback>
                <p:oleObj name="Equation" r:id="rId3" imgW="1879560" imgH="647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1096965"/>
                        <a:ext cx="2476500" cy="8548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19"/>
          <p:cNvSpPr/>
          <p:nvPr/>
        </p:nvSpPr>
        <p:spPr>
          <a:xfrm>
            <a:off x="0" y="1981111"/>
            <a:ext cx="9144000" cy="646331"/>
          </a:xfrm>
          <a:prstGeom prst="rect">
            <a:avLst/>
          </a:prstGeom>
        </p:spPr>
        <p:txBody>
          <a:bodyPr wrap="square">
            <a:spAutoFit/>
          </a:bodyPr>
          <a:lstStyle/>
          <a:p>
            <a:pPr marL="228600" lvl="0" indent="-228600">
              <a:buFont typeface="Arial" pitchFamily="34" charset="0"/>
              <a:buChar char="•"/>
            </a:pPr>
            <a:r>
              <a:rPr lang="en-US" sz="1800" dirty="0" smtClean="0">
                <a:solidFill>
                  <a:schemeClr val="accent2"/>
                </a:solidFill>
              </a:rPr>
              <a:t>Convert the required density from kg/mm</a:t>
            </a:r>
            <a:r>
              <a:rPr lang="en-US" sz="1800" baseline="30000" dirty="0" smtClean="0">
                <a:solidFill>
                  <a:schemeClr val="accent2"/>
                </a:solidFill>
              </a:rPr>
              <a:t>3</a:t>
            </a:r>
            <a:r>
              <a:rPr lang="en-US" sz="1800" dirty="0" smtClean="0">
                <a:solidFill>
                  <a:schemeClr val="accent2"/>
                </a:solidFill>
              </a:rPr>
              <a:t> to lb/in</a:t>
            </a:r>
            <a:r>
              <a:rPr lang="en-US" sz="1800" baseline="30000" dirty="0" smtClean="0">
                <a:solidFill>
                  <a:schemeClr val="accent2"/>
                </a:solidFill>
              </a:rPr>
              <a:t>3</a:t>
            </a:r>
            <a:r>
              <a:rPr lang="en-US" sz="1800" dirty="0" smtClean="0">
                <a:solidFill>
                  <a:schemeClr val="accent2"/>
                </a:solidFill>
              </a:rPr>
              <a:t>.  This can be done using dimensional analysis, using a calculator, or using an online program.</a:t>
            </a:r>
          </a:p>
        </p:txBody>
      </p:sp>
      <p:graphicFrame>
        <p:nvGraphicFramePr>
          <p:cNvPr id="45059" name="Object 3"/>
          <p:cNvGraphicFramePr>
            <a:graphicFrameLocks noChangeAspect="1"/>
          </p:cNvGraphicFramePr>
          <p:nvPr/>
        </p:nvGraphicFramePr>
        <p:xfrm>
          <a:off x="277812" y="2608263"/>
          <a:ext cx="6221688" cy="1220787"/>
        </p:xfrm>
        <a:graphic>
          <a:graphicData uri="http://schemas.openxmlformats.org/presentationml/2006/ole">
            <mc:AlternateContent xmlns:mc="http://schemas.openxmlformats.org/markup-compatibility/2006">
              <mc:Choice xmlns:v="urn:schemas-microsoft-com:vml" Requires="v">
                <p:oleObj spid="_x0000_s45150" name="Equation" r:id="rId5" imgW="4533840" imgH="888840" progId="Equation.3">
                  <p:embed/>
                </p:oleObj>
              </mc:Choice>
              <mc:Fallback>
                <p:oleObj name="Equation" r:id="rId5" imgW="4533840" imgH="8888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812" y="2608263"/>
                        <a:ext cx="6221688" cy="1220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5060" name="Picture 4"/>
          <p:cNvPicPr>
            <a:picLocks noChangeAspect="1" noChangeArrowheads="1"/>
          </p:cNvPicPr>
          <p:nvPr/>
        </p:nvPicPr>
        <p:blipFill>
          <a:blip r:embed="rId7" cstate="print"/>
          <a:srcRect/>
          <a:stretch>
            <a:fillRect/>
          </a:stretch>
        </p:blipFill>
        <p:spPr bwMode="auto">
          <a:xfrm>
            <a:off x="4210050" y="3991307"/>
            <a:ext cx="4933949" cy="2471281"/>
          </a:xfrm>
          <a:prstGeom prst="rect">
            <a:avLst/>
          </a:prstGeom>
          <a:noFill/>
          <a:ln w="9525">
            <a:noFill/>
            <a:miter lim="800000"/>
            <a:headEnd/>
            <a:tailEnd/>
          </a:ln>
        </p:spPr>
      </p:pic>
      <p:sp>
        <p:nvSpPr>
          <p:cNvPr id="21" name="Rectangle 20"/>
          <p:cNvSpPr/>
          <p:nvPr/>
        </p:nvSpPr>
        <p:spPr>
          <a:xfrm>
            <a:off x="5610225" y="6550223"/>
            <a:ext cx="3533775" cy="307777"/>
          </a:xfrm>
          <a:prstGeom prst="rect">
            <a:avLst/>
          </a:prstGeom>
        </p:spPr>
        <p:txBody>
          <a:bodyPr wrap="square">
            <a:spAutoFit/>
          </a:bodyPr>
          <a:lstStyle/>
          <a:p>
            <a:r>
              <a:rPr lang="en-US" sz="1400" b="1" i="1" dirty="0" smtClean="0">
                <a:solidFill>
                  <a:srgbClr val="FF0000"/>
                </a:solidFill>
              </a:rPr>
              <a:t>http://www.digitaldutch.com/unitconverter/ </a:t>
            </a:r>
            <a:endParaRPr lang="en-US" sz="1400" b="1" i="1" dirty="0">
              <a:solidFill>
                <a:srgbClr val="FF0000"/>
              </a:solidFill>
            </a:endParaRPr>
          </a:p>
        </p:txBody>
      </p:sp>
      <p:graphicFrame>
        <p:nvGraphicFramePr>
          <p:cNvPr id="45061" name="Object 5"/>
          <p:cNvGraphicFramePr>
            <a:graphicFrameLocks noChangeAspect="1"/>
          </p:cNvGraphicFramePr>
          <p:nvPr/>
        </p:nvGraphicFramePr>
        <p:xfrm>
          <a:off x="225425" y="3957638"/>
          <a:ext cx="3902075" cy="2574925"/>
        </p:xfrm>
        <a:graphic>
          <a:graphicData uri="http://schemas.openxmlformats.org/presentationml/2006/ole">
            <mc:AlternateContent xmlns:mc="http://schemas.openxmlformats.org/markup-compatibility/2006">
              <mc:Choice xmlns:v="urn:schemas-microsoft-com:vml" Requires="v">
                <p:oleObj spid="_x0000_s45151" name="Equation" r:id="rId8" imgW="3098520" imgH="2044440" progId="Equation.3">
                  <p:embed/>
                </p:oleObj>
              </mc:Choice>
              <mc:Fallback>
                <p:oleObj name="Equation" r:id="rId8" imgW="3098520" imgH="204444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5425" y="3957638"/>
                        <a:ext cx="3902075" cy="2574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22"/>
          <p:cNvSpPr/>
          <p:nvPr/>
        </p:nvSpPr>
        <p:spPr>
          <a:xfrm>
            <a:off x="4810124" y="3352799"/>
            <a:ext cx="1743076" cy="2667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a:endCxn id="23" idx="0"/>
          </p:cNvCxnSpPr>
          <p:nvPr/>
        </p:nvCxnSpPr>
        <p:spPr>
          <a:xfrm flipH="1">
            <a:off x="5681662" y="2962275"/>
            <a:ext cx="300038" cy="39052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972174" y="2389519"/>
            <a:ext cx="2562225" cy="584775"/>
          </a:xfrm>
          <a:prstGeom prst="rect">
            <a:avLst/>
          </a:prstGeom>
          <a:solidFill>
            <a:schemeClr val="bg1"/>
          </a:solidFill>
          <a:ln w="19050">
            <a:solidFill>
              <a:srgbClr val="FF0000"/>
            </a:solidFill>
          </a:ln>
        </p:spPr>
        <p:txBody>
          <a:bodyPr wrap="square">
            <a:spAutoFit/>
          </a:bodyPr>
          <a:lstStyle/>
          <a:p>
            <a:pPr algn="ctr"/>
            <a:r>
              <a:rPr lang="en-US" sz="1600" b="1" i="1" dirty="0" smtClean="0">
                <a:solidFill>
                  <a:srgbClr val="FF0000"/>
                </a:solidFill>
                <a:cs typeface="Times New Roman" pitchFamily="18" charset="0"/>
              </a:rPr>
              <a:t>The density with these units will be entered in Inventor</a:t>
            </a:r>
          </a:p>
        </p:txBody>
      </p:sp>
      <p:sp>
        <p:nvSpPr>
          <p:cNvPr id="32" name="Rectangle 31"/>
          <p:cNvSpPr/>
          <p:nvPr/>
        </p:nvSpPr>
        <p:spPr>
          <a:xfrm>
            <a:off x="514349" y="6229349"/>
            <a:ext cx="1438276" cy="2667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a:stCxn id="34" idx="1"/>
            <a:endCxn id="32" idx="3"/>
          </p:cNvCxnSpPr>
          <p:nvPr/>
        </p:nvCxnSpPr>
        <p:spPr>
          <a:xfrm flipH="1" flipV="1">
            <a:off x="1952625" y="6362700"/>
            <a:ext cx="1152525" cy="20291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105150" y="6273225"/>
            <a:ext cx="2381249" cy="584775"/>
          </a:xfrm>
          <a:prstGeom prst="rect">
            <a:avLst/>
          </a:prstGeom>
          <a:solidFill>
            <a:schemeClr val="bg1"/>
          </a:solidFill>
          <a:ln w="19050">
            <a:solidFill>
              <a:srgbClr val="FF0000"/>
            </a:solidFill>
          </a:ln>
        </p:spPr>
        <p:txBody>
          <a:bodyPr wrap="square">
            <a:spAutoFit/>
          </a:bodyPr>
          <a:lstStyle/>
          <a:p>
            <a:pPr algn="ctr"/>
            <a:r>
              <a:rPr lang="en-US" sz="1600" b="1" i="1" dirty="0" smtClean="0">
                <a:solidFill>
                  <a:srgbClr val="FF0000"/>
                </a:solidFill>
                <a:cs typeface="Times New Roman" pitchFamily="18" charset="0"/>
              </a:rPr>
              <a:t>Inventor will display the result with these units.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58224" y="0"/>
            <a:ext cx="485775" cy="381000"/>
          </a:xfrm>
          <a:noFill/>
        </p:spPr>
        <p:txBody>
          <a:bodyPr/>
          <a:lstStyle/>
          <a:p>
            <a:fld id="{83B14A58-A0AF-4119-AAC7-5996DE6F86F1}" type="slidenum">
              <a:rPr lang="en-US" b="1" smtClean="0">
                <a:solidFill>
                  <a:schemeClr val="accent2"/>
                </a:solidFill>
              </a:rPr>
              <a:pPr/>
              <a:t>25</a:t>
            </a:fld>
            <a:endParaRPr lang="en-US" b="1" dirty="0" smtClean="0">
              <a:solidFill>
                <a:schemeClr val="accent2"/>
              </a:solidFill>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Inventor Lecture #3</a:t>
            </a:r>
            <a:endParaRPr lang="en-US" sz="3200" dirty="0"/>
          </a:p>
        </p:txBody>
      </p:sp>
      <p:sp>
        <p:nvSpPr>
          <p:cNvPr id="8194" name="Rectangle 2"/>
          <p:cNvSpPr>
            <a:spLocks noChangeArrowheads="1"/>
          </p:cNvSpPr>
          <p:nvPr/>
        </p:nvSpPr>
        <p:spPr bwMode="auto">
          <a:xfrm>
            <a:off x="0" y="381000"/>
            <a:ext cx="4600575" cy="25545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lang="en-US" sz="2000" b="1" u="sng" dirty="0" smtClean="0">
                <a:solidFill>
                  <a:schemeClr val="accent2"/>
                </a:solidFill>
              </a:rPr>
              <a:t>Change the Material type</a:t>
            </a:r>
          </a:p>
          <a:p>
            <a:pPr marL="228600" marR="0" lvl="0" indent="-228600" algn="l" defTabSz="914400" rtl="0" eaLnBrk="1" fontAlgn="base" latinLnBrk="0" hangingPunct="1">
              <a:lnSpc>
                <a:spcPct val="100000"/>
              </a:lnSpc>
              <a:spcBef>
                <a:spcPct val="0"/>
              </a:spcBef>
              <a:spcAft>
                <a:spcPct val="0"/>
              </a:spcAft>
              <a:buClrTx/>
              <a:buSzTx/>
              <a:buFont typeface="Arial" pitchFamily="34" charset="0"/>
              <a:buChar char="•"/>
              <a:tabLst/>
            </a:pPr>
            <a:r>
              <a:rPr lang="en-US" sz="2000" dirty="0" smtClean="0">
                <a:solidFill>
                  <a:schemeClr val="accent2"/>
                </a:solidFill>
              </a:rPr>
              <a:t>Select </a:t>
            </a:r>
            <a:r>
              <a:rPr lang="en-US" sz="2000" b="1" i="1" dirty="0" smtClean="0">
                <a:solidFill>
                  <a:schemeClr val="accent2"/>
                </a:solidFill>
              </a:rPr>
              <a:t>Material</a:t>
            </a:r>
            <a:r>
              <a:rPr lang="en-US" sz="2000" dirty="0" smtClean="0">
                <a:solidFill>
                  <a:schemeClr val="accent2"/>
                </a:solidFill>
              </a:rPr>
              <a:t> under the Tools menu</a:t>
            </a:r>
          </a:p>
          <a:p>
            <a:pPr marL="228600" marR="0" lvl="0" indent="-228600" algn="l" defTabSz="914400" rtl="0" eaLnBrk="1" fontAlgn="base" latinLnBrk="0" hangingPunct="1">
              <a:lnSpc>
                <a:spcPct val="100000"/>
              </a:lnSpc>
              <a:spcBef>
                <a:spcPct val="0"/>
              </a:spcBef>
              <a:spcAft>
                <a:spcPct val="0"/>
              </a:spcAft>
              <a:buClrTx/>
              <a:buSzTx/>
              <a:buFont typeface="Arial" pitchFamily="34" charset="0"/>
              <a:buChar char="•"/>
              <a:tabLst/>
            </a:pPr>
            <a:r>
              <a:rPr lang="en-US" sz="2000" dirty="0" smtClean="0">
                <a:solidFill>
                  <a:schemeClr val="accent2"/>
                </a:solidFill>
              </a:rPr>
              <a:t>Note that the current material </a:t>
            </a:r>
            <a:r>
              <a:rPr lang="en-US" sz="2000" b="1" dirty="0" smtClean="0">
                <a:solidFill>
                  <a:schemeClr val="accent2"/>
                </a:solidFill>
              </a:rPr>
              <a:t>in the Document Materials at the top of the Materials Browser</a:t>
            </a:r>
            <a:r>
              <a:rPr lang="en-US" sz="2000" dirty="0" smtClean="0">
                <a:solidFill>
                  <a:schemeClr val="accent2"/>
                </a:solidFill>
              </a:rPr>
              <a:t> is </a:t>
            </a:r>
            <a:r>
              <a:rPr lang="en-US" sz="2000" b="1" i="1" dirty="0" smtClean="0">
                <a:solidFill>
                  <a:schemeClr val="accent2"/>
                </a:solidFill>
              </a:rPr>
              <a:t>Generic</a:t>
            </a:r>
            <a:r>
              <a:rPr lang="en-US" sz="2000" i="1" dirty="0" smtClean="0">
                <a:solidFill>
                  <a:schemeClr val="accent2"/>
                </a:solidFill>
              </a:rPr>
              <a:t>.</a:t>
            </a:r>
          </a:p>
          <a:p>
            <a:pPr marL="228600" marR="0" lvl="0" indent="-228600" algn="l" defTabSz="914400" rtl="0" eaLnBrk="1" fontAlgn="base" latinLnBrk="0" hangingPunct="1">
              <a:lnSpc>
                <a:spcPct val="100000"/>
              </a:lnSpc>
              <a:spcBef>
                <a:spcPct val="0"/>
              </a:spcBef>
              <a:spcAft>
                <a:spcPct val="0"/>
              </a:spcAft>
              <a:buClrTx/>
              <a:buSzTx/>
              <a:buFont typeface="Arial" pitchFamily="34" charset="0"/>
              <a:buChar char="•"/>
              <a:tabLst/>
            </a:pPr>
            <a:r>
              <a:rPr lang="en-US" sz="2000" b="1" dirty="0" smtClean="0">
                <a:solidFill>
                  <a:schemeClr val="accent2"/>
                </a:solidFill>
              </a:rPr>
              <a:t>Click on the Create New Material icon (second from left) at the bottom of the Material Browser. </a:t>
            </a:r>
            <a:endParaRPr lang="en-US" sz="2000" dirty="0" smtClean="0">
              <a:solidFill>
                <a:schemeClr val="accent2"/>
              </a:solidFill>
            </a:endParaRPr>
          </a:p>
        </p:txBody>
      </p:sp>
      <p:pic>
        <p:nvPicPr>
          <p:cNvPr id="43012" name="Picture 4"/>
          <p:cNvPicPr>
            <a:picLocks noChangeAspect="1" noChangeArrowheads="1"/>
          </p:cNvPicPr>
          <p:nvPr/>
        </p:nvPicPr>
        <p:blipFill>
          <a:blip r:embed="rId2" cstate="print"/>
          <a:srcRect/>
          <a:stretch>
            <a:fillRect/>
          </a:stretch>
        </p:blipFill>
        <p:spPr bwMode="auto">
          <a:xfrm>
            <a:off x="-2375694" y="1267825"/>
            <a:ext cx="2283960" cy="685188"/>
          </a:xfrm>
          <a:prstGeom prst="rect">
            <a:avLst/>
          </a:prstGeom>
          <a:noFill/>
          <a:ln w="9525">
            <a:noFill/>
            <a:miter lim="800000"/>
            <a:headEnd/>
            <a:tailEnd/>
          </a:ln>
        </p:spPr>
      </p:pic>
      <p:pic>
        <p:nvPicPr>
          <p:cNvPr id="2" name="Picture 1"/>
          <p:cNvPicPr>
            <a:picLocks noChangeAspect="1"/>
          </p:cNvPicPr>
          <p:nvPr/>
        </p:nvPicPr>
        <p:blipFill>
          <a:blip r:embed="rId3"/>
          <a:stretch>
            <a:fillRect/>
          </a:stretch>
        </p:blipFill>
        <p:spPr>
          <a:xfrm>
            <a:off x="4469945" y="437114"/>
            <a:ext cx="4547699" cy="3031799"/>
          </a:xfrm>
          <a:prstGeom prst="rect">
            <a:avLst/>
          </a:prstGeom>
        </p:spPr>
      </p:pic>
      <p:pic>
        <p:nvPicPr>
          <p:cNvPr id="11" name="Picture 10"/>
          <p:cNvPicPr>
            <a:picLocks noChangeAspect="1"/>
          </p:cNvPicPr>
          <p:nvPr/>
        </p:nvPicPr>
        <p:blipFill>
          <a:blip r:embed="rId4"/>
          <a:stretch>
            <a:fillRect/>
          </a:stretch>
        </p:blipFill>
        <p:spPr>
          <a:xfrm>
            <a:off x="4332543" y="3150053"/>
            <a:ext cx="4685102" cy="3584575"/>
          </a:xfrm>
          <a:prstGeom prst="rect">
            <a:avLst/>
          </a:prstGeom>
        </p:spPr>
      </p:pic>
      <p:cxnSp>
        <p:nvCxnSpPr>
          <p:cNvPr id="14" name="Straight Arrow Connector 13"/>
          <p:cNvCxnSpPr/>
          <p:nvPr/>
        </p:nvCxnSpPr>
        <p:spPr>
          <a:xfrm>
            <a:off x="2409371" y="2699657"/>
            <a:ext cx="2983876" cy="3759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66708" y="9554"/>
            <a:ext cx="403039" cy="381000"/>
          </a:xfrm>
          <a:noFill/>
        </p:spPr>
        <p:txBody>
          <a:bodyPr/>
          <a:lstStyle/>
          <a:p>
            <a:fld id="{83B14A58-A0AF-4119-AAC7-5996DE6F86F1}" type="slidenum">
              <a:rPr lang="en-US" b="1" smtClean="0">
                <a:solidFill>
                  <a:schemeClr val="accent2"/>
                </a:solidFill>
              </a:rPr>
              <a:pPr/>
              <a:t>26</a:t>
            </a:fld>
            <a:endParaRPr lang="en-US" b="1" dirty="0" smtClean="0">
              <a:solidFill>
                <a:schemeClr val="accent2"/>
              </a:solidFill>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Inventor Lecture #3</a:t>
            </a:r>
            <a:endParaRPr lang="en-US" sz="3200" dirty="0"/>
          </a:p>
        </p:txBody>
      </p:sp>
      <p:sp>
        <p:nvSpPr>
          <p:cNvPr id="8194" name="Rectangle 2"/>
          <p:cNvSpPr>
            <a:spLocks noChangeArrowheads="1"/>
          </p:cNvSpPr>
          <p:nvPr/>
        </p:nvSpPr>
        <p:spPr bwMode="auto">
          <a:xfrm>
            <a:off x="0" y="380999"/>
            <a:ext cx="4695825" cy="4001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lang="en-US" sz="2000" b="1" u="sng" dirty="0" smtClean="0">
                <a:solidFill>
                  <a:schemeClr val="accent2"/>
                </a:solidFill>
              </a:rPr>
              <a:t>Change the Material type</a:t>
            </a:r>
            <a:r>
              <a:rPr lang="en-US" sz="2000" dirty="0" smtClean="0">
                <a:solidFill>
                  <a:schemeClr val="accent2"/>
                </a:solidFill>
              </a:rPr>
              <a:t> (continued)</a:t>
            </a:r>
            <a:endParaRPr lang="en-US" sz="2000" b="1" u="sng" dirty="0" smtClean="0">
              <a:solidFill>
                <a:schemeClr val="accent2"/>
              </a:solidFill>
            </a:endParaRPr>
          </a:p>
        </p:txBody>
      </p:sp>
      <p:pic>
        <p:nvPicPr>
          <p:cNvPr id="44034" name="Picture 2"/>
          <p:cNvPicPr>
            <a:picLocks noChangeAspect="1" noChangeArrowheads="1"/>
          </p:cNvPicPr>
          <p:nvPr/>
        </p:nvPicPr>
        <p:blipFill>
          <a:blip r:embed="rId2" cstate="print"/>
          <a:srcRect/>
          <a:stretch>
            <a:fillRect/>
          </a:stretch>
        </p:blipFill>
        <p:spPr bwMode="auto">
          <a:xfrm>
            <a:off x="-2650042" y="3032963"/>
            <a:ext cx="1922603" cy="1077823"/>
          </a:xfrm>
          <a:prstGeom prst="rect">
            <a:avLst/>
          </a:prstGeom>
          <a:noFill/>
          <a:ln w="9525">
            <a:noFill/>
            <a:miter lim="800000"/>
            <a:headEnd/>
            <a:tailEnd/>
          </a:ln>
        </p:spPr>
      </p:pic>
      <p:pic>
        <p:nvPicPr>
          <p:cNvPr id="44035" name="Picture 3"/>
          <p:cNvPicPr>
            <a:picLocks noChangeAspect="1" noChangeArrowheads="1"/>
          </p:cNvPicPr>
          <p:nvPr/>
        </p:nvPicPr>
        <p:blipFill>
          <a:blip r:embed="rId3" cstate="print"/>
          <a:srcRect l="19844" t="26574" r="33594" b="6481"/>
          <a:stretch>
            <a:fillRect/>
          </a:stretch>
        </p:blipFill>
        <p:spPr bwMode="auto">
          <a:xfrm>
            <a:off x="-2650042" y="761999"/>
            <a:ext cx="2461633" cy="1990784"/>
          </a:xfrm>
          <a:prstGeom prst="rect">
            <a:avLst/>
          </a:prstGeom>
          <a:noFill/>
          <a:ln w="9525">
            <a:noFill/>
            <a:miter lim="800000"/>
            <a:headEnd/>
            <a:tailEnd/>
          </a:ln>
        </p:spPr>
      </p:pic>
      <p:sp>
        <p:nvSpPr>
          <p:cNvPr id="13" name="Rectangle 2"/>
          <p:cNvSpPr>
            <a:spLocks noChangeArrowheads="1"/>
          </p:cNvSpPr>
          <p:nvPr/>
        </p:nvSpPr>
        <p:spPr bwMode="auto">
          <a:xfrm>
            <a:off x="-1" y="781109"/>
            <a:ext cx="8868229" cy="6463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buFont typeface="Arial" pitchFamily="34" charset="0"/>
              <a:buChar char="•"/>
              <a:tabLst/>
            </a:pPr>
            <a:r>
              <a:rPr lang="en-US" sz="1800" dirty="0" smtClean="0">
                <a:solidFill>
                  <a:schemeClr val="accent2"/>
                </a:solidFill>
              </a:rPr>
              <a:t>When the Default New Material box opens change the name to </a:t>
            </a:r>
            <a:r>
              <a:rPr lang="en-US" sz="1800" b="1" i="1" dirty="0" err="1" smtClean="0">
                <a:solidFill>
                  <a:schemeClr val="accent2"/>
                </a:solidFill>
              </a:rPr>
              <a:t>AA_Battery</a:t>
            </a:r>
            <a:r>
              <a:rPr lang="en-US" sz="1800" dirty="0" smtClean="0">
                <a:solidFill>
                  <a:schemeClr val="accent2"/>
                </a:solidFill>
              </a:rPr>
              <a:t> and then click on the Physical tab. </a:t>
            </a:r>
          </a:p>
        </p:txBody>
      </p:sp>
      <p:pic>
        <p:nvPicPr>
          <p:cNvPr id="3" name="Picture 2"/>
          <p:cNvPicPr>
            <a:picLocks noChangeAspect="1"/>
          </p:cNvPicPr>
          <p:nvPr/>
        </p:nvPicPr>
        <p:blipFill>
          <a:blip r:embed="rId4"/>
          <a:stretch>
            <a:fillRect/>
          </a:stretch>
        </p:blipFill>
        <p:spPr>
          <a:xfrm>
            <a:off x="204787" y="1427442"/>
            <a:ext cx="5360801" cy="1046438"/>
          </a:xfrm>
          <a:prstGeom prst="rect">
            <a:avLst/>
          </a:prstGeom>
        </p:spPr>
      </p:pic>
      <p:cxnSp>
        <p:nvCxnSpPr>
          <p:cNvPr id="5" name="Straight Arrow Connector 4"/>
          <p:cNvCxnSpPr/>
          <p:nvPr/>
        </p:nvCxnSpPr>
        <p:spPr>
          <a:xfrm>
            <a:off x="3619500" y="1241711"/>
            <a:ext cx="814613" cy="5156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619500" y="1241711"/>
            <a:ext cx="188409" cy="7459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2119086" y="1241711"/>
            <a:ext cx="1500415" cy="80480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04787" y="3318144"/>
            <a:ext cx="3414713" cy="3139321"/>
          </a:xfrm>
          <a:prstGeom prst="rect">
            <a:avLst/>
          </a:prstGeom>
        </p:spPr>
        <p:txBody>
          <a:bodyPr wrap="square">
            <a:spAutoFit/>
          </a:bodyPr>
          <a:lstStyle/>
          <a:p>
            <a:pPr marL="228600" lvl="0" indent="-228600">
              <a:buFont typeface="Arial" pitchFamily="34" charset="0"/>
              <a:buChar char="•"/>
            </a:pPr>
            <a:r>
              <a:rPr lang="en-US" sz="1800" dirty="0">
                <a:solidFill>
                  <a:schemeClr val="accent2"/>
                </a:solidFill>
              </a:rPr>
              <a:t>When the </a:t>
            </a:r>
            <a:r>
              <a:rPr lang="en-US" sz="1800" dirty="0" smtClean="0">
                <a:solidFill>
                  <a:schemeClr val="accent2"/>
                </a:solidFill>
              </a:rPr>
              <a:t>Physical tab opens change the density to .101535 </a:t>
            </a:r>
            <a:r>
              <a:rPr lang="en-US" sz="1800" dirty="0" err="1" smtClean="0">
                <a:solidFill>
                  <a:schemeClr val="accent2"/>
                </a:solidFill>
              </a:rPr>
              <a:t>lb</a:t>
            </a:r>
            <a:r>
              <a:rPr lang="en-US" sz="1800" dirty="0" smtClean="0">
                <a:solidFill>
                  <a:schemeClr val="accent2"/>
                </a:solidFill>
              </a:rPr>
              <a:t>/in</a:t>
            </a:r>
            <a:r>
              <a:rPr lang="en-US" sz="1800" baseline="30000" dirty="0" smtClean="0">
                <a:solidFill>
                  <a:schemeClr val="accent2"/>
                </a:solidFill>
              </a:rPr>
              <a:t>3</a:t>
            </a:r>
            <a:r>
              <a:rPr lang="en-US" sz="1800" dirty="0" smtClean="0">
                <a:solidFill>
                  <a:schemeClr val="accent2"/>
                </a:solidFill>
              </a:rPr>
              <a:t>, press the Enter key and click apply. </a:t>
            </a:r>
          </a:p>
          <a:p>
            <a:pPr marL="228600" lvl="0" indent="-228600">
              <a:buFont typeface="Arial" pitchFamily="34" charset="0"/>
              <a:buChar char="•"/>
            </a:pPr>
            <a:r>
              <a:rPr lang="en-US" sz="1800" dirty="0" smtClean="0">
                <a:solidFill>
                  <a:schemeClr val="accent2"/>
                </a:solidFill>
              </a:rPr>
              <a:t>Exit the Material </a:t>
            </a:r>
            <a:r>
              <a:rPr lang="en-US" sz="1800" dirty="0">
                <a:solidFill>
                  <a:schemeClr val="accent2"/>
                </a:solidFill>
              </a:rPr>
              <a:t>Editor: </a:t>
            </a:r>
            <a:r>
              <a:rPr lang="en-US" sz="1800" dirty="0" smtClean="0">
                <a:solidFill>
                  <a:schemeClr val="accent2"/>
                </a:solidFill>
              </a:rPr>
              <a:t>AA Battery, and exit the Material Browser.</a:t>
            </a:r>
          </a:p>
          <a:p>
            <a:pPr marL="228600" lvl="0" indent="-228600">
              <a:buFont typeface="Arial" pitchFamily="34" charset="0"/>
              <a:buChar char="•"/>
            </a:pPr>
            <a:r>
              <a:rPr lang="en-US" sz="1800" dirty="0" smtClean="0">
                <a:solidFill>
                  <a:schemeClr val="accent2"/>
                </a:solidFill>
              </a:rPr>
              <a:t>Reopen the Material Browser and </a:t>
            </a:r>
            <a:r>
              <a:rPr lang="en-US" sz="1800" b="1" i="1" dirty="0" smtClean="0">
                <a:solidFill>
                  <a:schemeClr val="accent2"/>
                </a:solidFill>
              </a:rPr>
              <a:t>AA Battery </a:t>
            </a:r>
            <a:r>
              <a:rPr lang="en-US" sz="1800" dirty="0" smtClean="0">
                <a:solidFill>
                  <a:schemeClr val="accent2"/>
                </a:solidFill>
              </a:rPr>
              <a:t>should be included  in the Document Materials List.  </a:t>
            </a:r>
            <a:endParaRPr lang="en-US" sz="1800" dirty="0">
              <a:solidFill>
                <a:schemeClr val="accent2"/>
              </a:solidFill>
            </a:endParaRPr>
          </a:p>
        </p:txBody>
      </p:sp>
      <p:pic>
        <p:nvPicPr>
          <p:cNvPr id="27" name="Picture 26"/>
          <p:cNvPicPr>
            <a:picLocks noChangeAspect="1"/>
          </p:cNvPicPr>
          <p:nvPr/>
        </p:nvPicPr>
        <p:blipFill>
          <a:blip r:embed="rId5"/>
          <a:stretch>
            <a:fillRect/>
          </a:stretch>
        </p:blipFill>
        <p:spPr>
          <a:xfrm>
            <a:off x="5533799" y="1241711"/>
            <a:ext cx="3606761" cy="5038452"/>
          </a:xfrm>
          <a:prstGeom prst="rect">
            <a:avLst/>
          </a:prstGeom>
        </p:spPr>
      </p:pic>
      <p:cxnSp>
        <p:nvCxnSpPr>
          <p:cNvPr id="9216" name="Straight Arrow Connector 9215"/>
          <p:cNvCxnSpPr/>
          <p:nvPr/>
        </p:nvCxnSpPr>
        <p:spPr>
          <a:xfrm>
            <a:off x="1741714" y="4368800"/>
            <a:ext cx="5341257" cy="8708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58224" y="0"/>
            <a:ext cx="485775" cy="381000"/>
          </a:xfrm>
          <a:noFill/>
        </p:spPr>
        <p:txBody>
          <a:bodyPr/>
          <a:lstStyle/>
          <a:p>
            <a:fld id="{83B14A58-A0AF-4119-AAC7-5996DE6F86F1}" type="slidenum">
              <a:rPr lang="en-US" b="1" smtClean="0">
                <a:solidFill>
                  <a:schemeClr val="accent2"/>
                </a:solidFill>
              </a:rPr>
              <a:pPr/>
              <a:t>27</a:t>
            </a:fld>
            <a:endParaRPr lang="en-US" b="1" dirty="0" smtClean="0">
              <a:solidFill>
                <a:schemeClr val="accent2"/>
              </a:solidFill>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Inventor Lecture #3</a:t>
            </a:r>
            <a:endParaRPr lang="en-US" sz="3200" dirty="0"/>
          </a:p>
        </p:txBody>
      </p:sp>
      <p:sp>
        <p:nvSpPr>
          <p:cNvPr id="8194" name="Rectangle 2"/>
          <p:cNvSpPr>
            <a:spLocks noChangeArrowheads="1"/>
          </p:cNvSpPr>
          <p:nvPr/>
        </p:nvSpPr>
        <p:spPr bwMode="auto">
          <a:xfrm>
            <a:off x="0" y="742950"/>
            <a:ext cx="9144000" cy="25545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lang="en-US" sz="2000" dirty="0" smtClean="0">
                <a:solidFill>
                  <a:schemeClr val="accent2"/>
                </a:solidFill>
              </a:rPr>
              <a:t>Right-click on </a:t>
            </a:r>
            <a:r>
              <a:rPr lang="en-US" sz="2000" b="1" i="1" dirty="0" err="1" smtClean="0">
                <a:solidFill>
                  <a:schemeClr val="accent2"/>
                </a:solidFill>
              </a:rPr>
              <a:t>AA_Battery</a:t>
            </a:r>
            <a:r>
              <a:rPr lang="en-US" sz="2000" dirty="0" smtClean="0">
                <a:solidFill>
                  <a:schemeClr val="accent2"/>
                </a:solidFill>
              </a:rPr>
              <a:t> under </a:t>
            </a:r>
            <a:r>
              <a:rPr lang="en-US" sz="2000" b="1" i="1" dirty="0" smtClean="0">
                <a:solidFill>
                  <a:schemeClr val="accent2"/>
                </a:solidFill>
              </a:rPr>
              <a:t>Document Materials </a:t>
            </a:r>
            <a:r>
              <a:rPr lang="en-US" sz="2000" dirty="0" smtClean="0">
                <a:solidFill>
                  <a:schemeClr val="accent2"/>
                </a:solidFill>
              </a:rPr>
              <a:t>and select </a:t>
            </a:r>
            <a:r>
              <a:rPr lang="en-US" sz="2000" b="1" i="1" dirty="0" smtClean="0">
                <a:solidFill>
                  <a:schemeClr val="accent2"/>
                </a:solidFill>
              </a:rPr>
              <a:t>Assign to Selection </a:t>
            </a:r>
            <a:r>
              <a:rPr lang="en-US" sz="2000" dirty="0" smtClean="0">
                <a:solidFill>
                  <a:schemeClr val="accent2"/>
                </a:solidFill>
              </a:rPr>
              <a:t>(this assigns the new material to the part). </a:t>
            </a:r>
            <a:r>
              <a:rPr lang="en-US" sz="2000" b="1" dirty="0" smtClean="0">
                <a:solidFill>
                  <a:schemeClr val="accent2"/>
                </a:solidFill>
              </a:rPr>
              <a:t>Close the Material Browser.</a:t>
            </a:r>
          </a:p>
          <a:p>
            <a:pPr marL="228600" lvl="0" indent="-228600">
              <a:buFont typeface="Arial" pitchFamily="34" charset="0"/>
              <a:buChar char="•"/>
            </a:pPr>
            <a:r>
              <a:rPr lang="en-US" sz="2000" dirty="0" smtClean="0">
                <a:solidFill>
                  <a:schemeClr val="accent2"/>
                </a:solidFill>
              </a:rPr>
              <a:t>As done previously, right-click on the part name (</a:t>
            </a:r>
            <a:r>
              <a:rPr lang="en-US" sz="2000" dirty="0" err="1" smtClean="0">
                <a:solidFill>
                  <a:schemeClr val="accent2"/>
                </a:solidFill>
              </a:rPr>
              <a:t>AA_Battery</a:t>
            </a:r>
            <a:r>
              <a:rPr lang="en-US" sz="2000" dirty="0" smtClean="0">
                <a:solidFill>
                  <a:schemeClr val="accent2"/>
                </a:solidFill>
              </a:rPr>
              <a:t>) in the Model browser </a:t>
            </a:r>
            <a:r>
              <a:rPr lang="en-US" sz="2000" b="1" dirty="0" smtClean="0">
                <a:solidFill>
                  <a:schemeClr val="accent2"/>
                </a:solidFill>
              </a:rPr>
              <a:t>of the .</a:t>
            </a:r>
            <a:r>
              <a:rPr lang="en-US" sz="2000" b="1" dirty="0" err="1" smtClean="0">
                <a:solidFill>
                  <a:schemeClr val="accent2"/>
                </a:solidFill>
              </a:rPr>
              <a:t>ipt</a:t>
            </a:r>
            <a:r>
              <a:rPr lang="en-US" sz="2000" b="1" dirty="0" smtClean="0">
                <a:solidFill>
                  <a:schemeClr val="accent2"/>
                </a:solidFill>
              </a:rPr>
              <a:t> file</a:t>
            </a:r>
            <a:r>
              <a:rPr lang="en-US" sz="2000" dirty="0" smtClean="0">
                <a:solidFill>
                  <a:schemeClr val="accent2"/>
                </a:solidFill>
              </a:rPr>
              <a:t> and select </a:t>
            </a:r>
            <a:r>
              <a:rPr lang="en-US" sz="2000" b="1" i="1" dirty="0" err="1" smtClean="0">
                <a:solidFill>
                  <a:schemeClr val="accent2"/>
                </a:solidFill>
              </a:rPr>
              <a:t>iProperties</a:t>
            </a:r>
            <a:r>
              <a:rPr lang="en-US" sz="2000" dirty="0" smtClean="0">
                <a:solidFill>
                  <a:schemeClr val="accent2"/>
                </a:solidFill>
              </a:rPr>
              <a:t>. </a:t>
            </a:r>
          </a:p>
          <a:p>
            <a:pPr marL="228600" lvl="0" indent="-228600">
              <a:buFont typeface="Arial" pitchFamily="34" charset="0"/>
              <a:buChar char="•"/>
            </a:pPr>
            <a:r>
              <a:rPr lang="en-US" sz="2000" dirty="0" smtClean="0">
                <a:solidFill>
                  <a:schemeClr val="accent2"/>
                </a:solidFill>
              </a:rPr>
              <a:t>Select the </a:t>
            </a:r>
            <a:r>
              <a:rPr lang="en-US" sz="2000" b="1" i="1" dirty="0" smtClean="0">
                <a:solidFill>
                  <a:schemeClr val="accent2"/>
                </a:solidFill>
              </a:rPr>
              <a:t>Physical</a:t>
            </a:r>
            <a:r>
              <a:rPr lang="en-US" sz="2000" dirty="0" smtClean="0">
                <a:solidFill>
                  <a:schemeClr val="accent2"/>
                </a:solidFill>
              </a:rPr>
              <a:t> tab.</a:t>
            </a:r>
          </a:p>
          <a:p>
            <a:pPr marL="228600" lvl="0" indent="-228600">
              <a:buFont typeface="Arial" pitchFamily="34" charset="0"/>
              <a:buChar char="•"/>
            </a:pPr>
            <a:r>
              <a:rPr lang="en-US" sz="2000" dirty="0" smtClean="0">
                <a:solidFill>
                  <a:schemeClr val="accent2"/>
                </a:solidFill>
              </a:rPr>
              <a:t>Check to see if the </a:t>
            </a:r>
            <a:r>
              <a:rPr lang="en-US" sz="2000" b="1" dirty="0" smtClean="0">
                <a:solidFill>
                  <a:schemeClr val="accent2"/>
                </a:solidFill>
              </a:rPr>
              <a:t>material and</a:t>
            </a:r>
            <a:r>
              <a:rPr lang="en-US" sz="2000" dirty="0" smtClean="0">
                <a:solidFill>
                  <a:schemeClr val="accent2"/>
                </a:solidFill>
              </a:rPr>
              <a:t> mass have been</a:t>
            </a:r>
          </a:p>
          <a:p>
            <a:pPr marL="228600" lvl="0" indent="-228600"/>
            <a:r>
              <a:rPr lang="en-US" sz="2000" dirty="0" smtClean="0">
                <a:solidFill>
                  <a:schemeClr val="accent2"/>
                </a:solidFill>
              </a:rPr>
              <a:t>    changed to the desired value. </a:t>
            </a:r>
            <a:r>
              <a:rPr lang="en-US" sz="2000" b="1" dirty="0" smtClean="0">
                <a:solidFill>
                  <a:schemeClr val="accent2"/>
                </a:solidFill>
              </a:rPr>
              <a:t>If not change the</a:t>
            </a:r>
          </a:p>
          <a:p>
            <a:pPr marL="228600" lvl="0" indent="-228600"/>
            <a:r>
              <a:rPr lang="en-US" sz="2000" b="1" dirty="0">
                <a:solidFill>
                  <a:schemeClr val="accent2"/>
                </a:solidFill>
              </a:rPr>
              <a:t> </a:t>
            </a:r>
            <a:r>
              <a:rPr lang="en-US" sz="2000" b="1" dirty="0" smtClean="0">
                <a:solidFill>
                  <a:schemeClr val="accent2"/>
                </a:solidFill>
              </a:rPr>
              <a:t>   material to </a:t>
            </a:r>
            <a:r>
              <a:rPr lang="en-US" sz="2000" b="1" i="1" dirty="0" smtClean="0">
                <a:solidFill>
                  <a:schemeClr val="accent2"/>
                </a:solidFill>
              </a:rPr>
              <a:t>AA Battery</a:t>
            </a:r>
            <a:r>
              <a:rPr lang="en-US" sz="2000" b="1" dirty="0" smtClean="0">
                <a:solidFill>
                  <a:schemeClr val="accent2"/>
                </a:solidFill>
              </a:rPr>
              <a:t>, click Apply, and Close.</a:t>
            </a:r>
            <a:r>
              <a:rPr lang="en-US" sz="2000" dirty="0" smtClean="0">
                <a:solidFill>
                  <a:schemeClr val="accent2"/>
                </a:solidFill>
              </a:rPr>
              <a:t> </a:t>
            </a:r>
          </a:p>
        </p:txBody>
      </p:sp>
      <p:pic>
        <p:nvPicPr>
          <p:cNvPr id="40962" name="Picture 2"/>
          <p:cNvPicPr>
            <a:picLocks noChangeAspect="1" noChangeArrowheads="1"/>
          </p:cNvPicPr>
          <p:nvPr/>
        </p:nvPicPr>
        <p:blipFill>
          <a:blip r:embed="rId2" cstate="print"/>
          <a:srcRect/>
          <a:stretch>
            <a:fillRect/>
          </a:stretch>
        </p:blipFill>
        <p:spPr bwMode="auto">
          <a:xfrm>
            <a:off x="5543551" y="1784639"/>
            <a:ext cx="3600450" cy="5073361"/>
          </a:xfrm>
          <a:prstGeom prst="rect">
            <a:avLst/>
          </a:prstGeom>
          <a:noFill/>
          <a:ln w="9525">
            <a:noFill/>
            <a:miter lim="800000"/>
            <a:headEnd/>
            <a:tailEnd/>
          </a:ln>
        </p:spPr>
      </p:pic>
      <p:sp>
        <p:nvSpPr>
          <p:cNvPr id="7" name="Rectangle 6"/>
          <p:cNvSpPr/>
          <p:nvPr/>
        </p:nvSpPr>
        <p:spPr>
          <a:xfrm>
            <a:off x="6019798" y="3771900"/>
            <a:ext cx="1143002" cy="3048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371724" y="3741003"/>
            <a:ext cx="2771775" cy="338554"/>
          </a:xfrm>
          <a:prstGeom prst="rect">
            <a:avLst/>
          </a:prstGeom>
          <a:solidFill>
            <a:schemeClr val="bg1"/>
          </a:solidFill>
          <a:ln w="19050">
            <a:solidFill>
              <a:srgbClr val="FF0000"/>
            </a:solidFill>
          </a:ln>
        </p:spPr>
        <p:txBody>
          <a:bodyPr wrap="square">
            <a:spAutoFit/>
          </a:bodyPr>
          <a:lstStyle/>
          <a:p>
            <a:r>
              <a:rPr lang="en-US" sz="1600" b="1" i="1" dirty="0" smtClean="0">
                <a:solidFill>
                  <a:srgbClr val="FF0000"/>
                </a:solidFill>
                <a:cs typeface="Times New Roman" pitchFamily="18" charset="0"/>
              </a:rPr>
              <a:t>Correct mass:  0.023 kg = 23 g</a:t>
            </a:r>
          </a:p>
        </p:txBody>
      </p:sp>
      <p:pic>
        <p:nvPicPr>
          <p:cNvPr id="40963" name="Picture 3"/>
          <p:cNvPicPr>
            <a:picLocks noChangeAspect="1" noChangeArrowheads="1"/>
          </p:cNvPicPr>
          <p:nvPr/>
        </p:nvPicPr>
        <p:blipFill>
          <a:blip r:embed="rId3" cstate="print"/>
          <a:srcRect l="36146" t="24907" r="36146" b="49815"/>
          <a:stretch>
            <a:fillRect/>
          </a:stretch>
        </p:blipFill>
        <p:spPr bwMode="auto">
          <a:xfrm>
            <a:off x="0" y="4257675"/>
            <a:ext cx="5067300" cy="2600325"/>
          </a:xfrm>
          <a:prstGeom prst="rect">
            <a:avLst/>
          </a:prstGeom>
          <a:noFill/>
          <a:ln w="9525">
            <a:noFill/>
            <a:miter lim="800000"/>
            <a:headEnd/>
            <a:tailEnd/>
          </a:ln>
        </p:spPr>
      </p:pic>
      <p:sp>
        <p:nvSpPr>
          <p:cNvPr id="11" name="Rectangle 2"/>
          <p:cNvSpPr>
            <a:spLocks noChangeArrowheads="1"/>
          </p:cNvSpPr>
          <p:nvPr/>
        </p:nvSpPr>
        <p:spPr bwMode="auto">
          <a:xfrm>
            <a:off x="0" y="380999"/>
            <a:ext cx="4695825" cy="4001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lang="en-US" sz="2000" b="1" u="sng" dirty="0" smtClean="0">
                <a:solidFill>
                  <a:schemeClr val="accent2"/>
                </a:solidFill>
              </a:rPr>
              <a:t>Change the Material type</a:t>
            </a:r>
            <a:r>
              <a:rPr lang="en-US" sz="2000" dirty="0" smtClean="0">
                <a:solidFill>
                  <a:schemeClr val="accent2"/>
                </a:solidFill>
              </a:rPr>
              <a:t> (continued)</a:t>
            </a:r>
            <a:endParaRPr lang="en-US" sz="2000" b="1" u="sng" dirty="0" smtClean="0">
              <a:solidFill>
                <a:schemeClr val="accent2"/>
              </a:solidFill>
            </a:endParaRPr>
          </a:p>
        </p:txBody>
      </p:sp>
      <p:cxnSp>
        <p:nvCxnSpPr>
          <p:cNvPr id="12" name="Straight Arrow Connector 11"/>
          <p:cNvCxnSpPr>
            <a:stCxn id="8" idx="3"/>
            <a:endCxn id="7" idx="1"/>
          </p:cNvCxnSpPr>
          <p:nvPr/>
        </p:nvCxnSpPr>
        <p:spPr>
          <a:xfrm>
            <a:off x="5143499" y="3910280"/>
            <a:ext cx="876299" cy="1402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0" y="5381624"/>
            <a:ext cx="1114425" cy="2381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333498" y="5505450"/>
            <a:ext cx="1143002" cy="228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 y="4895850"/>
            <a:ext cx="1323975" cy="2381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58224" y="0"/>
            <a:ext cx="485775" cy="381000"/>
          </a:xfrm>
          <a:noFill/>
        </p:spPr>
        <p:txBody>
          <a:bodyPr/>
          <a:lstStyle/>
          <a:p>
            <a:fld id="{83B14A58-A0AF-4119-AAC7-5996DE6F86F1}" type="slidenum">
              <a:rPr lang="en-US" smtClean="0"/>
              <a:pPr/>
              <a:t>3</a:t>
            </a:fld>
            <a:endParaRPr lang="en-US" dirty="0" smtClean="0"/>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Inventor Lecture #3</a:t>
            </a:r>
            <a:endParaRPr lang="en-US" sz="3200" dirty="0"/>
          </a:p>
        </p:txBody>
      </p:sp>
      <p:sp>
        <p:nvSpPr>
          <p:cNvPr id="8194" name="Rectangle 2"/>
          <p:cNvSpPr>
            <a:spLocks noChangeArrowheads="1"/>
          </p:cNvSpPr>
          <p:nvPr/>
        </p:nvSpPr>
        <p:spPr bwMode="auto">
          <a:xfrm>
            <a:off x="0" y="381000"/>
            <a:ext cx="9144000" cy="16312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r>
              <a:rPr lang="en-US" sz="2000" b="1" u="sng" dirty="0" smtClean="0">
                <a:solidFill>
                  <a:schemeClr val="accent2"/>
                </a:solidFill>
                <a:cs typeface="Times New Roman" pitchFamily="18" charset="0"/>
              </a:rPr>
              <a:t>Example</a:t>
            </a:r>
            <a:r>
              <a:rPr lang="en-US" sz="2000" dirty="0" smtClean="0">
                <a:solidFill>
                  <a:schemeClr val="accent2"/>
                </a:solidFill>
                <a:cs typeface="Times New Roman" pitchFamily="18" charset="0"/>
              </a:rPr>
              <a:t>:</a:t>
            </a:r>
          </a:p>
          <a:p>
            <a:pPr marL="457200" indent="-457200">
              <a:buAutoNum type="arabicParenR"/>
              <a:tabLst>
                <a:tab pos="457200" algn="l"/>
              </a:tabLst>
            </a:pPr>
            <a:r>
              <a:rPr lang="en-US" sz="2000" dirty="0" smtClean="0">
                <a:solidFill>
                  <a:schemeClr val="accent2"/>
                </a:solidFill>
                <a:cs typeface="Times New Roman" pitchFamily="18" charset="0"/>
              </a:rPr>
              <a:t>Create a part (such as </a:t>
            </a:r>
            <a:r>
              <a:rPr lang="en-US" sz="2000" dirty="0" err="1" smtClean="0">
                <a:solidFill>
                  <a:schemeClr val="accent2"/>
                </a:solidFill>
                <a:cs typeface="Times New Roman" pitchFamily="18" charset="0"/>
              </a:rPr>
              <a:t>Prob</a:t>
            </a:r>
            <a:r>
              <a:rPr lang="en-US" sz="2000" dirty="0" smtClean="0">
                <a:solidFill>
                  <a:schemeClr val="accent2"/>
                </a:solidFill>
                <a:cs typeface="Times New Roman" pitchFamily="18" charset="0"/>
              </a:rPr>
              <a:t> 4 on sheet A-2 (page D-23) in Engineering Graphics Text and Workbook, Series 1.2, by Craig &amp; Craig).  </a:t>
            </a:r>
          </a:p>
          <a:p>
            <a:pPr marL="685800" lvl="1" indent="-228600">
              <a:buFont typeface="Arial" pitchFamily="34" charset="0"/>
              <a:buChar char="•"/>
              <a:tabLst>
                <a:tab pos="457200" algn="l"/>
              </a:tabLst>
            </a:pPr>
            <a:r>
              <a:rPr lang="en-US" sz="2000" dirty="0" smtClean="0">
                <a:solidFill>
                  <a:schemeClr val="accent2"/>
                </a:solidFill>
                <a:cs typeface="Times New Roman" pitchFamily="18" charset="0"/>
              </a:rPr>
              <a:t>Add convenient  dimensions (which will later be imported into a drawing file).</a:t>
            </a:r>
          </a:p>
          <a:p>
            <a:pPr marL="685800" lvl="1" indent="-228600">
              <a:buFont typeface="Arial" pitchFamily="34" charset="0"/>
              <a:buChar char="•"/>
              <a:tabLst>
                <a:tab pos="457200" algn="l"/>
              </a:tabLst>
            </a:pPr>
            <a:r>
              <a:rPr lang="en-US" sz="2000" dirty="0" smtClean="0">
                <a:solidFill>
                  <a:schemeClr val="accent2"/>
                </a:solidFill>
                <a:cs typeface="Times New Roman" pitchFamily="18" charset="0"/>
              </a:rPr>
              <a:t>Save the part and remember the name (such as Part2.ipt)</a:t>
            </a:r>
            <a:endParaRPr lang="en-US" sz="2000" dirty="0" smtClean="0">
              <a:solidFill>
                <a:schemeClr val="accent2"/>
              </a:solidFill>
            </a:endParaRPr>
          </a:p>
        </p:txBody>
      </p:sp>
      <p:sp>
        <p:nvSpPr>
          <p:cNvPr id="6159" name="Text Box 15"/>
          <p:cNvSpPr txBox="1">
            <a:spLocks noChangeArrowheads="1"/>
          </p:cNvSpPr>
          <p:nvPr/>
        </p:nvSpPr>
        <p:spPr bwMode="auto">
          <a:xfrm>
            <a:off x="4229099" y="2571750"/>
            <a:ext cx="4686301" cy="1247776"/>
          </a:xfrm>
          <a:prstGeom prst="rect">
            <a:avLst/>
          </a:prstGeom>
          <a:solidFill>
            <a:srgbClr val="FFFFFF"/>
          </a:solidFill>
          <a:ln w="19050">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800" b="1" i="1" u="sng" strike="noStrike" cap="none" normalizeH="0" baseline="0" dirty="0" smtClean="0">
                <a:ln>
                  <a:noFill/>
                </a:ln>
                <a:solidFill>
                  <a:srgbClr val="FF0000"/>
                </a:solidFill>
                <a:effectLst/>
                <a:latin typeface="+mj-lt"/>
                <a:cs typeface="Arial" pitchFamily="34" charset="0"/>
              </a:rPr>
              <a:t>Note:</a:t>
            </a:r>
            <a:r>
              <a:rPr kumimoji="0" lang="en-US" sz="1800" b="1" i="1" u="none" strike="noStrike" cap="none" normalizeH="0" baseline="0" dirty="0" smtClean="0">
                <a:ln>
                  <a:noFill/>
                </a:ln>
                <a:solidFill>
                  <a:srgbClr val="FF0000"/>
                </a:solidFill>
                <a:effectLst/>
                <a:latin typeface="+mj-lt"/>
                <a:cs typeface="Arial" pitchFamily="34" charset="0"/>
              </a:rPr>
              <a:t>  It is a good idea to decide how you want </a:t>
            </a:r>
            <a:r>
              <a:rPr lang="en-US" sz="1800" b="1" i="1" dirty="0" smtClean="0">
                <a:solidFill>
                  <a:srgbClr val="FF0000"/>
                </a:solidFill>
                <a:latin typeface="+mj-lt"/>
                <a:cs typeface="Arial" pitchFamily="34" charset="0"/>
              </a:rPr>
              <a:t>an object to be oriented and then choose an appropriate 2D sketch plane to begin.  In this case beginning with a </a:t>
            </a:r>
            <a:r>
              <a:rPr lang="en-US" sz="1800" b="1" i="1" u="sng" dirty="0" smtClean="0">
                <a:solidFill>
                  <a:srgbClr val="FF0000"/>
                </a:solidFill>
                <a:latin typeface="+mj-lt"/>
                <a:cs typeface="Arial" pitchFamily="34" charset="0"/>
              </a:rPr>
              <a:t>front view</a:t>
            </a:r>
            <a:r>
              <a:rPr lang="en-US" sz="1800" b="1" i="1" dirty="0" smtClean="0">
                <a:solidFill>
                  <a:srgbClr val="FF0000"/>
                </a:solidFill>
                <a:latin typeface="+mj-lt"/>
                <a:cs typeface="Arial" pitchFamily="34" charset="0"/>
              </a:rPr>
              <a:t> will work well.</a:t>
            </a:r>
            <a:endParaRPr kumimoji="0" lang="en-US" sz="1800" b="1" i="1" u="none" strike="noStrike" cap="none" normalizeH="0" baseline="0" dirty="0" smtClean="0">
              <a:ln>
                <a:noFill/>
              </a:ln>
              <a:solidFill>
                <a:srgbClr val="FF0000"/>
              </a:solidFill>
              <a:effectLst/>
              <a:latin typeface="+mj-lt"/>
              <a:cs typeface="Arial" pitchFamily="34" charset="0"/>
            </a:endParaRPr>
          </a:p>
        </p:txBody>
      </p:sp>
      <p:grpSp>
        <p:nvGrpSpPr>
          <p:cNvPr id="29" name="Group 28"/>
          <p:cNvGrpSpPr/>
          <p:nvPr/>
        </p:nvGrpSpPr>
        <p:grpSpPr>
          <a:xfrm>
            <a:off x="4724400" y="3886201"/>
            <a:ext cx="2876550" cy="2971799"/>
            <a:chOff x="4019550" y="3457575"/>
            <a:chExt cx="2876550" cy="2971799"/>
          </a:xfrm>
        </p:grpSpPr>
        <p:sp>
          <p:nvSpPr>
            <p:cNvPr id="6157" name="Text Box 13"/>
            <p:cNvSpPr txBox="1">
              <a:spLocks noChangeArrowheads="1"/>
            </p:cNvSpPr>
            <p:nvPr/>
          </p:nvSpPr>
          <p:spPr bwMode="auto">
            <a:xfrm>
              <a:off x="4019550" y="5619750"/>
              <a:ext cx="43815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smtClean="0">
                  <a:ln>
                    <a:noFill/>
                  </a:ln>
                  <a:solidFill>
                    <a:schemeClr val="tx1"/>
                  </a:solidFill>
                  <a:effectLst/>
                  <a:latin typeface="Calibri" pitchFamily="34" charset="0"/>
                  <a:cs typeface="Arial" pitchFamily="34" charset="0"/>
                </a:rPr>
                <a:t>z</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6160" name="AutoShape 16"/>
            <p:cNvCxnSpPr>
              <a:cxnSpLocks noChangeShapeType="1"/>
            </p:cNvCxnSpPr>
            <p:nvPr/>
          </p:nvCxnSpPr>
          <p:spPr bwMode="auto">
            <a:xfrm flipV="1">
              <a:off x="5257800" y="3743325"/>
              <a:ext cx="0" cy="1200150"/>
            </a:xfrm>
            <a:prstGeom prst="straightConnector1">
              <a:avLst/>
            </a:prstGeom>
            <a:noFill/>
            <a:ln w="38100">
              <a:solidFill>
                <a:srgbClr val="000000"/>
              </a:solidFill>
              <a:round/>
              <a:headEnd/>
              <a:tailEnd type="triangle" w="med" len="med"/>
            </a:ln>
          </p:spPr>
        </p:cxnSp>
        <p:cxnSp>
          <p:nvCxnSpPr>
            <p:cNvPr id="6161" name="AutoShape 17"/>
            <p:cNvCxnSpPr>
              <a:cxnSpLocks noChangeShapeType="1"/>
            </p:cNvCxnSpPr>
            <p:nvPr/>
          </p:nvCxnSpPr>
          <p:spPr bwMode="auto">
            <a:xfrm>
              <a:off x="5257800" y="4933950"/>
              <a:ext cx="1238885" cy="495935"/>
            </a:xfrm>
            <a:prstGeom prst="straightConnector1">
              <a:avLst/>
            </a:prstGeom>
            <a:noFill/>
            <a:ln w="38100">
              <a:solidFill>
                <a:srgbClr val="000000"/>
              </a:solidFill>
              <a:round/>
              <a:headEnd/>
              <a:tailEnd type="triangle" w="med" len="med"/>
            </a:ln>
          </p:spPr>
        </p:cxnSp>
        <p:cxnSp>
          <p:nvCxnSpPr>
            <p:cNvPr id="6162" name="AutoShape 18"/>
            <p:cNvCxnSpPr>
              <a:cxnSpLocks noChangeShapeType="1"/>
            </p:cNvCxnSpPr>
            <p:nvPr/>
          </p:nvCxnSpPr>
          <p:spPr bwMode="auto">
            <a:xfrm flipH="1">
              <a:off x="4248785" y="4933950"/>
              <a:ext cx="999490" cy="790575"/>
            </a:xfrm>
            <a:prstGeom prst="straightConnector1">
              <a:avLst/>
            </a:prstGeom>
            <a:noFill/>
            <a:ln w="38100">
              <a:solidFill>
                <a:srgbClr val="000000"/>
              </a:solidFill>
              <a:round/>
              <a:headEnd/>
              <a:tailEnd type="triangle" w="med" len="med"/>
            </a:ln>
          </p:spPr>
        </p:cxnSp>
        <p:sp>
          <p:nvSpPr>
            <p:cNvPr id="6163" name="Text Box 19"/>
            <p:cNvSpPr txBox="1">
              <a:spLocks noChangeArrowheads="1"/>
            </p:cNvSpPr>
            <p:nvPr/>
          </p:nvSpPr>
          <p:spPr bwMode="auto">
            <a:xfrm>
              <a:off x="6457950" y="5286375"/>
              <a:ext cx="43815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smtClean="0">
                  <a:ln>
                    <a:noFill/>
                  </a:ln>
                  <a:solidFill>
                    <a:schemeClr val="tx1"/>
                  </a:solidFill>
                  <a:effectLst/>
                  <a:latin typeface="Calibri" pitchFamily="34" charset="0"/>
                  <a:cs typeface="Arial" pitchFamily="34" charset="0"/>
                </a:rPr>
                <a:t>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64" name="Text Box 20"/>
            <p:cNvSpPr txBox="1">
              <a:spLocks noChangeArrowheads="1"/>
            </p:cNvSpPr>
            <p:nvPr/>
          </p:nvSpPr>
          <p:spPr bwMode="auto">
            <a:xfrm>
              <a:off x="4457700" y="5772149"/>
              <a:ext cx="1647825" cy="65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800" b="1" i="0" u="none" strike="noStrike" cap="none" normalizeH="0" baseline="0" dirty="0" smtClean="0">
                  <a:ln>
                    <a:noFill/>
                  </a:ln>
                  <a:solidFill>
                    <a:srgbClr val="FF0000"/>
                  </a:solidFill>
                  <a:effectLst/>
                  <a:latin typeface="Calibri" pitchFamily="34" charset="0"/>
                  <a:cs typeface="Arial" pitchFamily="34" charset="0"/>
                </a:rPr>
                <a:t>Front View 2D Sketch Plane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65" name="Text Box 21"/>
            <p:cNvSpPr txBox="1">
              <a:spLocks noChangeArrowheads="1"/>
            </p:cNvSpPr>
            <p:nvPr/>
          </p:nvSpPr>
          <p:spPr bwMode="auto">
            <a:xfrm>
              <a:off x="5114925" y="3457575"/>
              <a:ext cx="43815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smtClean="0">
                  <a:ln>
                    <a:noFill/>
                  </a:ln>
                  <a:solidFill>
                    <a:schemeClr val="tx1"/>
                  </a:solidFill>
                  <a:effectLst/>
                  <a:latin typeface="Calibri" pitchFamily="34" charset="0"/>
                  <a:cs typeface="Arial" pitchFamily="34" charset="0"/>
                </a:rPr>
                <a:t>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66" name="AutoShape 22"/>
            <p:cNvSpPr>
              <a:spLocks noChangeArrowheads="1"/>
            </p:cNvSpPr>
            <p:nvPr/>
          </p:nvSpPr>
          <p:spPr bwMode="auto">
            <a:xfrm rot="18600000">
              <a:off x="5048250" y="5362575"/>
              <a:ext cx="628650" cy="266700"/>
            </a:xfrm>
            <a:prstGeom prst="rightArrow">
              <a:avLst>
                <a:gd name="adj1" fmla="val 50000"/>
                <a:gd name="adj2" fmla="val 58929"/>
              </a:avLst>
            </a:prstGeom>
            <a:solidFill>
              <a:srgbClr val="FF0000"/>
            </a:solidFill>
            <a:ln w="12700">
              <a:solidFill>
                <a:srgbClr val="FF0000"/>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6167" name="AutoShape 23" descr="Dark downward diagonal"/>
            <p:cNvSpPr>
              <a:spLocks noChangeArrowheads="1"/>
            </p:cNvSpPr>
            <p:nvPr/>
          </p:nvSpPr>
          <p:spPr bwMode="auto">
            <a:xfrm rot="16200000">
              <a:off x="4996180" y="4109720"/>
              <a:ext cx="1466850" cy="904875"/>
            </a:xfrm>
            <a:prstGeom prst="parallelogram">
              <a:avLst>
                <a:gd name="adj" fmla="val 40526"/>
              </a:avLst>
            </a:prstGeom>
            <a:pattFill prst="dkDnDiag">
              <a:fgClr>
                <a:srgbClr val="FF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3" name="Group 32"/>
          <p:cNvGrpSpPr/>
          <p:nvPr/>
        </p:nvGrpSpPr>
        <p:grpSpPr>
          <a:xfrm>
            <a:off x="171450" y="2562225"/>
            <a:ext cx="3557964" cy="3843725"/>
            <a:chOff x="161925" y="1819275"/>
            <a:chExt cx="3557964" cy="3843725"/>
          </a:xfrm>
        </p:grpSpPr>
        <p:pic>
          <p:nvPicPr>
            <p:cNvPr id="6168" name="Picture 24"/>
            <p:cNvPicPr>
              <a:picLocks noChangeAspect="1" noChangeArrowheads="1"/>
            </p:cNvPicPr>
            <p:nvPr/>
          </p:nvPicPr>
          <p:blipFill>
            <a:blip r:embed="rId2" cstate="print"/>
            <a:srcRect/>
            <a:stretch>
              <a:fillRect/>
            </a:stretch>
          </p:blipFill>
          <p:spPr bwMode="auto">
            <a:xfrm>
              <a:off x="190501" y="1819275"/>
              <a:ext cx="3529388" cy="3676650"/>
            </a:xfrm>
            <a:prstGeom prst="rect">
              <a:avLst/>
            </a:prstGeom>
            <a:noFill/>
            <a:ln w="9525">
              <a:noFill/>
              <a:miter lim="800000"/>
              <a:headEnd/>
              <a:tailEnd/>
            </a:ln>
          </p:spPr>
        </p:pic>
        <p:sp>
          <p:nvSpPr>
            <p:cNvPr id="30" name="Rectangle 29"/>
            <p:cNvSpPr/>
            <p:nvPr/>
          </p:nvSpPr>
          <p:spPr>
            <a:xfrm>
              <a:off x="161925" y="5293668"/>
              <a:ext cx="747192" cy="369332"/>
            </a:xfrm>
            <a:prstGeom prst="rect">
              <a:avLst/>
            </a:prstGeom>
          </p:spPr>
          <p:txBody>
            <a:bodyPr wrap="none">
              <a:spAutoFit/>
            </a:bodyPr>
            <a:lstStyle/>
            <a:p>
              <a:r>
                <a:rPr lang="en-US" sz="1800" b="1" dirty="0" smtClean="0">
                  <a:solidFill>
                    <a:srgbClr val="FF0000"/>
                  </a:solidFill>
                  <a:latin typeface="Calibri" pitchFamily="34" charset="0"/>
                  <a:cs typeface="Arial" pitchFamily="34" charset="0"/>
                </a:rPr>
                <a:t>Front </a:t>
              </a:r>
              <a:endParaRPr lang="en-US" sz="1800" dirty="0"/>
            </a:p>
          </p:txBody>
        </p:sp>
        <p:sp>
          <p:nvSpPr>
            <p:cNvPr id="31" name="AutoShape 22"/>
            <p:cNvSpPr>
              <a:spLocks noChangeArrowheads="1"/>
            </p:cNvSpPr>
            <p:nvPr/>
          </p:nvSpPr>
          <p:spPr bwMode="auto">
            <a:xfrm rot="19016174">
              <a:off x="657225" y="4848225"/>
              <a:ext cx="628650" cy="266700"/>
            </a:xfrm>
            <a:prstGeom prst="rightArrow">
              <a:avLst>
                <a:gd name="adj1" fmla="val 50000"/>
                <a:gd name="adj2" fmla="val 58929"/>
              </a:avLst>
            </a:prstGeom>
            <a:solidFill>
              <a:srgbClr val="FF0000"/>
            </a:solidFill>
            <a:ln w="12700">
              <a:solidFill>
                <a:srgbClr val="FF0000"/>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58224" y="0"/>
            <a:ext cx="485775" cy="381000"/>
          </a:xfrm>
          <a:noFill/>
        </p:spPr>
        <p:txBody>
          <a:bodyPr/>
          <a:lstStyle/>
          <a:p>
            <a:fld id="{83B14A58-A0AF-4119-AAC7-5996DE6F86F1}" type="slidenum">
              <a:rPr lang="en-US" b="1" smtClean="0">
                <a:solidFill>
                  <a:schemeClr val="accent2"/>
                </a:solidFill>
              </a:rPr>
              <a:pPr/>
              <a:t>4</a:t>
            </a:fld>
            <a:endParaRPr lang="en-US" b="1" dirty="0" smtClean="0">
              <a:solidFill>
                <a:schemeClr val="accent2"/>
              </a:solidFill>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Inventor Lecture #3</a:t>
            </a:r>
            <a:endParaRPr lang="en-US" sz="3200" dirty="0"/>
          </a:p>
        </p:txBody>
      </p:sp>
      <p:sp>
        <p:nvSpPr>
          <p:cNvPr id="8194" name="Rectangle 2"/>
          <p:cNvSpPr>
            <a:spLocks noChangeArrowheads="1"/>
          </p:cNvSpPr>
          <p:nvPr/>
        </p:nvSpPr>
        <p:spPr bwMode="auto">
          <a:xfrm>
            <a:off x="0" y="381000"/>
            <a:ext cx="9144000" cy="1015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lang="en-US" sz="2000" b="1" u="sng" dirty="0" smtClean="0">
                <a:solidFill>
                  <a:schemeClr val="accent2"/>
                </a:solidFill>
              </a:rPr>
              <a:t>Creating a Drawing File</a:t>
            </a:r>
          </a:p>
          <a:p>
            <a:pPr marR="0" lvl="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accent2"/>
                </a:solidFill>
              </a:rPr>
              <a:t>After creating the part, create a </a:t>
            </a:r>
            <a:r>
              <a:rPr lang="en-US" sz="2000" b="1" i="1" u="sng" dirty="0" smtClean="0">
                <a:solidFill>
                  <a:schemeClr val="accent2"/>
                </a:solidFill>
              </a:rPr>
              <a:t>New File</a:t>
            </a:r>
            <a:r>
              <a:rPr lang="en-US" sz="2000" b="1" i="1" dirty="0" smtClean="0">
                <a:solidFill>
                  <a:schemeClr val="accent2"/>
                </a:solidFill>
              </a:rPr>
              <a:t> </a:t>
            </a:r>
            <a:r>
              <a:rPr lang="en-US" sz="2000" dirty="0" smtClean="0">
                <a:solidFill>
                  <a:schemeClr val="accent2"/>
                </a:solidFill>
              </a:rPr>
              <a:t>in Inventor and select a </a:t>
            </a:r>
            <a:r>
              <a:rPr lang="en-US" sz="2000" b="1" i="1" u="sng" dirty="0" smtClean="0">
                <a:solidFill>
                  <a:schemeClr val="accent2"/>
                </a:solidFill>
              </a:rPr>
              <a:t>Standard.idw</a:t>
            </a:r>
            <a:r>
              <a:rPr lang="en-US" sz="2000" dirty="0" smtClean="0">
                <a:solidFill>
                  <a:schemeClr val="accent2"/>
                </a:solidFill>
              </a:rPr>
              <a:t> drawing file and then select </a:t>
            </a:r>
            <a:r>
              <a:rPr lang="en-US" sz="2000" b="1" i="1" u="sng" dirty="0" smtClean="0">
                <a:solidFill>
                  <a:schemeClr val="accent2"/>
                </a:solidFill>
              </a:rPr>
              <a:t>Create</a:t>
            </a:r>
            <a:r>
              <a:rPr lang="en-US" sz="2000" dirty="0" smtClean="0">
                <a:solidFill>
                  <a:schemeClr val="accent2"/>
                </a:solidFill>
              </a:rPr>
              <a:t>.</a:t>
            </a:r>
          </a:p>
        </p:txBody>
      </p:sp>
      <p:grpSp>
        <p:nvGrpSpPr>
          <p:cNvPr id="11" name="Group 10"/>
          <p:cNvGrpSpPr/>
          <p:nvPr/>
        </p:nvGrpSpPr>
        <p:grpSpPr>
          <a:xfrm>
            <a:off x="168456" y="1498552"/>
            <a:ext cx="7070544" cy="5181600"/>
            <a:chOff x="542925" y="1323975"/>
            <a:chExt cx="7070544" cy="5181600"/>
          </a:xfrm>
        </p:grpSpPr>
        <p:pic>
          <p:nvPicPr>
            <p:cNvPr id="5122" name="Picture 2"/>
            <p:cNvPicPr>
              <a:picLocks noChangeAspect="1" noChangeArrowheads="1"/>
            </p:cNvPicPr>
            <p:nvPr/>
          </p:nvPicPr>
          <p:blipFill>
            <a:blip r:embed="rId2" cstate="print"/>
            <a:srcRect/>
            <a:stretch>
              <a:fillRect/>
            </a:stretch>
          </p:blipFill>
          <p:spPr bwMode="auto">
            <a:xfrm>
              <a:off x="542925" y="1323975"/>
              <a:ext cx="7070544" cy="5181600"/>
            </a:xfrm>
            <a:prstGeom prst="rect">
              <a:avLst/>
            </a:prstGeom>
            <a:noFill/>
            <a:ln w="9525">
              <a:noFill/>
              <a:miter lim="800000"/>
              <a:headEnd/>
              <a:tailEnd/>
            </a:ln>
          </p:spPr>
        </p:pic>
        <p:sp>
          <p:nvSpPr>
            <p:cNvPr id="7" name="Rectangle 6"/>
            <p:cNvSpPr/>
            <p:nvPr/>
          </p:nvSpPr>
          <p:spPr>
            <a:xfrm>
              <a:off x="3552825" y="4210050"/>
              <a:ext cx="800100" cy="5524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7409551" y="1047841"/>
            <a:ext cx="1734449" cy="5632311"/>
          </a:xfrm>
          <a:prstGeom prst="rect">
            <a:avLst/>
          </a:prstGeom>
          <a:noFill/>
          <a:ln>
            <a:solidFill>
              <a:schemeClr val="tx1"/>
            </a:solidFill>
          </a:ln>
        </p:spPr>
        <p:txBody>
          <a:bodyPr wrap="none" rtlCol="0">
            <a:spAutoFit/>
          </a:bodyPr>
          <a:lstStyle/>
          <a:p>
            <a:r>
              <a:rPr lang="en-US" sz="1800" b="1" dirty="0" smtClean="0">
                <a:solidFill>
                  <a:schemeClr val="accent2"/>
                </a:solidFill>
              </a:rPr>
              <a:t>Note: You can</a:t>
            </a:r>
          </a:p>
          <a:p>
            <a:r>
              <a:rPr lang="en-US" sz="1800" b="1" dirty="0" smtClean="0">
                <a:solidFill>
                  <a:schemeClr val="accent2"/>
                </a:solidFill>
              </a:rPr>
              <a:t>convert a part</a:t>
            </a:r>
          </a:p>
          <a:p>
            <a:r>
              <a:rPr lang="en-US" sz="1800" b="1" dirty="0" smtClean="0">
                <a:solidFill>
                  <a:schemeClr val="accent2"/>
                </a:solidFill>
              </a:rPr>
              <a:t>(.</a:t>
            </a:r>
            <a:r>
              <a:rPr lang="en-US" sz="1800" b="1" dirty="0" err="1" smtClean="0">
                <a:solidFill>
                  <a:schemeClr val="accent2"/>
                </a:solidFill>
              </a:rPr>
              <a:t>ipt</a:t>
            </a:r>
            <a:r>
              <a:rPr lang="en-US" sz="1800" b="1" dirty="0" smtClean="0">
                <a:solidFill>
                  <a:schemeClr val="accent2"/>
                </a:solidFill>
              </a:rPr>
              <a:t>) drawn in</a:t>
            </a:r>
          </a:p>
          <a:p>
            <a:r>
              <a:rPr lang="en-US" sz="1800" b="1" dirty="0" smtClean="0">
                <a:solidFill>
                  <a:schemeClr val="accent2"/>
                </a:solidFill>
              </a:rPr>
              <a:t>inches to a</a:t>
            </a:r>
          </a:p>
          <a:p>
            <a:r>
              <a:rPr lang="en-US" sz="1800" b="1" dirty="0" smtClean="0">
                <a:solidFill>
                  <a:schemeClr val="accent2"/>
                </a:solidFill>
              </a:rPr>
              <a:t>drawing (.</a:t>
            </a:r>
            <a:r>
              <a:rPr lang="en-US" sz="1800" b="1" dirty="0" err="1" smtClean="0">
                <a:solidFill>
                  <a:schemeClr val="accent2"/>
                </a:solidFill>
              </a:rPr>
              <a:t>idw</a:t>
            </a:r>
            <a:r>
              <a:rPr lang="en-US" sz="1800" b="1" dirty="0" smtClean="0">
                <a:solidFill>
                  <a:schemeClr val="accent2"/>
                </a:solidFill>
              </a:rPr>
              <a:t>)</a:t>
            </a:r>
          </a:p>
          <a:p>
            <a:r>
              <a:rPr lang="en-US" sz="1800" b="1" dirty="0" smtClean="0">
                <a:solidFill>
                  <a:schemeClr val="accent2"/>
                </a:solidFill>
              </a:rPr>
              <a:t>by selecting the</a:t>
            </a:r>
          </a:p>
          <a:p>
            <a:r>
              <a:rPr lang="en-US" sz="1800" b="1" i="1" u="sng" dirty="0" smtClean="0">
                <a:solidFill>
                  <a:schemeClr val="accent2"/>
                </a:solidFill>
              </a:rPr>
              <a:t>Metric Template</a:t>
            </a:r>
          </a:p>
          <a:p>
            <a:r>
              <a:rPr lang="en-US" sz="1800" b="1" dirty="0" smtClean="0">
                <a:solidFill>
                  <a:schemeClr val="accent2"/>
                </a:solidFill>
              </a:rPr>
              <a:t>and then the</a:t>
            </a:r>
          </a:p>
          <a:p>
            <a:r>
              <a:rPr lang="en-US" sz="1800" b="1" i="1" u="sng" dirty="0" smtClean="0">
                <a:solidFill>
                  <a:schemeClr val="accent2"/>
                </a:solidFill>
              </a:rPr>
              <a:t>ANSI (mm).</a:t>
            </a:r>
            <a:r>
              <a:rPr lang="en-US" sz="1800" b="1" i="1" u="sng" dirty="0" err="1" smtClean="0">
                <a:solidFill>
                  <a:schemeClr val="accent2"/>
                </a:solidFill>
              </a:rPr>
              <a:t>idw</a:t>
            </a:r>
            <a:endParaRPr lang="en-US" sz="1800" b="1" i="1" u="sng" dirty="0" smtClean="0">
              <a:solidFill>
                <a:schemeClr val="accent2"/>
              </a:solidFill>
            </a:endParaRPr>
          </a:p>
          <a:p>
            <a:r>
              <a:rPr lang="en-US" sz="1800" b="1" dirty="0" smtClean="0">
                <a:solidFill>
                  <a:schemeClr val="accent2"/>
                </a:solidFill>
              </a:rPr>
              <a:t>drawing icon</a:t>
            </a:r>
          </a:p>
          <a:p>
            <a:r>
              <a:rPr lang="en-US" sz="1800" b="1" dirty="0" smtClean="0">
                <a:solidFill>
                  <a:schemeClr val="accent2"/>
                </a:solidFill>
              </a:rPr>
              <a:t>and clicking</a:t>
            </a:r>
          </a:p>
          <a:p>
            <a:r>
              <a:rPr lang="en-US" sz="1800" b="1" i="1" u="sng" dirty="0" smtClean="0">
                <a:solidFill>
                  <a:schemeClr val="accent2"/>
                </a:solidFill>
              </a:rPr>
              <a:t>Create</a:t>
            </a:r>
            <a:r>
              <a:rPr lang="en-US" sz="1800" b="1" dirty="0" smtClean="0">
                <a:solidFill>
                  <a:schemeClr val="accent2"/>
                </a:solidFill>
              </a:rPr>
              <a:t>.  Then</a:t>
            </a:r>
          </a:p>
          <a:p>
            <a:r>
              <a:rPr lang="en-US" sz="1800" b="1" dirty="0" smtClean="0">
                <a:solidFill>
                  <a:schemeClr val="accent2"/>
                </a:solidFill>
              </a:rPr>
              <a:t>when you </a:t>
            </a:r>
          </a:p>
          <a:p>
            <a:r>
              <a:rPr lang="en-US" sz="1800" b="1" dirty="0" smtClean="0">
                <a:solidFill>
                  <a:schemeClr val="accent2"/>
                </a:solidFill>
              </a:rPr>
              <a:t>dimension the</a:t>
            </a:r>
          </a:p>
          <a:p>
            <a:r>
              <a:rPr lang="en-US" sz="1800" b="1" dirty="0" smtClean="0">
                <a:solidFill>
                  <a:schemeClr val="accent2"/>
                </a:solidFill>
              </a:rPr>
              <a:t>drawing</a:t>
            </a:r>
          </a:p>
          <a:p>
            <a:r>
              <a:rPr lang="en-US" sz="1800" b="1" dirty="0" smtClean="0">
                <a:solidFill>
                  <a:schemeClr val="accent2"/>
                </a:solidFill>
              </a:rPr>
              <a:t>Inventor will</a:t>
            </a:r>
          </a:p>
          <a:p>
            <a:r>
              <a:rPr lang="en-US" sz="1800" b="1" dirty="0" smtClean="0">
                <a:solidFill>
                  <a:schemeClr val="accent2"/>
                </a:solidFill>
              </a:rPr>
              <a:t>automatically</a:t>
            </a:r>
          </a:p>
          <a:p>
            <a:r>
              <a:rPr lang="en-US" sz="1800" b="1" dirty="0" smtClean="0">
                <a:solidFill>
                  <a:schemeClr val="accent2"/>
                </a:solidFill>
              </a:rPr>
              <a:t>convert the</a:t>
            </a:r>
          </a:p>
          <a:p>
            <a:r>
              <a:rPr lang="en-US" sz="1800" b="1" dirty="0" smtClean="0">
                <a:solidFill>
                  <a:schemeClr val="accent2"/>
                </a:solidFill>
              </a:rPr>
              <a:t>dimensions to</a:t>
            </a:r>
          </a:p>
          <a:p>
            <a:r>
              <a:rPr lang="en-US" sz="1800" b="1" dirty="0" smtClean="0">
                <a:solidFill>
                  <a:schemeClr val="accent2"/>
                </a:solidFill>
              </a:rPr>
              <a:t>mm.</a:t>
            </a:r>
            <a:endParaRPr lang="en-US" sz="1800" b="1" dirty="0">
              <a:solidFill>
                <a:schemeClr val="accent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58224" y="0"/>
            <a:ext cx="485775" cy="381000"/>
          </a:xfrm>
          <a:noFill/>
        </p:spPr>
        <p:txBody>
          <a:bodyPr/>
          <a:lstStyle/>
          <a:p>
            <a:fld id="{83B14A58-A0AF-4119-AAC7-5996DE6F86F1}" type="slidenum">
              <a:rPr lang="en-US" smtClean="0"/>
              <a:pPr/>
              <a:t>5</a:t>
            </a:fld>
            <a:endParaRPr lang="en-US" dirty="0" smtClean="0"/>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Inventor Lecture #3</a:t>
            </a:r>
            <a:endParaRPr lang="en-US" sz="3200" dirty="0"/>
          </a:p>
        </p:txBody>
      </p:sp>
      <p:sp>
        <p:nvSpPr>
          <p:cNvPr id="8194" name="Rectangle 2"/>
          <p:cNvSpPr>
            <a:spLocks noChangeArrowheads="1"/>
          </p:cNvSpPr>
          <p:nvPr/>
        </p:nvSpPr>
        <p:spPr bwMode="auto">
          <a:xfrm>
            <a:off x="0" y="381000"/>
            <a:ext cx="9144000" cy="1015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lang="en-US" sz="2000" b="1" u="sng" dirty="0" smtClean="0">
                <a:solidFill>
                  <a:schemeClr val="accent2"/>
                </a:solidFill>
              </a:rPr>
              <a:t>Selecting the sheet size</a:t>
            </a:r>
          </a:p>
          <a:p>
            <a:pPr marR="0" lvl="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accent2"/>
                </a:solidFill>
              </a:rPr>
              <a:t>Inventor will open a C-size sheet (17 x 22) by default.  We will only use A-size sheets in this course (8.5 x 11), so we need to change the sheet size.</a:t>
            </a:r>
          </a:p>
        </p:txBody>
      </p:sp>
      <p:grpSp>
        <p:nvGrpSpPr>
          <p:cNvPr id="25" name="Group 24"/>
          <p:cNvGrpSpPr/>
          <p:nvPr/>
        </p:nvGrpSpPr>
        <p:grpSpPr>
          <a:xfrm>
            <a:off x="0" y="1362075"/>
            <a:ext cx="9143999" cy="5374005"/>
            <a:chOff x="0" y="1362075"/>
            <a:chExt cx="9144000" cy="5495926"/>
          </a:xfrm>
        </p:grpSpPr>
        <p:pic>
          <p:nvPicPr>
            <p:cNvPr id="3080" name="Picture 8"/>
            <p:cNvPicPr>
              <a:picLocks noChangeAspect="1" noChangeArrowheads="1"/>
            </p:cNvPicPr>
            <p:nvPr/>
          </p:nvPicPr>
          <p:blipFill>
            <a:blip r:embed="rId2" cstate="print"/>
            <a:srcRect/>
            <a:stretch>
              <a:fillRect/>
            </a:stretch>
          </p:blipFill>
          <p:spPr bwMode="auto">
            <a:xfrm>
              <a:off x="4228567" y="1383124"/>
              <a:ext cx="4915433" cy="4674776"/>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l="3568" t="17379" r="80374" b="55886"/>
            <a:stretch>
              <a:fillRect/>
            </a:stretch>
          </p:blipFill>
          <p:spPr bwMode="auto">
            <a:xfrm>
              <a:off x="0" y="4114801"/>
              <a:ext cx="2929180" cy="2743200"/>
            </a:xfrm>
            <a:prstGeom prst="rect">
              <a:avLst/>
            </a:prstGeom>
            <a:noFill/>
            <a:ln w="25400">
              <a:solidFill>
                <a:srgbClr val="FF0000"/>
              </a:solidFill>
              <a:miter lim="800000"/>
              <a:headEnd/>
              <a:tailEnd/>
            </a:ln>
          </p:spPr>
        </p:pic>
        <p:pic>
          <p:nvPicPr>
            <p:cNvPr id="3077" name="Picture 5"/>
            <p:cNvPicPr>
              <a:picLocks noChangeAspect="1" noChangeArrowheads="1"/>
            </p:cNvPicPr>
            <p:nvPr/>
          </p:nvPicPr>
          <p:blipFill>
            <a:blip r:embed="rId4" cstate="print"/>
            <a:srcRect l="16221" t="15453" r="65346" b="40143"/>
            <a:stretch>
              <a:fillRect/>
            </a:stretch>
          </p:blipFill>
          <p:spPr bwMode="auto">
            <a:xfrm>
              <a:off x="3238499" y="4121847"/>
              <a:ext cx="2019301" cy="2736153"/>
            </a:xfrm>
            <a:prstGeom prst="rect">
              <a:avLst/>
            </a:prstGeom>
            <a:noFill/>
            <a:ln w="25400">
              <a:solidFill>
                <a:srgbClr val="FF0000"/>
              </a:solidFill>
              <a:miter lim="800000"/>
              <a:headEnd/>
              <a:tailEnd/>
            </a:ln>
          </p:spPr>
        </p:pic>
        <p:pic>
          <p:nvPicPr>
            <p:cNvPr id="3079" name="Picture 7"/>
            <p:cNvPicPr>
              <a:picLocks noChangeAspect="1" noChangeArrowheads="1"/>
            </p:cNvPicPr>
            <p:nvPr/>
          </p:nvPicPr>
          <p:blipFill>
            <a:blip r:embed="rId5" cstate="print"/>
            <a:srcRect/>
            <a:stretch>
              <a:fillRect/>
            </a:stretch>
          </p:blipFill>
          <p:spPr bwMode="auto">
            <a:xfrm>
              <a:off x="0" y="1401192"/>
              <a:ext cx="3962400" cy="2506956"/>
            </a:xfrm>
            <a:prstGeom prst="rect">
              <a:avLst/>
            </a:prstGeom>
            <a:noFill/>
            <a:ln w="9525">
              <a:noFill/>
              <a:miter lim="800000"/>
              <a:headEnd/>
              <a:tailEnd/>
            </a:ln>
          </p:spPr>
        </p:pic>
        <p:sp>
          <p:nvSpPr>
            <p:cNvPr id="14" name="Rectangle 13"/>
            <p:cNvSpPr/>
            <p:nvPr/>
          </p:nvSpPr>
          <p:spPr>
            <a:xfrm>
              <a:off x="1776771" y="2093268"/>
              <a:ext cx="1306768" cy="369332"/>
            </a:xfrm>
            <a:prstGeom prst="rect">
              <a:avLst/>
            </a:prstGeom>
            <a:ln w="19050">
              <a:solidFill>
                <a:srgbClr val="FF0000"/>
              </a:solidFill>
            </a:ln>
          </p:spPr>
          <p:txBody>
            <a:bodyPr wrap="none">
              <a:spAutoFit/>
            </a:bodyPr>
            <a:lstStyle/>
            <a:p>
              <a:r>
                <a:rPr lang="en-US" sz="1800" b="1" i="1" dirty="0" smtClean="0">
                  <a:solidFill>
                    <a:srgbClr val="FF0000"/>
                  </a:solidFill>
                  <a:cs typeface="Times New Roman" pitchFamily="18" charset="0"/>
                </a:rPr>
                <a:t>C-size sheet</a:t>
              </a:r>
              <a:endParaRPr lang="en-US" sz="1800" b="1" i="1" dirty="0">
                <a:solidFill>
                  <a:srgbClr val="FF0000"/>
                </a:solidFill>
              </a:endParaRPr>
            </a:p>
          </p:txBody>
        </p:sp>
        <p:sp>
          <p:nvSpPr>
            <p:cNvPr id="15" name="Rectangle 14"/>
            <p:cNvSpPr/>
            <p:nvPr/>
          </p:nvSpPr>
          <p:spPr>
            <a:xfrm>
              <a:off x="6291621" y="2312343"/>
              <a:ext cx="2396810" cy="369332"/>
            </a:xfrm>
            <a:prstGeom prst="rect">
              <a:avLst/>
            </a:prstGeom>
            <a:ln w="19050">
              <a:solidFill>
                <a:srgbClr val="FF0000"/>
              </a:solidFill>
            </a:ln>
          </p:spPr>
          <p:txBody>
            <a:bodyPr wrap="none">
              <a:spAutoFit/>
            </a:bodyPr>
            <a:lstStyle/>
            <a:p>
              <a:r>
                <a:rPr lang="en-US" sz="1800" b="1" i="1" dirty="0" smtClean="0">
                  <a:solidFill>
                    <a:srgbClr val="FF0000"/>
                  </a:solidFill>
                  <a:cs typeface="Times New Roman" pitchFamily="18" charset="0"/>
                </a:rPr>
                <a:t>A-size, Portrait, 1 view</a:t>
              </a:r>
              <a:endParaRPr lang="en-US" sz="1800" b="1" i="1" dirty="0">
                <a:solidFill>
                  <a:srgbClr val="FF0000"/>
                </a:solidFill>
              </a:endParaRPr>
            </a:p>
          </p:txBody>
        </p:sp>
        <p:sp>
          <p:nvSpPr>
            <p:cNvPr id="16" name="Rectangle 15"/>
            <p:cNvSpPr/>
            <p:nvPr/>
          </p:nvSpPr>
          <p:spPr>
            <a:xfrm>
              <a:off x="1310046" y="4179242"/>
              <a:ext cx="1585554" cy="830997"/>
            </a:xfrm>
            <a:prstGeom prst="rect">
              <a:avLst/>
            </a:prstGeom>
            <a:solidFill>
              <a:schemeClr val="bg1"/>
            </a:solidFill>
            <a:ln w="19050">
              <a:solidFill>
                <a:srgbClr val="FF0000"/>
              </a:solidFill>
            </a:ln>
          </p:spPr>
          <p:txBody>
            <a:bodyPr wrap="square">
              <a:spAutoFit/>
            </a:bodyPr>
            <a:lstStyle/>
            <a:p>
              <a:r>
                <a:rPr lang="en-US" sz="1600" b="1" i="1" dirty="0" smtClean="0">
                  <a:solidFill>
                    <a:srgbClr val="FF0000"/>
                  </a:solidFill>
                  <a:cs typeface="Times New Roman" pitchFamily="18" charset="0"/>
                </a:rPr>
                <a:t>Right-click on Sheet1 and select </a:t>
              </a:r>
              <a:r>
                <a:rPr lang="en-US" sz="1600" b="1" i="1" u="sng" dirty="0" smtClean="0">
                  <a:solidFill>
                    <a:srgbClr val="FF0000"/>
                  </a:solidFill>
                  <a:cs typeface="Times New Roman" pitchFamily="18" charset="0"/>
                </a:rPr>
                <a:t>Edit Sheet</a:t>
              </a:r>
              <a:endParaRPr lang="en-US" sz="1600" b="1" i="1" u="sng" dirty="0">
                <a:solidFill>
                  <a:srgbClr val="FF0000"/>
                </a:solidFill>
              </a:endParaRPr>
            </a:p>
          </p:txBody>
        </p:sp>
        <p:sp>
          <p:nvSpPr>
            <p:cNvPr id="17" name="Rectangle 16"/>
            <p:cNvSpPr/>
            <p:nvPr/>
          </p:nvSpPr>
          <p:spPr>
            <a:xfrm>
              <a:off x="4300896" y="6027003"/>
              <a:ext cx="1585554" cy="830997"/>
            </a:xfrm>
            <a:prstGeom prst="rect">
              <a:avLst/>
            </a:prstGeom>
            <a:solidFill>
              <a:schemeClr val="bg1"/>
            </a:solidFill>
            <a:ln w="19050">
              <a:solidFill>
                <a:srgbClr val="FF0000"/>
              </a:solidFill>
            </a:ln>
          </p:spPr>
          <p:txBody>
            <a:bodyPr wrap="square">
              <a:spAutoFit/>
            </a:bodyPr>
            <a:lstStyle/>
            <a:p>
              <a:r>
                <a:rPr lang="en-US" sz="1600" b="1" i="1" dirty="0" smtClean="0">
                  <a:solidFill>
                    <a:srgbClr val="FF0000"/>
                  </a:solidFill>
                  <a:cs typeface="Times New Roman" pitchFamily="18" charset="0"/>
                </a:rPr>
                <a:t>Change </a:t>
              </a:r>
              <a:r>
                <a:rPr lang="en-US" sz="1600" b="1" i="1" u="sng" dirty="0" smtClean="0">
                  <a:solidFill>
                    <a:srgbClr val="FF0000"/>
                  </a:solidFill>
                  <a:cs typeface="Times New Roman" pitchFamily="18" charset="0"/>
                </a:rPr>
                <a:t>Size</a:t>
              </a:r>
              <a:r>
                <a:rPr lang="en-US" sz="1600" b="1" i="1" dirty="0" smtClean="0">
                  <a:solidFill>
                    <a:srgbClr val="FF0000"/>
                  </a:solidFill>
                  <a:cs typeface="Times New Roman" pitchFamily="18" charset="0"/>
                </a:rPr>
                <a:t> from C to </a:t>
              </a:r>
              <a:r>
                <a:rPr lang="en-US" sz="1600" b="1" i="1" u="sng" dirty="0" smtClean="0">
                  <a:solidFill>
                    <a:srgbClr val="FF0000"/>
                  </a:solidFill>
                  <a:cs typeface="Times New Roman" pitchFamily="18" charset="0"/>
                </a:rPr>
                <a:t>A size, Portrait, 1 view</a:t>
              </a:r>
              <a:endParaRPr lang="en-US" sz="1600" b="1" i="1" u="sng" dirty="0">
                <a:solidFill>
                  <a:srgbClr val="FF0000"/>
                </a:solidFill>
              </a:endParaRPr>
            </a:p>
          </p:txBody>
        </p:sp>
        <p:cxnSp>
          <p:nvCxnSpPr>
            <p:cNvPr id="19" name="Straight Arrow Connector 18"/>
            <p:cNvCxnSpPr/>
            <p:nvPr/>
          </p:nvCxnSpPr>
          <p:spPr>
            <a:xfrm>
              <a:off x="276225" y="1914525"/>
              <a:ext cx="9525" cy="21526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1943100" y="6134100"/>
              <a:ext cx="1257300" cy="952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5267325" y="3905251"/>
              <a:ext cx="1323975" cy="123824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0" y="1362075"/>
              <a:ext cx="590550" cy="5429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58224" y="0"/>
            <a:ext cx="485775" cy="381000"/>
          </a:xfrm>
          <a:noFill/>
        </p:spPr>
        <p:txBody>
          <a:bodyPr/>
          <a:lstStyle/>
          <a:p>
            <a:fld id="{83B14A58-A0AF-4119-AAC7-5996DE6F86F1}" type="slidenum">
              <a:rPr lang="en-US" smtClean="0"/>
              <a:pPr/>
              <a:t>6</a:t>
            </a:fld>
            <a:endParaRPr lang="en-US" dirty="0" smtClean="0"/>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Inventor Lecture #3</a:t>
            </a:r>
            <a:endParaRPr lang="en-US" sz="3200" dirty="0"/>
          </a:p>
        </p:txBody>
      </p:sp>
      <p:sp>
        <p:nvSpPr>
          <p:cNvPr id="8194" name="Rectangle 2"/>
          <p:cNvSpPr>
            <a:spLocks noChangeArrowheads="1"/>
          </p:cNvSpPr>
          <p:nvPr/>
        </p:nvSpPr>
        <p:spPr bwMode="auto">
          <a:xfrm>
            <a:off x="0" y="381000"/>
            <a:ext cx="9144000" cy="1015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228600" marR="0" lvl="0" indent="-228600" algn="l" defTabSz="914400" rtl="0" eaLnBrk="0" fontAlgn="base" latinLnBrk="0" hangingPunct="0">
              <a:lnSpc>
                <a:spcPct val="100000"/>
              </a:lnSpc>
              <a:spcBef>
                <a:spcPct val="0"/>
              </a:spcBef>
              <a:spcAft>
                <a:spcPct val="0"/>
              </a:spcAft>
              <a:buClrTx/>
              <a:buSzTx/>
              <a:tabLst/>
            </a:pPr>
            <a:r>
              <a:rPr lang="en-US" sz="2000" b="1" u="sng" dirty="0" smtClean="0">
                <a:solidFill>
                  <a:schemeClr val="accent2"/>
                </a:solidFill>
              </a:rPr>
              <a:t>Adding a Base View</a:t>
            </a:r>
          </a:p>
          <a:p>
            <a:pPr marR="0" lvl="0" algn="l" defTabSz="914400" rtl="0" eaLnBrk="0" fontAlgn="base" latinLnBrk="0" hangingPunct="0">
              <a:lnSpc>
                <a:spcPct val="100000"/>
              </a:lnSpc>
              <a:spcBef>
                <a:spcPct val="0"/>
              </a:spcBef>
              <a:spcAft>
                <a:spcPct val="0"/>
              </a:spcAft>
              <a:buClrTx/>
              <a:buSzTx/>
              <a:tabLst/>
            </a:pPr>
            <a:r>
              <a:rPr lang="en-US" sz="2000" dirty="0" smtClean="0">
                <a:solidFill>
                  <a:schemeClr val="accent2"/>
                </a:solidFill>
              </a:rPr>
              <a:t>Add a “base view” to the drawing file from which other views will be obtained.  In the example below, the front view is selected as the base view for Part2.ipt.</a:t>
            </a:r>
          </a:p>
        </p:txBody>
      </p:sp>
      <p:grpSp>
        <p:nvGrpSpPr>
          <p:cNvPr id="17" name="Group 16"/>
          <p:cNvGrpSpPr/>
          <p:nvPr/>
        </p:nvGrpSpPr>
        <p:grpSpPr>
          <a:xfrm>
            <a:off x="2028825" y="1356159"/>
            <a:ext cx="7115175" cy="5501841"/>
            <a:chOff x="2028825" y="1356159"/>
            <a:chExt cx="7115175" cy="5501841"/>
          </a:xfrm>
        </p:grpSpPr>
        <p:pic>
          <p:nvPicPr>
            <p:cNvPr id="1026" name="Picture 2"/>
            <p:cNvPicPr>
              <a:picLocks noChangeAspect="1" noChangeArrowheads="1"/>
            </p:cNvPicPr>
            <p:nvPr/>
          </p:nvPicPr>
          <p:blipFill>
            <a:blip r:embed="rId2" cstate="print"/>
            <a:srcRect t="2136" r="48857" b="27370"/>
            <a:stretch>
              <a:fillRect/>
            </a:stretch>
          </p:blipFill>
          <p:spPr bwMode="auto">
            <a:xfrm>
              <a:off x="2047875" y="1356159"/>
              <a:ext cx="7096125" cy="5501841"/>
            </a:xfrm>
            <a:prstGeom prst="rect">
              <a:avLst/>
            </a:prstGeom>
            <a:noFill/>
            <a:ln w="9525">
              <a:noFill/>
              <a:miter lim="800000"/>
              <a:headEnd/>
              <a:tailEnd/>
            </a:ln>
          </p:spPr>
        </p:pic>
        <p:sp>
          <p:nvSpPr>
            <p:cNvPr id="8" name="Rectangle 7"/>
            <p:cNvSpPr/>
            <p:nvPr/>
          </p:nvSpPr>
          <p:spPr>
            <a:xfrm>
              <a:off x="2028825" y="1476375"/>
              <a:ext cx="342900" cy="6000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924300" y="2609851"/>
              <a:ext cx="3448050" cy="3429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9" y="2495551"/>
              <a:ext cx="1343025" cy="3048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515100" y="5619750"/>
              <a:ext cx="1676400" cy="646331"/>
            </a:xfrm>
            <a:prstGeom prst="rect">
              <a:avLst/>
            </a:prstGeom>
            <a:noFill/>
            <a:ln w="19050">
              <a:solidFill>
                <a:srgbClr val="FF0000"/>
              </a:solidFill>
            </a:ln>
          </p:spPr>
          <p:txBody>
            <a:bodyPr wrap="square" rtlCol="0">
              <a:spAutoFit/>
            </a:bodyPr>
            <a:lstStyle/>
            <a:p>
              <a:pPr algn="ctr"/>
              <a:r>
                <a:rPr lang="en-US" sz="1800" b="1" i="1" dirty="0" smtClean="0">
                  <a:solidFill>
                    <a:srgbClr val="FF0000"/>
                  </a:solidFill>
                </a:rPr>
                <a:t>Select location of front view</a:t>
              </a:r>
              <a:endParaRPr lang="en-US" sz="1800" b="1" i="1" dirty="0">
                <a:solidFill>
                  <a:srgbClr val="FF0000"/>
                </a:solidFill>
              </a:endParaRPr>
            </a:p>
          </p:txBody>
        </p:sp>
        <p:cxnSp>
          <p:nvCxnSpPr>
            <p:cNvPr id="16" name="Straight Arrow Connector 15"/>
            <p:cNvCxnSpPr>
              <a:stCxn id="14" idx="1"/>
            </p:cNvCxnSpPr>
            <p:nvPr/>
          </p:nvCxnSpPr>
          <p:spPr>
            <a:xfrm flipH="1">
              <a:off x="5695950" y="5942916"/>
              <a:ext cx="819150" cy="1020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7" name="Rectangle 2"/>
          <p:cNvSpPr>
            <a:spLocks noChangeArrowheads="1"/>
          </p:cNvSpPr>
          <p:nvPr/>
        </p:nvSpPr>
        <p:spPr bwMode="auto">
          <a:xfrm>
            <a:off x="167640" y="3780770"/>
            <a:ext cx="3308985" cy="2862322"/>
          </a:xfrm>
          <a:prstGeom prst="rect">
            <a:avLst/>
          </a:prstGeom>
          <a:solidFill>
            <a:schemeClr val="bg1"/>
          </a:solidFill>
          <a:ln w="19050">
            <a:solidFill>
              <a:schemeClr val="accent2"/>
            </a:solidFill>
            <a:miter lim="800000"/>
            <a:headEnd/>
            <a:tailEnd/>
          </a:ln>
          <a:effectLst/>
        </p:spPr>
        <p:txBody>
          <a:bodyPr vert="horz" wrap="square" lIns="91440" tIns="45720" rIns="91440" bIns="45720" numCol="1" anchor="t" anchorCtr="0" compatLnSpc="1">
            <a:prstTxWarp prst="textNoShape">
              <a:avLst/>
            </a:prstTxWarp>
            <a:spAutoFit/>
          </a:bodyPr>
          <a:lstStyle/>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lang="en-US" sz="2000" dirty="0" smtClean="0">
                <a:solidFill>
                  <a:schemeClr val="accent2"/>
                </a:solidFill>
              </a:rPr>
              <a:t>Select </a:t>
            </a:r>
            <a:r>
              <a:rPr lang="en-US" sz="2000" b="1" u="sng" dirty="0" smtClean="0">
                <a:solidFill>
                  <a:schemeClr val="accent2"/>
                </a:solidFill>
              </a:rPr>
              <a:t>Base</a:t>
            </a:r>
            <a:r>
              <a:rPr lang="en-US" sz="2000" dirty="0" smtClean="0">
                <a:solidFill>
                  <a:schemeClr val="accent2"/>
                </a:solidFill>
              </a:rPr>
              <a:t> view</a:t>
            </a: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lang="en-US" sz="2000" dirty="0" smtClean="0">
                <a:solidFill>
                  <a:schemeClr val="accent2"/>
                </a:solidFill>
              </a:rPr>
              <a:t>Select the </a:t>
            </a:r>
            <a:r>
              <a:rPr lang="en-US" sz="2000" b="1" u="sng" dirty="0" smtClean="0">
                <a:solidFill>
                  <a:schemeClr val="accent2"/>
                </a:solidFill>
              </a:rPr>
              <a:t>File</a:t>
            </a:r>
            <a:r>
              <a:rPr lang="en-US" sz="2000" dirty="0" smtClean="0">
                <a:solidFill>
                  <a:schemeClr val="accent2"/>
                </a:solidFill>
              </a:rPr>
              <a:t> or Inventor part (Part2.ipt)</a:t>
            </a: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lang="en-US" sz="2000" dirty="0" smtClean="0">
                <a:solidFill>
                  <a:schemeClr val="accent2"/>
                </a:solidFill>
              </a:rPr>
              <a:t>Select the </a:t>
            </a:r>
            <a:r>
              <a:rPr lang="en-US" sz="2000" b="1" u="sng" dirty="0" smtClean="0">
                <a:solidFill>
                  <a:schemeClr val="accent2"/>
                </a:solidFill>
              </a:rPr>
              <a:t>Orientation</a:t>
            </a:r>
            <a:r>
              <a:rPr lang="en-US" sz="2000" dirty="0" smtClean="0">
                <a:solidFill>
                  <a:schemeClr val="accent2"/>
                </a:solidFill>
              </a:rPr>
              <a:t> (front, top, etc)</a:t>
            </a: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lang="en-US" sz="2000" dirty="0" smtClean="0">
                <a:solidFill>
                  <a:schemeClr val="accent2"/>
                </a:solidFill>
              </a:rPr>
              <a:t>Move the mouse over the drawing page and select/ drag where to place the view and then click OK</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58224" y="0"/>
            <a:ext cx="485775" cy="381000"/>
          </a:xfrm>
          <a:noFill/>
        </p:spPr>
        <p:txBody>
          <a:bodyPr/>
          <a:lstStyle/>
          <a:p>
            <a:fld id="{83B14A58-A0AF-4119-AAC7-5996DE6F86F1}" type="slidenum">
              <a:rPr lang="en-US" smtClean="0"/>
              <a:pPr/>
              <a:t>7</a:t>
            </a:fld>
            <a:endParaRPr lang="en-US" dirty="0" smtClean="0"/>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Inventor Lecture #3</a:t>
            </a:r>
            <a:endParaRPr lang="en-US" sz="3200" dirty="0"/>
          </a:p>
        </p:txBody>
      </p:sp>
      <p:sp>
        <p:nvSpPr>
          <p:cNvPr id="8194" name="Rectangle 2"/>
          <p:cNvSpPr>
            <a:spLocks noChangeArrowheads="1"/>
          </p:cNvSpPr>
          <p:nvPr/>
        </p:nvSpPr>
        <p:spPr bwMode="auto">
          <a:xfrm>
            <a:off x="0" y="381000"/>
            <a:ext cx="9144000" cy="1015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lang="en-US" sz="2000" b="1" u="sng" dirty="0" smtClean="0">
                <a:solidFill>
                  <a:schemeClr val="accent2"/>
                </a:solidFill>
              </a:rPr>
              <a:t>Adding Other Views</a:t>
            </a:r>
          </a:p>
          <a:p>
            <a:pPr marR="0" lvl="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accent2"/>
                </a:solidFill>
              </a:rPr>
              <a:t>Immediately after adding the base view, you can move the mouse to other locations to add a right view, top views, isometric, etc.  Right click and select Create when done.</a:t>
            </a:r>
          </a:p>
        </p:txBody>
      </p:sp>
      <p:grpSp>
        <p:nvGrpSpPr>
          <p:cNvPr id="15" name="Group 14"/>
          <p:cNvGrpSpPr/>
          <p:nvPr/>
        </p:nvGrpSpPr>
        <p:grpSpPr>
          <a:xfrm>
            <a:off x="142875" y="1409701"/>
            <a:ext cx="7391400" cy="5448299"/>
            <a:chOff x="142875" y="1409701"/>
            <a:chExt cx="7391400" cy="5448299"/>
          </a:xfrm>
        </p:grpSpPr>
        <p:pic>
          <p:nvPicPr>
            <p:cNvPr id="2050" name="Picture 2"/>
            <p:cNvPicPr>
              <a:picLocks noChangeAspect="1" noChangeArrowheads="1"/>
            </p:cNvPicPr>
            <p:nvPr/>
          </p:nvPicPr>
          <p:blipFill>
            <a:blip r:embed="rId2" cstate="print"/>
            <a:srcRect l="20209" t="55463" r="61458" b="33241"/>
            <a:stretch>
              <a:fillRect/>
            </a:stretch>
          </p:blipFill>
          <p:spPr bwMode="auto">
            <a:xfrm>
              <a:off x="180975" y="1752600"/>
              <a:ext cx="3352800" cy="116205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l="20052" t="40000" r="59896" b="32871"/>
            <a:stretch>
              <a:fillRect/>
            </a:stretch>
          </p:blipFill>
          <p:spPr bwMode="auto">
            <a:xfrm>
              <a:off x="4600575" y="1409701"/>
              <a:ext cx="2867025" cy="2181918"/>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l="19844" t="36019" r="58958" b="33148"/>
            <a:stretch>
              <a:fillRect/>
            </a:stretch>
          </p:blipFill>
          <p:spPr bwMode="auto">
            <a:xfrm>
              <a:off x="142875" y="3352800"/>
              <a:ext cx="3876675" cy="3171825"/>
            </a:xfrm>
            <a:prstGeom prst="rect">
              <a:avLst/>
            </a:prstGeom>
            <a:noFill/>
            <a:ln w="9525">
              <a:noFill/>
              <a:miter lim="800000"/>
              <a:headEnd/>
              <a:tailEnd/>
            </a:ln>
          </p:spPr>
        </p:pic>
        <p:pic>
          <p:nvPicPr>
            <p:cNvPr id="2054" name="Picture 6"/>
            <p:cNvPicPr>
              <a:picLocks noChangeAspect="1" noChangeArrowheads="1"/>
            </p:cNvPicPr>
            <p:nvPr/>
          </p:nvPicPr>
          <p:blipFill>
            <a:blip r:embed="rId5" cstate="print"/>
            <a:srcRect/>
            <a:stretch>
              <a:fillRect/>
            </a:stretch>
          </p:blipFill>
          <p:spPr bwMode="auto">
            <a:xfrm>
              <a:off x="4638675" y="3924300"/>
              <a:ext cx="2895600" cy="2640642"/>
            </a:xfrm>
            <a:prstGeom prst="rect">
              <a:avLst/>
            </a:prstGeom>
            <a:noFill/>
            <a:ln w="9525">
              <a:noFill/>
              <a:miter lim="800000"/>
              <a:headEnd/>
              <a:tailEnd/>
            </a:ln>
          </p:spPr>
        </p:pic>
        <p:sp>
          <p:nvSpPr>
            <p:cNvPr id="11" name="TextBox 10"/>
            <p:cNvSpPr txBox="1"/>
            <p:nvPr/>
          </p:nvSpPr>
          <p:spPr>
            <a:xfrm>
              <a:off x="733425" y="2914650"/>
              <a:ext cx="2162176" cy="338554"/>
            </a:xfrm>
            <a:prstGeom prst="rect">
              <a:avLst/>
            </a:prstGeom>
            <a:noFill/>
            <a:ln w="19050">
              <a:solidFill>
                <a:srgbClr val="FF0000"/>
              </a:solidFill>
            </a:ln>
          </p:spPr>
          <p:txBody>
            <a:bodyPr wrap="square" rtlCol="0">
              <a:spAutoFit/>
            </a:bodyPr>
            <a:lstStyle/>
            <a:p>
              <a:pPr marL="342900" indent="-342900"/>
              <a:r>
                <a:rPr lang="en-US" sz="1600" b="1" i="1" dirty="0" smtClean="0">
                  <a:solidFill>
                    <a:srgbClr val="FF0000"/>
                  </a:solidFill>
                </a:rPr>
                <a:t>1)  Add right view</a:t>
              </a:r>
              <a:endParaRPr lang="en-US" sz="1600" b="1" i="1" dirty="0">
                <a:solidFill>
                  <a:srgbClr val="FF0000"/>
                </a:solidFill>
              </a:endParaRPr>
            </a:p>
          </p:txBody>
        </p:sp>
        <p:sp>
          <p:nvSpPr>
            <p:cNvPr id="12" name="TextBox 11"/>
            <p:cNvSpPr txBox="1"/>
            <p:nvPr/>
          </p:nvSpPr>
          <p:spPr>
            <a:xfrm>
              <a:off x="4905375" y="3590925"/>
              <a:ext cx="2162176" cy="338554"/>
            </a:xfrm>
            <a:prstGeom prst="rect">
              <a:avLst/>
            </a:prstGeom>
            <a:noFill/>
            <a:ln w="19050">
              <a:solidFill>
                <a:srgbClr val="FF0000"/>
              </a:solidFill>
            </a:ln>
          </p:spPr>
          <p:txBody>
            <a:bodyPr wrap="square" rtlCol="0">
              <a:spAutoFit/>
            </a:bodyPr>
            <a:lstStyle/>
            <a:p>
              <a:pPr marL="342900" indent="-342900"/>
              <a:r>
                <a:rPr lang="en-US" sz="1600" b="1" i="1" dirty="0" smtClean="0">
                  <a:solidFill>
                    <a:srgbClr val="FF0000"/>
                  </a:solidFill>
                </a:rPr>
                <a:t>2)  Add top view</a:t>
              </a:r>
              <a:endParaRPr lang="en-US" sz="1600" b="1" i="1" dirty="0">
                <a:solidFill>
                  <a:srgbClr val="FF0000"/>
                </a:solidFill>
              </a:endParaRPr>
            </a:p>
          </p:txBody>
        </p:sp>
        <p:sp>
          <p:nvSpPr>
            <p:cNvPr id="13" name="TextBox 12"/>
            <p:cNvSpPr txBox="1"/>
            <p:nvPr/>
          </p:nvSpPr>
          <p:spPr>
            <a:xfrm>
              <a:off x="295275" y="6519446"/>
              <a:ext cx="3771900" cy="338554"/>
            </a:xfrm>
            <a:prstGeom prst="rect">
              <a:avLst/>
            </a:prstGeom>
            <a:noFill/>
            <a:ln w="19050">
              <a:solidFill>
                <a:srgbClr val="FF0000"/>
              </a:solidFill>
            </a:ln>
          </p:spPr>
          <p:txBody>
            <a:bodyPr wrap="square" rtlCol="0">
              <a:spAutoFit/>
            </a:bodyPr>
            <a:lstStyle/>
            <a:p>
              <a:pPr marL="342900" indent="-342900"/>
              <a:r>
                <a:rPr lang="en-US" sz="1600" b="1" i="1" dirty="0" smtClean="0">
                  <a:solidFill>
                    <a:srgbClr val="FF0000"/>
                  </a:solidFill>
                </a:rPr>
                <a:t>3)  Add isometric view then select </a:t>
              </a:r>
              <a:r>
                <a:rPr lang="en-US" sz="1600" b="1" i="1" u="sng" dirty="0" smtClean="0">
                  <a:solidFill>
                    <a:srgbClr val="FF0000"/>
                  </a:solidFill>
                </a:rPr>
                <a:t>Create</a:t>
              </a:r>
              <a:endParaRPr lang="en-US" sz="1600" b="1" i="1" u="sng" dirty="0">
                <a:solidFill>
                  <a:srgbClr val="FF0000"/>
                </a:solidFill>
              </a:endParaRPr>
            </a:p>
          </p:txBody>
        </p:sp>
        <p:sp>
          <p:nvSpPr>
            <p:cNvPr id="14" name="TextBox 13"/>
            <p:cNvSpPr txBox="1"/>
            <p:nvPr/>
          </p:nvSpPr>
          <p:spPr>
            <a:xfrm>
              <a:off x="5076825" y="6519446"/>
              <a:ext cx="2162176" cy="338554"/>
            </a:xfrm>
            <a:prstGeom prst="rect">
              <a:avLst/>
            </a:prstGeom>
            <a:noFill/>
            <a:ln w="19050">
              <a:solidFill>
                <a:srgbClr val="FF0000"/>
              </a:solidFill>
            </a:ln>
          </p:spPr>
          <p:txBody>
            <a:bodyPr wrap="square" rtlCol="0">
              <a:spAutoFit/>
            </a:bodyPr>
            <a:lstStyle/>
            <a:p>
              <a:pPr marL="342900" indent="-342900"/>
              <a:r>
                <a:rPr lang="en-US" sz="1600" b="1" i="1" dirty="0" smtClean="0">
                  <a:solidFill>
                    <a:srgbClr val="FF0000"/>
                  </a:solidFill>
                </a:rPr>
                <a:t>4)  Final result</a:t>
              </a:r>
              <a:endParaRPr lang="en-US" sz="1600" b="1" i="1" dirty="0">
                <a:solidFill>
                  <a:srgbClr val="FF0000"/>
                </a:solidFill>
              </a:endParaRPr>
            </a:p>
          </p:txBody>
        </p:sp>
      </p:grpSp>
      <p:sp>
        <p:nvSpPr>
          <p:cNvPr id="16" name="Rectangle 15"/>
          <p:cNvSpPr/>
          <p:nvPr/>
        </p:nvSpPr>
        <p:spPr>
          <a:xfrm>
            <a:off x="7524750" y="1569393"/>
            <a:ext cx="1619250" cy="1938992"/>
          </a:xfrm>
          <a:prstGeom prst="rect">
            <a:avLst/>
          </a:prstGeom>
        </p:spPr>
        <p:txBody>
          <a:bodyPr wrap="square">
            <a:spAutoFit/>
          </a:bodyPr>
          <a:lstStyle/>
          <a:p>
            <a:r>
              <a:rPr lang="en-US" sz="2000" dirty="0" smtClean="0">
                <a:solidFill>
                  <a:schemeClr val="accent2"/>
                </a:solidFill>
              </a:rPr>
              <a:t>Note:  You can also use the </a:t>
            </a:r>
            <a:r>
              <a:rPr lang="en-US" sz="2000" b="1" i="1" u="sng" dirty="0" smtClean="0">
                <a:solidFill>
                  <a:schemeClr val="accent2"/>
                </a:solidFill>
              </a:rPr>
              <a:t>Projected View</a:t>
            </a:r>
            <a:r>
              <a:rPr lang="en-US" sz="2000" b="1" i="1" dirty="0" smtClean="0">
                <a:solidFill>
                  <a:schemeClr val="accent2"/>
                </a:solidFill>
              </a:rPr>
              <a:t> </a:t>
            </a:r>
            <a:r>
              <a:rPr lang="en-US" sz="2000" dirty="0" smtClean="0">
                <a:solidFill>
                  <a:schemeClr val="accent2"/>
                </a:solidFill>
              </a:rPr>
              <a:t>tool to add views at any time.</a:t>
            </a: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8658224" y="0"/>
            <a:ext cx="485775" cy="381000"/>
          </a:xfrm>
          <a:noFill/>
        </p:spPr>
        <p:txBody>
          <a:bodyPr/>
          <a:lstStyle/>
          <a:p>
            <a:fld id="{83B14A58-A0AF-4119-AAC7-5996DE6F86F1}" type="slidenum">
              <a:rPr lang="en-US" b="1" smtClean="0">
                <a:solidFill>
                  <a:schemeClr val="accent2"/>
                </a:solidFill>
              </a:rPr>
              <a:pPr/>
              <a:t>8</a:t>
            </a:fld>
            <a:endParaRPr lang="en-US" b="1" dirty="0" smtClean="0">
              <a:solidFill>
                <a:schemeClr val="accent2"/>
              </a:solidFill>
            </a:endParaRPr>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7239000"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Inventor Lecture #3</a:t>
            </a:r>
            <a:endParaRPr lang="en-US" sz="3200" dirty="0"/>
          </a:p>
        </p:txBody>
      </p:sp>
      <p:sp>
        <p:nvSpPr>
          <p:cNvPr id="8194" name="Rectangle 2"/>
          <p:cNvSpPr>
            <a:spLocks noChangeArrowheads="1"/>
          </p:cNvSpPr>
          <p:nvPr/>
        </p:nvSpPr>
        <p:spPr bwMode="auto">
          <a:xfrm>
            <a:off x="0" y="381000"/>
            <a:ext cx="9144000" cy="25545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lang="en-US" sz="2000" b="1" u="sng" dirty="0" smtClean="0">
                <a:solidFill>
                  <a:schemeClr val="accent2"/>
                </a:solidFill>
              </a:rPr>
              <a:t>Changing the Scale</a:t>
            </a:r>
          </a:p>
          <a:p>
            <a:pPr marR="0" lvl="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accent2"/>
                </a:solidFill>
              </a:rPr>
              <a:t>Note on the last slide that the views are somewhat small.  The default scale is 1:1 (full scale).  To change the scale:</a:t>
            </a: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lang="en-US" sz="2000" dirty="0" smtClean="0">
                <a:solidFill>
                  <a:schemeClr val="accent2"/>
                </a:solidFill>
              </a:rPr>
              <a:t>Move the mouse over the </a:t>
            </a:r>
            <a:r>
              <a:rPr lang="en-US" sz="2000" b="1" i="1" dirty="0" smtClean="0">
                <a:solidFill>
                  <a:schemeClr val="accent2"/>
                </a:solidFill>
              </a:rPr>
              <a:t>base view </a:t>
            </a:r>
            <a:r>
              <a:rPr lang="en-US" sz="2000" dirty="0" smtClean="0">
                <a:solidFill>
                  <a:schemeClr val="accent2"/>
                </a:solidFill>
              </a:rPr>
              <a:t>until a dotted box appears around the view.  Right-click in the dotted box and select </a:t>
            </a:r>
            <a:r>
              <a:rPr lang="en-US" sz="2000" b="1" i="1" u="sng" dirty="0" smtClean="0">
                <a:solidFill>
                  <a:schemeClr val="accent2"/>
                </a:solidFill>
              </a:rPr>
              <a:t>Edit View</a:t>
            </a:r>
            <a:r>
              <a:rPr lang="en-US" sz="2000" dirty="0" smtClean="0">
                <a:solidFill>
                  <a:schemeClr val="accent2"/>
                </a:solidFill>
              </a:rPr>
              <a:t>.</a:t>
            </a: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lang="en-US" sz="2000" dirty="0" smtClean="0">
                <a:solidFill>
                  <a:schemeClr val="accent2"/>
                </a:solidFill>
              </a:rPr>
              <a:t>Change the </a:t>
            </a:r>
            <a:r>
              <a:rPr lang="en-US" sz="2000" b="1" u="sng" dirty="0" smtClean="0">
                <a:solidFill>
                  <a:schemeClr val="accent2"/>
                </a:solidFill>
              </a:rPr>
              <a:t>Scale</a:t>
            </a:r>
            <a:r>
              <a:rPr lang="en-US" sz="2000" dirty="0" smtClean="0">
                <a:solidFill>
                  <a:schemeClr val="accent2"/>
                </a:solidFill>
              </a:rPr>
              <a:t> to 2:1 to make the view twice as large (or use another scale factor).</a:t>
            </a: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lang="en-US" sz="2000" dirty="0" smtClean="0">
                <a:solidFill>
                  <a:schemeClr val="accent2"/>
                </a:solidFill>
              </a:rPr>
              <a:t>Note that this affects all orthographic views.  The isometric view </a:t>
            </a:r>
            <a:r>
              <a:rPr lang="en-US" sz="2000" b="1" dirty="0" smtClean="0">
                <a:solidFill>
                  <a:schemeClr val="accent2"/>
                </a:solidFill>
              </a:rPr>
              <a:t>h</a:t>
            </a:r>
            <a:r>
              <a:rPr lang="en-US" sz="2000" dirty="0" smtClean="0">
                <a:solidFill>
                  <a:schemeClr val="accent2"/>
                </a:solidFill>
              </a:rPr>
              <a:t>as its own scale factor so it must be changed separately.</a:t>
            </a:r>
          </a:p>
        </p:txBody>
      </p:sp>
      <p:grpSp>
        <p:nvGrpSpPr>
          <p:cNvPr id="12" name="Group 11"/>
          <p:cNvGrpSpPr/>
          <p:nvPr/>
        </p:nvGrpSpPr>
        <p:grpSpPr>
          <a:xfrm>
            <a:off x="200025" y="3095625"/>
            <a:ext cx="4038600" cy="3605893"/>
            <a:chOff x="0" y="2457450"/>
            <a:chExt cx="4038600" cy="3605893"/>
          </a:xfrm>
        </p:grpSpPr>
        <p:pic>
          <p:nvPicPr>
            <p:cNvPr id="3074" name="Picture 2"/>
            <p:cNvPicPr>
              <a:picLocks noChangeAspect="1" noChangeArrowheads="1"/>
            </p:cNvPicPr>
            <p:nvPr/>
          </p:nvPicPr>
          <p:blipFill>
            <a:blip r:embed="rId2" cstate="print"/>
            <a:srcRect l="17813" t="41019" r="63229" b="28889"/>
            <a:stretch>
              <a:fillRect/>
            </a:stretch>
          </p:blipFill>
          <p:spPr bwMode="auto">
            <a:xfrm>
              <a:off x="0" y="2457450"/>
              <a:ext cx="4038600" cy="3605893"/>
            </a:xfrm>
            <a:prstGeom prst="rect">
              <a:avLst/>
            </a:prstGeom>
            <a:noFill/>
            <a:ln w="9525">
              <a:noFill/>
              <a:miter lim="800000"/>
              <a:headEnd/>
              <a:tailEnd/>
            </a:ln>
          </p:spPr>
        </p:pic>
        <p:sp>
          <p:nvSpPr>
            <p:cNvPr id="7" name="Rectangle 6"/>
            <p:cNvSpPr/>
            <p:nvPr/>
          </p:nvSpPr>
          <p:spPr>
            <a:xfrm>
              <a:off x="1171575" y="5705476"/>
              <a:ext cx="847726" cy="3048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4767263" y="2743200"/>
            <a:ext cx="3976687" cy="4114800"/>
            <a:chOff x="4872038" y="2600325"/>
            <a:chExt cx="3976687" cy="4114800"/>
          </a:xfrm>
        </p:grpSpPr>
        <p:pic>
          <p:nvPicPr>
            <p:cNvPr id="3075" name="Picture 3"/>
            <p:cNvPicPr>
              <a:picLocks noChangeAspect="1" noChangeArrowheads="1"/>
            </p:cNvPicPr>
            <p:nvPr/>
          </p:nvPicPr>
          <p:blipFill>
            <a:blip r:embed="rId3" cstate="print"/>
            <a:srcRect r="43657"/>
            <a:stretch>
              <a:fillRect/>
            </a:stretch>
          </p:blipFill>
          <p:spPr bwMode="auto">
            <a:xfrm>
              <a:off x="4872038" y="2600325"/>
              <a:ext cx="3976687" cy="4114800"/>
            </a:xfrm>
            <a:prstGeom prst="rect">
              <a:avLst/>
            </a:prstGeom>
            <a:noFill/>
            <a:ln w="9525">
              <a:noFill/>
              <a:miter lim="800000"/>
              <a:headEnd/>
              <a:tailEnd/>
            </a:ln>
          </p:spPr>
        </p:pic>
        <p:sp>
          <p:nvSpPr>
            <p:cNvPr id="11" name="Rectangle 10"/>
            <p:cNvSpPr/>
            <p:nvPr/>
          </p:nvSpPr>
          <p:spPr>
            <a:xfrm>
              <a:off x="5467349" y="5934076"/>
              <a:ext cx="1914525" cy="26669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2952751" y="380999"/>
            <a:ext cx="485775" cy="381000"/>
          </a:xfrm>
          <a:noFill/>
        </p:spPr>
        <p:txBody>
          <a:bodyPr/>
          <a:lstStyle/>
          <a:p>
            <a:fld id="{83B14A58-A0AF-4119-AAC7-5996DE6F86F1}" type="slidenum">
              <a:rPr lang="en-US" smtClean="0"/>
              <a:pPr/>
              <a:t>9</a:t>
            </a:fld>
            <a:endParaRPr lang="en-US" dirty="0" smtClean="0"/>
          </a:p>
        </p:txBody>
      </p:sp>
      <p:sp>
        <p:nvSpPr>
          <p:cNvPr id="9" name="Line 3"/>
          <p:cNvSpPr>
            <a:spLocks noChangeShapeType="1"/>
          </p:cNvSpPr>
          <p:nvPr/>
        </p:nvSpPr>
        <p:spPr bwMode="auto">
          <a:xfrm>
            <a:off x="0" y="381000"/>
            <a:ext cx="9144000" cy="0"/>
          </a:xfrm>
          <a:prstGeom prst="line">
            <a:avLst/>
          </a:prstGeom>
          <a:noFill/>
          <a:ln w="38100">
            <a:solidFill>
              <a:schemeClr val="accent2"/>
            </a:solidFill>
            <a:round/>
            <a:headEnd/>
            <a:tailEnd/>
          </a:ln>
        </p:spPr>
        <p:txBody>
          <a:bodyPr/>
          <a:lstStyle/>
          <a:p>
            <a:endParaRPr lang="en-US"/>
          </a:p>
        </p:txBody>
      </p:sp>
      <p:sp>
        <p:nvSpPr>
          <p:cNvPr id="10" name="Rectangle 7"/>
          <p:cNvSpPr>
            <a:spLocks noChangeArrowheads="1"/>
          </p:cNvSpPr>
          <p:nvPr/>
        </p:nvSpPr>
        <p:spPr bwMode="auto">
          <a:xfrm>
            <a:off x="0" y="0"/>
            <a:ext cx="3419475" cy="381000"/>
          </a:xfrm>
          <a:prstGeom prst="rect">
            <a:avLst/>
          </a:prstGeom>
          <a:noFill/>
          <a:ln w="9525">
            <a:noFill/>
            <a:miter lim="800000"/>
            <a:headEnd/>
            <a:tailEnd/>
          </a:ln>
        </p:spPr>
        <p:txBody>
          <a:bodyPr/>
          <a:lstStyle/>
          <a:p>
            <a:pPr>
              <a:spcBef>
                <a:spcPct val="20000"/>
              </a:spcBef>
            </a:pPr>
            <a:r>
              <a:rPr lang="en-US" sz="2000" dirty="0" smtClean="0">
                <a:solidFill>
                  <a:schemeClr val="accent2"/>
                </a:solidFill>
                <a:cs typeface="Times New Roman" pitchFamily="18" charset="0"/>
              </a:rPr>
              <a:t>EGR 110 </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Inventor Lecture #3</a:t>
            </a:r>
            <a:endParaRPr lang="en-US" sz="3200" dirty="0"/>
          </a:p>
        </p:txBody>
      </p:sp>
      <p:sp>
        <p:nvSpPr>
          <p:cNvPr id="8194" name="Rectangle 2"/>
          <p:cNvSpPr>
            <a:spLocks noChangeArrowheads="1"/>
          </p:cNvSpPr>
          <p:nvPr/>
        </p:nvSpPr>
        <p:spPr bwMode="auto">
          <a:xfrm>
            <a:off x="0" y="381000"/>
            <a:ext cx="3238500" cy="37856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lang="en-US" sz="2000" b="1" u="sng" dirty="0" smtClean="0">
                <a:solidFill>
                  <a:schemeClr val="accent2"/>
                </a:solidFill>
              </a:rPr>
              <a:t>Changing the Scale</a:t>
            </a:r>
          </a:p>
          <a:p>
            <a:pPr marL="228600" marR="0" lvl="0" indent="-228600" algn="l" defTabSz="914400" rtl="0" eaLnBrk="1" fontAlgn="base" latinLnBrk="0" hangingPunct="1">
              <a:lnSpc>
                <a:spcPct val="100000"/>
              </a:lnSpc>
              <a:spcBef>
                <a:spcPct val="0"/>
              </a:spcBef>
              <a:spcAft>
                <a:spcPct val="0"/>
              </a:spcAft>
              <a:buClrTx/>
              <a:buSzTx/>
              <a:tabLst/>
            </a:pPr>
            <a:r>
              <a:rPr lang="en-US" sz="2000" dirty="0" smtClean="0">
                <a:solidFill>
                  <a:schemeClr val="accent2"/>
                </a:solidFill>
              </a:rPr>
              <a:t>In the example shown:</a:t>
            </a:r>
          </a:p>
          <a:p>
            <a:pPr marL="228600" marR="0" lvl="0" indent="-228600" algn="l" defTabSz="914400" rtl="0" eaLnBrk="1" fontAlgn="base" latinLnBrk="0" hangingPunct="1">
              <a:lnSpc>
                <a:spcPct val="100000"/>
              </a:lnSpc>
              <a:spcBef>
                <a:spcPct val="0"/>
              </a:spcBef>
              <a:spcAft>
                <a:spcPct val="0"/>
              </a:spcAft>
              <a:buClrTx/>
              <a:buSzTx/>
              <a:buFont typeface="Arial" pitchFamily="34" charset="0"/>
              <a:buChar char="•"/>
              <a:tabLst/>
            </a:pPr>
            <a:r>
              <a:rPr lang="en-US" sz="2000" dirty="0" smtClean="0">
                <a:solidFill>
                  <a:schemeClr val="accent2"/>
                </a:solidFill>
              </a:rPr>
              <a:t>The scale was changed to 2=1 on the front view which affected the top and right views as well.</a:t>
            </a:r>
          </a:p>
          <a:p>
            <a:pPr marL="228600" marR="0" lvl="0" indent="-228600" algn="l" defTabSz="914400" rtl="0" eaLnBrk="1" fontAlgn="base" latinLnBrk="0" hangingPunct="1">
              <a:lnSpc>
                <a:spcPct val="100000"/>
              </a:lnSpc>
              <a:spcBef>
                <a:spcPct val="0"/>
              </a:spcBef>
              <a:spcAft>
                <a:spcPct val="0"/>
              </a:spcAft>
              <a:buClrTx/>
              <a:buSzTx/>
              <a:buFont typeface="Arial" pitchFamily="34" charset="0"/>
              <a:buChar char="•"/>
              <a:tabLst/>
            </a:pPr>
            <a:r>
              <a:rPr lang="en-US" sz="2000" dirty="0" smtClean="0">
                <a:solidFill>
                  <a:schemeClr val="accent2"/>
                </a:solidFill>
              </a:rPr>
              <a:t>The scale was also changed to 2=1 on the isometric view (it has a separate scale factor) </a:t>
            </a:r>
          </a:p>
          <a:p>
            <a:pPr marR="0" lvl="0" algn="l" defTabSz="914400" rtl="0" eaLnBrk="0" fontAlgn="base" latinLnBrk="0" hangingPunct="0">
              <a:lnSpc>
                <a:spcPct val="100000"/>
              </a:lnSpc>
              <a:spcBef>
                <a:spcPct val="0"/>
              </a:spcBef>
              <a:spcAft>
                <a:spcPct val="0"/>
              </a:spcAft>
              <a:buClrTx/>
              <a:buSzTx/>
              <a:buFontTx/>
              <a:buNone/>
              <a:tabLst/>
            </a:pPr>
            <a:endParaRPr lang="en-US" sz="2000" dirty="0" smtClean="0">
              <a:solidFill>
                <a:schemeClr val="accent2"/>
              </a:solidFill>
            </a:endParaRPr>
          </a:p>
          <a:p>
            <a:pPr marR="0" lvl="0" algn="l" defTabSz="914400" rtl="0" eaLnBrk="0" fontAlgn="base" latinLnBrk="0" hangingPunct="0">
              <a:lnSpc>
                <a:spcPct val="100000"/>
              </a:lnSpc>
              <a:spcBef>
                <a:spcPct val="0"/>
              </a:spcBef>
              <a:spcAft>
                <a:spcPct val="0"/>
              </a:spcAft>
              <a:buClrTx/>
              <a:buSzTx/>
              <a:buFontTx/>
              <a:buNone/>
              <a:tabLst/>
            </a:pPr>
            <a:endParaRPr lang="en-US" sz="2000" dirty="0" smtClean="0">
              <a:solidFill>
                <a:schemeClr val="accent2"/>
              </a:solidFill>
            </a:endParaRPr>
          </a:p>
        </p:txBody>
      </p:sp>
      <p:grpSp>
        <p:nvGrpSpPr>
          <p:cNvPr id="12" name="Group 11"/>
          <p:cNvGrpSpPr/>
          <p:nvPr/>
        </p:nvGrpSpPr>
        <p:grpSpPr>
          <a:xfrm>
            <a:off x="3402676" y="1"/>
            <a:ext cx="5741324" cy="6857999"/>
            <a:chOff x="3402676" y="1"/>
            <a:chExt cx="5741324" cy="6857999"/>
          </a:xfrm>
        </p:grpSpPr>
        <p:pic>
          <p:nvPicPr>
            <p:cNvPr id="4101" name="Picture 5"/>
            <p:cNvPicPr>
              <a:picLocks noChangeAspect="1" noChangeArrowheads="1"/>
            </p:cNvPicPr>
            <p:nvPr/>
          </p:nvPicPr>
          <p:blipFill>
            <a:blip r:embed="rId2" cstate="print"/>
            <a:srcRect l="446" r="610"/>
            <a:stretch>
              <a:fillRect/>
            </a:stretch>
          </p:blipFill>
          <p:spPr bwMode="auto">
            <a:xfrm>
              <a:off x="3438526" y="3325164"/>
              <a:ext cx="5705474" cy="3532836"/>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l="134" r="901"/>
            <a:stretch>
              <a:fillRect/>
            </a:stretch>
          </p:blipFill>
          <p:spPr bwMode="auto">
            <a:xfrm>
              <a:off x="3402676" y="1"/>
              <a:ext cx="5741324" cy="3200400"/>
            </a:xfrm>
            <a:prstGeom prst="rect">
              <a:avLst/>
            </a:prstGeom>
            <a:noFill/>
            <a:ln w="9525">
              <a:noFill/>
              <a:miter lim="800000"/>
              <a:headEnd/>
              <a:tailEnd/>
            </a:ln>
          </p:spPr>
        </p:pic>
        <p:sp>
          <p:nvSpPr>
            <p:cNvPr id="8" name="Rectangle 7"/>
            <p:cNvSpPr/>
            <p:nvPr/>
          </p:nvSpPr>
          <p:spPr>
            <a:xfrm>
              <a:off x="7558446" y="997803"/>
              <a:ext cx="1223604" cy="584775"/>
            </a:xfrm>
            <a:prstGeom prst="rect">
              <a:avLst/>
            </a:prstGeom>
            <a:solidFill>
              <a:schemeClr val="bg1"/>
            </a:solidFill>
            <a:ln w="19050">
              <a:solidFill>
                <a:srgbClr val="FF0000"/>
              </a:solidFill>
            </a:ln>
          </p:spPr>
          <p:txBody>
            <a:bodyPr wrap="square">
              <a:spAutoFit/>
            </a:bodyPr>
            <a:lstStyle/>
            <a:p>
              <a:pPr algn="ctr"/>
              <a:r>
                <a:rPr lang="en-US" sz="1600" b="1" i="1" dirty="0" smtClean="0">
                  <a:solidFill>
                    <a:srgbClr val="FF0000"/>
                  </a:solidFill>
                  <a:cs typeface="Times New Roman" pitchFamily="18" charset="0"/>
                </a:rPr>
                <a:t>Scale 1=1</a:t>
              </a:r>
            </a:p>
            <a:p>
              <a:pPr algn="ctr"/>
              <a:r>
                <a:rPr lang="en-US" sz="1600" b="1" i="1" dirty="0" smtClean="0">
                  <a:solidFill>
                    <a:srgbClr val="FF0000"/>
                  </a:solidFill>
                  <a:cs typeface="Times New Roman" pitchFamily="18" charset="0"/>
                </a:rPr>
                <a:t>(Full Scale)</a:t>
              </a:r>
              <a:endParaRPr lang="en-US" sz="1600" b="1" i="1" dirty="0">
                <a:solidFill>
                  <a:srgbClr val="FF0000"/>
                </a:solidFill>
              </a:endParaRPr>
            </a:p>
          </p:txBody>
        </p:sp>
        <p:sp>
          <p:nvSpPr>
            <p:cNvPr id="11" name="Rectangle 10"/>
            <p:cNvSpPr/>
            <p:nvPr/>
          </p:nvSpPr>
          <p:spPr>
            <a:xfrm>
              <a:off x="7634646" y="4331553"/>
              <a:ext cx="1223604" cy="338554"/>
            </a:xfrm>
            <a:prstGeom prst="rect">
              <a:avLst/>
            </a:prstGeom>
            <a:solidFill>
              <a:schemeClr val="bg1"/>
            </a:solidFill>
            <a:ln w="19050">
              <a:solidFill>
                <a:srgbClr val="FF0000"/>
              </a:solidFill>
            </a:ln>
          </p:spPr>
          <p:txBody>
            <a:bodyPr wrap="square">
              <a:spAutoFit/>
            </a:bodyPr>
            <a:lstStyle/>
            <a:p>
              <a:pPr algn="ctr"/>
              <a:r>
                <a:rPr lang="en-US" sz="1600" b="1" i="1" dirty="0" smtClean="0">
                  <a:solidFill>
                    <a:srgbClr val="FF0000"/>
                  </a:solidFill>
                  <a:cs typeface="Times New Roman" pitchFamily="18" charset="0"/>
                </a:rPr>
                <a:t>Scale 2=1</a:t>
              </a: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3890</TotalTime>
  <Words>2279</Words>
  <Application>Microsoft Office PowerPoint</Application>
  <PresentationFormat>On-screen Show (4:3)</PresentationFormat>
  <Paragraphs>256</Paragraphs>
  <Slides>27</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3" baseType="lpstr">
      <vt:lpstr>Arial</vt:lpstr>
      <vt:lpstr>Calibri</vt:lpstr>
      <vt:lpstr>Symbol</vt:lpstr>
      <vt:lpstr>Times New Roman</vt: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Tidewater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EGR 277 – Digital Logic</dc:title>
  <dc:creator>tcgordp</dc:creator>
  <cp:lastModifiedBy>Paul Gordy</cp:lastModifiedBy>
  <cp:revision>337</cp:revision>
  <cp:lastPrinted>2016-01-04T02:10:23Z</cp:lastPrinted>
  <dcterms:created xsi:type="dcterms:W3CDTF">2003-05-19T18:05:36Z</dcterms:created>
  <dcterms:modified xsi:type="dcterms:W3CDTF">2016-01-21T17:19:45Z</dcterms:modified>
</cp:coreProperties>
</file>