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1" r:id="rId2"/>
    <p:sldId id="292" r:id="rId3"/>
    <p:sldId id="293" r:id="rId4"/>
    <p:sldId id="312" r:id="rId5"/>
    <p:sldId id="294" r:id="rId6"/>
    <p:sldId id="296" r:id="rId7"/>
    <p:sldId id="295" r:id="rId8"/>
    <p:sldId id="309" r:id="rId9"/>
    <p:sldId id="297" r:id="rId10"/>
    <p:sldId id="308" r:id="rId11"/>
    <p:sldId id="311" r:id="rId12"/>
    <p:sldId id="303" r:id="rId13"/>
    <p:sldId id="304" r:id="rId14"/>
    <p:sldId id="299" r:id="rId15"/>
    <p:sldId id="298" r:id="rId16"/>
    <p:sldId id="300" r:id="rId17"/>
    <p:sldId id="301" r:id="rId18"/>
    <p:sldId id="302" r:id="rId19"/>
    <p:sldId id="310" r:id="rId20"/>
    <p:sldId id="305" r:id="rId21"/>
    <p:sldId id="306" r:id="rId22"/>
    <p:sldId id="30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900"/>
    <a:srgbClr val="FF3300"/>
    <a:srgbClr val="00CC99"/>
    <a:srgbClr val="CCFF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1" autoAdjust="0"/>
    <p:restoredTop sz="94426" autoAdjust="0"/>
  </p:normalViewPr>
  <p:slideViewPr>
    <p:cSldViewPr snapToGrid="0" snapToObjects="1">
      <p:cViewPr>
        <p:scale>
          <a:sx n="80" d="100"/>
          <a:sy n="80" d="100"/>
        </p:scale>
        <p:origin x="-2730"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09E36B-6AC5-43F3-9B5D-36EAB1629E55}" type="slidenum">
              <a:rPr lang="en-US"/>
              <a:pPr>
                <a:defRPr/>
              </a:pPr>
              <a:t>‹#›</a:t>
            </a:fld>
            <a:endParaRPr lang="en-US"/>
          </a:p>
        </p:txBody>
      </p:sp>
    </p:spTree>
    <p:extLst>
      <p:ext uri="{BB962C8B-B14F-4D97-AF65-F5344CB8AC3E}">
        <p14:creationId xmlns:p14="http://schemas.microsoft.com/office/powerpoint/2010/main" val="11974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697815-8330-4E5A-8DA5-C2344FECE4E6}" type="slidenum">
              <a:rPr lang="en-US"/>
              <a:pPr>
                <a:defRPr/>
              </a:pPr>
              <a:t>‹#›</a:t>
            </a:fld>
            <a:endParaRPr lang="en-US"/>
          </a:p>
        </p:txBody>
      </p:sp>
    </p:spTree>
    <p:extLst>
      <p:ext uri="{BB962C8B-B14F-4D97-AF65-F5344CB8AC3E}">
        <p14:creationId xmlns:p14="http://schemas.microsoft.com/office/powerpoint/2010/main" val="2811522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A7AF8-83AC-4606-9B6C-BD1590A00A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0F4C2-FEDF-4AD1-A1C1-90DA073225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46EAF9-F77B-4D43-BD0E-DC8019663D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AA4A9-CE8A-4706-993B-D83ACBA19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D2C-CF68-4040-B478-B999680C07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E1D6C-751D-4FBC-8B8D-686080463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52F231-9373-4AFB-816A-9122A4F36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B9045C-24D4-44E3-A5CE-09B7D702C1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C5EFEC-ED7C-49B7-B277-8E82B531B0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2571E-B157-4B1D-B41F-5BF6761F59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8B141-BED4-4B5C-A3C6-60D2514B05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630DC-2314-47C8-B472-E9CA3687F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0" y="381000"/>
            <a:ext cx="9144000" cy="56323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Team Project</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EGR 110 includes a significant team project.  The team project will give you an opportunity to use your creativity, design skills, and analytical skills in completing a design project.  This type of project is sometimes called a </a:t>
            </a:r>
            <a:r>
              <a:rPr lang="en-US" sz="2000" b="1" i="1" u="sng" dirty="0" smtClean="0">
                <a:solidFill>
                  <a:schemeClr val="accent2"/>
                </a:solidFill>
              </a:rPr>
              <a:t>design/build project</a:t>
            </a:r>
            <a:r>
              <a:rPr lang="en-US" sz="2000" b="1" i="1" dirty="0" smtClean="0">
                <a:solidFill>
                  <a:schemeClr val="accent2"/>
                </a:solidFill>
              </a:rPr>
              <a:t> </a:t>
            </a:r>
            <a:r>
              <a:rPr lang="en-US" sz="2000" dirty="0" smtClean="0">
                <a:solidFill>
                  <a:schemeClr val="accent2"/>
                </a:solidFill>
              </a:rPr>
              <a:t>as you will not only design your product, but will build your product and test it in a class competition.</a:t>
            </a: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accent2"/>
              </a:solidFill>
            </a:endParaRP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The team project will involve:</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Brainstorming for ideas on how to build a product to complete a given task</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Use Inventor to model individual parts of the project</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Use Inventor to put all of the parts together in an assembly</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Use MATLAB and Inventor to analyze and design</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Manufacture some parts using a 3D printer while gathering other parts from commonly available materials</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Produce detail and assembly drawings for your design</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Build, test, and improve your product</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Compete against other teams in your class</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Give a presentation on your design to the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0" y="6477000"/>
            <a:ext cx="485775" cy="381000"/>
          </a:xfrm>
          <a:noFill/>
        </p:spPr>
        <p:txBody>
          <a:bodyPr/>
          <a:lstStyle/>
          <a:p>
            <a:fld id="{83B14A58-A0AF-4119-AAC7-5996DE6F86F1}" type="slidenum">
              <a:rPr lang="en-US" smtClean="0"/>
              <a:pPr/>
              <a:t>10</a:t>
            </a:fld>
            <a:endParaRPr lang="en-US" dirty="0" smtClean="0"/>
          </a:p>
        </p:txBody>
      </p:sp>
      <p:sp>
        <p:nvSpPr>
          <p:cNvPr id="9" name="Line 3"/>
          <p:cNvSpPr>
            <a:spLocks noChangeShapeType="1"/>
          </p:cNvSpPr>
          <p:nvPr/>
        </p:nvSpPr>
        <p:spPr bwMode="auto">
          <a:xfrm>
            <a:off x="0" y="730857"/>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1" y="0"/>
            <a:ext cx="3963488" cy="532737"/>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488" y="1"/>
            <a:ext cx="5180512" cy="6858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76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0" y="6477000"/>
            <a:ext cx="485775" cy="381000"/>
          </a:xfrm>
          <a:noFill/>
        </p:spPr>
        <p:txBody>
          <a:bodyPr/>
          <a:lstStyle/>
          <a:p>
            <a:fld id="{83B14A58-A0AF-4119-AAC7-5996DE6F86F1}" type="slidenum">
              <a:rPr lang="en-US" smtClean="0"/>
              <a:pPr/>
              <a:t>11</a:t>
            </a:fld>
            <a:endParaRPr lang="en-US" dirty="0" smtClean="0"/>
          </a:p>
        </p:txBody>
      </p:sp>
      <p:sp>
        <p:nvSpPr>
          <p:cNvPr id="9" name="Line 3"/>
          <p:cNvSpPr>
            <a:spLocks noChangeShapeType="1"/>
          </p:cNvSpPr>
          <p:nvPr/>
        </p:nvSpPr>
        <p:spPr bwMode="auto">
          <a:xfrm>
            <a:off x="0" y="730857"/>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1" y="0"/>
            <a:ext cx="6210794" cy="532737"/>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Sample Gantt Chart</a:t>
            </a:r>
            <a:endParaRPr lang="en-US" sz="3200" dirty="0"/>
          </a:p>
        </p:txBody>
      </p:sp>
      <p:pic>
        <p:nvPicPr>
          <p:cNvPr id="6" name="Picture 5"/>
          <p:cNvPicPr/>
          <p:nvPr/>
        </p:nvPicPr>
        <p:blipFill>
          <a:blip r:embed="rId2"/>
          <a:stretch>
            <a:fillRect/>
          </a:stretch>
        </p:blipFill>
        <p:spPr>
          <a:xfrm>
            <a:off x="0" y="730857"/>
            <a:ext cx="9143999" cy="5088052"/>
          </a:xfrm>
          <a:prstGeom prst="rect">
            <a:avLst/>
          </a:prstGeom>
        </p:spPr>
      </p:pic>
    </p:spTree>
    <p:extLst>
      <p:ext uri="{BB962C8B-B14F-4D97-AF65-F5344CB8AC3E}">
        <p14:creationId xmlns:p14="http://schemas.microsoft.com/office/powerpoint/2010/main" val="64788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0" y="381000"/>
            <a:ext cx="9143999" cy="4801314"/>
          </a:xfrm>
          <a:prstGeom prst="rect">
            <a:avLst/>
          </a:prstGeom>
        </p:spPr>
        <p:txBody>
          <a:bodyPr wrap="square">
            <a:spAutoFit/>
          </a:bodyPr>
          <a:lstStyle/>
          <a:p>
            <a:r>
              <a:rPr lang="en-US" sz="1800" b="1" u="sng" dirty="0" smtClean="0">
                <a:solidFill>
                  <a:schemeClr val="accent2"/>
                </a:solidFill>
                <a:cs typeface="Times New Roman" pitchFamily="18" charset="0"/>
              </a:rPr>
              <a:t>Step 3:  Inventor Models for Parts Provided (Due during Week 7)</a:t>
            </a:r>
            <a:endParaRPr lang="en-US" sz="1800" b="1" dirty="0" smtClean="0">
              <a:solidFill>
                <a:schemeClr val="accent2"/>
              </a:solidFill>
              <a:cs typeface="Times New Roman" pitchFamily="18" charset="0"/>
            </a:endParaRPr>
          </a:p>
          <a:p>
            <a:r>
              <a:rPr lang="en-US" sz="1800" dirty="0" smtClean="0">
                <a:solidFill>
                  <a:schemeClr val="accent2"/>
                </a:solidFill>
                <a:cs typeface="Times New Roman" pitchFamily="18" charset="0"/>
              </a:rPr>
              <a:t>As noted earlier, 4 parts will be provided to each team (motor, switch, 9V battery, and 9V battery clip).</a:t>
            </a:r>
          </a:p>
          <a:p>
            <a:pPr marL="457200" indent="-457200">
              <a:buAutoNum type="alphaUcParenR"/>
              <a:tabLst>
                <a:tab pos="457200" algn="l"/>
              </a:tabLst>
            </a:pPr>
            <a:r>
              <a:rPr lang="en-US" sz="1800" dirty="0" smtClean="0">
                <a:solidFill>
                  <a:schemeClr val="accent2"/>
                </a:solidFill>
                <a:cs typeface="Times New Roman" pitchFamily="18" charset="0"/>
              </a:rPr>
              <a:t>Decide which team member will draw each part.  Each team member must draw and least one part and their name must appear as the author of the part on the drawing file (</a:t>
            </a:r>
            <a:r>
              <a:rPr lang="en-US" sz="1800" dirty="0" err="1" smtClean="0">
                <a:solidFill>
                  <a:schemeClr val="accent2"/>
                </a:solidFill>
                <a:cs typeface="Times New Roman" pitchFamily="18" charset="0"/>
              </a:rPr>
              <a:t>idw</a:t>
            </a:r>
            <a:r>
              <a:rPr lang="en-US" sz="1800" dirty="0" smtClean="0">
                <a:solidFill>
                  <a:schemeClr val="accent2"/>
                </a:solidFill>
                <a:cs typeface="Times New Roman" pitchFamily="18" charset="0"/>
              </a:rPr>
              <a:t>).  Use a descriptive name for each part that includes the author’s name.  For example:   </a:t>
            </a:r>
            <a:r>
              <a:rPr lang="en-US" sz="1800" b="1" i="1" dirty="0" smtClean="0">
                <a:solidFill>
                  <a:schemeClr val="accent2"/>
                </a:solidFill>
                <a:cs typeface="Times New Roman" pitchFamily="18" charset="0"/>
              </a:rPr>
              <a:t>Motor_John_Doe.ipt</a:t>
            </a:r>
          </a:p>
          <a:p>
            <a:pPr marL="457200" lvl="0" indent="-457200">
              <a:buFontTx/>
              <a:buAutoNum type="alphaUcParenR"/>
              <a:tabLst>
                <a:tab pos="457200" algn="l"/>
              </a:tabLst>
            </a:pPr>
            <a:r>
              <a:rPr lang="en-US" sz="1800" dirty="0" smtClean="0">
                <a:solidFill>
                  <a:schemeClr val="accent2"/>
                </a:solidFill>
                <a:cs typeface="Times New Roman" pitchFamily="18" charset="0"/>
              </a:rPr>
              <a:t>Each part should be drawn as accurately as possible.  Include all features that could interfere with another object.  For example, the electrical tabs on the back of the motor should be included, but holes in the motor casing can be omitted.  Extra </a:t>
            </a:r>
            <a:r>
              <a:rPr lang="en-US" sz="1800" dirty="0">
                <a:solidFill>
                  <a:schemeClr val="accent2"/>
                </a:solidFill>
                <a:cs typeface="Times New Roman" pitchFamily="18" charset="0"/>
              </a:rPr>
              <a:t>credit might be awarded for extra detail. Ignore tolerances.  Use metric dimensions for all parts.</a:t>
            </a:r>
          </a:p>
          <a:p>
            <a:pPr marL="457200" indent="-457200">
              <a:buAutoNum type="alphaUcParenR"/>
              <a:tabLst>
                <a:tab pos="457200" algn="l"/>
              </a:tabLst>
            </a:pPr>
            <a:r>
              <a:rPr lang="en-US" sz="1800" dirty="0" smtClean="0">
                <a:solidFill>
                  <a:schemeClr val="accent2"/>
                </a:solidFill>
                <a:cs typeface="Times New Roman" pitchFamily="18" charset="0"/>
              </a:rPr>
              <a:t>Adjust the density of the part so that its mass is correct.</a:t>
            </a:r>
          </a:p>
          <a:p>
            <a:pPr marL="457200" indent="-457200">
              <a:buAutoNum type="alphaUcParenR"/>
              <a:tabLst>
                <a:tab pos="457200" algn="l"/>
              </a:tabLst>
            </a:pPr>
            <a:r>
              <a:rPr lang="en-US" sz="1800" dirty="0" smtClean="0">
                <a:solidFill>
                  <a:schemeClr val="accent2"/>
                </a:solidFill>
                <a:cs typeface="Times New Roman" pitchFamily="18" charset="0"/>
              </a:rPr>
              <a:t>Dimensions for the parts can be found using the links below:</a:t>
            </a:r>
          </a:p>
          <a:p>
            <a:pPr marL="914400" lvl="1" indent="-457200">
              <a:buFont typeface="Arial" pitchFamily="34" charset="0"/>
              <a:buChar char="•"/>
              <a:tabLst>
                <a:tab pos="457200" algn="l"/>
              </a:tabLst>
            </a:pPr>
            <a:r>
              <a:rPr lang="en-US" sz="1800" dirty="0" smtClean="0">
                <a:solidFill>
                  <a:schemeClr val="accent2"/>
                </a:solidFill>
                <a:cs typeface="Times New Roman" pitchFamily="18" charset="0"/>
              </a:rPr>
              <a:t>Motor - </a:t>
            </a:r>
            <a:r>
              <a:rPr lang="en-US" sz="1800" b="1" i="1" dirty="0" smtClean="0">
                <a:solidFill>
                  <a:srgbClr val="FF0000"/>
                </a:solidFill>
                <a:cs typeface="Times New Roman" pitchFamily="18" charset="0"/>
              </a:rPr>
              <a:t>http://www.jameco.com/Jameco/Products/ProdDS/232040.pdf   </a:t>
            </a:r>
          </a:p>
          <a:p>
            <a:pPr marL="914400" lvl="1" indent="-457200">
              <a:buFont typeface="Arial" pitchFamily="34" charset="0"/>
              <a:buChar char="•"/>
              <a:tabLst>
                <a:tab pos="457200" algn="l"/>
              </a:tabLst>
            </a:pPr>
            <a:r>
              <a:rPr lang="en-US" sz="1800" dirty="0" smtClean="0">
                <a:solidFill>
                  <a:schemeClr val="accent2"/>
                </a:solidFill>
                <a:cs typeface="Times New Roman" pitchFamily="18" charset="0"/>
              </a:rPr>
              <a:t>Switch - </a:t>
            </a:r>
            <a:r>
              <a:rPr lang="en-US" sz="1800" b="1" i="1" dirty="0" smtClean="0">
                <a:solidFill>
                  <a:srgbClr val="FF0000"/>
                </a:solidFill>
                <a:cs typeface="Times New Roman" pitchFamily="18" charset="0"/>
              </a:rPr>
              <a:t>http://www.jameco.com/Jameco/Products/ProdDS/317287.pdf</a:t>
            </a:r>
          </a:p>
          <a:p>
            <a:pPr marL="914400" lvl="1" indent="-457200">
              <a:buFont typeface="Arial" pitchFamily="34" charset="0"/>
              <a:buChar char="•"/>
              <a:tabLst>
                <a:tab pos="457200" algn="l"/>
              </a:tabLst>
            </a:pPr>
            <a:r>
              <a:rPr lang="en-US" sz="1800" dirty="0" smtClean="0">
                <a:solidFill>
                  <a:schemeClr val="accent2"/>
                </a:solidFill>
                <a:cs typeface="Times New Roman" pitchFamily="18" charset="0"/>
              </a:rPr>
              <a:t>9V Battery - </a:t>
            </a:r>
            <a:r>
              <a:rPr lang="en-US" sz="1800" b="1" i="1" dirty="0" smtClean="0">
                <a:solidFill>
                  <a:srgbClr val="FF0000"/>
                </a:solidFill>
                <a:cs typeface="Times New Roman" pitchFamily="18" charset="0"/>
              </a:rPr>
              <a:t>http://www.jameco.com/Jameco/Products/ProdDS/198731.pdf</a:t>
            </a:r>
          </a:p>
          <a:p>
            <a:pPr marL="914400" lvl="1" indent="-457200">
              <a:buFont typeface="Arial" pitchFamily="34" charset="0"/>
              <a:buChar char="•"/>
              <a:tabLst>
                <a:tab pos="457200" algn="l"/>
              </a:tabLst>
            </a:pPr>
            <a:r>
              <a:rPr lang="en-US" sz="1800" dirty="0" smtClean="0">
                <a:solidFill>
                  <a:schemeClr val="accent2"/>
                </a:solidFill>
                <a:cs typeface="Times New Roman" pitchFamily="18" charset="0"/>
              </a:rPr>
              <a:t>9V Battery Clip - </a:t>
            </a:r>
            <a:r>
              <a:rPr lang="en-US" sz="1800" b="1" i="1" dirty="0" smtClean="0">
                <a:solidFill>
                  <a:srgbClr val="FF0000"/>
                </a:solidFill>
                <a:cs typeface="Times New Roman" pitchFamily="18" charset="0"/>
              </a:rPr>
              <a:t>http://www.jameco.com/Jameco/Products/ProdDS/216452.pdf</a:t>
            </a:r>
            <a:endParaRPr lang="en-US" sz="1800" dirty="0" smtClean="0">
              <a:solidFill>
                <a:schemeClr val="accent2"/>
              </a:solidFill>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534602" y="5143668"/>
            <a:ext cx="4121919" cy="1714332"/>
          </a:xfrm>
          <a:prstGeom prst="rect">
            <a:avLst/>
          </a:prstGeom>
          <a:noFill/>
          <a:ln w="9525">
            <a:noFill/>
            <a:miter lim="800000"/>
            <a:headEnd/>
            <a:tailEnd/>
          </a:ln>
        </p:spPr>
      </p:pic>
      <p:sp>
        <p:nvSpPr>
          <p:cNvPr id="7" name="Rectangle 6"/>
          <p:cNvSpPr/>
          <p:nvPr/>
        </p:nvSpPr>
        <p:spPr>
          <a:xfrm>
            <a:off x="6255266" y="5560828"/>
            <a:ext cx="2402958" cy="923330"/>
          </a:xfrm>
          <a:prstGeom prst="rect">
            <a:avLst/>
          </a:prstGeom>
        </p:spPr>
        <p:txBody>
          <a:bodyPr wrap="square">
            <a:spAutoFit/>
          </a:bodyPr>
          <a:lstStyle/>
          <a:p>
            <a:r>
              <a:rPr lang="en-US" sz="1800" b="1" i="1" u="sng" dirty="0" smtClean="0">
                <a:solidFill>
                  <a:schemeClr val="accent2"/>
                </a:solidFill>
                <a:cs typeface="Times New Roman" pitchFamily="18" charset="0"/>
              </a:rPr>
              <a:t>Example</a:t>
            </a:r>
            <a:r>
              <a:rPr lang="en-US" sz="1800" b="1" i="1" dirty="0" smtClean="0">
                <a:solidFill>
                  <a:schemeClr val="accent2"/>
                </a:solidFill>
                <a:cs typeface="Times New Roman" pitchFamily="18" charset="0"/>
              </a:rPr>
              <a:t>:   Motor dimensions are shown from the link above. </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13</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0" y="381000"/>
            <a:ext cx="9143999" cy="5940088"/>
          </a:xfrm>
          <a:prstGeom prst="rect">
            <a:avLst/>
          </a:prstGeom>
        </p:spPr>
        <p:txBody>
          <a:bodyPr wrap="square">
            <a:spAutoFit/>
          </a:bodyPr>
          <a:lstStyle/>
          <a:p>
            <a:r>
              <a:rPr lang="en-US" sz="2000" b="1" u="sng" dirty="0" smtClean="0">
                <a:solidFill>
                  <a:schemeClr val="accent2"/>
                </a:solidFill>
                <a:cs typeface="Times New Roman" pitchFamily="18" charset="0"/>
              </a:rPr>
              <a:t>Step 3:  Inventor Models for Parts Provided (continued)</a:t>
            </a:r>
            <a:endParaRPr lang="en-US" sz="2000" b="1" dirty="0" smtClean="0">
              <a:solidFill>
                <a:schemeClr val="accent2"/>
              </a:solidFill>
              <a:cs typeface="Times New Roman" pitchFamily="18" charset="0"/>
            </a:endParaRPr>
          </a:p>
          <a:p>
            <a:pPr marL="457200" indent="-457200">
              <a:buFont typeface="Wingdings" pitchFamily="2" charset="2"/>
              <a:buAutoNum type="alphaUcParenR" startAt="4"/>
              <a:tabLst>
                <a:tab pos="457200" algn="l"/>
              </a:tabLst>
            </a:pPr>
            <a:r>
              <a:rPr lang="en-US" sz="2000" dirty="0" smtClean="0">
                <a:solidFill>
                  <a:schemeClr val="accent2"/>
                </a:solidFill>
                <a:cs typeface="Times New Roman" pitchFamily="18" charset="0"/>
              </a:rPr>
              <a:t>For each part both a part file (</a:t>
            </a:r>
            <a:r>
              <a:rPr lang="en-US" sz="2000" dirty="0" err="1" smtClean="0">
                <a:solidFill>
                  <a:schemeClr val="accent2"/>
                </a:solidFill>
                <a:cs typeface="Times New Roman" pitchFamily="18" charset="0"/>
              </a:rPr>
              <a:t>ipt</a:t>
            </a:r>
            <a:r>
              <a:rPr lang="en-US" sz="2000" dirty="0" smtClean="0">
                <a:solidFill>
                  <a:schemeClr val="accent2"/>
                </a:solidFill>
                <a:cs typeface="Times New Roman" pitchFamily="18" charset="0"/>
              </a:rPr>
              <a:t>) and a drawing file (</a:t>
            </a:r>
            <a:r>
              <a:rPr lang="en-US" sz="2000" dirty="0" err="1" smtClean="0">
                <a:solidFill>
                  <a:schemeClr val="accent2"/>
                </a:solidFill>
                <a:cs typeface="Times New Roman" pitchFamily="18" charset="0"/>
              </a:rPr>
              <a:t>idw</a:t>
            </a:r>
            <a:r>
              <a:rPr lang="en-US" sz="2000" dirty="0" smtClean="0">
                <a:solidFill>
                  <a:schemeClr val="accent2"/>
                </a:solidFill>
                <a:cs typeface="Times New Roman" pitchFamily="18" charset="0"/>
              </a:rPr>
              <a:t>) should be produced.</a:t>
            </a:r>
          </a:p>
          <a:p>
            <a:pPr marL="457200" indent="-457200">
              <a:buFont typeface="Wingdings" pitchFamily="2" charset="2"/>
              <a:buAutoNum type="alphaUcParenR" startAt="4"/>
              <a:tabLst>
                <a:tab pos="457200" algn="l"/>
              </a:tabLst>
            </a:pPr>
            <a:r>
              <a:rPr lang="en-US" sz="2000" dirty="0" smtClean="0">
                <a:solidFill>
                  <a:schemeClr val="accent2"/>
                </a:solidFill>
                <a:cs typeface="Times New Roman" pitchFamily="18" charset="0"/>
              </a:rPr>
              <a:t>Turn in printouts of the drawing files (</a:t>
            </a:r>
            <a:r>
              <a:rPr lang="en-US" sz="2000" dirty="0" err="1" smtClean="0">
                <a:solidFill>
                  <a:schemeClr val="accent2"/>
                </a:solidFill>
                <a:cs typeface="Times New Roman" pitchFamily="18" charset="0"/>
              </a:rPr>
              <a:t>idw</a:t>
            </a:r>
            <a:r>
              <a:rPr lang="en-US" sz="2000" dirty="0" smtClean="0">
                <a:solidFill>
                  <a:schemeClr val="accent2"/>
                </a:solidFill>
                <a:cs typeface="Times New Roman" pitchFamily="18" charset="0"/>
              </a:rPr>
              <a:t>) in to the instructor.  </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Use an A-size portrait sheet.</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List the author’s name</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List the part name, team number, team member’s names, scale, etc.</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List the volume, mass, and density.</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Use metric dimensions for all parts with default units in mm.</a:t>
            </a:r>
          </a:p>
          <a:p>
            <a:pPr marL="690563" lvl="1" indent="-233363">
              <a:buFont typeface="Arial" pitchFamily="34" charset="0"/>
              <a:buChar char="•"/>
              <a:tabLst>
                <a:tab pos="457200" algn="l"/>
              </a:tabLst>
            </a:pPr>
            <a:r>
              <a:rPr lang="en-US" sz="2000" dirty="0" smtClean="0">
                <a:solidFill>
                  <a:schemeClr val="accent2"/>
                </a:solidFill>
                <a:cs typeface="Times New Roman" pitchFamily="18" charset="0"/>
              </a:rPr>
              <a:t>Follow good rules for dimensioning.</a:t>
            </a:r>
          </a:p>
          <a:p>
            <a:pPr marL="457200" lvl="0" indent="-457200">
              <a:buAutoNum type="alphaUcParenR" startAt="6"/>
            </a:pPr>
            <a:r>
              <a:rPr lang="en-US" sz="2000" dirty="0" smtClean="0">
                <a:solidFill>
                  <a:schemeClr val="accent2"/>
                </a:solidFill>
                <a:cs typeface="Times New Roman" pitchFamily="18" charset="0"/>
              </a:rPr>
              <a:t>Upload the part file (</a:t>
            </a:r>
            <a:r>
              <a:rPr lang="en-US" sz="2000" dirty="0" err="1" smtClean="0">
                <a:solidFill>
                  <a:schemeClr val="accent2"/>
                </a:solidFill>
                <a:cs typeface="Times New Roman" pitchFamily="18" charset="0"/>
              </a:rPr>
              <a:t>ipt</a:t>
            </a:r>
            <a:r>
              <a:rPr lang="en-US" sz="2000" dirty="0" smtClean="0">
                <a:solidFill>
                  <a:schemeClr val="accent2"/>
                </a:solidFill>
                <a:cs typeface="Times New Roman" pitchFamily="18" charset="0"/>
              </a:rPr>
              <a:t>) to the File Exchange for your group in Blackboard.  This is important so that all team members will access to all parts (especially if a student stops attending class for some reason).   Each team member must upload their own files (Blackboard will list who uploaded it.)</a:t>
            </a:r>
          </a:p>
          <a:p>
            <a:pPr marL="457200" lvl="0" indent="-457200">
              <a:buAutoNum type="alphaUcParenR" startAt="6"/>
            </a:pPr>
            <a:r>
              <a:rPr lang="en-US" sz="2000" dirty="0" smtClean="0">
                <a:solidFill>
                  <a:schemeClr val="accent2"/>
                </a:solidFill>
                <a:cs typeface="Times New Roman" pitchFamily="18" charset="0"/>
              </a:rPr>
              <a:t>For the 9V battery clip, provide only short red and black wires (perhaps10 mm).  Additional wires will not be required for any part of the project.</a:t>
            </a:r>
          </a:p>
          <a:p>
            <a:pPr marL="457200" lvl="0" indent="-457200">
              <a:buAutoNum type="alphaUcParenR" startAt="6"/>
            </a:pPr>
            <a:r>
              <a:rPr lang="en-US" sz="2000" dirty="0" smtClean="0">
                <a:solidFill>
                  <a:schemeClr val="accent2"/>
                </a:solidFill>
                <a:cs typeface="Times New Roman" pitchFamily="18" charset="0"/>
              </a:rPr>
              <a:t>If a team member has dropped from the team then the team must decide who should take over responsibility for that part, and inform the instructor of the loss of team member.</a:t>
            </a:r>
          </a:p>
          <a:p>
            <a:pPr marL="457200" indent="-457200"/>
            <a:r>
              <a:rPr lang="en-US" sz="2000" dirty="0" smtClean="0">
                <a:solidFill>
                  <a:schemeClr val="accent2"/>
                </a:solidFill>
                <a:cs typeface="Times New Roman" pitchFamily="18" charset="0"/>
              </a:rPr>
              <a:t>I)	More details and instructions may be provided at the time of the assignment.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14</a:t>
            </a:fld>
            <a:endParaRPr lang="en-US" dirty="0" smtClean="0"/>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grpSp>
        <p:nvGrpSpPr>
          <p:cNvPr id="20" name="Group 19"/>
          <p:cNvGrpSpPr/>
          <p:nvPr/>
        </p:nvGrpSpPr>
        <p:grpSpPr>
          <a:xfrm>
            <a:off x="0" y="381000"/>
            <a:ext cx="9144000" cy="6477000"/>
            <a:chOff x="0" y="381000"/>
            <a:chExt cx="9144000" cy="6477000"/>
          </a:xfrm>
        </p:grpSpPr>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1677230"/>
              <a:ext cx="4060818" cy="504525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646428" y="492354"/>
              <a:ext cx="4497572" cy="330872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523967" y="4008474"/>
              <a:ext cx="4467190" cy="2849526"/>
            </a:xfrm>
            <a:prstGeom prst="rect">
              <a:avLst/>
            </a:prstGeom>
            <a:noFill/>
            <a:ln w="9525">
              <a:noFill/>
              <a:miter lim="800000"/>
              <a:headEnd/>
              <a:tailEnd/>
            </a:ln>
          </p:spPr>
        </p:pic>
        <p:sp>
          <p:nvSpPr>
            <p:cNvPr id="11" name="Rectangle 10"/>
            <p:cNvSpPr/>
            <p:nvPr/>
          </p:nvSpPr>
          <p:spPr>
            <a:xfrm>
              <a:off x="0" y="492354"/>
              <a:ext cx="4348716" cy="400110"/>
            </a:xfrm>
            <a:prstGeom prst="rect">
              <a:avLst/>
            </a:prstGeom>
            <a:ln w="22225">
              <a:solidFill>
                <a:schemeClr val="accent2"/>
              </a:solidFill>
            </a:ln>
          </p:spPr>
          <p:txBody>
            <a:bodyPr wrap="square">
              <a:spAutoFit/>
            </a:bodyPr>
            <a:lstStyle/>
            <a:p>
              <a:r>
                <a:rPr lang="en-US" sz="2000" b="1" u="sng" dirty="0" smtClean="0">
                  <a:solidFill>
                    <a:schemeClr val="accent2"/>
                  </a:solidFill>
                  <a:cs typeface="Times New Roman" pitchFamily="18" charset="0"/>
                </a:rPr>
                <a:t>Uploading parts to the File Exchange </a:t>
              </a:r>
              <a:endParaRPr lang="en-US" sz="2000" b="1" u="sng" dirty="0"/>
            </a:p>
          </p:txBody>
        </p:sp>
        <p:sp>
          <p:nvSpPr>
            <p:cNvPr id="12" name="Rectangle 11"/>
            <p:cNvSpPr/>
            <p:nvPr/>
          </p:nvSpPr>
          <p:spPr>
            <a:xfrm>
              <a:off x="167747" y="1030898"/>
              <a:ext cx="3893071" cy="646331"/>
            </a:xfrm>
            <a:prstGeom prst="rect">
              <a:avLst/>
            </a:prstGeom>
            <a:ln>
              <a:noFill/>
            </a:ln>
          </p:spPr>
          <p:txBody>
            <a:bodyPr wrap="square">
              <a:spAutoFit/>
            </a:bodyPr>
            <a:lstStyle/>
            <a:p>
              <a:r>
                <a:rPr lang="en-US" sz="1800" b="1" i="1" dirty="0" smtClean="0">
                  <a:solidFill>
                    <a:srgbClr val="FF0000"/>
                  </a:solidFill>
                  <a:cs typeface="Times New Roman" pitchFamily="18" charset="0"/>
                </a:rPr>
                <a:t>1)  Select your group in Blackboard then pick </a:t>
              </a:r>
              <a:r>
                <a:rPr lang="en-US" sz="1800" b="1" i="1" u="sng" dirty="0" smtClean="0">
                  <a:solidFill>
                    <a:srgbClr val="FF0000"/>
                  </a:solidFill>
                  <a:cs typeface="Times New Roman" pitchFamily="18" charset="0"/>
                </a:rPr>
                <a:t>File Exchange</a:t>
              </a:r>
              <a:endParaRPr lang="en-US" sz="1800" b="1" i="1" u="sng" dirty="0">
                <a:solidFill>
                  <a:srgbClr val="FF0000"/>
                </a:solidFill>
              </a:endParaRPr>
            </a:p>
          </p:txBody>
        </p:sp>
        <p:sp>
          <p:nvSpPr>
            <p:cNvPr id="13" name="Rectangle 12"/>
            <p:cNvSpPr/>
            <p:nvPr/>
          </p:nvSpPr>
          <p:spPr>
            <a:xfrm>
              <a:off x="6464013" y="569298"/>
              <a:ext cx="2527144" cy="646331"/>
            </a:xfrm>
            <a:prstGeom prst="rect">
              <a:avLst/>
            </a:prstGeom>
          </p:spPr>
          <p:txBody>
            <a:bodyPr wrap="square">
              <a:spAutoFit/>
            </a:bodyPr>
            <a:lstStyle/>
            <a:p>
              <a:r>
                <a:rPr lang="en-US" sz="1800" b="1" i="1" dirty="0" smtClean="0">
                  <a:solidFill>
                    <a:srgbClr val="FF0000"/>
                  </a:solidFill>
                  <a:cs typeface="Times New Roman" pitchFamily="18" charset="0"/>
                </a:rPr>
                <a:t>2)  Select </a:t>
              </a:r>
              <a:r>
                <a:rPr lang="en-US" sz="1800" b="1" i="1" u="sng" dirty="0" smtClean="0">
                  <a:solidFill>
                    <a:srgbClr val="FF0000"/>
                  </a:solidFill>
                  <a:cs typeface="Times New Roman" pitchFamily="18" charset="0"/>
                </a:rPr>
                <a:t>Add File</a:t>
              </a:r>
              <a:r>
                <a:rPr lang="en-US" sz="1800" b="1" i="1" dirty="0" smtClean="0">
                  <a:solidFill>
                    <a:srgbClr val="FF0000"/>
                  </a:solidFill>
                  <a:cs typeface="Times New Roman" pitchFamily="18" charset="0"/>
                </a:rPr>
                <a:t> and find your part file</a:t>
              </a:r>
              <a:endParaRPr lang="en-US" sz="1800" b="1" i="1" dirty="0">
                <a:solidFill>
                  <a:srgbClr val="FF0000"/>
                </a:solidFill>
              </a:endParaRPr>
            </a:p>
          </p:txBody>
        </p:sp>
        <p:sp>
          <p:nvSpPr>
            <p:cNvPr id="14" name="Rectangle 13"/>
            <p:cNvSpPr/>
            <p:nvPr/>
          </p:nvSpPr>
          <p:spPr>
            <a:xfrm>
              <a:off x="457200" y="5167423"/>
              <a:ext cx="1148316" cy="244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75427" y="4008474"/>
              <a:ext cx="3168571" cy="1200329"/>
            </a:xfrm>
            <a:prstGeom prst="rect">
              <a:avLst/>
            </a:prstGeom>
          </p:spPr>
          <p:txBody>
            <a:bodyPr wrap="square">
              <a:spAutoFit/>
            </a:bodyPr>
            <a:lstStyle/>
            <a:p>
              <a:r>
                <a:rPr lang="en-US" sz="1800" b="1" i="1" dirty="0" smtClean="0">
                  <a:solidFill>
                    <a:srgbClr val="FF0000"/>
                  </a:solidFill>
                  <a:cs typeface="Times New Roman" pitchFamily="18" charset="0"/>
                </a:rPr>
                <a:t>3)  List of uploaded files are available to all group members.  Each author must post their own file.</a:t>
              </a:r>
              <a:endParaRPr lang="en-US" sz="1800" b="1" i="1" dirty="0">
                <a:solidFill>
                  <a:srgbClr val="FF0000"/>
                </a:solidFill>
              </a:endParaRPr>
            </a:p>
          </p:txBody>
        </p:sp>
        <p:sp>
          <p:nvSpPr>
            <p:cNvPr id="16" name="TextBox 15"/>
            <p:cNvSpPr txBox="1"/>
            <p:nvPr/>
          </p:nvSpPr>
          <p:spPr>
            <a:xfrm>
              <a:off x="7888077" y="5411972"/>
              <a:ext cx="1255921" cy="1167114"/>
            </a:xfrm>
            <a:prstGeom prst="rect">
              <a:avLst/>
            </a:prstGeom>
            <a:solidFill>
              <a:schemeClr val="bg1"/>
            </a:solidFill>
            <a:ln w="19050">
              <a:solidFill>
                <a:srgbClr val="FF0000"/>
              </a:solidFill>
            </a:ln>
          </p:spPr>
          <p:txBody>
            <a:bodyPr wrap="none" rtlCol="0">
              <a:spAutoFit/>
            </a:bodyPr>
            <a:lstStyle/>
            <a:p>
              <a:pPr>
                <a:lnSpc>
                  <a:spcPct val="150000"/>
                </a:lnSpc>
              </a:pPr>
              <a:r>
                <a:rPr lang="en-US" sz="1200" dirty="0" smtClean="0"/>
                <a:t>Jane Smith</a:t>
              </a:r>
            </a:p>
            <a:p>
              <a:pPr>
                <a:lnSpc>
                  <a:spcPct val="150000"/>
                </a:lnSpc>
              </a:pPr>
              <a:r>
                <a:rPr lang="en-US" sz="1200" dirty="0" smtClean="0"/>
                <a:t>Susan Johnson</a:t>
              </a:r>
            </a:p>
            <a:p>
              <a:pPr>
                <a:lnSpc>
                  <a:spcPct val="150000"/>
                </a:lnSpc>
              </a:pPr>
              <a:r>
                <a:rPr lang="en-US" sz="1200" dirty="0" smtClean="0"/>
                <a:t>John Doe</a:t>
              </a:r>
            </a:p>
            <a:p>
              <a:pPr>
                <a:lnSpc>
                  <a:spcPct val="150000"/>
                </a:lnSpc>
              </a:pPr>
              <a:r>
                <a:rPr lang="en-US" sz="1200" dirty="0" smtClean="0"/>
                <a:t>David Thompson</a:t>
              </a:r>
              <a:endParaRPr lang="en-US" sz="1200" dirty="0"/>
            </a:p>
          </p:txBody>
        </p:sp>
        <p:cxnSp>
          <p:nvCxnSpPr>
            <p:cNvPr id="19" name="Straight Arrow Connector 18"/>
            <p:cNvCxnSpPr/>
            <p:nvPr/>
          </p:nvCxnSpPr>
          <p:spPr>
            <a:xfrm>
              <a:off x="6921795" y="5167423"/>
              <a:ext cx="966282" cy="7123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15</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0" y="381000"/>
            <a:ext cx="9143999" cy="4093428"/>
          </a:xfrm>
          <a:prstGeom prst="rect">
            <a:avLst/>
          </a:prstGeom>
        </p:spPr>
        <p:txBody>
          <a:bodyPr wrap="square">
            <a:spAutoFit/>
          </a:bodyPr>
          <a:lstStyle/>
          <a:p>
            <a:r>
              <a:rPr lang="en-US" sz="2000" b="1" u="sng" dirty="0" smtClean="0">
                <a:solidFill>
                  <a:schemeClr val="accent2"/>
                </a:solidFill>
                <a:cs typeface="Times New Roman" pitchFamily="18" charset="0"/>
              </a:rPr>
              <a:t>Step 4:  Pulley/Wheel Design with Inventor (due Week 6)</a:t>
            </a:r>
            <a:endParaRPr lang="en-US" sz="2000" b="1" dirty="0" smtClean="0">
              <a:solidFill>
                <a:schemeClr val="accent2"/>
              </a:solidFill>
              <a:cs typeface="Times New Roman" pitchFamily="18" charset="0"/>
            </a:endParaRPr>
          </a:p>
          <a:p>
            <a:r>
              <a:rPr lang="en-US" sz="2000" dirty="0" smtClean="0">
                <a:solidFill>
                  <a:schemeClr val="accent2"/>
                </a:solidFill>
                <a:cs typeface="Times New Roman" pitchFamily="18" charset="0"/>
              </a:rPr>
              <a:t>Each group member should design one pulley or wheel for the group.  This assignment may replace Inventor Assignment #4 (check with your instructor).</a:t>
            </a:r>
          </a:p>
          <a:p>
            <a:r>
              <a:rPr lang="en-US" sz="2000" dirty="0" smtClean="0">
                <a:solidFill>
                  <a:schemeClr val="accent2"/>
                </a:solidFill>
                <a:cs typeface="Times New Roman" pitchFamily="18" charset="0"/>
              </a:rPr>
              <a:t>Before proceeding check with the group to discuss:</a:t>
            </a:r>
          </a:p>
          <a:p>
            <a:pPr marL="233363" indent="-233363">
              <a:buFont typeface="Arial" pitchFamily="34" charset="0"/>
              <a:buChar char="•"/>
            </a:pPr>
            <a:r>
              <a:rPr lang="en-US" sz="1800" dirty="0" smtClean="0">
                <a:solidFill>
                  <a:schemeClr val="accent2"/>
                </a:solidFill>
                <a:cs typeface="Times New Roman" pitchFamily="18" charset="0"/>
              </a:rPr>
              <a:t>How many pulleys/wheels do we need?  Double pulley needed?</a:t>
            </a:r>
          </a:p>
          <a:p>
            <a:pPr marL="233363" indent="-233363">
              <a:buFont typeface="Arial" pitchFamily="34" charset="0"/>
              <a:buChar char="•"/>
            </a:pPr>
            <a:r>
              <a:rPr lang="en-US" sz="1800" dirty="0" smtClean="0">
                <a:solidFill>
                  <a:schemeClr val="accent2"/>
                </a:solidFill>
                <a:cs typeface="Times New Roman" pitchFamily="18" charset="0"/>
              </a:rPr>
              <a:t>What diameters should be used for the wheels/pulleys?  Axle hole diameter?</a:t>
            </a:r>
          </a:p>
          <a:p>
            <a:pPr marL="233363" indent="-233363">
              <a:buFont typeface="Arial" pitchFamily="34" charset="0"/>
              <a:buChar char="•"/>
            </a:pPr>
            <a:r>
              <a:rPr lang="en-US" sz="1800" dirty="0" smtClean="0">
                <a:solidFill>
                  <a:schemeClr val="accent2"/>
                </a:solidFill>
                <a:cs typeface="Times New Roman" pitchFamily="18" charset="0"/>
              </a:rPr>
              <a:t>The cable has a diameter of 3/16” (4.76 mm).  Discuss the size of the channel for the cable.</a:t>
            </a:r>
          </a:p>
          <a:p>
            <a:pPr marL="233363" indent="-233363">
              <a:buFont typeface="Arial" pitchFamily="34" charset="0"/>
              <a:buChar char="•"/>
            </a:pPr>
            <a:r>
              <a:rPr lang="en-US" sz="1800" dirty="0" smtClean="0">
                <a:solidFill>
                  <a:schemeClr val="accent2"/>
                </a:solidFill>
                <a:cs typeface="Times New Roman" pitchFamily="18" charset="0"/>
              </a:rPr>
              <a:t>Discuss the size of the channel for the belt drive.  Rubber band to be used?  What size?</a:t>
            </a:r>
          </a:p>
          <a:p>
            <a:pPr marL="233363" indent="-233363">
              <a:buFont typeface="Arial" pitchFamily="34" charset="0"/>
              <a:buChar char="•"/>
            </a:pPr>
            <a:r>
              <a:rPr lang="en-US" sz="1800" dirty="0" smtClean="0">
                <a:solidFill>
                  <a:schemeClr val="accent2"/>
                </a:solidFill>
                <a:cs typeface="Times New Roman" pitchFamily="18" charset="0"/>
              </a:rPr>
              <a:t>Discuss the use of fillets.</a:t>
            </a:r>
          </a:p>
          <a:p>
            <a:pPr marL="233363" indent="-233363">
              <a:buFont typeface="Arial" pitchFamily="34" charset="0"/>
              <a:buChar char="•"/>
            </a:pPr>
            <a:r>
              <a:rPr lang="en-US" sz="1800" dirty="0" smtClean="0">
                <a:solidFill>
                  <a:schemeClr val="accent2"/>
                </a:solidFill>
                <a:cs typeface="Times New Roman" pitchFamily="18" charset="0"/>
              </a:rPr>
              <a:t>Discuss the thickness of material at different point on the model as the ABS plastic used by the 3D printer is not very strong.  A minimum thickness of 3mm is generally recommended.</a:t>
            </a:r>
          </a:p>
          <a:p>
            <a:pPr marL="233363" indent="-233363">
              <a:buFont typeface="Arial" pitchFamily="34" charset="0"/>
              <a:buChar char="•"/>
            </a:pPr>
            <a:r>
              <a:rPr lang="en-US" sz="1800" dirty="0" smtClean="0">
                <a:solidFill>
                  <a:schemeClr val="accent2"/>
                </a:solidFill>
                <a:cs typeface="Times New Roman" pitchFamily="18" charset="0"/>
              </a:rPr>
              <a:t>If a team has 4 members and two wheels are needed, then let different team members try slightly different designs.</a:t>
            </a:r>
          </a:p>
          <a:p>
            <a:pPr marL="233363" indent="-233363">
              <a:buFont typeface="Arial" pitchFamily="34" charset="0"/>
              <a:buChar char="•"/>
            </a:pPr>
            <a:r>
              <a:rPr lang="en-US" sz="1800" dirty="0" smtClean="0">
                <a:solidFill>
                  <a:schemeClr val="accent2"/>
                </a:solidFill>
                <a:cs typeface="Times New Roman" pitchFamily="18" charset="0"/>
              </a:rPr>
              <a:t>More details and instructions may be provided at the time of the assignment.</a:t>
            </a:r>
          </a:p>
        </p:txBody>
      </p:sp>
      <p:pic>
        <p:nvPicPr>
          <p:cNvPr id="3074" name="Picture 2"/>
          <p:cNvPicPr>
            <a:picLocks noChangeAspect="1" noChangeArrowheads="1"/>
          </p:cNvPicPr>
          <p:nvPr/>
        </p:nvPicPr>
        <p:blipFill>
          <a:blip r:embed="rId2" cstate="print"/>
          <a:srcRect/>
          <a:stretch>
            <a:fillRect/>
          </a:stretch>
        </p:blipFill>
        <p:spPr bwMode="auto">
          <a:xfrm>
            <a:off x="6440541" y="4474428"/>
            <a:ext cx="2217683" cy="238357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50444" y="4538792"/>
            <a:ext cx="2994505" cy="2319207"/>
          </a:xfrm>
          <a:prstGeom prst="rect">
            <a:avLst/>
          </a:prstGeom>
          <a:noFill/>
          <a:ln w="9525">
            <a:noFill/>
            <a:miter lim="800000"/>
            <a:headEnd/>
            <a:tailEnd/>
          </a:ln>
        </p:spPr>
      </p:pic>
      <p:cxnSp>
        <p:nvCxnSpPr>
          <p:cNvPr id="12" name="Straight Arrow Connector 11"/>
          <p:cNvCxnSpPr/>
          <p:nvPr/>
        </p:nvCxnSpPr>
        <p:spPr>
          <a:xfrm>
            <a:off x="4082902" y="5369442"/>
            <a:ext cx="2041451" cy="212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02149" y="5450313"/>
            <a:ext cx="2381693" cy="923330"/>
          </a:xfrm>
          <a:prstGeom prst="rect">
            <a:avLst/>
          </a:prstGeom>
          <a:noFill/>
        </p:spPr>
        <p:txBody>
          <a:bodyPr wrap="square" rtlCol="0">
            <a:spAutoFit/>
          </a:bodyPr>
          <a:lstStyle/>
          <a:p>
            <a:r>
              <a:rPr lang="en-US" sz="1800" b="1" i="1" dirty="0" smtClean="0">
                <a:solidFill>
                  <a:srgbClr val="FF0000"/>
                </a:solidFill>
              </a:rPr>
              <a:t>Example:  Sketch revolved to create a double pulley</a:t>
            </a:r>
            <a:endParaRPr lang="en-US" sz="1800" b="1"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16</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0"/>
            <a:ext cx="9143999" cy="4401205"/>
          </a:xfrm>
          <a:prstGeom prst="rect">
            <a:avLst/>
          </a:prstGeom>
        </p:spPr>
        <p:txBody>
          <a:bodyPr wrap="square">
            <a:spAutoFit/>
          </a:bodyPr>
          <a:lstStyle/>
          <a:p>
            <a:r>
              <a:rPr lang="en-US" sz="2000" b="1" u="sng" dirty="0" smtClean="0">
                <a:solidFill>
                  <a:schemeClr val="accent2"/>
                </a:solidFill>
                <a:cs typeface="Times New Roman" pitchFamily="18" charset="0"/>
              </a:rPr>
              <a:t>Step 5:  Submit pulley/wheel designs for 3D printer (turn in on Week 7)</a:t>
            </a:r>
            <a:endParaRPr lang="en-US" sz="2000" b="1" dirty="0" smtClean="0">
              <a:solidFill>
                <a:schemeClr val="accent2"/>
              </a:solidFill>
              <a:cs typeface="Times New Roman" pitchFamily="18" charset="0"/>
            </a:endParaRPr>
          </a:p>
          <a:p>
            <a:pPr marL="233363" indent="-233363">
              <a:buFont typeface="Arial" pitchFamily="34" charset="0"/>
              <a:buChar char="•"/>
            </a:pPr>
            <a:r>
              <a:rPr lang="en-US" sz="2000" dirty="0" smtClean="0">
                <a:solidFill>
                  <a:schemeClr val="accent2"/>
                </a:solidFill>
                <a:cs typeface="Times New Roman" pitchFamily="18" charset="0"/>
              </a:rPr>
              <a:t>If the instructor has already graded your drawings for the pulleys or wheels, be sure to make any necessary changes to the Inventor parts before proceeding.</a:t>
            </a:r>
          </a:p>
          <a:p>
            <a:pPr marL="233363" indent="-233363">
              <a:buFont typeface="Arial" pitchFamily="34" charset="0"/>
              <a:buChar char="•"/>
            </a:pPr>
            <a:r>
              <a:rPr lang="en-US" sz="2000" dirty="0" smtClean="0">
                <a:solidFill>
                  <a:schemeClr val="accent2"/>
                </a:solidFill>
                <a:cs typeface="Times New Roman" pitchFamily="18" charset="0"/>
              </a:rPr>
              <a:t>If the drawings have not been graded, discuss your design with the instructor to see if the instructor would recommend any changes before proceeding.</a:t>
            </a:r>
          </a:p>
          <a:p>
            <a:pPr marL="233363" indent="-233363">
              <a:buFont typeface="Arial" pitchFamily="34" charset="0"/>
              <a:buChar char="•"/>
            </a:pPr>
            <a:r>
              <a:rPr lang="en-US" sz="2000" dirty="0" smtClean="0">
                <a:solidFill>
                  <a:schemeClr val="accent2"/>
                </a:solidFill>
                <a:cs typeface="Times New Roman" pitchFamily="18" charset="0"/>
              </a:rPr>
              <a:t>If your group has more than one design for each pulley or wheel, select which design is to be used.  Send the instructor an email indicating the exact name of the part to be used from the File Exchange in Blackboard.</a:t>
            </a:r>
          </a:p>
          <a:p>
            <a:pPr marL="233363" indent="-233363">
              <a:buFont typeface="Arial" pitchFamily="34" charset="0"/>
              <a:buChar char="•"/>
            </a:pPr>
            <a:r>
              <a:rPr lang="en-US" sz="2000" dirty="0" smtClean="0">
                <a:solidFill>
                  <a:schemeClr val="accent2"/>
                </a:solidFill>
                <a:cs typeface="Times New Roman" pitchFamily="18" charset="0"/>
              </a:rPr>
              <a:t>Keep in mind that it may take 8 hours or more to build parts on the 3D printer and additional time is required for the parts to soak in the parts bath to remove support material.  Additionally, many groups from several classes of EGR 110 may all be trying to build parts at the same time, so </a:t>
            </a:r>
            <a:r>
              <a:rPr lang="en-US" sz="2000" b="1" i="1" u="sng" dirty="0" smtClean="0">
                <a:solidFill>
                  <a:schemeClr val="accent2"/>
                </a:solidFill>
                <a:cs typeface="Times New Roman" pitchFamily="18" charset="0"/>
              </a:rPr>
              <a:t>allow one week for parts to be built</a:t>
            </a:r>
            <a:r>
              <a:rPr lang="en-US" sz="2000" dirty="0" smtClean="0">
                <a:solidFill>
                  <a:schemeClr val="accent2"/>
                </a:solidFill>
                <a:cs typeface="Times New Roman" pitchFamily="18" charset="0"/>
              </a:rPr>
              <a:t>.</a:t>
            </a:r>
          </a:p>
          <a:p>
            <a:pPr marL="233363" indent="-233363">
              <a:buFont typeface="Arial" pitchFamily="34" charset="0"/>
              <a:buChar char="•"/>
            </a:pPr>
            <a:r>
              <a:rPr lang="en-US" sz="2000" dirty="0" smtClean="0">
                <a:solidFill>
                  <a:schemeClr val="accent2"/>
                </a:solidFill>
                <a:cs typeface="Times New Roman" pitchFamily="18" charset="0"/>
              </a:rPr>
              <a:t>More details and instructions may be provided at the time of the assignment.</a:t>
            </a:r>
          </a:p>
          <a:p>
            <a:pPr marL="233363" indent="-233363"/>
            <a:endParaRPr lang="en-US" sz="2000" dirty="0" smtClean="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17</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0"/>
            <a:ext cx="9144000" cy="6247864"/>
          </a:xfrm>
          <a:prstGeom prst="rect">
            <a:avLst/>
          </a:prstGeom>
        </p:spPr>
        <p:txBody>
          <a:bodyPr wrap="square">
            <a:spAutoFit/>
          </a:bodyPr>
          <a:lstStyle/>
          <a:p>
            <a:r>
              <a:rPr lang="en-US" sz="2000" b="1" u="sng" dirty="0" smtClean="0">
                <a:solidFill>
                  <a:schemeClr val="accent2"/>
                </a:solidFill>
                <a:cs typeface="Times New Roman" pitchFamily="18" charset="0"/>
              </a:rPr>
              <a:t>Step 6:  Inventor Part Models and Drawings (Weeks 8-11)</a:t>
            </a:r>
          </a:p>
          <a:p>
            <a:pPr marL="233363" indent="-233363">
              <a:buFont typeface="Arial" pitchFamily="34" charset="0"/>
              <a:buChar char="•"/>
            </a:pPr>
            <a:r>
              <a:rPr lang="en-US" sz="2000" dirty="0" smtClean="0">
                <a:solidFill>
                  <a:schemeClr val="accent2"/>
                </a:solidFill>
                <a:cs typeface="Times New Roman" pitchFamily="18" charset="0"/>
              </a:rPr>
              <a:t>In general each team should model all parts of the cable car.  However, consult with the instructor to see if some parts can be omitted or simplified (such as hardware, wires, tape, rubber band, etc). </a:t>
            </a:r>
          </a:p>
          <a:p>
            <a:pPr marL="233363" lvl="0" indent="-233363">
              <a:buFont typeface="Arial" pitchFamily="34" charset="0"/>
              <a:buChar char="•"/>
            </a:pPr>
            <a:r>
              <a:rPr lang="en-US" sz="2000" dirty="0" smtClean="0">
                <a:solidFill>
                  <a:schemeClr val="accent2"/>
                </a:solidFill>
                <a:cs typeface="Times New Roman" pitchFamily="18" charset="0"/>
              </a:rPr>
              <a:t>The 4 parts provided (motor, switch, 9V battery, and 9V battery clip) should have already been modeled.  Divide up the remaining parts between team members and provide the instructor with a list of which parts will be designed by each team member before you begin.</a:t>
            </a:r>
          </a:p>
          <a:p>
            <a:pPr marL="233363" lvl="0" indent="-233363">
              <a:buFont typeface="Arial" pitchFamily="34" charset="0"/>
              <a:buChar char="•"/>
            </a:pPr>
            <a:r>
              <a:rPr lang="en-US" sz="2000" dirty="0" smtClean="0">
                <a:solidFill>
                  <a:schemeClr val="accent2"/>
                </a:solidFill>
                <a:cs typeface="Times New Roman" pitchFamily="18" charset="0"/>
              </a:rPr>
              <a:t>Produce detail drawings for each part and submit printed copies to the instructor.  Include all dimensions and good dimensioning style.  Be sure to include the scale.  Adjusts the density of each part to provide the correct mass and provide the mass. </a:t>
            </a:r>
          </a:p>
          <a:p>
            <a:pPr marL="233363" lvl="0" indent="-233363">
              <a:buFont typeface="Arial" pitchFamily="34" charset="0"/>
              <a:buChar char="•"/>
            </a:pPr>
            <a:r>
              <a:rPr lang="en-US" sz="2000" dirty="0" smtClean="0">
                <a:solidFill>
                  <a:schemeClr val="accent2"/>
                </a:solidFill>
                <a:cs typeface="Times New Roman" pitchFamily="18" charset="0"/>
              </a:rPr>
              <a:t>Include the author’s name in the title box along with the Group’s team name/number, part name and description, etc. </a:t>
            </a:r>
          </a:p>
          <a:p>
            <a:pPr marL="233363" lvl="0" indent="-233363">
              <a:buFont typeface="Arial" pitchFamily="34" charset="0"/>
              <a:buChar char="•"/>
            </a:pPr>
            <a:r>
              <a:rPr lang="en-US" sz="2000" dirty="0" smtClean="0">
                <a:solidFill>
                  <a:schemeClr val="accent2"/>
                </a:solidFill>
                <a:cs typeface="Times New Roman" pitchFamily="18" charset="0"/>
              </a:rPr>
              <a:t>Upload each file into the File Exchange for your group in Blackboard.  </a:t>
            </a:r>
          </a:p>
          <a:p>
            <a:pPr marL="233363" indent="-233363">
              <a:buFont typeface="Arial" pitchFamily="34" charset="0"/>
              <a:buChar char="•"/>
            </a:pPr>
            <a:r>
              <a:rPr lang="en-US" sz="2000" dirty="0" smtClean="0">
                <a:solidFill>
                  <a:schemeClr val="accent2"/>
                </a:solidFill>
                <a:cs typeface="Times New Roman" pitchFamily="18" charset="0"/>
              </a:rPr>
              <a:t>If a team member has dropped from the team then the team must decide who should take over responsibility for that part, and inform the instructor of the loss of team member.</a:t>
            </a:r>
          </a:p>
          <a:p>
            <a:pPr marL="233363" indent="-233363">
              <a:buFont typeface="Arial" pitchFamily="34" charset="0"/>
              <a:buChar char="•"/>
            </a:pPr>
            <a:r>
              <a:rPr lang="en-US" sz="2000" dirty="0" smtClean="0">
                <a:solidFill>
                  <a:schemeClr val="accent2"/>
                </a:solidFill>
                <a:cs typeface="Times New Roman" pitchFamily="18" charset="0"/>
              </a:rPr>
              <a:t>If additional parts are to be made using the 3D printer, email the instructor with the exact name of the parts in the File Exchange that are to be used.</a:t>
            </a:r>
          </a:p>
          <a:p>
            <a:pPr marL="233363" indent="-233363">
              <a:buFont typeface="Arial" pitchFamily="34" charset="0"/>
              <a:buChar char="•"/>
            </a:pPr>
            <a:r>
              <a:rPr lang="en-US" sz="2000" dirty="0" smtClean="0">
                <a:solidFill>
                  <a:schemeClr val="accent2"/>
                </a:solidFill>
                <a:cs typeface="Times New Roman" pitchFamily="18" charset="0"/>
              </a:rPr>
              <a:t>More details and instructions may be provided at the time of the assignment.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18</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1"/>
            <a:ext cx="9143999" cy="2862322"/>
          </a:xfrm>
          <a:prstGeom prst="rect">
            <a:avLst/>
          </a:prstGeom>
        </p:spPr>
        <p:txBody>
          <a:bodyPr wrap="square">
            <a:spAutoFit/>
          </a:bodyPr>
          <a:lstStyle/>
          <a:p>
            <a:r>
              <a:rPr lang="en-US" sz="2000" b="1" u="sng" dirty="0" smtClean="0">
                <a:solidFill>
                  <a:schemeClr val="accent2"/>
                </a:solidFill>
                <a:cs typeface="Times New Roman" pitchFamily="18" charset="0"/>
              </a:rPr>
              <a:t>Step 7:  Construction and Testing (Weeks 10-14)</a:t>
            </a:r>
          </a:p>
          <a:p>
            <a:pPr marL="233363" indent="-233363">
              <a:buFont typeface="Arial" pitchFamily="34" charset="0"/>
              <a:buChar char="•"/>
            </a:pPr>
            <a:r>
              <a:rPr lang="en-US" sz="2000" dirty="0" smtClean="0">
                <a:solidFill>
                  <a:schemeClr val="accent2"/>
                </a:solidFill>
                <a:cs typeface="Times New Roman" pitchFamily="18" charset="0"/>
              </a:rPr>
              <a:t>Construct and test your cable car.</a:t>
            </a:r>
          </a:p>
          <a:p>
            <a:pPr marL="233363" indent="-233363">
              <a:buFont typeface="Arial" pitchFamily="34" charset="0"/>
              <a:buChar char="•"/>
            </a:pPr>
            <a:r>
              <a:rPr lang="en-US" sz="2000" dirty="0" smtClean="0">
                <a:solidFill>
                  <a:schemeClr val="accent2"/>
                </a:solidFill>
                <a:cs typeface="Times New Roman" pitchFamily="18" charset="0"/>
              </a:rPr>
              <a:t>Note that a “static test” must be performed on Week 12 (see next slide).</a:t>
            </a:r>
          </a:p>
          <a:p>
            <a:pPr marL="233363" indent="-233363">
              <a:buFont typeface="Arial" pitchFamily="34" charset="0"/>
              <a:buChar char="•"/>
            </a:pPr>
            <a:r>
              <a:rPr lang="en-US" sz="2000" dirty="0" smtClean="0">
                <a:solidFill>
                  <a:schemeClr val="accent2"/>
                </a:solidFill>
                <a:cs typeface="Times New Roman" pitchFamily="18" charset="0"/>
              </a:rPr>
              <a:t>Check with your instructor to see when the classroom and cable are available outside of class if additional time is needed.</a:t>
            </a:r>
          </a:p>
          <a:p>
            <a:pPr marL="233363" indent="-233363">
              <a:buFont typeface="Arial" pitchFamily="34" charset="0"/>
              <a:buChar char="•"/>
            </a:pPr>
            <a:r>
              <a:rPr lang="en-US" sz="2000" dirty="0" smtClean="0">
                <a:solidFill>
                  <a:schemeClr val="accent2"/>
                </a:solidFill>
                <a:cs typeface="Times New Roman" pitchFamily="18" charset="0"/>
              </a:rPr>
              <a:t>As you modify your actual cable car, modify the corresponding Inventor parts as well.  Create additional Inventor parts if necessary. The instructor may allow you to create additional 3D parts if needed.</a:t>
            </a:r>
          </a:p>
          <a:p>
            <a:pPr marL="233363" indent="-233363">
              <a:buFont typeface="Arial" pitchFamily="34" charset="0"/>
              <a:buChar char="•"/>
            </a:pPr>
            <a:r>
              <a:rPr lang="en-US" sz="2000" dirty="0" smtClean="0">
                <a:solidFill>
                  <a:schemeClr val="accent2"/>
                </a:solidFill>
                <a:cs typeface="Times New Roman" pitchFamily="18" charset="0"/>
              </a:rPr>
              <a:t>More details and instructions may be provided at the time of the assignment.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19</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1"/>
            <a:ext cx="9143999" cy="3170099"/>
          </a:xfrm>
          <a:prstGeom prst="rect">
            <a:avLst/>
          </a:prstGeom>
        </p:spPr>
        <p:txBody>
          <a:bodyPr wrap="square">
            <a:spAutoFit/>
          </a:bodyPr>
          <a:lstStyle/>
          <a:p>
            <a:r>
              <a:rPr lang="en-US" sz="2000" b="1" u="sng" dirty="0" smtClean="0">
                <a:solidFill>
                  <a:schemeClr val="accent2"/>
                </a:solidFill>
                <a:cs typeface="Times New Roman" pitchFamily="18" charset="0"/>
              </a:rPr>
              <a:t>Step 8:  Static Test (Week 12)</a:t>
            </a:r>
          </a:p>
          <a:p>
            <a:pPr marL="233363" indent="-233363">
              <a:buFont typeface="Arial" pitchFamily="34" charset="0"/>
              <a:buChar char="•"/>
            </a:pPr>
            <a:r>
              <a:rPr lang="en-US" sz="2000" dirty="0" smtClean="0">
                <a:solidFill>
                  <a:schemeClr val="accent2"/>
                </a:solidFill>
                <a:cs typeface="Times New Roman" pitchFamily="18" charset="0"/>
              </a:rPr>
              <a:t>Construct the basic elements of your cable car and place it on the cable for the instructor to see.  The cable car should be able to roll along the cable if gently pushed. </a:t>
            </a:r>
          </a:p>
          <a:p>
            <a:pPr marL="233363" indent="-233363">
              <a:buFont typeface="Arial" pitchFamily="34" charset="0"/>
              <a:buChar char="•"/>
            </a:pPr>
            <a:r>
              <a:rPr lang="en-US" sz="2000" dirty="0" smtClean="0">
                <a:solidFill>
                  <a:schemeClr val="accent2"/>
                </a:solidFill>
                <a:cs typeface="Times New Roman" pitchFamily="18" charset="0"/>
              </a:rPr>
              <a:t>The cable car does not need to run yet, but all key components should be assembled.</a:t>
            </a:r>
          </a:p>
          <a:p>
            <a:pPr marL="233363" indent="-233363">
              <a:buFont typeface="Arial" pitchFamily="34" charset="0"/>
              <a:buChar char="•"/>
            </a:pPr>
            <a:r>
              <a:rPr lang="en-US" sz="2000" dirty="0" smtClean="0">
                <a:solidFill>
                  <a:schemeClr val="accent2"/>
                </a:solidFill>
                <a:cs typeface="Times New Roman" pitchFamily="18" charset="0"/>
              </a:rPr>
              <a:t>The switch and battery should be mounted, but do not need to be soldered yet.</a:t>
            </a:r>
          </a:p>
          <a:p>
            <a:pPr marL="233363" indent="-233363">
              <a:buFont typeface="Arial" pitchFamily="34" charset="0"/>
              <a:buChar char="•"/>
            </a:pPr>
            <a:r>
              <a:rPr lang="en-US" sz="2000" dirty="0" smtClean="0">
                <a:solidFill>
                  <a:schemeClr val="accent2"/>
                </a:solidFill>
                <a:cs typeface="Times New Roman" pitchFamily="18" charset="0"/>
              </a:rPr>
              <a:t>Discuss with the instructor what you still needs to be done on the cable car.</a:t>
            </a:r>
          </a:p>
          <a:p>
            <a:pPr marL="233363" indent="-233363">
              <a:buFont typeface="Arial" pitchFamily="34" charset="0"/>
              <a:buChar char="•"/>
            </a:pPr>
            <a:r>
              <a:rPr lang="en-US" sz="2000" dirty="0" smtClean="0">
                <a:solidFill>
                  <a:schemeClr val="accent2"/>
                </a:solidFill>
                <a:cs typeface="Times New Roman" pitchFamily="18" charset="0"/>
              </a:rPr>
              <a:t>The instructor may offer suggestions.</a:t>
            </a:r>
          </a:p>
          <a:p>
            <a:pPr marL="233363" indent="-233363">
              <a:buFont typeface="Arial" pitchFamily="34" charset="0"/>
              <a:buChar char="•"/>
            </a:pPr>
            <a:r>
              <a:rPr lang="en-US" sz="2000" dirty="0" smtClean="0">
                <a:solidFill>
                  <a:schemeClr val="accent2"/>
                </a:solidFill>
                <a:cs typeface="Times New Roman" pitchFamily="18" charset="0"/>
              </a:rPr>
              <a:t>The static test may be demonstrated late with a grade penalty (to be determined by the instructor).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5562600" y="381000"/>
            <a:ext cx="3581399"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Team Project</a:t>
            </a:r>
            <a:r>
              <a:rPr lang="en-US" sz="2000" b="1" dirty="0" smtClean="0">
                <a:solidFill>
                  <a:schemeClr val="accent2"/>
                </a:solidFill>
              </a:rPr>
              <a:t> – Design Process</a:t>
            </a:r>
            <a:endParaRPr lang="en-US" sz="2000" b="1" u="sng" dirty="0" smtClean="0">
              <a:solidFill>
                <a:schemeClr val="accent2"/>
              </a:solidFill>
            </a:endParaRPr>
          </a:p>
        </p:txBody>
      </p:sp>
      <p:sp>
        <p:nvSpPr>
          <p:cNvPr id="6" name="TextBox 5"/>
          <p:cNvSpPr txBox="1"/>
          <p:nvPr/>
        </p:nvSpPr>
        <p:spPr>
          <a:xfrm>
            <a:off x="1219200" y="504824"/>
            <a:ext cx="400049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Design Specifications (provided)</a:t>
            </a:r>
            <a:endParaRPr lang="en-US" sz="1600" b="1" dirty="0">
              <a:solidFill>
                <a:schemeClr val="accent2"/>
              </a:solidFill>
            </a:endParaRPr>
          </a:p>
        </p:txBody>
      </p:sp>
      <p:sp>
        <p:nvSpPr>
          <p:cNvPr id="7" name="TextBox 6"/>
          <p:cNvSpPr txBox="1"/>
          <p:nvPr/>
        </p:nvSpPr>
        <p:spPr>
          <a:xfrm>
            <a:off x="1219200" y="1088886"/>
            <a:ext cx="400049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Brainstorm for possible solutions</a:t>
            </a:r>
            <a:endParaRPr lang="en-US" sz="1600" b="1" dirty="0">
              <a:solidFill>
                <a:schemeClr val="accent2"/>
              </a:solidFill>
            </a:endParaRPr>
          </a:p>
        </p:txBody>
      </p:sp>
      <p:sp>
        <p:nvSpPr>
          <p:cNvPr id="8" name="TextBox 7"/>
          <p:cNvSpPr txBox="1"/>
          <p:nvPr/>
        </p:nvSpPr>
        <p:spPr>
          <a:xfrm>
            <a:off x="1200150" y="1716642"/>
            <a:ext cx="401954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Analysis (MATLAB)</a:t>
            </a:r>
            <a:endParaRPr lang="en-US" sz="1600" b="1" dirty="0">
              <a:solidFill>
                <a:schemeClr val="accent2"/>
              </a:solidFill>
            </a:endParaRPr>
          </a:p>
        </p:txBody>
      </p:sp>
      <p:sp>
        <p:nvSpPr>
          <p:cNvPr id="11" name="TextBox 10"/>
          <p:cNvSpPr txBox="1"/>
          <p:nvPr/>
        </p:nvSpPr>
        <p:spPr>
          <a:xfrm>
            <a:off x="1200150" y="2300704"/>
            <a:ext cx="401954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Finalize Design</a:t>
            </a:r>
            <a:endParaRPr lang="en-US" sz="1600" b="1" dirty="0">
              <a:solidFill>
                <a:schemeClr val="accent2"/>
              </a:solidFill>
            </a:endParaRPr>
          </a:p>
        </p:txBody>
      </p:sp>
      <p:sp>
        <p:nvSpPr>
          <p:cNvPr id="12" name="TextBox 11"/>
          <p:cNvSpPr txBox="1"/>
          <p:nvPr/>
        </p:nvSpPr>
        <p:spPr>
          <a:xfrm>
            <a:off x="1200150" y="3048000"/>
            <a:ext cx="4019549" cy="584775"/>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Model parts in Inventor</a:t>
            </a:r>
          </a:p>
          <a:p>
            <a:pPr algn="ctr"/>
            <a:r>
              <a:rPr lang="en-US" sz="1600" b="1" dirty="0" smtClean="0">
                <a:solidFill>
                  <a:schemeClr val="accent2"/>
                </a:solidFill>
              </a:rPr>
              <a:t>Combine parts into an assembly</a:t>
            </a:r>
            <a:endParaRPr lang="en-US" sz="1600" b="1" dirty="0">
              <a:solidFill>
                <a:schemeClr val="accent2"/>
              </a:solidFill>
            </a:endParaRPr>
          </a:p>
        </p:txBody>
      </p:sp>
      <p:sp>
        <p:nvSpPr>
          <p:cNvPr id="13" name="TextBox 12"/>
          <p:cNvSpPr txBox="1"/>
          <p:nvPr/>
        </p:nvSpPr>
        <p:spPr>
          <a:xfrm>
            <a:off x="1200150" y="3880992"/>
            <a:ext cx="4019549" cy="1077218"/>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Construction:</a:t>
            </a:r>
          </a:p>
          <a:p>
            <a:pPr>
              <a:buFont typeface="Arial" pitchFamily="34" charset="0"/>
              <a:buChar char="•"/>
            </a:pPr>
            <a:r>
              <a:rPr lang="en-US" sz="1600" b="1" dirty="0" smtClean="0">
                <a:solidFill>
                  <a:schemeClr val="accent2"/>
                </a:solidFill>
              </a:rPr>
              <a:t>  Build some parts using 3D printer</a:t>
            </a:r>
          </a:p>
          <a:p>
            <a:pPr>
              <a:buFont typeface="Arial" pitchFamily="34" charset="0"/>
              <a:buChar char="•"/>
            </a:pPr>
            <a:r>
              <a:rPr lang="en-US" sz="1600" b="1" dirty="0" smtClean="0">
                <a:solidFill>
                  <a:schemeClr val="accent2"/>
                </a:solidFill>
              </a:rPr>
              <a:t>  Gather/build other parts</a:t>
            </a:r>
          </a:p>
          <a:p>
            <a:pPr>
              <a:buFont typeface="Arial" pitchFamily="34" charset="0"/>
              <a:buChar char="•"/>
            </a:pPr>
            <a:r>
              <a:rPr lang="en-US" sz="1600" b="1" dirty="0" smtClean="0">
                <a:solidFill>
                  <a:schemeClr val="accent2"/>
                </a:solidFill>
              </a:rPr>
              <a:t>  Assemble parts</a:t>
            </a:r>
            <a:endParaRPr lang="en-US" sz="1600" b="1" dirty="0">
              <a:solidFill>
                <a:schemeClr val="accent2"/>
              </a:solidFill>
            </a:endParaRPr>
          </a:p>
        </p:txBody>
      </p:sp>
      <p:sp>
        <p:nvSpPr>
          <p:cNvPr id="14" name="TextBox 13"/>
          <p:cNvSpPr txBox="1"/>
          <p:nvPr/>
        </p:nvSpPr>
        <p:spPr>
          <a:xfrm>
            <a:off x="1200150" y="5280540"/>
            <a:ext cx="401954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Testing</a:t>
            </a:r>
            <a:endParaRPr lang="en-US" sz="1600" b="1" dirty="0">
              <a:solidFill>
                <a:schemeClr val="accent2"/>
              </a:solidFill>
            </a:endParaRPr>
          </a:p>
        </p:txBody>
      </p:sp>
      <p:sp>
        <p:nvSpPr>
          <p:cNvPr id="15" name="TextBox 14"/>
          <p:cNvSpPr txBox="1"/>
          <p:nvPr/>
        </p:nvSpPr>
        <p:spPr>
          <a:xfrm>
            <a:off x="6019800" y="2924889"/>
            <a:ext cx="2971800" cy="830997"/>
          </a:xfrm>
          <a:prstGeom prst="rect">
            <a:avLst/>
          </a:prstGeom>
          <a:solidFill>
            <a:srgbClr val="FFFF66"/>
          </a:solidFill>
          <a:ln w="28575">
            <a:solidFill>
              <a:schemeClr val="accent2"/>
            </a:solidFill>
          </a:ln>
        </p:spPr>
        <p:txBody>
          <a:bodyPr wrap="square" rtlCol="0">
            <a:spAutoFit/>
          </a:bodyPr>
          <a:lstStyle/>
          <a:p>
            <a:pPr marL="112713" indent="-112713">
              <a:buFont typeface="Arial" pitchFamily="34" charset="0"/>
              <a:buChar char="•"/>
            </a:pPr>
            <a:r>
              <a:rPr lang="en-US" sz="1600" b="1" dirty="0" smtClean="0">
                <a:solidFill>
                  <a:schemeClr val="accent2"/>
                </a:solidFill>
              </a:rPr>
              <a:t>Detail drawings for each part</a:t>
            </a:r>
          </a:p>
          <a:p>
            <a:pPr marL="112713" indent="-112713">
              <a:buFont typeface="Arial" pitchFamily="34" charset="0"/>
              <a:buChar char="•"/>
            </a:pPr>
            <a:r>
              <a:rPr lang="en-US" sz="1600" b="1" dirty="0" smtClean="0">
                <a:solidFill>
                  <a:schemeClr val="accent2"/>
                </a:solidFill>
              </a:rPr>
              <a:t>Assembly drawing</a:t>
            </a:r>
          </a:p>
          <a:p>
            <a:pPr marL="112713" indent="-112713">
              <a:buFont typeface="Arial" pitchFamily="34" charset="0"/>
              <a:buChar char="•"/>
            </a:pPr>
            <a:r>
              <a:rPr lang="en-US" sz="1600" b="1" dirty="0" smtClean="0">
                <a:solidFill>
                  <a:schemeClr val="accent2"/>
                </a:solidFill>
              </a:rPr>
              <a:t>Center of gravity analysis</a:t>
            </a:r>
            <a:endParaRPr lang="en-US" sz="1600" b="1" dirty="0">
              <a:solidFill>
                <a:schemeClr val="accent2"/>
              </a:solidFill>
            </a:endParaRPr>
          </a:p>
        </p:txBody>
      </p:sp>
      <p:sp>
        <p:nvSpPr>
          <p:cNvPr id="23" name="TextBox 22"/>
          <p:cNvSpPr txBox="1"/>
          <p:nvPr/>
        </p:nvSpPr>
        <p:spPr>
          <a:xfrm>
            <a:off x="1200150" y="5934670"/>
            <a:ext cx="401954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Competition</a:t>
            </a:r>
            <a:endParaRPr lang="en-US" sz="1600" b="1" dirty="0">
              <a:solidFill>
                <a:schemeClr val="accent2"/>
              </a:solidFill>
            </a:endParaRPr>
          </a:p>
        </p:txBody>
      </p:sp>
      <p:sp>
        <p:nvSpPr>
          <p:cNvPr id="24" name="TextBox 23"/>
          <p:cNvSpPr txBox="1"/>
          <p:nvPr/>
        </p:nvSpPr>
        <p:spPr>
          <a:xfrm>
            <a:off x="1209675" y="6519446"/>
            <a:ext cx="4019549" cy="338554"/>
          </a:xfrm>
          <a:prstGeom prst="rect">
            <a:avLst/>
          </a:prstGeom>
          <a:solidFill>
            <a:srgbClr val="FFFF66"/>
          </a:solidFill>
          <a:ln w="28575">
            <a:solidFill>
              <a:schemeClr val="accent2"/>
            </a:solidFill>
          </a:ln>
        </p:spPr>
        <p:txBody>
          <a:bodyPr wrap="square" rtlCol="0">
            <a:spAutoFit/>
          </a:bodyPr>
          <a:lstStyle/>
          <a:p>
            <a:pPr algn="ctr"/>
            <a:r>
              <a:rPr lang="en-US" sz="1600" b="1" dirty="0" smtClean="0">
                <a:solidFill>
                  <a:schemeClr val="accent2"/>
                </a:solidFill>
              </a:rPr>
              <a:t>Presentation</a:t>
            </a:r>
            <a:endParaRPr lang="en-US" sz="1600" b="1" dirty="0">
              <a:solidFill>
                <a:schemeClr val="accent2"/>
              </a:solidFill>
            </a:endParaRPr>
          </a:p>
        </p:txBody>
      </p:sp>
      <p:cxnSp>
        <p:nvCxnSpPr>
          <p:cNvPr id="26" name="Straight Arrow Connector 25"/>
          <p:cNvCxnSpPr>
            <a:stCxn id="6" idx="2"/>
            <a:endCxn id="7" idx="0"/>
          </p:cNvCxnSpPr>
          <p:nvPr/>
        </p:nvCxnSpPr>
        <p:spPr>
          <a:xfrm>
            <a:off x="3219450" y="843378"/>
            <a:ext cx="0" cy="2455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0"/>
          </p:cNvCxnSpPr>
          <p:nvPr/>
        </p:nvCxnSpPr>
        <p:spPr>
          <a:xfrm flipH="1">
            <a:off x="3209925" y="1427440"/>
            <a:ext cx="9525" cy="289202"/>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a:endCxn id="13" idx="0"/>
          </p:cNvCxnSpPr>
          <p:nvPr/>
        </p:nvCxnSpPr>
        <p:spPr>
          <a:xfrm>
            <a:off x="3209925" y="3632775"/>
            <a:ext cx="0" cy="248217"/>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2"/>
            <a:endCxn id="23" idx="0"/>
          </p:cNvCxnSpPr>
          <p:nvPr/>
        </p:nvCxnSpPr>
        <p:spPr>
          <a:xfrm>
            <a:off x="3209925" y="5619094"/>
            <a:ext cx="0" cy="31557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2"/>
            <a:endCxn id="14" idx="0"/>
          </p:cNvCxnSpPr>
          <p:nvPr/>
        </p:nvCxnSpPr>
        <p:spPr>
          <a:xfrm>
            <a:off x="3209925" y="4958210"/>
            <a:ext cx="0" cy="32233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2"/>
            <a:endCxn id="12" idx="0"/>
          </p:cNvCxnSpPr>
          <p:nvPr/>
        </p:nvCxnSpPr>
        <p:spPr>
          <a:xfrm>
            <a:off x="3209925" y="2639258"/>
            <a:ext cx="0" cy="408742"/>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2"/>
            <a:endCxn id="11" idx="0"/>
          </p:cNvCxnSpPr>
          <p:nvPr/>
        </p:nvCxnSpPr>
        <p:spPr>
          <a:xfrm>
            <a:off x="3209925" y="2055196"/>
            <a:ext cx="0" cy="2455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2"/>
            <a:endCxn id="24" idx="0"/>
          </p:cNvCxnSpPr>
          <p:nvPr/>
        </p:nvCxnSpPr>
        <p:spPr>
          <a:xfrm>
            <a:off x="3209925" y="6273224"/>
            <a:ext cx="9525" cy="246222"/>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09602" y="5105400"/>
            <a:ext cx="1523998" cy="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09599" y="2819400"/>
            <a:ext cx="2600326" cy="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09600" y="4267201"/>
            <a:ext cx="0" cy="838199"/>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09600" y="1529210"/>
            <a:ext cx="2" cy="2890392"/>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09602" y="5410202"/>
            <a:ext cx="0" cy="309562"/>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609600" y="5105400"/>
            <a:ext cx="0" cy="356533"/>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1981201" y="5105400"/>
            <a:ext cx="1228724" cy="521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619127" y="5719763"/>
            <a:ext cx="1523998" cy="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1995489" y="5714553"/>
            <a:ext cx="1228724" cy="521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5" idx="1"/>
          </p:cNvCxnSpPr>
          <p:nvPr/>
        </p:nvCxnSpPr>
        <p:spPr>
          <a:xfrm flipH="1">
            <a:off x="5219700" y="3340388"/>
            <a:ext cx="800100" cy="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 idx="3"/>
          </p:cNvCxnSpPr>
          <p:nvPr/>
        </p:nvCxnSpPr>
        <p:spPr>
          <a:xfrm>
            <a:off x="5219699" y="3340388"/>
            <a:ext cx="342901" cy="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5" idx="2"/>
          </p:cNvCxnSpPr>
          <p:nvPr/>
        </p:nvCxnSpPr>
        <p:spPr>
          <a:xfrm>
            <a:off x="7505700" y="3755886"/>
            <a:ext cx="0" cy="102501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7505700" y="4749226"/>
            <a:ext cx="0" cy="1600202"/>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224213" y="6349428"/>
            <a:ext cx="2566987" cy="521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5562600" y="6349428"/>
            <a:ext cx="1943101" cy="521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619127" y="2134048"/>
            <a:ext cx="1523998" cy="0"/>
          </a:xfrm>
          <a:prstGeom prst="straightConnector1">
            <a:avLst/>
          </a:prstGeom>
          <a:ln w="381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1981201" y="2128838"/>
            <a:ext cx="1228724" cy="521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619127" y="1529210"/>
            <a:ext cx="1523998" cy="0"/>
          </a:xfrm>
          <a:prstGeom prst="straightConnector1">
            <a:avLst/>
          </a:prstGeom>
          <a:ln w="381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1995489" y="1524000"/>
            <a:ext cx="1228724" cy="521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20</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0"/>
            <a:ext cx="9143999" cy="5324535"/>
          </a:xfrm>
          <a:prstGeom prst="rect">
            <a:avLst/>
          </a:prstGeom>
        </p:spPr>
        <p:txBody>
          <a:bodyPr wrap="square">
            <a:spAutoFit/>
          </a:bodyPr>
          <a:lstStyle/>
          <a:p>
            <a:r>
              <a:rPr lang="en-US" sz="2000" b="1" u="sng" dirty="0" smtClean="0">
                <a:solidFill>
                  <a:schemeClr val="accent2"/>
                </a:solidFill>
                <a:cs typeface="Times New Roman" pitchFamily="18" charset="0"/>
              </a:rPr>
              <a:t>Step 9:  Inventor Assembly (Week 14)</a:t>
            </a:r>
          </a:p>
          <a:p>
            <a:pPr marL="233363" indent="-233363">
              <a:buFont typeface="Arial" pitchFamily="34" charset="0"/>
              <a:buChar char="•"/>
            </a:pPr>
            <a:r>
              <a:rPr lang="en-US" sz="2000" dirty="0" smtClean="0">
                <a:solidFill>
                  <a:schemeClr val="accent2"/>
                </a:solidFill>
                <a:cs typeface="Times New Roman" pitchFamily="18" charset="0"/>
              </a:rPr>
              <a:t>A complete assembly of your cable car should be created by the group.  Note that the assembly will need to be demonstrated in Step 10: Team Presentation.</a:t>
            </a:r>
          </a:p>
          <a:p>
            <a:pPr marL="233363" lvl="0" indent="-233363">
              <a:buFont typeface="Arial" pitchFamily="34" charset="0"/>
              <a:buChar char="•"/>
            </a:pPr>
            <a:r>
              <a:rPr lang="en-US" sz="2000" dirty="0" smtClean="0">
                <a:solidFill>
                  <a:schemeClr val="accent2"/>
                </a:solidFill>
                <a:cs typeface="Times New Roman" pitchFamily="18" charset="0"/>
              </a:rPr>
              <a:t>Be sure to use a key frame element as the base part (which will not move) with the correct orientation.</a:t>
            </a:r>
          </a:p>
          <a:p>
            <a:pPr marL="233363" lvl="0" indent="-233363">
              <a:buFont typeface="Arial" pitchFamily="34" charset="0"/>
              <a:buChar char="•"/>
            </a:pPr>
            <a:r>
              <a:rPr lang="en-US" sz="2000" dirty="0" smtClean="0">
                <a:solidFill>
                  <a:schemeClr val="accent2"/>
                </a:solidFill>
                <a:cs typeface="Times New Roman" pitchFamily="18" charset="0"/>
              </a:rPr>
              <a:t>Add other parts to form the assembly.</a:t>
            </a:r>
          </a:p>
          <a:p>
            <a:pPr marL="233363" lvl="0" indent="-233363">
              <a:buFont typeface="Arial" pitchFamily="34" charset="0"/>
              <a:buChar char="•"/>
            </a:pPr>
            <a:r>
              <a:rPr lang="en-US" sz="2000" dirty="0" smtClean="0">
                <a:solidFill>
                  <a:schemeClr val="accent2"/>
                </a:solidFill>
                <a:cs typeface="Times New Roman" pitchFamily="18" charset="0"/>
              </a:rPr>
              <a:t>Each part should be weighed (using an electronic balance in the lab) and its density should be adjusted to match the mass.</a:t>
            </a:r>
          </a:p>
          <a:p>
            <a:pPr marL="233363" lvl="0" indent="-233363">
              <a:buFont typeface="Arial" pitchFamily="34" charset="0"/>
              <a:buChar char="•"/>
            </a:pPr>
            <a:r>
              <a:rPr lang="en-US" sz="2000" dirty="0" smtClean="0">
                <a:solidFill>
                  <a:schemeClr val="accent2"/>
                </a:solidFill>
                <a:cs typeface="Times New Roman" pitchFamily="18" charset="0"/>
              </a:rPr>
              <a:t>Create a drawing for the assembly.  </a:t>
            </a:r>
          </a:p>
          <a:p>
            <a:pPr marL="233363" lvl="0" indent="-233363">
              <a:buFont typeface="Arial" pitchFamily="34" charset="0"/>
              <a:buChar char="•"/>
            </a:pPr>
            <a:r>
              <a:rPr lang="en-US" sz="2000" dirty="0" smtClean="0">
                <a:solidFill>
                  <a:schemeClr val="accent2"/>
                </a:solidFill>
                <a:cs typeface="Times New Roman" pitchFamily="18" charset="0"/>
              </a:rPr>
              <a:t>Add balloons for each part and a table of parts.  Include the mass of each part in the table.  Include the total mass for the assembly. </a:t>
            </a:r>
          </a:p>
          <a:p>
            <a:pPr marL="233363" lvl="0" indent="-233363">
              <a:buFont typeface="Arial" pitchFamily="34" charset="0"/>
              <a:buChar char="•"/>
            </a:pPr>
            <a:r>
              <a:rPr lang="en-US" sz="2000" dirty="0" smtClean="0">
                <a:solidFill>
                  <a:schemeClr val="accent2"/>
                </a:solidFill>
                <a:cs typeface="Times New Roman" pitchFamily="18" charset="0"/>
              </a:rPr>
              <a:t>Use Inventor to find total mass and the center of gravity of the assembly.  Verify that the center of gravity is located directly under the cable.</a:t>
            </a:r>
          </a:p>
          <a:p>
            <a:pPr marL="233363" lvl="0" indent="-233363">
              <a:buFont typeface="Arial" pitchFamily="34" charset="0"/>
              <a:buChar char="•"/>
            </a:pPr>
            <a:r>
              <a:rPr lang="en-US" sz="2000" dirty="0" smtClean="0">
                <a:solidFill>
                  <a:schemeClr val="accent2"/>
                </a:solidFill>
                <a:cs typeface="Times New Roman" pitchFamily="18" charset="0"/>
              </a:rPr>
              <a:t>Include appropriate team information in the title box.</a:t>
            </a:r>
          </a:p>
          <a:p>
            <a:pPr marL="233363" lvl="0" indent="-233363">
              <a:buFont typeface="Arial" pitchFamily="34" charset="0"/>
              <a:buChar char="•"/>
            </a:pPr>
            <a:r>
              <a:rPr lang="en-US" sz="2000" dirty="0" smtClean="0">
                <a:solidFill>
                  <a:schemeClr val="accent2"/>
                </a:solidFill>
                <a:cs typeface="Times New Roman" pitchFamily="18" charset="0"/>
              </a:rPr>
              <a:t>Upload the assembly and the drawing to the File Exchange for your group.</a:t>
            </a:r>
          </a:p>
          <a:p>
            <a:pPr marL="233363" indent="-233363">
              <a:buFont typeface="Arial" pitchFamily="34" charset="0"/>
              <a:buChar char="•"/>
            </a:pPr>
            <a:r>
              <a:rPr lang="en-US" sz="2000" dirty="0" smtClean="0">
                <a:solidFill>
                  <a:schemeClr val="accent2"/>
                </a:solidFill>
                <a:cs typeface="Times New Roman" pitchFamily="18" charset="0"/>
              </a:rPr>
              <a:t>Turn in a printout of the drawing to the instructor.</a:t>
            </a:r>
          </a:p>
          <a:p>
            <a:pPr marL="233363" indent="-233363">
              <a:buFont typeface="Arial" pitchFamily="34" charset="0"/>
              <a:buChar char="•"/>
            </a:pPr>
            <a:r>
              <a:rPr lang="en-US" sz="2000" dirty="0" smtClean="0">
                <a:solidFill>
                  <a:schemeClr val="accent2"/>
                </a:solidFill>
                <a:cs typeface="Times New Roman" pitchFamily="18" charset="0"/>
              </a:rPr>
              <a:t>More details and instructions may be provided at the time of the assignment.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0" y="6476999"/>
            <a:ext cx="485775" cy="381000"/>
          </a:xfrm>
          <a:noFill/>
        </p:spPr>
        <p:txBody>
          <a:bodyPr/>
          <a:lstStyle/>
          <a:p>
            <a:fld id="{83B14A58-A0AF-4119-AAC7-5996DE6F86F1}" type="slidenum">
              <a:rPr lang="en-US" smtClean="0"/>
              <a:pPr/>
              <a:t>21</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0"/>
            <a:ext cx="5656519" cy="4093428"/>
          </a:xfrm>
          <a:prstGeom prst="rect">
            <a:avLst/>
          </a:prstGeom>
        </p:spPr>
        <p:txBody>
          <a:bodyPr wrap="square">
            <a:spAutoFit/>
          </a:bodyPr>
          <a:lstStyle/>
          <a:p>
            <a:r>
              <a:rPr lang="en-US" sz="2000" b="1" u="sng" dirty="0" smtClean="0">
                <a:solidFill>
                  <a:schemeClr val="accent2"/>
                </a:solidFill>
                <a:cs typeface="Times New Roman" pitchFamily="18" charset="0"/>
              </a:rPr>
              <a:t>Step 10:  Competition (Week 15)</a:t>
            </a:r>
          </a:p>
          <a:p>
            <a:pPr marL="233363" indent="-233363">
              <a:buFont typeface="Arial" pitchFamily="34" charset="0"/>
              <a:buChar char="•"/>
            </a:pPr>
            <a:r>
              <a:rPr lang="en-US" sz="2000" dirty="0" smtClean="0">
                <a:solidFill>
                  <a:schemeClr val="accent2"/>
                </a:solidFill>
                <a:cs typeface="Times New Roman" pitchFamily="18" charset="0"/>
              </a:rPr>
              <a:t>The date for the official competition  will be designated by the instructor.</a:t>
            </a:r>
          </a:p>
          <a:p>
            <a:pPr marL="233363" indent="-233363">
              <a:buFont typeface="Arial" pitchFamily="34" charset="0"/>
              <a:buChar char="•"/>
            </a:pPr>
            <a:r>
              <a:rPr lang="en-US" sz="2000" dirty="0" smtClean="0">
                <a:solidFill>
                  <a:schemeClr val="accent2"/>
                </a:solidFill>
                <a:cs typeface="Times New Roman" pitchFamily="18" charset="0"/>
              </a:rPr>
              <a:t>The first 30 minutes of class will be allotted to unofficial trial runs.</a:t>
            </a:r>
          </a:p>
          <a:p>
            <a:pPr marL="233363" indent="-233363">
              <a:buFont typeface="Arial" pitchFamily="34" charset="0"/>
              <a:buChar char="•"/>
            </a:pPr>
            <a:r>
              <a:rPr lang="en-US" sz="2000" dirty="0" smtClean="0">
                <a:solidFill>
                  <a:schemeClr val="accent2"/>
                </a:solidFill>
                <a:cs typeface="Times New Roman" pitchFamily="18" charset="0"/>
              </a:rPr>
              <a:t>After that all attempts will be recorded and used to calculate the average of 3 best attempts.  </a:t>
            </a:r>
          </a:p>
          <a:p>
            <a:pPr marL="233363" indent="-233363">
              <a:buFont typeface="Arial" pitchFamily="34" charset="0"/>
              <a:buChar char="•"/>
            </a:pPr>
            <a:r>
              <a:rPr lang="en-US" sz="2000" dirty="0" smtClean="0">
                <a:solidFill>
                  <a:schemeClr val="accent2"/>
                </a:solidFill>
                <a:cs typeface="Times New Roman" pitchFamily="18" charset="0"/>
              </a:rPr>
              <a:t>Teams may continue to make modifications and take extra attempts until the class period ends.</a:t>
            </a:r>
          </a:p>
          <a:p>
            <a:pPr marL="233363" indent="-233363">
              <a:buFont typeface="Arial" pitchFamily="34" charset="0"/>
              <a:buChar char="•"/>
            </a:pPr>
            <a:r>
              <a:rPr lang="en-US" sz="2000" dirty="0" smtClean="0">
                <a:solidFill>
                  <a:schemeClr val="accent2"/>
                </a:solidFill>
                <a:cs typeface="Times New Roman" pitchFamily="18" charset="0"/>
              </a:rPr>
              <a:t>Record your times for all runs and include them in your presentation.</a:t>
            </a:r>
          </a:p>
          <a:p>
            <a:pPr marL="233363" indent="-233363">
              <a:buFont typeface="Arial" pitchFamily="34" charset="0"/>
              <a:buChar char="•"/>
            </a:pPr>
            <a:r>
              <a:rPr lang="en-US" sz="2000" dirty="0" smtClean="0">
                <a:solidFill>
                  <a:schemeClr val="accent2"/>
                </a:solidFill>
                <a:cs typeface="Times New Roman" pitchFamily="18" charset="0"/>
              </a:rPr>
              <a:t>More details and instructions may be provided at the time of the assignment.</a:t>
            </a:r>
          </a:p>
        </p:txBody>
      </p:sp>
      <p:pic>
        <p:nvPicPr>
          <p:cNvPr id="19" name="Picture 18" descr="HPIM0037.JPG"/>
          <p:cNvPicPr>
            <a:picLocks noChangeAspect="1"/>
          </p:cNvPicPr>
          <p:nvPr/>
        </p:nvPicPr>
        <p:blipFill>
          <a:blip r:embed="rId2" cstate="print"/>
          <a:srcRect l="13256" t="13023" r="12674"/>
          <a:stretch>
            <a:fillRect/>
          </a:stretch>
        </p:blipFill>
        <p:spPr>
          <a:xfrm>
            <a:off x="5654912" y="3785191"/>
            <a:ext cx="3489088" cy="3072808"/>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740" t="16624" r="23247" b="34719"/>
          <a:stretch/>
        </p:blipFill>
        <p:spPr>
          <a:xfrm>
            <a:off x="1305173" y="4402069"/>
            <a:ext cx="3836842" cy="24559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409" t="7964" r="15124" b="8853"/>
          <a:stretch/>
        </p:blipFill>
        <p:spPr>
          <a:xfrm>
            <a:off x="5529225" y="0"/>
            <a:ext cx="3614775" cy="361009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5" name="Rectangle 4"/>
          <p:cNvSpPr/>
          <p:nvPr/>
        </p:nvSpPr>
        <p:spPr>
          <a:xfrm>
            <a:off x="1" y="381000"/>
            <a:ext cx="9143999" cy="5632311"/>
          </a:xfrm>
          <a:prstGeom prst="rect">
            <a:avLst/>
          </a:prstGeom>
        </p:spPr>
        <p:txBody>
          <a:bodyPr wrap="square">
            <a:spAutoFit/>
          </a:bodyPr>
          <a:lstStyle/>
          <a:p>
            <a:r>
              <a:rPr lang="en-US" sz="2000" b="1" u="sng" dirty="0" smtClean="0">
                <a:solidFill>
                  <a:schemeClr val="accent2"/>
                </a:solidFill>
                <a:cs typeface="Times New Roman" pitchFamily="18" charset="0"/>
              </a:rPr>
              <a:t>Step 11:  Team Presentation (Week 16)</a:t>
            </a:r>
          </a:p>
          <a:p>
            <a:r>
              <a:rPr lang="en-US" sz="2000" dirty="0" smtClean="0">
                <a:solidFill>
                  <a:schemeClr val="accent2"/>
                </a:solidFill>
                <a:cs typeface="Times New Roman" pitchFamily="18" charset="0"/>
              </a:rPr>
              <a:t>Make a 10-15 minute presentation to the class using PowerPoint. Turn in a printout of the PowerPoint presentation (3 slide handout version is fine) and Inventor assembly to the instructor </a:t>
            </a:r>
            <a:r>
              <a:rPr lang="en-US" sz="2000" b="1" i="1" dirty="0" smtClean="0">
                <a:solidFill>
                  <a:schemeClr val="accent2"/>
                </a:solidFill>
                <a:cs typeface="Times New Roman" pitchFamily="18" charset="0"/>
              </a:rPr>
              <a:t>before your presentation</a:t>
            </a:r>
            <a:r>
              <a:rPr lang="en-US" sz="2000" dirty="0" smtClean="0">
                <a:solidFill>
                  <a:schemeClr val="accent2"/>
                </a:solidFill>
                <a:cs typeface="Times New Roman" pitchFamily="18" charset="0"/>
              </a:rPr>
              <a:t>.  The presentation should include:  </a:t>
            </a:r>
          </a:p>
          <a:p>
            <a:pPr marL="233363" lvl="0" indent="-233363">
              <a:buFont typeface="Arial" pitchFamily="34" charset="0"/>
              <a:buChar char="•"/>
            </a:pPr>
            <a:r>
              <a:rPr lang="en-US" sz="2000" dirty="0" smtClean="0">
                <a:solidFill>
                  <a:schemeClr val="accent2"/>
                </a:solidFill>
                <a:cs typeface="Times New Roman" pitchFamily="18" charset="0"/>
              </a:rPr>
              <a:t>Team Information (members, major, intended 4-yr school, role on the team)</a:t>
            </a:r>
          </a:p>
          <a:p>
            <a:pPr marL="233363" lvl="0" indent="-233363">
              <a:buFont typeface="Arial" pitchFamily="34" charset="0"/>
              <a:buChar char="•"/>
            </a:pPr>
            <a:r>
              <a:rPr lang="en-US" sz="2000" dirty="0" smtClean="0">
                <a:solidFill>
                  <a:schemeClr val="accent2"/>
                </a:solidFill>
                <a:cs typeface="Times New Roman" pitchFamily="18" charset="0"/>
              </a:rPr>
              <a:t>A summary the significant project requirements.</a:t>
            </a:r>
          </a:p>
          <a:p>
            <a:pPr marL="233363" lvl="0" indent="-233363">
              <a:buFont typeface="Arial" pitchFamily="34" charset="0"/>
              <a:buChar char="•"/>
            </a:pPr>
            <a:r>
              <a:rPr lang="en-US" sz="2000" dirty="0" smtClean="0">
                <a:solidFill>
                  <a:schemeClr val="accent2"/>
                </a:solidFill>
                <a:cs typeface="Times New Roman" pitchFamily="18" charset="0"/>
              </a:rPr>
              <a:t>Show and discuss the initial sketch and timeline of your initial design intent.</a:t>
            </a:r>
          </a:p>
          <a:p>
            <a:pPr marL="233363" lvl="0" indent="-233363">
              <a:buFont typeface="Arial" pitchFamily="34" charset="0"/>
              <a:buChar char="•"/>
            </a:pPr>
            <a:r>
              <a:rPr lang="en-US" sz="2000" dirty="0" smtClean="0">
                <a:solidFill>
                  <a:schemeClr val="accent2"/>
                </a:solidFill>
                <a:cs typeface="Times New Roman" pitchFamily="18" charset="0"/>
              </a:rPr>
              <a:t>Show a final assembly (demonstrate motion if applicable) of your Inventor assembly from Step 8.  Also include information on the location of the center of gravity.</a:t>
            </a:r>
          </a:p>
          <a:p>
            <a:pPr marL="233363" lvl="0" indent="-233363">
              <a:buFont typeface="Arial" pitchFamily="34" charset="0"/>
              <a:buChar char="•"/>
            </a:pPr>
            <a:r>
              <a:rPr lang="en-US" sz="2000" dirty="0" smtClean="0">
                <a:solidFill>
                  <a:schemeClr val="accent2"/>
                </a:solidFill>
                <a:cs typeface="Times New Roman" pitchFamily="18" charset="0"/>
              </a:rPr>
              <a:t>Discuss problems you encountered and modifications made to your cable car.</a:t>
            </a:r>
          </a:p>
          <a:p>
            <a:pPr marL="233363" lvl="0" indent="-233363">
              <a:buFont typeface="Arial" pitchFamily="34" charset="0"/>
              <a:buChar char="•"/>
            </a:pPr>
            <a:r>
              <a:rPr lang="en-US" sz="2000" dirty="0" smtClean="0">
                <a:solidFill>
                  <a:schemeClr val="accent2"/>
                </a:solidFill>
                <a:cs typeface="Times New Roman" pitchFamily="18" charset="0"/>
              </a:rPr>
              <a:t>Discuss the performance of your cable car.  Compare the performance to other cable cars designs in the competition, and predictions from MATLAB.</a:t>
            </a:r>
          </a:p>
          <a:p>
            <a:pPr marL="233363" lvl="0" indent="-233363">
              <a:buFont typeface="Arial" pitchFamily="34" charset="0"/>
              <a:buChar char="•"/>
            </a:pPr>
            <a:r>
              <a:rPr lang="en-US" sz="2000" dirty="0" smtClean="0">
                <a:solidFill>
                  <a:schemeClr val="accent2"/>
                </a:solidFill>
                <a:cs typeface="Times New Roman" pitchFamily="18" charset="0"/>
              </a:rPr>
              <a:t>Provide a parts list total people-hours spent on the design project.</a:t>
            </a:r>
          </a:p>
          <a:p>
            <a:pPr marL="233363" lvl="0" indent="-233363">
              <a:buFont typeface="Arial" pitchFamily="34" charset="0"/>
              <a:buChar char="•"/>
            </a:pPr>
            <a:r>
              <a:rPr lang="en-US" sz="2000" dirty="0" smtClean="0">
                <a:solidFill>
                  <a:schemeClr val="accent2"/>
                </a:solidFill>
                <a:cs typeface="Times New Roman" pitchFamily="18" charset="0"/>
              </a:rPr>
              <a:t>Create a revised Gantt chart of actual time required for tasks, and compare with original timeline created in Step 2.</a:t>
            </a:r>
          </a:p>
          <a:p>
            <a:pPr marL="233363" lvl="0" indent="-233363">
              <a:buFont typeface="Arial" pitchFamily="34" charset="0"/>
              <a:buChar char="•"/>
            </a:pPr>
            <a:r>
              <a:rPr lang="en-US" sz="2000" dirty="0" smtClean="0">
                <a:solidFill>
                  <a:schemeClr val="accent2"/>
                </a:solidFill>
                <a:cs typeface="Times New Roman" pitchFamily="18" charset="0"/>
              </a:rPr>
              <a:t>Discuss potential improvements that could be made to your cable car.</a:t>
            </a:r>
          </a:p>
          <a:p>
            <a:pPr marL="233363" lvl="0" indent="-233363">
              <a:buFont typeface="Arial" pitchFamily="34" charset="0"/>
              <a:buChar char="•"/>
            </a:pPr>
            <a:r>
              <a:rPr lang="en-US" sz="2000" dirty="0" smtClean="0">
                <a:solidFill>
                  <a:schemeClr val="accent2"/>
                </a:solidFill>
                <a:cs typeface="Times New Roman" pitchFamily="18" charset="0"/>
              </a:rPr>
              <a:t>Discuss what your team and design ‘got right’ (or did well).</a:t>
            </a:r>
          </a:p>
          <a:p>
            <a:pPr marL="233363" lvl="0" indent="-233363">
              <a:buFont typeface="Arial" pitchFamily="34" charset="0"/>
              <a:buChar char="•"/>
            </a:pPr>
            <a:r>
              <a:rPr lang="en-US" sz="2000" dirty="0" smtClean="0">
                <a:solidFill>
                  <a:schemeClr val="accent2"/>
                </a:solidFill>
                <a:cs typeface="Times New Roman" pitchFamily="18" charset="0"/>
              </a:rPr>
              <a:t>Be prepared to field questions from the class.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3</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0" y="381000"/>
            <a:ext cx="9144000" cy="19389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Team Project for this semester</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The team project to be used this semester will be the:  </a:t>
            </a:r>
            <a:r>
              <a:rPr lang="en-US" sz="2000" b="1" u="sng" dirty="0" smtClean="0">
                <a:solidFill>
                  <a:srgbClr val="FF0000"/>
                </a:solidFill>
              </a:rPr>
              <a:t>Cable Car Over The TCC Lake</a:t>
            </a:r>
          </a:p>
          <a:p>
            <a:pPr lvl="0" eaLnBrk="0" hangingPunct="0"/>
            <a:r>
              <a:rPr lang="en-US" sz="2000" dirty="0" smtClean="0">
                <a:solidFill>
                  <a:schemeClr val="accent2"/>
                </a:solidFill>
              </a:rPr>
              <a:t>The basic setup for the cable car competition is shown below.  We will use the cable over the lake, but joining in the campus competition on May 1 is optional.</a:t>
            </a:r>
          </a:p>
          <a:p>
            <a:pPr lvl="0" eaLnBrk="0" hangingPunct="0"/>
            <a:r>
              <a:rPr lang="en-US" sz="2000" dirty="0" smtClean="0">
                <a:solidFill>
                  <a:schemeClr val="accent2"/>
                </a:solidFill>
              </a:rPr>
              <a:t>We will make a few modifications to the rules for our class competition as noted later in this presentation.</a:t>
            </a:r>
            <a:endParaRPr lang="en-US" sz="2000" b="1" i="1" dirty="0" smtClean="0">
              <a:solidFill>
                <a:srgbClr val="FF0000"/>
              </a:solidFill>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7" t="9410"/>
          <a:stretch/>
        </p:blipFill>
        <p:spPr bwMode="auto">
          <a:xfrm>
            <a:off x="-3726" y="2446318"/>
            <a:ext cx="9147726" cy="4138550"/>
          </a:xfrm>
          <a:prstGeom prst="rect">
            <a:avLst/>
          </a:prstGeom>
          <a:noFill/>
          <a:ln w="2857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4</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
            <a:ext cx="90201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587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D5-2070-R: JAMECO RELIAPRO"/>
          <p:cNvPicPr>
            <a:picLocks noChangeAspect="1" noChangeArrowheads="1"/>
          </p:cNvPicPr>
          <p:nvPr/>
        </p:nvPicPr>
        <p:blipFill>
          <a:blip r:embed="rId2" cstate="print"/>
          <a:srcRect/>
          <a:stretch>
            <a:fillRect/>
          </a:stretch>
        </p:blipFill>
        <p:spPr bwMode="auto">
          <a:xfrm>
            <a:off x="497353" y="1252788"/>
            <a:ext cx="1722155" cy="1722155"/>
          </a:xfrm>
          <a:prstGeom prst="rect">
            <a:avLst/>
          </a:prstGeom>
          <a:noFill/>
        </p:spPr>
      </p:pic>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5</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0" y="381000"/>
            <a:ext cx="9144000"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Team Project – Materials for the project</a:t>
            </a:r>
          </a:p>
        </p:txBody>
      </p:sp>
      <p:pic>
        <p:nvPicPr>
          <p:cNvPr id="2052" name="Picture 4" descr="http://www.jameco.com/Jameco/Products/MakeImag/317287.jpg"/>
          <p:cNvPicPr>
            <a:picLocks noChangeAspect="1" noChangeArrowheads="1"/>
          </p:cNvPicPr>
          <p:nvPr/>
        </p:nvPicPr>
        <p:blipFill>
          <a:blip r:embed="rId3" cstate="print"/>
          <a:srcRect/>
          <a:stretch>
            <a:fillRect/>
          </a:stretch>
        </p:blipFill>
        <p:spPr bwMode="auto">
          <a:xfrm>
            <a:off x="2608954" y="1361943"/>
            <a:ext cx="2206295" cy="1400998"/>
          </a:xfrm>
          <a:prstGeom prst="rect">
            <a:avLst/>
          </a:prstGeom>
          <a:noFill/>
        </p:spPr>
      </p:pic>
      <p:pic>
        <p:nvPicPr>
          <p:cNvPr id="2054" name="Picture 6" descr="ALK 9V 522: ENERGIZER BATTERIES"/>
          <p:cNvPicPr>
            <a:picLocks noChangeAspect="1" noChangeArrowheads="1"/>
          </p:cNvPicPr>
          <p:nvPr/>
        </p:nvPicPr>
        <p:blipFill>
          <a:blip r:embed="rId4" cstate="print"/>
          <a:srcRect/>
          <a:stretch>
            <a:fillRect/>
          </a:stretch>
        </p:blipFill>
        <p:spPr bwMode="auto">
          <a:xfrm>
            <a:off x="7239000" y="992611"/>
            <a:ext cx="1716349" cy="1716349"/>
          </a:xfrm>
          <a:prstGeom prst="rect">
            <a:avLst/>
          </a:prstGeom>
          <a:noFill/>
        </p:spPr>
      </p:pic>
      <p:pic>
        <p:nvPicPr>
          <p:cNvPr id="2056" name="Picture 8" descr="SBS-IR-1-R: JAMECO RELIAPRO"/>
          <p:cNvPicPr>
            <a:picLocks noChangeAspect="1" noChangeArrowheads="1"/>
          </p:cNvPicPr>
          <p:nvPr/>
        </p:nvPicPr>
        <p:blipFill>
          <a:blip r:embed="rId5" cstate="print"/>
          <a:srcRect t="22617" b="22957"/>
          <a:stretch>
            <a:fillRect/>
          </a:stretch>
        </p:blipFill>
        <p:spPr bwMode="auto">
          <a:xfrm>
            <a:off x="5302258" y="1654868"/>
            <a:ext cx="1936742" cy="1054092"/>
          </a:xfrm>
          <a:prstGeom prst="rect">
            <a:avLst/>
          </a:prstGeom>
          <a:noFill/>
        </p:spPr>
      </p:pic>
      <p:sp>
        <p:nvSpPr>
          <p:cNvPr id="11" name="Rectangle 10"/>
          <p:cNvSpPr/>
          <p:nvPr/>
        </p:nvSpPr>
        <p:spPr>
          <a:xfrm>
            <a:off x="497353" y="2974943"/>
            <a:ext cx="1434495" cy="584775"/>
          </a:xfrm>
          <a:prstGeom prst="rect">
            <a:avLst/>
          </a:prstGeom>
        </p:spPr>
        <p:txBody>
          <a:bodyPr wrap="none">
            <a:spAutoFit/>
          </a:bodyPr>
          <a:lstStyle/>
          <a:p>
            <a:pPr lvl="0" eaLnBrk="0" hangingPunct="0"/>
            <a:r>
              <a:rPr lang="en-US" sz="1600" b="1" i="1" dirty="0" smtClean="0">
                <a:solidFill>
                  <a:schemeClr val="accent2"/>
                </a:solidFill>
              </a:rPr>
              <a:t>12V DC Motor</a:t>
            </a:r>
          </a:p>
          <a:p>
            <a:pPr lvl="0" eaLnBrk="0" hangingPunct="0"/>
            <a:r>
              <a:rPr lang="en-US" sz="1600" b="1" i="1" dirty="0" smtClean="0">
                <a:solidFill>
                  <a:schemeClr val="accent2"/>
                </a:solidFill>
              </a:rPr>
              <a:t>Mass:  50 g</a:t>
            </a:r>
          </a:p>
        </p:txBody>
      </p:sp>
      <p:sp>
        <p:nvSpPr>
          <p:cNvPr id="12" name="Rectangle 11"/>
          <p:cNvSpPr/>
          <p:nvPr/>
        </p:nvSpPr>
        <p:spPr>
          <a:xfrm>
            <a:off x="7582420" y="2974943"/>
            <a:ext cx="1160895" cy="584775"/>
          </a:xfrm>
          <a:prstGeom prst="rect">
            <a:avLst/>
          </a:prstGeom>
        </p:spPr>
        <p:txBody>
          <a:bodyPr wrap="none">
            <a:spAutoFit/>
          </a:bodyPr>
          <a:lstStyle/>
          <a:p>
            <a:pPr lvl="0" eaLnBrk="0" hangingPunct="0"/>
            <a:r>
              <a:rPr lang="en-US" sz="1600" b="1" i="1" dirty="0" smtClean="0">
                <a:solidFill>
                  <a:schemeClr val="accent2"/>
                </a:solidFill>
              </a:rPr>
              <a:t>9V Battery</a:t>
            </a:r>
          </a:p>
          <a:p>
            <a:pPr lvl="0" eaLnBrk="0" hangingPunct="0"/>
            <a:r>
              <a:rPr lang="en-US" sz="1600" b="1" i="1" dirty="0" smtClean="0">
                <a:solidFill>
                  <a:schemeClr val="accent2"/>
                </a:solidFill>
              </a:rPr>
              <a:t>Mass:  46 g</a:t>
            </a:r>
          </a:p>
        </p:txBody>
      </p:sp>
      <p:sp>
        <p:nvSpPr>
          <p:cNvPr id="13" name="Rectangle 12"/>
          <p:cNvSpPr/>
          <p:nvPr/>
        </p:nvSpPr>
        <p:spPr>
          <a:xfrm>
            <a:off x="5302258" y="2974943"/>
            <a:ext cx="1493807" cy="584775"/>
          </a:xfrm>
          <a:prstGeom prst="rect">
            <a:avLst/>
          </a:prstGeom>
        </p:spPr>
        <p:txBody>
          <a:bodyPr wrap="none">
            <a:spAutoFit/>
          </a:bodyPr>
          <a:lstStyle/>
          <a:p>
            <a:pPr lvl="0" eaLnBrk="0" hangingPunct="0"/>
            <a:r>
              <a:rPr lang="en-US" sz="1600" b="1" i="1" dirty="0" smtClean="0">
                <a:solidFill>
                  <a:schemeClr val="accent2"/>
                </a:solidFill>
              </a:rPr>
              <a:t>9V Battery Clip</a:t>
            </a:r>
          </a:p>
          <a:p>
            <a:pPr lvl="0" eaLnBrk="0" hangingPunct="0"/>
            <a:r>
              <a:rPr lang="en-US" sz="1600" b="1" i="1" dirty="0" smtClean="0">
                <a:solidFill>
                  <a:schemeClr val="accent2"/>
                </a:solidFill>
              </a:rPr>
              <a:t>Mass:  2 g</a:t>
            </a:r>
          </a:p>
        </p:txBody>
      </p:sp>
      <p:sp>
        <p:nvSpPr>
          <p:cNvPr id="14" name="Rectangle 13"/>
          <p:cNvSpPr/>
          <p:nvPr/>
        </p:nvSpPr>
        <p:spPr>
          <a:xfrm>
            <a:off x="2859120" y="2974943"/>
            <a:ext cx="1284326" cy="584775"/>
          </a:xfrm>
          <a:prstGeom prst="rect">
            <a:avLst/>
          </a:prstGeom>
        </p:spPr>
        <p:txBody>
          <a:bodyPr wrap="none">
            <a:spAutoFit/>
          </a:bodyPr>
          <a:lstStyle/>
          <a:p>
            <a:pPr lvl="0" eaLnBrk="0" hangingPunct="0"/>
            <a:r>
              <a:rPr lang="en-US" sz="1600" b="1" i="1" dirty="0" smtClean="0">
                <a:solidFill>
                  <a:schemeClr val="accent2"/>
                </a:solidFill>
              </a:rPr>
              <a:t>SPST Switch</a:t>
            </a:r>
          </a:p>
          <a:p>
            <a:pPr lvl="0" eaLnBrk="0" hangingPunct="0"/>
            <a:r>
              <a:rPr lang="en-US" sz="1600" b="1" i="1" dirty="0" smtClean="0">
                <a:solidFill>
                  <a:schemeClr val="accent2"/>
                </a:solidFill>
              </a:rPr>
              <a:t>Mass:  2 g</a:t>
            </a:r>
            <a:endParaRPr lang="en-US" sz="1600" b="1" i="1" dirty="0" smtClean="0">
              <a:solidFill>
                <a:srgbClr val="FF0000"/>
              </a:solidFill>
            </a:endParaRPr>
          </a:p>
        </p:txBody>
      </p:sp>
      <p:sp>
        <p:nvSpPr>
          <p:cNvPr id="15" name="Rectangle 14"/>
          <p:cNvSpPr/>
          <p:nvPr/>
        </p:nvSpPr>
        <p:spPr>
          <a:xfrm>
            <a:off x="-1" y="992611"/>
            <a:ext cx="9143999" cy="400110"/>
          </a:xfrm>
          <a:prstGeom prst="rect">
            <a:avLst/>
          </a:prstGeom>
        </p:spPr>
        <p:txBody>
          <a:bodyPr wrap="square">
            <a:spAutoFit/>
          </a:bodyPr>
          <a:lstStyle/>
          <a:p>
            <a:pPr lvl="0" eaLnBrk="0" hangingPunct="0"/>
            <a:r>
              <a:rPr lang="en-US" sz="2000" u="sng" dirty="0" smtClean="0">
                <a:solidFill>
                  <a:schemeClr val="accent2"/>
                </a:solidFill>
              </a:rPr>
              <a:t>Each team will be provided with the following materials</a:t>
            </a:r>
            <a:r>
              <a:rPr lang="en-US" sz="2000" dirty="0" smtClean="0">
                <a:solidFill>
                  <a:schemeClr val="accent2"/>
                </a:solidFill>
              </a:rPr>
              <a:t>:</a:t>
            </a:r>
          </a:p>
        </p:txBody>
      </p:sp>
      <p:sp>
        <p:nvSpPr>
          <p:cNvPr id="16" name="Rectangle 15"/>
          <p:cNvSpPr/>
          <p:nvPr/>
        </p:nvSpPr>
        <p:spPr>
          <a:xfrm>
            <a:off x="2" y="3804249"/>
            <a:ext cx="9143998" cy="1938992"/>
          </a:xfrm>
          <a:prstGeom prst="rect">
            <a:avLst/>
          </a:prstGeom>
        </p:spPr>
        <p:txBody>
          <a:bodyPr wrap="square">
            <a:spAutoFit/>
          </a:bodyPr>
          <a:lstStyle/>
          <a:p>
            <a:pPr lvl="0" eaLnBrk="0" hangingPunct="0"/>
            <a:r>
              <a:rPr lang="en-US" sz="2000" u="sng" dirty="0" smtClean="0">
                <a:solidFill>
                  <a:schemeClr val="accent2"/>
                </a:solidFill>
              </a:rPr>
              <a:t>Other materials needed from your team projects may be obtained as follows</a:t>
            </a:r>
            <a:r>
              <a:rPr lang="en-US" sz="2000" dirty="0" smtClean="0">
                <a:solidFill>
                  <a:schemeClr val="accent2"/>
                </a:solidFill>
              </a:rPr>
              <a:t>:</a:t>
            </a:r>
          </a:p>
          <a:p>
            <a:pPr lvl="0" eaLnBrk="0" hangingPunct="0"/>
            <a:r>
              <a:rPr lang="en-US" sz="2000" dirty="0" smtClean="0">
                <a:solidFill>
                  <a:schemeClr val="accent2"/>
                </a:solidFill>
              </a:rPr>
              <a:t>ach team will be provided with the following materials:</a:t>
            </a:r>
          </a:p>
          <a:p>
            <a:pPr lvl="0" eaLnBrk="0" hangingPunct="0">
              <a:buFont typeface="Arial" pitchFamily="34" charset="0"/>
              <a:buChar char="•"/>
            </a:pPr>
            <a:r>
              <a:rPr lang="en-US" sz="2000" dirty="0" smtClean="0">
                <a:solidFill>
                  <a:schemeClr val="accent2"/>
                </a:solidFill>
              </a:rPr>
              <a:t>  Design parts in Inventor and build with 3D printer (as a minimum all pulleys, all wheels, and the frame must be built with the 3D printer). </a:t>
            </a:r>
          </a:p>
          <a:p>
            <a:pPr lvl="0" eaLnBrk="0" hangingPunct="0">
              <a:buFont typeface="Arial" pitchFamily="34" charset="0"/>
              <a:buChar char="•"/>
            </a:pPr>
            <a:r>
              <a:rPr lang="en-US" sz="2000" dirty="0" smtClean="0">
                <a:solidFill>
                  <a:schemeClr val="accent2"/>
                </a:solidFill>
              </a:rPr>
              <a:t>  Some parts and hardware (limited) is available in class</a:t>
            </a:r>
          </a:p>
          <a:p>
            <a:pPr lvl="0" eaLnBrk="0" hangingPunct="0">
              <a:buFont typeface="Arial" pitchFamily="34" charset="0"/>
              <a:buChar char="•"/>
            </a:pPr>
            <a:r>
              <a:rPr lang="en-US" sz="2000" dirty="0" smtClean="0">
                <a:solidFill>
                  <a:schemeClr val="accent2"/>
                </a:solidFill>
              </a:rPr>
              <a:t>  Students may need to buy other parts ( axles, bearings, hardware, 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6</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0" y="381000"/>
            <a:ext cx="9144000" cy="6555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Basic Rules: Cable Car Over TCC Lake Competition</a:t>
            </a:r>
            <a:r>
              <a:rPr lang="en-US" sz="2000" b="1" i="1" dirty="0" smtClean="0">
                <a:solidFill>
                  <a:schemeClr val="accent2"/>
                </a:solidFill>
              </a:rPr>
              <a:t> </a:t>
            </a:r>
            <a:r>
              <a:rPr lang="en-US" sz="2000" dirty="0" smtClean="0">
                <a:solidFill>
                  <a:schemeClr val="accent2"/>
                </a:solidFill>
              </a:rPr>
              <a:t>(see official rules for more detail) - </a:t>
            </a:r>
            <a:r>
              <a:rPr lang="en-US" sz="2000" b="1" i="1" dirty="0" smtClean="0">
                <a:solidFill>
                  <a:srgbClr val="FF0000"/>
                </a:solidFill>
              </a:rPr>
              <a:t>Changes to the official rules for EGR 110 are highlighted in red.</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Build a cable car to travel the length of a cable as quickly as possible</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The cable will sag somewhat in the middle of the cable</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Max cable car dimensions:  20 cm in length, 20 cm in width, or 20 cm in height.</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b="1" i="1" dirty="0" smtClean="0">
                <a:solidFill>
                  <a:srgbClr val="FF0000"/>
                </a:solidFill>
              </a:rPr>
              <a:t>The kits are provided to EGR 110 teams at no cost.  If teams wish to participate in  the campus competition, they must pay the $10.00 registration fee to be eligible for cash prizes. </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b="1" i="1" dirty="0">
                <a:solidFill>
                  <a:srgbClr val="FF0000"/>
                </a:solidFill>
              </a:rPr>
              <a:t>T</a:t>
            </a:r>
            <a:r>
              <a:rPr lang="en-US" sz="2000" b="1" i="1" dirty="0" smtClean="0">
                <a:solidFill>
                  <a:srgbClr val="FF0000"/>
                </a:solidFill>
              </a:rPr>
              <a:t>he mass of the cable car should be 250 g maximum (grade penalties will be applied if it exceeds this goal).</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b="1" i="1" dirty="0" smtClean="0">
                <a:solidFill>
                  <a:srgbClr val="FF0000"/>
                </a:solidFill>
              </a:rPr>
              <a:t>Part of the team grade will be based on how well the car performs.</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b="1" i="1" dirty="0" smtClean="0">
                <a:solidFill>
                  <a:srgbClr val="FF0000"/>
                </a:solidFill>
              </a:rPr>
              <a:t>The cable car must be pulley-driven.  No propellers are allowed.</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b="1" i="1" dirty="0" smtClean="0">
                <a:solidFill>
                  <a:srgbClr val="FF0000"/>
                </a:solidFill>
              </a:rPr>
              <a:t>All wheels, pulleys, and the frame must be built using the 3D printer.</a:t>
            </a:r>
          </a:p>
          <a:p>
            <a:pPr marL="233363" indent="-233363" eaLnBrk="0" hangingPunct="0">
              <a:buFont typeface="Arial" pitchFamily="34" charset="0"/>
              <a:buChar char="•"/>
            </a:pPr>
            <a:r>
              <a:rPr lang="en-US" sz="2000" b="1" i="1" dirty="0">
                <a:solidFill>
                  <a:srgbClr val="FF0000"/>
                </a:solidFill>
              </a:rPr>
              <a:t>The photo gates shown on the diagram will not be used, so no flag needs to be added to the cable car (a stopwatch will be used to time each cable car</a:t>
            </a:r>
            <a:r>
              <a:rPr lang="en-US" sz="2000" b="1" i="1" dirty="0" smtClean="0">
                <a:solidFill>
                  <a:srgbClr val="FF0000"/>
                </a:solidFill>
              </a:rPr>
              <a:t>).</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The cable car must use the motor, switch, and battery connector provided.</a:t>
            </a:r>
          </a:p>
          <a:p>
            <a:pPr marL="233363" indent="-233363" eaLnBrk="0" hangingPunct="0">
              <a:buFont typeface="Arial" pitchFamily="34" charset="0"/>
              <a:buChar char="•"/>
            </a:pPr>
            <a:r>
              <a:rPr lang="en-US" sz="2000" dirty="0" smtClean="0">
                <a:solidFill>
                  <a:schemeClr val="accent2"/>
                </a:solidFill>
              </a:rPr>
              <a:t>Only one 9V battery may be used on the vehicle.  The 9V battery must be a standard alkaline battery – rechargeable batteries not allowed.</a:t>
            </a:r>
          </a:p>
          <a:p>
            <a:pPr marL="233363" marR="0" lvl="0" indent="-233363"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No additional sources of energy may be used (such as additional batteries, pre-stretched rubber bands, pre-compressed springs, balloons, CO2 cartridges, etc). </a:t>
            </a:r>
          </a:p>
          <a:p>
            <a:pPr marL="233363" lvl="0" indent="-233363" eaLnBrk="0" hangingPunct="0">
              <a:buFont typeface="Arial" pitchFamily="34" charset="0"/>
              <a:buChar char="•"/>
            </a:pPr>
            <a:r>
              <a:rPr lang="en-US" sz="2000" dirty="0" smtClean="0">
                <a:solidFill>
                  <a:schemeClr val="accent2"/>
                </a:solidFill>
              </a:rPr>
              <a:t>A sample 25’ cable will be available in the classroom for testing.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7</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Team Project Milestones</a:t>
            </a:r>
            <a:r>
              <a:rPr lang="en-US" sz="2000" dirty="0" smtClean="0">
                <a:solidFill>
                  <a:schemeClr val="accent2"/>
                </a:solidFill>
              </a:rPr>
              <a:t> – A number of milestones have been established to make sure that each team completes their design by the end of the semester.  Check with your instructor for the exact dates for each milestone. </a:t>
            </a:r>
            <a:endParaRPr lang="en-US" sz="2000" b="1" u="sng" dirty="0" smtClean="0">
              <a:solidFill>
                <a:schemeClr val="accent2"/>
              </a:solidFill>
            </a:endParaRPr>
          </a:p>
        </p:txBody>
      </p:sp>
      <p:sp>
        <p:nvSpPr>
          <p:cNvPr id="15" name="Rectangle 14"/>
          <p:cNvSpPr/>
          <p:nvPr/>
        </p:nvSpPr>
        <p:spPr>
          <a:xfrm>
            <a:off x="2" y="1398823"/>
            <a:ext cx="9143998" cy="4708981"/>
          </a:xfrm>
          <a:prstGeom prst="rect">
            <a:avLst/>
          </a:prstGeom>
        </p:spPr>
        <p:txBody>
          <a:bodyPr wrap="square">
            <a:spAutoFit/>
          </a:bodyPr>
          <a:lstStyle/>
          <a:p>
            <a:r>
              <a:rPr lang="en-US" sz="2000" b="1" u="sng" dirty="0" smtClean="0">
                <a:solidFill>
                  <a:schemeClr val="accent2"/>
                </a:solidFill>
              </a:rPr>
              <a:t>Step 1:  Form Teams (Week 3)</a:t>
            </a:r>
            <a:r>
              <a:rPr lang="en-US" sz="2000" b="1" dirty="0" smtClean="0">
                <a:solidFill>
                  <a:schemeClr val="accent2"/>
                </a:solidFill>
              </a:rPr>
              <a:t> </a:t>
            </a:r>
            <a:r>
              <a:rPr lang="en-US" sz="2000" dirty="0" smtClean="0">
                <a:solidFill>
                  <a:schemeClr val="accent2"/>
                </a:solidFill>
              </a:rPr>
              <a:t>– The class will be divided into teams of 3-4 students each.  Students can generally pick who will be on their team.   Keep in mind that your team grade will depend to some extent on the other team members!  </a:t>
            </a:r>
          </a:p>
          <a:p>
            <a:r>
              <a:rPr lang="en-US" sz="2000" dirty="0" smtClean="0">
                <a:solidFill>
                  <a:schemeClr val="accent2"/>
                </a:solidFill>
              </a:rPr>
              <a:t>Discuss the rules of the competition, and deadlines in detail in a class.</a:t>
            </a:r>
          </a:p>
          <a:p>
            <a:r>
              <a:rPr lang="en-US" sz="2000" dirty="0" smtClean="0">
                <a:solidFill>
                  <a:schemeClr val="accent2"/>
                </a:solidFill>
              </a:rPr>
              <a:t>Meet with your team members to discuss ideas for your design, including (but not limited to):</a:t>
            </a:r>
          </a:p>
          <a:p>
            <a:pPr marL="233363" lvl="0" indent="-233363">
              <a:buFont typeface="Arial" pitchFamily="34" charset="0"/>
              <a:buChar char="•"/>
            </a:pPr>
            <a:r>
              <a:rPr lang="en-US" sz="2000" dirty="0" smtClean="0">
                <a:solidFill>
                  <a:schemeClr val="accent2"/>
                </a:solidFill>
              </a:rPr>
              <a:t>How many wheels/pulleys will be used?</a:t>
            </a:r>
          </a:p>
          <a:p>
            <a:pPr marL="233363" lvl="0" indent="-233363">
              <a:buFont typeface="Arial" pitchFamily="34" charset="0"/>
              <a:buChar char="•"/>
            </a:pPr>
            <a:r>
              <a:rPr lang="en-US" sz="2000" dirty="0" smtClean="0">
                <a:solidFill>
                  <a:schemeClr val="accent2"/>
                </a:solidFill>
              </a:rPr>
              <a:t>What gear ratio should be used (1:1 to 1:3 recommended)?</a:t>
            </a:r>
          </a:p>
          <a:p>
            <a:pPr marL="233363" lvl="0" indent="-233363">
              <a:buFont typeface="Arial" pitchFamily="34" charset="0"/>
              <a:buChar char="•"/>
            </a:pPr>
            <a:r>
              <a:rPr lang="en-US" sz="2000" dirty="0" smtClean="0">
                <a:solidFill>
                  <a:schemeClr val="accent2"/>
                </a:solidFill>
              </a:rPr>
              <a:t>Will a pulley be mounted on the motor shaft?  How?</a:t>
            </a:r>
          </a:p>
          <a:p>
            <a:pPr marL="233363" lvl="0" indent="-233363">
              <a:buFont typeface="Arial" pitchFamily="34" charset="0"/>
              <a:buChar char="•"/>
            </a:pPr>
            <a:r>
              <a:rPr lang="en-US" sz="2000" dirty="0" smtClean="0">
                <a:solidFill>
                  <a:schemeClr val="accent2"/>
                </a:solidFill>
              </a:rPr>
              <a:t>What type of axles/supports will be used?</a:t>
            </a:r>
          </a:p>
          <a:p>
            <a:pPr marL="233363" lvl="0" indent="-233363">
              <a:buFont typeface="Arial" pitchFamily="34" charset="0"/>
              <a:buChar char="•"/>
            </a:pPr>
            <a:r>
              <a:rPr lang="en-US" sz="2000" dirty="0" smtClean="0">
                <a:solidFill>
                  <a:schemeClr val="accent2"/>
                </a:solidFill>
              </a:rPr>
              <a:t>How will the motor be mounted (a firm support is needed)?</a:t>
            </a:r>
          </a:p>
          <a:p>
            <a:pPr marL="233363" lvl="0" indent="-233363">
              <a:buFont typeface="Arial" pitchFamily="34" charset="0"/>
              <a:buChar char="•"/>
            </a:pPr>
            <a:r>
              <a:rPr lang="en-US" sz="2000" dirty="0" smtClean="0">
                <a:solidFill>
                  <a:schemeClr val="accent2"/>
                </a:solidFill>
              </a:rPr>
              <a:t>How will the design stay balanced?  Is the battery position adjustable?</a:t>
            </a:r>
          </a:p>
          <a:p>
            <a:pPr marL="233363" lvl="0" indent="-233363">
              <a:buFont typeface="Arial" pitchFamily="34" charset="0"/>
              <a:buChar char="•"/>
            </a:pPr>
            <a:r>
              <a:rPr lang="en-US" sz="2000" dirty="0" smtClean="0">
                <a:solidFill>
                  <a:schemeClr val="accent2"/>
                </a:solidFill>
              </a:rPr>
              <a:t>Where should the center of gravity be located?  Does moving it further below the cable make the cable car more stable?</a:t>
            </a:r>
          </a:p>
          <a:p>
            <a:pPr marL="233363" lvl="0" indent="-233363">
              <a:buFont typeface="Arial" pitchFamily="34" charset="0"/>
              <a:buChar char="•"/>
            </a:pPr>
            <a:endParaRPr lang="en-US" sz="2000" dirty="0"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8</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16" name="Rectangle 15"/>
          <p:cNvSpPr/>
          <p:nvPr/>
        </p:nvSpPr>
        <p:spPr>
          <a:xfrm>
            <a:off x="-1" y="653143"/>
            <a:ext cx="9144000" cy="3046988"/>
          </a:xfrm>
          <a:prstGeom prst="rect">
            <a:avLst/>
          </a:prstGeom>
          <a:ln w="19050">
            <a:solidFill>
              <a:srgbClr val="FF0000"/>
            </a:solidFill>
          </a:ln>
        </p:spPr>
        <p:txBody>
          <a:bodyPr wrap="square">
            <a:spAutoFit/>
          </a:bodyPr>
          <a:lstStyle/>
          <a:p>
            <a:r>
              <a:rPr lang="en-US" b="1" i="1" u="sng" dirty="0" smtClean="0">
                <a:solidFill>
                  <a:srgbClr val="FF0000"/>
                </a:solidFill>
              </a:rPr>
              <a:t>Important notes</a:t>
            </a:r>
            <a:r>
              <a:rPr lang="en-US" b="1" i="1" dirty="0" smtClean="0">
                <a:solidFill>
                  <a:srgbClr val="FF0000"/>
                </a:solidFill>
              </a:rPr>
              <a:t>:</a:t>
            </a:r>
          </a:p>
          <a:p>
            <a:pPr marL="233363" indent="-233363">
              <a:buFont typeface="Arial" pitchFamily="34" charset="0"/>
              <a:buChar char="•"/>
            </a:pPr>
            <a:r>
              <a:rPr lang="en-US" b="1" i="1" dirty="0" smtClean="0">
                <a:solidFill>
                  <a:srgbClr val="FF0000"/>
                </a:solidFill>
              </a:rPr>
              <a:t>If teams divide up parts of the project and then one team member stops attending, other teams members must then do that team member’s work.</a:t>
            </a:r>
          </a:p>
          <a:p>
            <a:pPr marL="233363" indent="-233363">
              <a:buFont typeface="Arial" pitchFamily="34" charset="0"/>
              <a:buChar char="•"/>
            </a:pPr>
            <a:r>
              <a:rPr lang="en-US" b="1" i="1" dirty="0" smtClean="0">
                <a:solidFill>
                  <a:srgbClr val="FF0000"/>
                </a:solidFill>
              </a:rPr>
              <a:t>Stating that a team member didn’t do their job is not a valid excuse.  It is up to the entire team to make sure that all tasks are completed.</a:t>
            </a:r>
          </a:p>
          <a:p>
            <a:pPr marL="233363" indent="-233363">
              <a:buFont typeface="Arial" pitchFamily="34" charset="0"/>
              <a:buChar char="•"/>
            </a:pPr>
            <a:r>
              <a:rPr lang="en-US" b="1" i="1" dirty="0" smtClean="0">
                <a:solidFill>
                  <a:srgbClr val="FF0000"/>
                </a:solidFill>
              </a:rPr>
              <a:t>If all team members except you stop attending, then </a:t>
            </a:r>
            <a:r>
              <a:rPr lang="en-US" b="1" i="1" u="sng" dirty="0" smtClean="0">
                <a:solidFill>
                  <a:srgbClr val="FF0000"/>
                </a:solidFill>
              </a:rPr>
              <a:t>you are the team</a:t>
            </a:r>
            <a:r>
              <a:rPr lang="en-US" b="1" i="1" dirty="0" smtClean="0">
                <a:solidFill>
                  <a:srgbClr val="FF0000"/>
                </a:solidFill>
              </a:rPr>
              <a:t>!</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9</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Team Project – Cable Car</a:t>
            </a:r>
            <a:endParaRPr lang="en-US" sz="3200" dirty="0"/>
          </a:p>
        </p:txBody>
      </p:sp>
      <p:sp>
        <p:nvSpPr>
          <p:cNvPr id="8" name="Rectangle 7"/>
          <p:cNvSpPr/>
          <p:nvPr/>
        </p:nvSpPr>
        <p:spPr>
          <a:xfrm>
            <a:off x="0" y="381000"/>
            <a:ext cx="9143999" cy="6555641"/>
          </a:xfrm>
          <a:prstGeom prst="rect">
            <a:avLst/>
          </a:prstGeom>
        </p:spPr>
        <p:txBody>
          <a:bodyPr wrap="square">
            <a:spAutoFit/>
          </a:bodyPr>
          <a:lstStyle/>
          <a:p>
            <a:r>
              <a:rPr lang="en-US" sz="2000" b="1" u="sng" dirty="0" smtClean="0">
                <a:solidFill>
                  <a:schemeClr val="accent2"/>
                </a:solidFill>
                <a:cs typeface="Times New Roman" pitchFamily="18" charset="0"/>
              </a:rPr>
              <a:t>Step 2:  Initial Design Proposal &amp; Project Timeline (Due during Week 4)</a:t>
            </a:r>
            <a:r>
              <a:rPr lang="en-US" sz="2000" dirty="0" smtClean="0">
                <a:solidFill>
                  <a:schemeClr val="accent2"/>
                </a:solidFill>
                <a:cs typeface="Times New Roman" pitchFamily="18" charset="0"/>
              </a:rPr>
              <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Each team should turn in the following items:</a:t>
            </a:r>
          </a:p>
          <a:p>
            <a:pPr marL="339725" lvl="0" indent="-339725">
              <a:buAutoNum type="arabicParenR"/>
              <a:tabLst>
                <a:tab pos="339725" algn="l"/>
              </a:tabLst>
            </a:pPr>
            <a:r>
              <a:rPr lang="en-US" sz="2000" b="1" i="1" u="sng" dirty="0" smtClean="0">
                <a:solidFill>
                  <a:schemeClr val="accent2"/>
                </a:solidFill>
                <a:cs typeface="Times New Roman" pitchFamily="18" charset="0"/>
              </a:rPr>
              <a:t>Detailed Hand Sketch</a:t>
            </a:r>
            <a:r>
              <a:rPr lang="en-US" sz="2000" b="1" i="1" dirty="0" smtClean="0">
                <a:solidFill>
                  <a:schemeClr val="accent2"/>
                </a:solidFill>
                <a:cs typeface="Times New Roman" pitchFamily="18" charset="0"/>
              </a:rPr>
              <a:t> </a:t>
            </a:r>
            <a:r>
              <a:rPr lang="en-US" sz="2000" dirty="0" smtClean="0">
                <a:solidFill>
                  <a:schemeClr val="accent2"/>
                </a:solidFill>
                <a:cs typeface="Times New Roman" pitchFamily="18" charset="0"/>
              </a:rPr>
              <a:t>of your team’s cable car.   </a:t>
            </a:r>
            <a:r>
              <a:rPr lang="en-US" sz="2000" b="1" i="1" dirty="0" smtClean="0">
                <a:solidFill>
                  <a:srgbClr val="FF0000"/>
                </a:solidFill>
                <a:cs typeface="Times New Roman" pitchFamily="18" charset="0"/>
              </a:rPr>
              <a:t>(See example on next slide.)</a:t>
            </a:r>
          </a:p>
          <a:p>
            <a:pPr marL="574675" lvl="2" indent="-234950">
              <a:buFont typeface="Arial" pitchFamily="34" charset="0"/>
              <a:buChar char="•"/>
              <a:tabLst>
                <a:tab pos="339725" algn="l"/>
              </a:tabLst>
            </a:pPr>
            <a:r>
              <a:rPr lang="en-US" sz="2000" dirty="0" smtClean="0">
                <a:solidFill>
                  <a:schemeClr val="accent2"/>
                </a:solidFill>
                <a:cs typeface="Times New Roman" pitchFamily="18" charset="0"/>
              </a:rPr>
              <a:t>On one page include sketches of two views (side and top perhaps, but choose the best views for your design), and an isometric view such that features can be clearly seen.  Use appropriate graph paper.  The sketch must include all parts to be used in the cable car (other than minor hardware and fasteners), including:  motor, switch, pulleys, drive belt (if used), battery clip, frame, etc.  </a:t>
            </a:r>
          </a:p>
          <a:p>
            <a:pPr marL="574675" lvl="2" indent="-234950">
              <a:buFont typeface="Arial" pitchFamily="34" charset="0"/>
              <a:buChar char="•"/>
              <a:tabLst>
                <a:tab pos="339725" algn="l"/>
              </a:tabLst>
            </a:pPr>
            <a:r>
              <a:rPr lang="en-US" sz="2000" dirty="0" smtClean="0">
                <a:solidFill>
                  <a:schemeClr val="accent2"/>
                </a:solidFill>
                <a:cs typeface="Times New Roman" pitchFamily="18" charset="0"/>
              </a:rPr>
              <a:t>Be sure to consider the center of gravity so that the car will be balanced.  A good feature is have a design that allows the battery position to be shifted slightly to balance the car.</a:t>
            </a:r>
          </a:p>
          <a:p>
            <a:pPr marL="574675" lvl="2" indent="-234950">
              <a:buFont typeface="Arial" pitchFamily="34" charset="0"/>
              <a:buChar char="•"/>
              <a:tabLst>
                <a:tab pos="339725" algn="l"/>
              </a:tabLst>
            </a:pPr>
            <a:r>
              <a:rPr lang="en-US" sz="2000" dirty="0" smtClean="0">
                <a:solidFill>
                  <a:schemeClr val="accent2"/>
                </a:solidFill>
                <a:cs typeface="Times New Roman" pitchFamily="18" charset="0"/>
              </a:rPr>
              <a:t>Use balloons to letter each component on the cable car.</a:t>
            </a:r>
          </a:p>
          <a:p>
            <a:pPr marL="574675" lvl="2" indent="-234950">
              <a:buFont typeface="Arial" pitchFamily="34" charset="0"/>
              <a:buChar char="•"/>
              <a:tabLst>
                <a:tab pos="339725" algn="l"/>
              </a:tabLst>
            </a:pPr>
            <a:r>
              <a:rPr lang="en-US" sz="2000" dirty="0" smtClean="0">
                <a:solidFill>
                  <a:schemeClr val="accent2"/>
                </a:solidFill>
                <a:cs typeface="Times New Roman" pitchFamily="18" charset="0"/>
              </a:rPr>
              <a:t>Include a table with a row for each unique part and columns for the part letter in the balloon, name of the item, material (if applicable), and an indication of how or where the part will be procured (provided, 3D printer, purchased, etc.)</a:t>
            </a:r>
          </a:p>
          <a:p>
            <a:pPr marL="339725" lvl="0" indent="-339725">
              <a:tabLst>
                <a:tab pos="339725" algn="l"/>
              </a:tabLst>
            </a:pPr>
            <a:r>
              <a:rPr lang="en-US" sz="2000" dirty="0" smtClean="0">
                <a:solidFill>
                  <a:schemeClr val="accent2"/>
                </a:solidFill>
                <a:cs typeface="Times New Roman" pitchFamily="18" charset="0"/>
              </a:rPr>
              <a:t>2)	</a:t>
            </a:r>
            <a:r>
              <a:rPr lang="en-US" sz="2000" b="1" i="1" u="sng" dirty="0" smtClean="0">
                <a:solidFill>
                  <a:schemeClr val="accent2"/>
                </a:solidFill>
                <a:cs typeface="Times New Roman" pitchFamily="18" charset="0"/>
              </a:rPr>
              <a:t>Gantt Chart</a:t>
            </a:r>
            <a:r>
              <a:rPr lang="en-US" sz="2000" b="1" i="1" dirty="0" smtClean="0">
                <a:solidFill>
                  <a:schemeClr val="accent2"/>
                </a:solidFill>
                <a:cs typeface="Times New Roman" pitchFamily="18" charset="0"/>
              </a:rPr>
              <a:t> </a:t>
            </a:r>
            <a:r>
              <a:rPr lang="en-US" sz="2000" dirty="0" smtClean="0">
                <a:solidFill>
                  <a:schemeClr val="accent2"/>
                </a:solidFill>
                <a:cs typeface="Times New Roman" pitchFamily="18" charset="0"/>
              </a:rPr>
              <a:t>- On a separate sheet(s), provide a ‘Gantt’ Timeline Chart of project tasks, milestones, and deadlines.   Include tasks and time already in the past.  </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Be realistic about the time that tasks will take.  If you are unfamiliar with a Gantt chart, try searching online for “Excel Gantt Chart” or similar.</a:t>
            </a:r>
          </a:p>
          <a:p>
            <a:pPr marL="339725" lvl="0" indent="-339725">
              <a:tabLst>
                <a:tab pos="339725" algn="l"/>
              </a:tabLst>
            </a:pPr>
            <a:r>
              <a:rPr lang="en-US" sz="2000" dirty="0" smtClean="0">
                <a:solidFill>
                  <a:schemeClr val="accent2"/>
                </a:solidFill>
                <a:cs typeface="Times New Roman" pitchFamily="18" charset="0"/>
              </a:rPr>
              <a:t>3)	</a:t>
            </a:r>
            <a:r>
              <a:rPr lang="en-US" sz="2000" b="1" i="1" u="sng" dirty="0" smtClean="0">
                <a:solidFill>
                  <a:schemeClr val="accent2"/>
                </a:solidFill>
                <a:cs typeface="Times New Roman" pitchFamily="18" charset="0"/>
              </a:rPr>
              <a:t>Cover Sheet</a:t>
            </a:r>
            <a:r>
              <a:rPr lang="en-US" sz="2000" b="1" i="1" dirty="0" smtClean="0">
                <a:solidFill>
                  <a:schemeClr val="accent2"/>
                </a:solidFill>
                <a:cs typeface="Times New Roman" pitchFamily="18" charset="0"/>
              </a:rPr>
              <a:t> </a:t>
            </a:r>
            <a:r>
              <a:rPr lang="en-US" sz="2000" dirty="0" smtClean="0">
                <a:solidFill>
                  <a:schemeClr val="accent2"/>
                </a:solidFill>
                <a:cs typeface="Times New Roman" pitchFamily="18" charset="0"/>
              </a:rPr>
              <a:t>- Include a cover sheet with a title, the group number, and the names of each of the group members.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TotalTime>
  <Words>3117</Words>
  <Application>Microsoft Office PowerPoint</Application>
  <PresentationFormat>On-screen Show (4:3)</PresentationFormat>
  <Paragraphs>234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300</cp:revision>
  <dcterms:created xsi:type="dcterms:W3CDTF">2003-05-19T18:05:36Z</dcterms:created>
  <dcterms:modified xsi:type="dcterms:W3CDTF">2015-01-29T15:30:08Z</dcterms:modified>
</cp:coreProperties>
</file>