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9" r:id="rId2"/>
    <p:sldId id="290" r:id="rId3"/>
    <p:sldId id="308" r:id="rId4"/>
    <p:sldId id="291" r:id="rId5"/>
    <p:sldId id="297" r:id="rId6"/>
    <p:sldId id="298" r:id="rId7"/>
    <p:sldId id="299" r:id="rId8"/>
    <p:sldId id="300" r:id="rId9"/>
    <p:sldId id="301" r:id="rId10"/>
    <p:sldId id="302" r:id="rId11"/>
    <p:sldId id="303" r:id="rId12"/>
    <p:sldId id="304" r:id="rId13"/>
    <p:sldId id="306" r:id="rId14"/>
    <p:sldId id="307" r:id="rId15"/>
  </p:sldIdLst>
  <p:sldSz cx="9144000" cy="6858000" type="screen4x3"/>
  <p:notesSz cx="7077075" cy="85201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9900"/>
    <a:srgbClr val="00CC99"/>
    <a:srgbClr val="CCFFFF"/>
    <a:srgbClr val="FF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31" autoAdjust="0"/>
    <p:restoredTop sz="92639" autoAdjust="0"/>
  </p:normalViewPr>
  <p:slideViewPr>
    <p:cSldViewPr snapToGrid="0" snapToObjects="1">
      <p:cViewPr varScale="1">
        <p:scale>
          <a:sx n="79" d="100"/>
          <a:sy n="79"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66733" cy="42600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cs typeface="+mn-cs"/>
              </a:defRPr>
            </a:lvl1pPr>
          </a:lstStyle>
          <a:p>
            <a:pPr>
              <a:defRPr/>
            </a:pPr>
            <a:endParaRPr lang="en-US"/>
          </a:p>
        </p:txBody>
      </p:sp>
      <p:sp>
        <p:nvSpPr>
          <p:cNvPr id="18435" name="Rectangle 3"/>
          <p:cNvSpPr>
            <a:spLocks noGrp="1" noChangeArrowheads="1"/>
          </p:cNvSpPr>
          <p:nvPr>
            <p:ph type="dt" sz="quarter" idx="1"/>
          </p:nvPr>
        </p:nvSpPr>
        <p:spPr bwMode="auto">
          <a:xfrm>
            <a:off x="4010343" y="0"/>
            <a:ext cx="3066733" cy="42600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cs typeface="+mn-cs"/>
              </a:defRPr>
            </a:lvl1pPr>
          </a:lstStyle>
          <a:p>
            <a:pPr>
              <a:defRPr/>
            </a:pPr>
            <a:endParaRPr lang="en-US"/>
          </a:p>
        </p:txBody>
      </p:sp>
      <p:sp>
        <p:nvSpPr>
          <p:cNvPr id="18436" name="Rectangle 4"/>
          <p:cNvSpPr>
            <a:spLocks noGrp="1" noChangeArrowheads="1"/>
          </p:cNvSpPr>
          <p:nvPr>
            <p:ph type="ftr" sz="quarter" idx="2"/>
          </p:nvPr>
        </p:nvSpPr>
        <p:spPr bwMode="auto">
          <a:xfrm>
            <a:off x="1" y="8094107"/>
            <a:ext cx="3066733" cy="42600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cs typeface="+mn-cs"/>
              </a:defRPr>
            </a:lvl1pPr>
          </a:lstStyle>
          <a:p>
            <a:pPr>
              <a:defRPr/>
            </a:pPr>
            <a:endParaRPr lang="en-US"/>
          </a:p>
        </p:txBody>
      </p:sp>
      <p:sp>
        <p:nvSpPr>
          <p:cNvPr id="18437" name="Rectangle 5"/>
          <p:cNvSpPr>
            <a:spLocks noGrp="1" noChangeArrowheads="1"/>
          </p:cNvSpPr>
          <p:nvPr>
            <p:ph type="sldNum" sz="quarter" idx="3"/>
          </p:nvPr>
        </p:nvSpPr>
        <p:spPr bwMode="auto">
          <a:xfrm>
            <a:off x="4010343" y="8094107"/>
            <a:ext cx="3066733" cy="42600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cs typeface="+mn-cs"/>
              </a:defRPr>
            </a:lvl1pPr>
          </a:lstStyle>
          <a:p>
            <a:pPr>
              <a:defRPr/>
            </a:pPr>
            <a:fld id="{5B1763E1-B0A2-40E2-8E36-070721B54B74}" type="slidenum">
              <a:rPr lang="en-US"/>
              <a:pPr>
                <a:defRPr/>
              </a:pPr>
              <a:t>‹#›</a:t>
            </a:fld>
            <a:endParaRPr lang="en-US"/>
          </a:p>
        </p:txBody>
      </p:sp>
    </p:spTree>
    <p:extLst>
      <p:ext uri="{BB962C8B-B14F-4D97-AF65-F5344CB8AC3E}">
        <p14:creationId xmlns:p14="http://schemas.microsoft.com/office/powerpoint/2010/main" val="3868138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66733" cy="42600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4010343" y="0"/>
            <a:ext cx="3066733" cy="42600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408113" y="638175"/>
            <a:ext cx="4260850" cy="31956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3611" y="4047054"/>
            <a:ext cx="5189855" cy="3834051"/>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094107"/>
            <a:ext cx="3066733" cy="42600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4010343" y="8094107"/>
            <a:ext cx="3066733" cy="42600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cs typeface="+mn-cs"/>
              </a:defRPr>
            </a:lvl1pPr>
          </a:lstStyle>
          <a:p>
            <a:pPr>
              <a:defRPr/>
            </a:pPr>
            <a:fld id="{BD43057E-E262-43CF-808F-253DDFAD9F01}" type="slidenum">
              <a:rPr lang="en-US"/>
              <a:pPr>
                <a:defRPr/>
              </a:pPr>
              <a:t>‹#›</a:t>
            </a:fld>
            <a:endParaRPr lang="en-US"/>
          </a:p>
        </p:txBody>
      </p:sp>
    </p:spTree>
    <p:extLst>
      <p:ext uri="{BB962C8B-B14F-4D97-AF65-F5344CB8AC3E}">
        <p14:creationId xmlns:p14="http://schemas.microsoft.com/office/powerpoint/2010/main" val="2912690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5DC3CA-9499-43EE-8BBF-A9C1BB3329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E2F59-C8AA-4F82-8240-9A2166373D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BB7046-3E53-40B4-8E40-82FBE095AB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E689D-29BC-4A92-A71A-D48B3B817A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DF315F-7A56-48CF-A1F2-9102BE1071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15479B-AAA5-4E6D-AD34-0D5E1D8B7E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B58A1B-E6ED-44A5-B809-2D54B5172E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325EEE-25C0-4990-9B3E-66D9669C87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7346C19-3EF2-47D4-9494-A031474E22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216F0F-66A8-40A4-BF95-8CD3B429EE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88467-F6C8-412F-93A7-51F5518E3D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3000ADD-14D4-4B48-A442-59D7027DE4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xfrm>
            <a:off x="8658225" y="0"/>
            <a:ext cx="485775" cy="381000"/>
          </a:xfrm>
          <a:noFill/>
        </p:spPr>
        <p:txBody>
          <a:bodyPr/>
          <a:lstStyle/>
          <a:p>
            <a:fld id="{B133FEF1-641F-43D0-8D0B-FAA3CCBC3804}" type="slidenum">
              <a:rPr lang="en-US" b="1" smtClean="0">
                <a:solidFill>
                  <a:schemeClr val="accent2"/>
                </a:solidFill>
                <a:cs typeface="Arial" charset="0"/>
              </a:rPr>
              <a:pPr/>
              <a:t>1</a:t>
            </a:fld>
            <a:endParaRPr lang="en-US" b="1" dirty="0">
              <a:solidFill>
                <a:schemeClr val="accent2"/>
              </a:solidFill>
              <a:cs typeface="Arial" charset="0"/>
            </a:endParaRPr>
          </a:p>
        </p:txBody>
      </p:sp>
      <p:sp>
        <p:nvSpPr>
          <p:cNvPr id="15362" name="Rectangle 15"/>
          <p:cNvSpPr>
            <a:spLocks noChangeArrowheads="1"/>
          </p:cNvSpPr>
          <p:nvPr/>
        </p:nvSpPr>
        <p:spPr bwMode="auto">
          <a:xfrm>
            <a:off x="1847850" y="523874"/>
            <a:ext cx="5391150" cy="1495425"/>
          </a:xfrm>
          <a:prstGeom prst="rect">
            <a:avLst/>
          </a:prstGeom>
          <a:noFill/>
          <a:ln w="28575">
            <a:solidFill>
              <a:schemeClr val="accent2"/>
            </a:solidFill>
            <a:miter lim="800000"/>
            <a:headEnd/>
            <a:tailEnd/>
          </a:ln>
        </p:spPr>
        <p:txBody>
          <a:bodyPr/>
          <a:lstStyle/>
          <a:p>
            <a:pPr algn="ctr">
              <a:lnSpc>
                <a:spcPct val="90000"/>
              </a:lnSpc>
              <a:spcBef>
                <a:spcPct val="20000"/>
              </a:spcBef>
              <a:tabLst>
                <a:tab pos="228600" algn="l"/>
                <a:tab pos="520700" algn="l"/>
              </a:tabLst>
            </a:pPr>
            <a:r>
              <a:rPr lang="en-US" sz="2000" dirty="0">
                <a:solidFill>
                  <a:schemeClr val="accent2"/>
                </a:solidFill>
              </a:rPr>
              <a:t>Welcome to </a:t>
            </a:r>
          </a:p>
          <a:p>
            <a:pPr algn="ctr">
              <a:lnSpc>
                <a:spcPct val="90000"/>
              </a:lnSpc>
              <a:spcBef>
                <a:spcPct val="20000"/>
              </a:spcBef>
              <a:tabLst>
                <a:tab pos="228600" algn="l"/>
                <a:tab pos="520700" algn="l"/>
              </a:tabLst>
            </a:pPr>
            <a:r>
              <a:rPr lang="en-US" sz="3600" dirty="0">
                <a:solidFill>
                  <a:schemeClr val="accent2"/>
                </a:solidFill>
              </a:rPr>
              <a:t>EGR 110</a:t>
            </a:r>
          </a:p>
          <a:p>
            <a:pPr algn="ctr">
              <a:lnSpc>
                <a:spcPct val="90000"/>
              </a:lnSpc>
              <a:spcBef>
                <a:spcPct val="20000"/>
              </a:spcBef>
              <a:tabLst>
                <a:tab pos="228600" algn="l"/>
                <a:tab pos="520700" algn="l"/>
              </a:tabLst>
            </a:pPr>
            <a:r>
              <a:rPr lang="en-US" sz="3600" dirty="0">
                <a:solidFill>
                  <a:schemeClr val="accent2"/>
                </a:solidFill>
              </a:rPr>
              <a:t>Engineering Graphics</a:t>
            </a:r>
          </a:p>
        </p:txBody>
      </p:sp>
      <p:sp>
        <p:nvSpPr>
          <p:cNvPr id="15363"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5364"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3073" name="Rectangle 1"/>
          <p:cNvSpPr>
            <a:spLocks noChangeArrowheads="1"/>
          </p:cNvSpPr>
          <p:nvPr/>
        </p:nvSpPr>
        <p:spPr bwMode="auto">
          <a:xfrm>
            <a:off x="0" y="1983964"/>
            <a:ext cx="9144000" cy="4930581"/>
          </a:xfrm>
          <a:prstGeom prst="rect">
            <a:avLst/>
          </a:prstGeom>
          <a:noFill/>
          <a:ln w="9525">
            <a:noFill/>
            <a:miter lim="800000"/>
            <a:headEnd/>
            <a:tailEnd/>
          </a:ln>
          <a:effectLst/>
        </p:spPr>
        <p:txBody>
          <a:bodyPr>
            <a:spAutoFit/>
          </a:bodyPr>
          <a:lstStyle/>
          <a:p>
            <a:pPr>
              <a:spcBef>
                <a:spcPct val="20000"/>
              </a:spcBef>
              <a:tabLst>
                <a:tab pos="228600" algn="l"/>
                <a:tab pos="520700" algn="l"/>
              </a:tabLst>
            </a:pPr>
            <a:r>
              <a:rPr lang="en-US" sz="2000" b="1" u="sng" dirty="0">
                <a:solidFill>
                  <a:schemeClr val="accent2"/>
                </a:solidFill>
              </a:rPr>
              <a:t>Inventor Lectures:</a:t>
            </a:r>
          </a:p>
          <a:p>
            <a:pPr eaLnBrk="0" hangingPunct="0">
              <a:spcBef>
                <a:spcPct val="20000"/>
              </a:spcBef>
              <a:buFont typeface="Arial" charset="0"/>
              <a:buChar char="•"/>
              <a:tabLst>
                <a:tab pos="228600" algn="l"/>
                <a:tab pos="520700" algn="l"/>
              </a:tabLst>
            </a:pPr>
            <a:r>
              <a:rPr lang="en-US" sz="2000" dirty="0">
                <a:solidFill>
                  <a:schemeClr val="accent2"/>
                </a:solidFill>
              </a:rPr>
              <a:t>Inventor lectures are intended to give a general overview of the topics to be </a:t>
            </a:r>
            <a:r>
              <a:rPr lang="en-US" sz="2000" b="1" i="1" u="sng" dirty="0">
                <a:solidFill>
                  <a:schemeClr val="accent2"/>
                </a:solidFill>
              </a:rPr>
              <a:t>demonstrated</a:t>
            </a:r>
            <a:r>
              <a:rPr lang="en-US" sz="2000" dirty="0">
                <a:solidFill>
                  <a:schemeClr val="accent2"/>
                </a:solidFill>
              </a:rPr>
              <a:t> by the instructor during the class.  The demonstrations will include more detail than the lectures notes.</a:t>
            </a:r>
          </a:p>
          <a:p>
            <a:pPr eaLnBrk="0" hangingPunct="0">
              <a:spcBef>
                <a:spcPct val="20000"/>
              </a:spcBef>
              <a:buFont typeface="Arial" charset="0"/>
              <a:buChar char="•"/>
              <a:tabLst>
                <a:tab pos="228600" algn="l"/>
                <a:tab pos="520700" algn="l"/>
              </a:tabLst>
            </a:pPr>
            <a:r>
              <a:rPr lang="en-US" sz="2000" dirty="0">
                <a:solidFill>
                  <a:schemeClr val="accent2"/>
                </a:solidFill>
              </a:rPr>
              <a:t>The instructor may go back and forth between the lecture notes and demonstrations.</a:t>
            </a:r>
          </a:p>
          <a:p>
            <a:pPr eaLnBrk="0" hangingPunct="0">
              <a:spcBef>
                <a:spcPct val="20000"/>
              </a:spcBef>
              <a:buFont typeface="Arial" charset="0"/>
              <a:buChar char="•"/>
              <a:tabLst>
                <a:tab pos="228600" algn="l"/>
                <a:tab pos="520700" algn="l"/>
              </a:tabLst>
            </a:pPr>
            <a:r>
              <a:rPr lang="en-US" sz="2000" dirty="0">
                <a:solidFill>
                  <a:schemeClr val="accent2"/>
                </a:solidFill>
              </a:rPr>
              <a:t>Students should also read the corresponding material in the Inventor textbook.  The textbook is very helpful and often presents topics in tutorial fashion.</a:t>
            </a:r>
          </a:p>
          <a:p>
            <a:pPr eaLnBrk="0" hangingPunct="0">
              <a:spcBef>
                <a:spcPct val="20000"/>
              </a:spcBef>
              <a:buFont typeface="Arial" charset="0"/>
              <a:buChar char="•"/>
              <a:tabLst>
                <a:tab pos="228600" algn="l"/>
                <a:tab pos="520700" algn="l"/>
              </a:tabLst>
            </a:pPr>
            <a:r>
              <a:rPr lang="en-US" sz="2000" dirty="0">
                <a:solidFill>
                  <a:schemeClr val="accent2"/>
                </a:solidFill>
              </a:rPr>
              <a:t>The Inventor textbook and software is typically updated each year, but the changes are often minor.  Even if this presentation refers to an earlier version of Inventor, most of the material will still be quite accurate.</a:t>
            </a:r>
          </a:p>
          <a:p>
            <a:pPr eaLnBrk="0" hangingPunct="0">
              <a:spcBef>
                <a:spcPct val="20000"/>
              </a:spcBef>
              <a:buFont typeface="Arial" charset="0"/>
              <a:buChar char="•"/>
              <a:tabLst>
                <a:tab pos="228600" algn="l"/>
                <a:tab pos="520700" algn="l"/>
              </a:tabLst>
            </a:pPr>
            <a:endParaRPr lang="en-US" sz="600" dirty="0">
              <a:solidFill>
                <a:schemeClr val="accent2"/>
              </a:solidFill>
            </a:endParaRPr>
          </a:p>
          <a:p>
            <a:pPr eaLnBrk="0" hangingPunct="0">
              <a:spcBef>
                <a:spcPct val="20000"/>
              </a:spcBef>
              <a:tabLst>
                <a:tab pos="228600" algn="l"/>
                <a:tab pos="520700" algn="l"/>
              </a:tabLst>
            </a:pPr>
            <a:r>
              <a:rPr lang="en-US" sz="2000" u="sng" dirty="0">
                <a:solidFill>
                  <a:schemeClr val="accent2"/>
                </a:solidFill>
              </a:rPr>
              <a:t>Reference</a:t>
            </a:r>
            <a:r>
              <a:rPr lang="en-US" sz="2000" dirty="0">
                <a:solidFill>
                  <a:schemeClr val="accent2"/>
                </a:solidFill>
              </a:rPr>
              <a:t>:  Many of the images in these Inventor presentations are from </a:t>
            </a:r>
            <a:r>
              <a:rPr lang="en-US" sz="2000" b="1" i="1" u="sng" dirty="0">
                <a:solidFill>
                  <a:schemeClr val="accent2"/>
                </a:solidFill>
              </a:rPr>
              <a:t>Parametric Modeling with Autodesk Inventor 2013 - 2019</a:t>
            </a:r>
            <a:r>
              <a:rPr lang="en-US" sz="2000" b="1" dirty="0">
                <a:solidFill>
                  <a:schemeClr val="accent2"/>
                </a:solidFill>
              </a:rPr>
              <a:t>.  Autodesk Inventor tutorials, downloads, and troubleshooting solutions are available at </a:t>
            </a:r>
            <a:r>
              <a:rPr lang="en-US" sz="2000" b="1" u="sng" dirty="0">
                <a:solidFill>
                  <a:schemeClr val="accent2"/>
                </a:solidFill>
              </a:rPr>
              <a:t>http://knowledge.autodesk.com/support</a:t>
            </a:r>
            <a:r>
              <a:rPr lang="en-US" sz="2000" b="1" dirty="0">
                <a:solidFill>
                  <a:schemeClr val="accent2"/>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xfrm>
            <a:off x="8667750" y="0"/>
            <a:ext cx="476250" cy="381000"/>
          </a:xfrm>
          <a:noFill/>
        </p:spPr>
        <p:txBody>
          <a:bodyPr/>
          <a:lstStyle/>
          <a:p>
            <a:fld id="{B7EFA290-8F4C-42CF-83CF-7F4F5607ABC9}" type="slidenum">
              <a:rPr lang="en-US" b="1" smtClean="0">
                <a:solidFill>
                  <a:schemeClr val="accent2"/>
                </a:solidFill>
                <a:cs typeface="Arial" charset="0"/>
              </a:rPr>
              <a:pPr/>
              <a:t>10</a:t>
            </a:fld>
            <a:endParaRPr lang="en-US" b="1" dirty="0">
              <a:solidFill>
                <a:schemeClr val="accent2"/>
              </a:solidFill>
              <a:cs typeface="Arial" charset="0"/>
            </a:endParaRPr>
          </a:p>
        </p:txBody>
      </p:sp>
      <p:sp>
        <p:nvSpPr>
          <p:cNvPr id="24578"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4579"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19" name="Rectangle 3"/>
          <p:cNvSpPr>
            <a:spLocks noGrp="1" noChangeArrowheads="1"/>
          </p:cNvSpPr>
          <p:nvPr>
            <p:ph type="subTitle" idx="1"/>
          </p:nvPr>
        </p:nvSpPr>
        <p:spPr>
          <a:xfrm>
            <a:off x="0" y="398463"/>
            <a:ext cx="9144000" cy="725487"/>
          </a:xfrm>
        </p:spPr>
        <p:txBody>
          <a:bodyPr/>
          <a:lstStyle/>
          <a:p>
            <a:pPr algn="l">
              <a:defRPr/>
            </a:pPr>
            <a:r>
              <a:rPr lang="en-US" altLang="zh-TW" sz="2000" b="1" u="sng" kern="1200" dirty="0">
                <a:solidFill>
                  <a:schemeClr val="accent2"/>
                </a:solidFill>
                <a:cs typeface="Times New Roman" pitchFamily="18" charset="0"/>
              </a:rPr>
              <a:t>Creating a Solid Feature - Extrusion</a:t>
            </a:r>
          </a:p>
          <a:p>
            <a:pPr algn="l">
              <a:defRPr/>
            </a:pPr>
            <a:r>
              <a:rPr lang="en-US" altLang="zh-TW" sz="1800" kern="1200" dirty="0">
                <a:solidFill>
                  <a:schemeClr val="accent2"/>
                </a:solidFill>
                <a:cs typeface="Times New Roman" pitchFamily="18" charset="0"/>
              </a:rPr>
              <a:t>2D Sketches are often used to create solid features.  Three key types of figures will be created using sketches:</a:t>
            </a:r>
          </a:p>
          <a:p>
            <a:pPr marL="285750" indent="-285750" algn="l">
              <a:buFont typeface="Arial" pitchFamily="34" charset="0"/>
              <a:buChar char="•"/>
              <a:defRPr/>
            </a:pPr>
            <a:r>
              <a:rPr lang="en-US" altLang="zh-TW" sz="1800" kern="1200" dirty="0">
                <a:solidFill>
                  <a:schemeClr val="accent2"/>
                </a:solidFill>
                <a:cs typeface="Times New Roman" pitchFamily="18" charset="0"/>
              </a:rPr>
              <a:t>Extrusions (adding thickness or depth to a sketch)</a:t>
            </a:r>
          </a:p>
          <a:p>
            <a:pPr marL="285750" indent="-285750" algn="l">
              <a:buFont typeface="Arial" pitchFamily="34" charset="0"/>
              <a:buChar char="•"/>
              <a:defRPr/>
            </a:pPr>
            <a:r>
              <a:rPr lang="en-US" altLang="zh-TW" sz="1800" kern="1200" dirty="0">
                <a:solidFill>
                  <a:schemeClr val="accent2"/>
                </a:solidFill>
                <a:cs typeface="Times New Roman" pitchFamily="18" charset="0"/>
              </a:rPr>
              <a:t>Revolutions</a:t>
            </a:r>
          </a:p>
          <a:p>
            <a:pPr marL="285750" indent="-285750" algn="l">
              <a:buFont typeface="Arial" pitchFamily="34" charset="0"/>
              <a:buChar char="•"/>
              <a:defRPr/>
            </a:pPr>
            <a:r>
              <a:rPr lang="en-US" altLang="zh-TW" sz="1800" kern="1200" dirty="0">
                <a:solidFill>
                  <a:schemeClr val="accent2"/>
                </a:solidFill>
                <a:cs typeface="Times New Roman" pitchFamily="18" charset="0"/>
              </a:rPr>
              <a:t>Sweeps</a:t>
            </a:r>
          </a:p>
          <a:p>
            <a:pPr algn="l">
              <a:defRPr/>
            </a:pPr>
            <a:r>
              <a:rPr lang="en-US" altLang="zh-TW" sz="1800" kern="1200" dirty="0">
                <a:solidFill>
                  <a:schemeClr val="accent2"/>
                </a:solidFill>
                <a:cs typeface="Times New Roman" pitchFamily="18" charset="0"/>
              </a:rPr>
              <a:t>We will initially concentrate on extrusions.</a:t>
            </a:r>
            <a:endParaRPr lang="zh-TW" altLang="en-US" sz="1800" kern="1200" dirty="0">
              <a:solidFill>
                <a:schemeClr val="accent2"/>
              </a:solidFill>
              <a:cs typeface="Times New Roman" pitchFamily="18" charset="0"/>
            </a:endParaRPr>
          </a:p>
        </p:txBody>
      </p:sp>
      <p:pic>
        <p:nvPicPr>
          <p:cNvPr id="8" name="Picture 1"/>
          <p:cNvPicPr>
            <a:picLocks noChangeAspect="1" noChangeArrowheads="1"/>
          </p:cNvPicPr>
          <p:nvPr/>
        </p:nvPicPr>
        <p:blipFill>
          <a:blip r:embed="rId2"/>
          <a:srcRect/>
          <a:stretch>
            <a:fillRect/>
          </a:stretch>
        </p:blipFill>
        <p:spPr bwMode="auto">
          <a:xfrm>
            <a:off x="3952875" y="3238500"/>
            <a:ext cx="5191125" cy="3619500"/>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p:spPr>
      </p:pic>
      <p:pic>
        <p:nvPicPr>
          <p:cNvPr id="11" name="Picture 1"/>
          <p:cNvPicPr>
            <a:picLocks noChangeAspect="1" noChangeArrowheads="1"/>
          </p:cNvPicPr>
          <p:nvPr/>
        </p:nvPicPr>
        <p:blipFill>
          <a:blip r:embed="rId3"/>
          <a:srcRect/>
          <a:stretch>
            <a:fillRect/>
          </a:stretch>
        </p:blipFill>
        <p:spPr bwMode="auto">
          <a:xfrm>
            <a:off x="184150" y="3379788"/>
            <a:ext cx="3400425" cy="2743200"/>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p:spPr>
      </p:pic>
      <p:sp>
        <p:nvSpPr>
          <p:cNvPr id="12" name="Right Arrow 11"/>
          <p:cNvSpPr/>
          <p:nvPr/>
        </p:nvSpPr>
        <p:spPr>
          <a:xfrm>
            <a:off x="2952750" y="4200525"/>
            <a:ext cx="1333500" cy="303213"/>
          </a:xfrm>
          <a:prstGeom prst="rightArrow">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5" name="TextBox 2"/>
          <p:cNvSpPr txBox="1">
            <a:spLocks noChangeArrowheads="1"/>
          </p:cNvSpPr>
          <p:nvPr/>
        </p:nvSpPr>
        <p:spPr bwMode="auto">
          <a:xfrm>
            <a:off x="2705100" y="3519488"/>
            <a:ext cx="1866900" cy="585787"/>
          </a:xfrm>
          <a:prstGeom prst="rect">
            <a:avLst/>
          </a:prstGeom>
          <a:solidFill>
            <a:schemeClr val="bg1"/>
          </a:solidFill>
          <a:ln w="19050">
            <a:solidFill>
              <a:srgbClr val="009900"/>
            </a:solidFill>
            <a:miter lim="800000"/>
            <a:headEnd/>
            <a:tailEnd/>
          </a:ln>
        </p:spPr>
        <p:txBody>
          <a:bodyPr>
            <a:spAutoFit/>
          </a:bodyPr>
          <a:lstStyle/>
          <a:p>
            <a:pPr algn="ctr"/>
            <a:r>
              <a:rPr lang="en-US" sz="1600" b="1">
                <a:solidFill>
                  <a:srgbClr val="009900"/>
                </a:solidFill>
              </a:rPr>
              <a:t>Sketch is extruded to make a solid</a:t>
            </a:r>
          </a:p>
        </p:txBody>
      </p:sp>
      <p:pic>
        <p:nvPicPr>
          <p:cNvPr id="2" name="Picture 1"/>
          <p:cNvPicPr>
            <a:picLocks noChangeAspect="1"/>
          </p:cNvPicPr>
          <p:nvPr/>
        </p:nvPicPr>
        <p:blipFill>
          <a:blip r:embed="rId4"/>
          <a:stretch>
            <a:fillRect/>
          </a:stretch>
        </p:blipFill>
        <p:spPr>
          <a:xfrm>
            <a:off x="5008151" y="1079706"/>
            <a:ext cx="3659599" cy="21769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xfrm>
            <a:off x="8667750" y="0"/>
            <a:ext cx="476250" cy="381000"/>
          </a:xfrm>
          <a:noFill/>
        </p:spPr>
        <p:txBody>
          <a:bodyPr/>
          <a:lstStyle/>
          <a:p>
            <a:fld id="{E930837F-EE0F-4E4D-833E-5821F65C7E40}" type="slidenum">
              <a:rPr lang="en-US" smtClean="0">
                <a:cs typeface="Arial" charset="0"/>
              </a:rPr>
              <a:pPr/>
              <a:t>11</a:t>
            </a:fld>
            <a:endParaRPr lang="en-US">
              <a:cs typeface="Arial" charset="0"/>
            </a:endParaRPr>
          </a:p>
        </p:txBody>
      </p:sp>
      <p:sp>
        <p:nvSpPr>
          <p:cNvPr id="25602"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5603"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19" name="Rectangle 3"/>
          <p:cNvSpPr>
            <a:spLocks noGrp="1" noChangeArrowheads="1"/>
          </p:cNvSpPr>
          <p:nvPr>
            <p:ph type="subTitle" idx="1"/>
          </p:nvPr>
        </p:nvSpPr>
        <p:spPr>
          <a:xfrm>
            <a:off x="0" y="398463"/>
            <a:ext cx="8797636" cy="1028555"/>
          </a:xfrm>
        </p:spPr>
        <p:txBody>
          <a:bodyPr/>
          <a:lstStyle/>
          <a:p>
            <a:pPr algn="l">
              <a:defRPr/>
            </a:pPr>
            <a:r>
              <a:rPr lang="en-US" altLang="zh-TW" sz="2000" b="1" u="sng" kern="1200" dirty="0">
                <a:solidFill>
                  <a:schemeClr val="accent2"/>
                </a:solidFill>
                <a:cs typeface="Times New Roman" pitchFamily="18" charset="0"/>
              </a:rPr>
              <a:t>Dynamic Viewing</a:t>
            </a:r>
            <a:r>
              <a:rPr lang="en-US" altLang="zh-TW" sz="2000" b="1" kern="1200" dirty="0">
                <a:solidFill>
                  <a:schemeClr val="accent2"/>
                </a:solidFill>
                <a:cs typeface="Times New Roman" pitchFamily="18" charset="0"/>
              </a:rPr>
              <a:t>  </a:t>
            </a:r>
            <a:r>
              <a:rPr lang="en-US" altLang="zh-TW" sz="1800" kern="1200" dirty="0">
                <a:solidFill>
                  <a:schemeClr val="accent2"/>
                </a:solidFill>
                <a:cs typeface="Times New Roman" pitchFamily="18" charset="0"/>
              </a:rPr>
              <a:t>Inventor includes many useful tools for rotating, zooming, panning, etc.</a:t>
            </a:r>
          </a:p>
          <a:p>
            <a:pPr algn="l">
              <a:defRPr/>
            </a:pPr>
            <a:r>
              <a:rPr lang="en-US" altLang="zh-TW" sz="1800" kern="1200" dirty="0">
                <a:solidFill>
                  <a:schemeClr val="accent2"/>
                </a:solidFill>
                <a:cs typeface="Times New Roman" pitchFamily="18" charset="0"/>
              </a:rPr>
              <a:t>Clicking on the house icon will automatically Zoom to Fit the screen and rotate to isometric view.</a:t>
            </a:r>
            <a:endParaRPr lang="zh-TW" altLang="en-US" sz="1800" kern="1200" dirty="0">
              <a:solidFill>
                <a:schemeClr val="accent2"/>
              </a:solidFill>
              <a:cs typeface="Times New Roman" pitchFamily="18" charset="0"/>
            </a:endParaRPr>
          </a:p>
        </p:txBody>
      </p:sp>
      <p:pic>
        <p:nvPicPr>
          <p:cNvPr id="25605" name="Picture 15"/>
          <p:cNvPicPr>
            <a:picLocks noChangeAspect="1" noChangeArrowheads="1"/>
          </p:cNvPicPr>
          <p:nvPr/>
        </p:nvPicPr>
        <p:blipFill>
          <a:blip r:embed="rId2"/>
          <a:srcRect/>
          <a:stretch>
            <a:fillRect/>
          </a:stretch>
        </p:blipFill>
        <p:spPr bwMode="auto">
          <a:xfrm>
            <a:off x="0" y="2971800"/>
            <a:ext cx="5619750" cy="3886200"/>
          </a:xfrm>
          <a:prstGeom prst="rect">
            <a:avLst/>
          </a:prstGeom>
          <a:noFill/>
          <a:ln w="9525">
            <a:noFill/>
            <a:miter lim="800000"/>
            <a:headEnd/>
            <a:tailEnd/>
          </a:ln>
        </p:spPr>
      </p:pic>
      <p:pic>
        <p:nvPicPr>
          <p:cNvPr id="7" name="Picture 16"/>
          <p:cNvPicPr>
            <a:picLocks noChangeAspect="1" noChangeArrowheads="1"/>
          </p:cNvPicPr>
          <p:nvPr/>
        </p:nvPicPr>
        <p:blipFill>
          <a:blip r:embed="rId3">
            <a:lum bright="-10000" contrast="20000"/>
            <a:grayscl/>
          </a:blip>
          <a:srcRect/>
          <a:stretch>
            <a:fillRect/>
          </a:stretch>
        </p:blipFill>
        <p:spPr bwMode="auto">
          <a:xfrm>
            <a:off x="1252538" y="1555750"/>
            <a:ext cx="4086225" cy="1479550"/>
          </a:xfrm>
          <a:prstGeom prst="rect">
            <a:avLst/>
          </a:prstGeom>
          <a:noFill/>
          <a:ln w="3175">
            <a:solidFill>
              <a:srgbClr val="000000"/>
            </a:solidFill>
            <a:miter lim="800000"/>
            <a:headEnd/>
            <a:tailEnd/>
          </a:ln>
          <a:effectLst>
            <a:outerShdw dist="107763" dir="2700000" algn="ctr" rotWithShape="0">
              <a:srgbClr val="808080"/>
            </a:outerShdw>
          </a:effectLst>
          <a:extLst/>
        </p:spPr>
      </p:pic>
      <p:sp>
        <p:nvSpPr>
          <p:cNvPr id="25607" name="Rectangle 1"/>
          <p:cNvSpPr>
            <a:spLocks noChangeArrowheads="1"/>
          </p:cNvSpPr>
          <p:nvPr/>
        </p:nvSpPr>
        <p:spPr bwMode="auto">
          <a:xfrm>
            <a:off x="5537835" y="1216693"/>
            <a:ext cx="3402330" cy="2554545"/>
          </a:xfrm>
          <a:prstGeom prst="rect">
            <a:avLst/>
          </a:prstGeom>
          <a:noFill/>
          <a:ln w="19050">
            <a:solidFill>
              <a:schemeClr val="accent2"/>
            </a:solidFill>
            <a:miter lim="800000"/>
            <a:headEnd/>
            <a:tailEnd/>
          </a:ln>
        </p:spPr>
        <p:txBody>
          <a:bodyPr wrap="square">
            <a:spAutoFit/>
          </a:bodyPr>
          <a:lstStyle/>
          <a:p>
            <a:r>
              <a:rPr lang="en-US" altLang="zh-TW" sz="1600" b="1" u="sng" dirty="0">
                <a:solidFill>
                  <a:schemeClr val="accent2"/>
                </a:solidFill>
                <a:ea typeface="新細明體" pitchFamily="18" charset="-120"/>
                <a:cs typeface="Times New Roman" pitchFamily="18" charset="0"/>
              </a:rPr>
              <a:t>Useful function keys</a:t>
            </a:r>
          </a:p>
          <a:p>
            <a:r>
              <a:rPr lang="en-US" altLang="zh-TW" sz="1600" b="1" dirty="0">
                <a:solidFill>
                  <a:schemeClr val="accent2"/>
                </a:solidFill>
                <a:ea typeface="新細明體" pitchFamily="18" charset="-120"/>
                <a:cs typeface="Times New Roman" pitchFamily="18" charset="0"/>
              </a:rPr>
              <a:t>F2</a:t>
            </a:r>
            <a:r>
              <a:rPr lang="en-US" altLang="zh-TW" sz="1600" dirty="0">
                <a:solidFill>
                  <a:schemeClr val="accent2"/>
                </a:solidFill>
                <a:ea typeface="新細明體" pitchFamily="18" charset="-120"/>
                <a:cs typeface="Times New Roman" pitchFamily="18" charset="0"/>
              </a:rPr>
              <a:t> – Hold down F2 and the left mouse button to </a:t>
            </a:r>
            <a:r>
              <a:rPr lang="en-US" altLang="zh-TW" sz="1600" b="1" i="1" dirty="0">
                <a:solidFill>
                  <a:schemeClr val="accent2"/>
                </a:solidFill>
                <a:ea typeface="新細明體" pitchFamily="18" charset="-120"/>
                <a:cs typeface="Times New Roman" pitchFamily="18" charset="0"/>
              </a:rPr>
              <a:t>PAN.</a:t>
            </a:r>
          </a:p>
          <a:p>
            <a:r>
              <a:rPr lang="en-US" altLang="zh-TW" sz="1600" b="1" dirty="0">
                <a:solidFill>
                  <a:schemeClr val="accent2"/>
                </a:solidFill>
                <a:ea typeface="新細明體" pitchFamily="18" charset="-120"/>
                <a:cs typeface="Times New Roman" pitchFamily="18" charset="0"/>
              </a:rPr>
              <a:t>F3</a:t>
            </a:r>
            <a:r>
              <a:rPr lang="en-US" altLang="zh-TW" sz="1600" dirty="0">
                <a:solidFill>
                  <a:schemeClr val="accent2"/>
                </a:solidFill>
                <a:ea typeface="新細明體" pitchFamily="18" charset="-120"/>
                <a:cs typeface="Times New Roman" pitchFamily="18" charset="0"/>
              </a:rPr>
              <a:t> – Hold down F3 and the left mouse button to </a:t>
            </a:r>
            <a:r>
              <a:rPr lang="en-US" altLang="zh-TW" sz="1600" b="1" i="1" dirty="0">
                <a:solidFill>
                  <a:schemeClr val="accent2"/>
                </a:solidFill>
                <a:ea typeface="新細明體" pitchFamily="18" charset="-120"/>
                <a:cs typeface="Times New Roman" pitchFamily="18" charset="0"/>
              </a:rPr>
              <a:t>ZOOM</a:t>
            </a:r>
            <a:r>
              <a:rPr lang="en-US" altLang="zh-TW" sz="1600" dirty="0">
                <a:solidFill>
                  <a:schemeClr val="accent2"/>
                </a:solidFill>
                <a:ea typeface="新細明體" pitchFamily="18" charset="-120"/>
                <a:cs typeface="Times New Roman" pitchFamily="18" charset="0"/>
              </a:rPr>
              <a:t> in and out.</a:t>
            </a:r>
          </a:p>
          <a:p>
            <a:r>
              <a:rPr lang="en-US" altLang="zh-TW" sz="1600" b="1" dirty="0">
                <a:solidFill>
                  <a:schemeClr val="accent2"/>
                </a:solidFill>
                <a:ea typeface="新細明體" pitchFamily="18" charset="-120"/>
                <a:cs typeface="Times New Roman" pitchFamily="18" charset="0"/>
              </a:rPr>
              <a:t>F6</a:t>
            </a:r>
            <a:r>
              <a:rPr lang="en-US" altLang="zh-TW" sz="1600" dirty="0">
                <a:solidFill>
                  <a:schemeClr val="accent2"/>
                </a:solidFill>
                <a:ea typeface="新細明體" pitchFamily="18" charset="-120"/>
                <a:cs typeface="Times New Roman" pitchFamily="18" charset="0"/>
              </a:rPr>
              <a:t> – Automatically </a:t>
            </a:r>
            <a:r>
              <a:rPr lang="en-US" altLang="zh-TW" sz="1600" b="1" i="1" dirty="0">
                <a:solidFill>
                  <a:schemeClr val="accent2"/>
                </a:solidFill>
                <a:ea typeface="新細明體" pitchFamily="18" charset="-120"/>
                <a:cs typeface="Times New Roman" pitchFamily="18" charset="0"/>
              </a:rPr>
              <a:t>Zooms to Fit </a:t>
            </a:r>
            <a:r>
              <a:rPr lang="en-US" altLang="zh-TW" sz="1600" dirty="0">
                <a:solidFill>
                  <a:schemeClr val="accent2"/>
                </a:solidFill>
                <a:ea typeface="新細明體" pitchFamily="18" charset="-120"/>
                <a:cs typeface="Times New Roman" pitchFamily="18" charset="0"/>
              </a:rPr>
              <a:t>and </a:t>
            </a:r>
            <a:r>
              <a:rPr lang="en-US" altLang="zh-TW" sz="1600" b="1" i="1" dirty="0">
                <a:solidFill>
                  <a:schemeClr val="accent2"/>
                </a:solidFill>
                <a:ea typeface="新細明體" pitchFamily="18" charset="-120"/>
                <a:cs typeface="Times New Roman" pitchFamily="18" charset="0"/>
              </a:rPr>
              <a:t>rotates to an Isometric view.</a:t>
            </a:r>
          </a:p>
          <a:p>
            <a:r>
              <a:rPr lang="en-US" altLang="zh-TW" sz="1600" b="1" dirty="0">
                <a:solidFill>
                  <a:schemeClr val="accent2"/>
                </a:solidFill>
                <a:ea typeface="新細明體" pitchFamily="18" charset="-120"/>
                <a:cs typeface="Times New Roman" pitchFamily="18" charset="0"/>
              </a:rPr>
              <a:t>These may not function on all computers.</a:t>
            </a:r>
          </a:p>
          <a:p>
            <a:r>
              <a:rPr lang="en-US" altLang="zh-TW" sz="1600" dirty="0">
                <a:solidFill>
                  <a:schemeClr val="accent2"/>
                </a:solidFill>
                <a:ea typeface="新細明體" pitchFamily="18" charset="-120"/>
                <a:cs typeface="Times New Roman" pitchFamily="18" charset="0"/>
              </a:rPr>
              <a:t> </a:t>
            </a:r>
            <a:endParaRPr lang="en-US" sz="1600" dirty="0">
              <a:ea typeface="新細明體" pitchFamily="18" charset="-120"/>
            </a:endParaRPr>
          </a:p>
        </p:txBody>
      </p:sp>
      <p:sp>
        <p:nvSpPr>
          <p:cNvPr id="25608" name="Rectangle 10"/>
          <p:cNvSpPr>
            <a:spLocks noChangeArrowheads="1"/>
          </p:cNvSpPr>
          <p:nvPr/>
        </p:nvSpPr>
        <p:spPr bwMode="auto">
          <a:xfrm>
            <a:off x="5537835" y="3768190"/>
            <a:ext cx="3402330" cy="1816100"/>
          </a:xfrm>
          <a:prstGeom prst="rect">
            <a:avLst/>
          </a:prstGeom>
          <a:noFill/>
          <a:ln w="19050">
            <a:solidFill>
              <a:schemeClr val="accent2"/>
            </a:solidFill>
            <a:miter lim="800000"/>
            <a:headEnd/>
            <a:tailEnd/>
          </a:ln>
        </p:spPr>
        <p:txBody>
          <a:bodyPr wrap="square">
            <a:spAutoFit/>
          </a:bodyPr>
          <a:lstStyle/>
          <a:p>
            <a:r>
              <a:rPr lang="en-US" altLang="zh-TW" sz="1600" b="1" u="sng" dirty="0">
                <a:solidFill>
                  <a:schemeClr val="accent2"/>
                </a:solidFill>
                <a:ea typeface="新細明體" pitchFamily="18" charset="-120"/>
                <a:cs typeface="Times New Roman" pitchFamily="18" charset="0"/>
              </a:rPr>
              <a:t>Useful mouse functions</a:t>
            </a:r>
          </a:p>
          <a:p>
            <a:r>
              <a:rPr lang="en-US" altLang="zh-TW" sz="1600" b="1" dirty="0">
                <a:solidFill>
                  <a:schemeClr val="accent2"/>
                </a:solidFill>
                <a:ea typeface="新細明體" pitchFamily="18" charset="-120"/>
                <a:cs typeface="Times New Roman" pitchFamily="18" charset="0"/>
              </a:rPr>
              <a:t>Zoom</a:t>
            </a:r>
            <a:r>
              <a:rPr lang="en-US" altLang="zh-TW" sz="1600" dirty="0">
                <a:solidFill>
                  <a:schemeClr val="accent2"/>
                </a:solidFill>
                <a:ea typeface="新細明體" pitchFamily="18" charset="-120"/>
                <a:cs typeface="Times New Roman" pitchFamily="18" charset="0"/>
              </a:rPr>
              <a:t> – Scroll center wheel on mouse to zoom in and out.</a:t>
            </a:r>
            <a:endParaRPr lang="en-US" altLang="zh-TW" sz="1600" b="1" i="1" dirty="0">
              <a:solidFill>
                <a:schemeClr val="accent2"/>
              </a:solidFill>
              <a:ea typeface="新細明體" pitchFamily="18" charset="-120"/>
              <a:cs typeface="Times New Roman" pitchFamily="18" charset="0"/>
            </a:endParaRPr>
          </a:p>
          <a:p>
            <a:r>
              <a:rPr lang="en-US" altLang="zh-TW" sz="1600" b="1" dirty="0">
                <a:solidFill>
                  <a:schemeClr val="accent2"/>
                </a:solidFill>
                <a:ea typeface="新細明體" pitchFamily="18" charset="-120"/>
                <a:cs typeface="Times New Roman" pitchFamily="18" charset="0"/>
              </a:rPr>
              <a:t>Pan</a:t>
            </a:r>
            <a:r>
              <a:rPr lang="en-US" altLang="zh-TW" sz="1600" dirty="0">
                <a:solidFill>
                  <a:schemeClr val="accent2"/>
                </a:solidFill>
                <a:ea typeface="新細明體" pitchFamily="18" charset="-120"/>
                <a:cs typeface="Times New Roman" pitchFamily="18" charset="0"/>
              </a:rPr>
              <a:t> – Hold down the center wheel on the mouse and move the mouse to pan the model or sketch.</a:t>
            </a:r>
            <a:endParaRPr lang="en-US" altLang="zh-TW" sz="1600" b="1" i="1" dirty="0">
              <a:solidFill>
                <a:schemeClr val="accent2"/>
              </a:solidFill>
              <a:ea typeface="新細明體" pitchFamily="18" charset="-120"/>
              <a:cs typeface="Times New Roman" pitchFamily="18" charset="0"/>
            </a:endParaRPr>
          </a:p>
          <a:p>
            <a:r>
              <a:rPr lang="en-US" altLang="zh-TW" sz="1600" dirty="0">
                <a:solidFill>
                  <a:schemeClr val="accent2"/>
                </a:solidFill>
                <a:ea typeface="新細明體" pitchFamily="18" charset="-120"/>
                <a:cs typeface="Times New Roman" pitchFamily="18" charset="0"/>
              </a:rPr>
              <a:t> </a:t>
            </a:r>
            <a:endParaRPr lang="en-US" sz="1600" dirty="0">
              <a:ea typeface="新細明體" pitchFamily="18" charset="-120"/>
            </a:endParaRPr>
          </a:p>
        </p:txBody>
      </p:sp>
      <p:cxnSp>
        <p:nvCxnSpPr>
          <p:cNvPr id="3" name="Straight Arrow Connector 2"/>
          <p:cNvCxnSpPr/>
          <p:nvPr/>
        </p:nvCxnSpPr>
        <p:spPr>
          <a:xfrm>
            <a:off x="609600" y="1206787"/>
            <a:ext cx="2022764" cy="5902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C6C2E61-6BF4-44B3-9086-499E573B46E6}"/>
              </a:ext>
            </a:extLst>
          </p:cNvPr>
          <p:cNvSpPr txBox="1"/>
          <p:nvPr/>
        </p:nvSpPr>
        <p:spPr>
          <a:xfrm>
            <a:off x="5585012" y="5959798"/>
            <a:ext cx="3610284" cy="338554"/>
          </a:xfrm>
          <a:prstGeom prst="rect">
            <a:avLst/>
          </a:prstGeom>
          <a:noFill/>
        </p:spPr>
        <p:txBody>
          <a:bodyPr wrap="none" rtlCol="0">
            <a:spAutoFit/>
          </a:bodyPr>
          <a:lstStyle/>
          <a:p>
            <a:r>
              <a:rPr lang="en-US" sz="1600" dirty="0">
                <a:solidFill>
                  <a:schemeClr val="accent6"/>
                </a:solidFill>
              </a:rPr>
              <a:t>Down arrows provide additional options. </a:t>
            </a:r>
          </a:p>
        </p:txBody>
      </p:sp>
      <p:cxnSp>
        <p:nvCxnSpPr>
          <p:cNvPr id="12" name="Straight Arrow Connector 11">
            <a:extLst>
              <a:ext uri="{FF2B5EF4-FFF2-40B4-BE49-F238E27FC236}">
                <a16:creationId xmlns:a16="http://schemas.microsoft.com/office/drawing/2014/main" id="{5FF7F01D-072F-4D23-BECA-D2C11E4067A4}"/>
              </a:ext>
            </a:extLst>
          </p:cNvPr>
          <p:cNvCxnSpPr>
            <a:cxnSpLocks/>
          </p:cNvCxnSpPr>
          <p:nvPr/>
        </p:nvCxnSpPr>
        <p:spPr>
          <a:xfrm flipH="1" flipV="1">
            <a:off x="5218176" y="5791200"/>
            <a:ext cx="366836" cy="3212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xfrm>
            <a:off x="8667750" y="0"/>
            <a:ext cx="476250" cy="381000"/>
          </a:xfrm>
          <a:noFill/>
        </p:spPr>
        <p:txBody>
          <a:bodyPr/>
          <a:lstStyle/>
          <a:p>
            <a:fld id="{03FBEC7D-D125-4680-8093-273285CEE02D}" type="slidenum">
              <a:rPr lang="en-US" b="1" smtClean="0">
                <a:solidFill>
                  <a:schemeClr val="accent2"/>
                </a:solidFill>
                <a:cs typeface="Arial" charset="0"/>
              </a:rPr>
              <a:pPr/>
              <a:t>12</a:t>
            </a:fld>
            <a:endParaRPr lang="en-US" b="1" dirty="0">
              <a:solidFill>
                <a:schemeClr val="accent2"/>
              </a:solidFill>
              <a:cs typeface="Arial" charset="0"/>
            </a:endParaRPr>
          </a:p>
        </p:txBody>
      </p:sp>
      <p:sp>
        <p:nvSpPr>
          <p:cNvPr id="26626"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6627"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19" name="Rectangle 3"/>
          <p:cNvSpPr>
            <a:spLocks noGrp="1" noChangeArrowheads="1"/>
          </p:cNvSpPr>
          <p:nvPr>
            <p:ph type="subTitle" idx="1"/>
          </p:nvPr>
        </p:nvSpPr>
        <p:spPr>
          <a:xfrm>
            <a:off x="0" y="295227"/>
            <a:ext cx="9144000" cy="1868487"/>
          </a:xfrm>
        </p:spPr>
        <p:txBody>
          <a:bodyPr/>
          <a:lstStyle/>
          <a:p>
            <a:pPr algn="l">
              <a:defRPr/>
            </a:pPr>
            <a:r>
              <a:rPr lang="en-US" altLang="zh-TW" sz="2000" b="1" u="sng" kern="1200" dirty="0">
                <a:solidFill>
                  <a:schemeClr val="accent2"/>
                </a:solidFill>
                <a:cs typeface="Times New Roman" pitchFamily="18" charset="0"/>
              </a:rPr>
              <a:t>Browser Window</a:t>
            </a:r>
          </a:p>
          <a:p>
            <a:pPr algn="l">
              <a:defRPr/>
            </a:pPr>
            <a:r>
              <a:rPr lang="en-US" altLang="zh-TW" sz="1800" kern="1200" dirty="0">
                <a:solidFill>
                  <a:schemeClr val="accent2"/>
                </a:solidFill>
                <a:cs typeface="Times New Roman" pitchFamily="18" charset="0"/>
              </a:rPr>
              <a:t>The Browser Window (shown below) is an important part of Inventor that can be used to manage your design.  It will show a series of features (extrusions, revolutions, holes, fillets, etc</a:t>
            </a:r>
            <a:r>
              <a:rPr lang="en-US" altLang="zh-TW" sz="1800" kern="1200" dirty="0">
                <a:solidFill>
                  <a:srgbClr val="CC0099"/>
                </a:solidFill>
                <a:cs typeface="Times New Roman" pitchFamily="18" charset="0"/>
              </a:rPr>
              <a:t>.</a:t>
            </a:r>
            <a:r>
              <a:rPr lang="en-US" altLang="zh-TW" sz="1800" kern="1200" dirty="0">
                <a:solidFill>
                  <a:schemeClr val="accent2"/>
                </a:solidFill>
                <a:cs typeface="Times New Roman" pitchFamily="18" charset="0"/>
              </a:rPr>
              <a:t>) used to create the part.  Some features, such as extrusions, are based on sketches.  Any of these features or sketches can be edited at any time.  The example below shows one extrusion (Extrusion1) that is based on Sketch1. Right click on Sketch or Extrusion in Browser Window to edit.</a:t>
            </a:r>
            <a:endParaRPr lang="zh-TW" altLang="en-US" sz="1800" kern="1200" dirty="0">
              <a:solidFill>
                <a:schemeClr val="accent2"/>
              </a:solidFill>
              <a:cs typeface="Times New Roman" pitchFamily="18" charset="0"/>
            </a:endParaRPr>
          </a:p>
        </p:txBody>
      </p:sp>
      <p:sp>
        <p:nvSpPr>
          <p:cNvPr id="2" name="TextBox 1"/>
          <p:cNvSpPr txBox="1"/>
          <p:nvPr/>
        </p:nvSpPr>
        <p:spPr>
          <a:xfrm>
            <a:off x="186967" y="2000781"/>
            <a:ext cx="8270277" cy="369332"/>
          </a:xfrm>
          <a:prstGeom prst="rect">
            <a:avLst/>
          </a:prstGeom>
          <a:noFill/>
        </p:spPr>
        <p:txBody>
          <a:bodyPr wrap="none" rtlCol="0">
            <a:spAutoFit/>
          </a:bodyPr>
          <a:lstStyle/>
          <a:p>
            <a:r>
              <a:rPr lang="en-US" sz="1800" b="1" i="1" dirty="0">
                <a:solidFill>
                  <a:srgbClr val="FF0000"/>
                </a:solidFill>
              </a:rPr>
              <a:t>Browser Window                      Editing Sketch 1                         Editing Extrusion 1     </a:t>
            </a:r>
          </a:p>
        </p:txBody>
      </p:sp>
      <p:pic>
        <p:nvPicPr>
          <p:cNvPr id="3" name="Picture 2"/>
          <p:cNvPicPr>
            <a:picLocks noChangeAspect="1"/>
          </p:cNvPicPr>
          <p:nvPr/>
        </p:nvPicPr>
        <p:blipFill>
          <a:blip r:embed="rId2"/>
          <a:stretch>
            <a:fillRect/>
          </a:stretch>
        </p:blipFill>
        <p:spPr>
          <a:xfrm>
            <a:off x="186967" y="2370113"/>
            <a:ext cx="2154033" cy="2487561"/>
          </a:xfrm>
          <a:prstGeom prst="rect">
            <a:avLst/>
          </a:prstGeom>
        </p:spPr>
      </p:pic>
      <p:cxnSp>
        <p:nvCxnSpPr>
          <p:cNvPr id="13" name="Straight Connector 12"/>
          <p:cNvCxnSpPr/>
          <p:nvPr/>
        </p:nvCxnSpPr>
        <p:spPr>
          <a:xfrm flipH="1">
            <a:off x="3023419" y="2163714"/>
            <a:ext cx="4634" cy="4299"/>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3"/>
          <a:stretch>
            <a:fillRect/>
          </a:stretch>
        </p:blipFill>
        <p:spPr>
          <a:xfrm>
            <a:off x="2971800" y="2326646"/>
            <a:ext cx="1863024" cy="4324877"/>
          </a:xfrm>
          <a:prstGeom prst="rect">
            <a:avLst/>
          </a:prstGeom>
        </p:spPr>
      </p:pic>
      <p:pic>
        <p:nvPicPr>
          <p:cNvPr id="25" name="Picture 24"/>
          <p:cNvPicPr>
            <a:picLocks noChangeAspect="1"/>
          </p:cNvPicPr>
          <p:nvPr/>
        </p:nvPicPr>
        <p:blipFill>
          <a:blip r:embed="rId4"/>
          <a:stretch>
            <a:fillRect/>
          </a:stretch>
        </p:blipFill>
        <p:spPr>
          <a:xfrm>
            <a:off x="5973251" y="2289433"/>
            <a:ext cx="1754904" cy="453350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xfrm>
            <a:off x="8667750" y="0"/>
            <a:ext cx="476250" cy="381000"/>
          </a:xfrm>
          <a:noFill/>
        </p:spPr>
        <p:txBody>
          <a:bodyPr/>
          <a:lstStyle/>
          <a:p>
            <a:fld id="{7976B084-044D-4807-99F1-B6F9609BEA34}" type="slidenum">
              <a:rPr lang="en-US" b="1" smtClean="0">
                <a:solidFill>
                  <a:schemeClr val="accent2"/>
                </a:solidFill>
                <a:cs typeface="Arial" charset="0"/>
              </a:rPr>
              <a:pPr/>
              <a:t>13</a:t>
            </a:fld>
            <a:endParaRPr lang="en-US" b="1" dirty="0">
              <a:solidFill>
                <a:schemeClr val="accent2"/>
              </a:solidFill>
              <a:cs typeface="Arial" charset="0"/>
            </a:endParaRPr>
          </a:p>
        </p:txBody>
      </p:sp>
      <p:sp>
        <p:nvSpPr>
          <p:cNvPr id="2765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7651"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dirty="0">
                <a:solidFill>
                  <a:schemeClr val="accent2"/>
                </a:solidFill>
                <a:cs typeface="Times New Roman" pitchFamily="18" charset="0"/>
              </a:rPr>
              <a:t>EGR 110 – Inventor Lecture #1</a:t>
            </a:r>
            <a:endParaRPr lang="en-US" sz="3200" dirty="0"/>
          </a:p>
        </p:txBody>
      </p:sp>
      <p:sp>
        <p:nvSpPr>
          <p:cNvPr id="19" name="Rectangle 3"/>
          <p:cNvSpPr>
            <a:spLocks noGrp="1" noChangeArrowheads="1"/>
          </p:cNvSpPr>
          <p:nvPr>
            <p:ph type="subTitle" idx="1"/>
          </p:nvPr>
        </p:nvSpPr>
        <p:spPr>
          <a:xfrm>
            <a:off x="200025" y="368967"/>
            <a:ext cx="3200400" cy="1509712"/>
          </a:xfrm>
        </p:spPr>
        <p:txBody>
          <a:bodyPr/>
          <a:lstStyle/>
          <a:p>
            <a:pPr algn="l">
              <a:lnSpc>
                <a:spcPct val="80000"/>
              </a:lnSpc>
            </a:pPr>
            <a:r>
              <a:rPr lang="en-US" altLang="zh-TW" sz="2000" b="1" u="sng" dirty="0">
                <a:solidFill>
                  <a:schemeClr val="accent2"/>
                </a:solidFill>
                <a:ea typeface="新細明體" pitchFamily="18" charset="-120"/>
                <a:cs typeface="Times New Roman" pitchFamily="18" charset="0"/>
              </a:rPr>
              <a:t>Visual Style</a:t>
            </a:r>
          </a:p>
          <a:p>
            <a:pPr algn="just">
              <a:lnSpc>
                <a:spcPct val="80000"/>
              </a:lnSpc>
            </a:pPr>
            <a:r>
              <a:rPr lang="en-US" altLang="zh-TW" sz="1800" dirty="0">
                <a:solidFill>
                  <a:schemeClr val="accent2"/>
                </a:solidFill>
                <a:ea typeface="新細明體" pitchFamily="18" charset="-120"/>
                <a:cs typeface="Times New Roman" pitchFamily="18" charset="0"/>
              </a:rPr>
              <a:t>We will typically use the default </a:t>
            </a:r>
            <a:r>
              <a:rPr lang="en-US" altLang="zh-TW" sz="1800" b="1" u="sng" dirty="0">
                <a:solidFill>
                  <a:schemeClr val="accent2"/>
                </a:solidFill>
                <a:ea typeface="新細明體" pitchFamily="18" charset="-120"/>
                <a:cs typeface="Times New Roman" pitchFamily="18" charset="0"/>
              </a:rPr>
              <a:t>Shaded</a:t>
            </a:r>
            <a:r>
              <a:rPr lang="en-US" altLang="zh-TW" sz="1800" dirty="0">
                <a:solidFill>
                  <a:schemeClr val="accent2"/>
                </a:solidFill>
                <a:ea typeface="新細明體" pitchFamily="18" charset="-120"/>
                <a:cs typeface="Times New Roman" pitchFamily="18" charset="0"/>
              </a:rPr>
              <a:t> visual style, but you might try some of the others. </a:t>
            </a:r>
            <a:r>
              <a:rPr lang="en-US" altLang="zh-TW" sz="1800" b="1" dirty="0">
                <a:solidFill>
                  <a:schemeClr val="accent2"/>
                </a:solidFill>
                <a:ea typeface="新細明體" pitchFamily="18" charset="-120"/>
                <a:cs typeface="Times New Roman" pitchFamily="18" charset="0"/>
              </a:rPr>
              <a:t>Click on View and then Visual Style to change the visual style.</a:t>
            </a:r>
          </a:p>
          <a:p>
            <a:pPr algn="l">
              <a:lnSpc>
                <a:spcPct val="80000"/>
              </a:lnSpc>
            </a:pPr>
            <a:endParaRPr lang="zh-TW" altLang="en-US" sz="1600" dirty="0">
              <a:solidFill>
                <a:schemeClr val="accent2"/>
              </a:solidFill>
              <a:ea typeface="新細明體" pitchFamily="18" charset="-120"/>
              <a:cs typeface="Times New Roman" pitchFamily="18" charset="0"/>
            </a:endParaRPr>
          </a:p>
        </p:txBody>
      </p:sp>
      <p:sp>
        <p:nvSpPr>
          <p:cNvPr id="27653" name="Rectangle 3"/>
          <p:cNvSpPr txBox="1">
            <a:spLocks noChangeArrowheads="1"/>
          </p:cNvSpPr>
          <p:nvPr/>
        </p:nvSpPr>
        <p:spPr bwMode="auto">
          <a:xfrm>
            <a:off x="3619500" y="398463"/>
            <a:ext cx="5299075" cy="2676525"/>
          </a:xfrm>
          <a:prstGeom prst="rect">
            <a:avLst/>
          </a:prstGeom>
          <a:noFill/>
          <a:ln w="9525">
            <a:noFill/>
            <a:miter lim="800000"/>
            <a:headEnd/>
            <a:tailEnd/>
          </a:ln>
        </p:spPr>
        <p:txBody>
          <a:bodyPr/>
          <a:lstStyle/>
          <a:p>
            <a:pPr eaLnBrk="0" hangingPunct="0">
              <a:spcBef>
                <a:spcPct val="20000"/>
              </a:spcBef>
            </a:pPr>
            <a:r>
              <a:rPr lang="en-US" altLang="zh-TW" sz="2000" b="1" u="sng" dirty="0">
                <a:solidFill>
                  <a:schemeClr val="accent2"/>
                </a:solidFill>
                <a:ea typeface="新細明體" pitchFamily="18" charset="-120"/>
                <a:cs typeface="Times New Roman" pitchFamily="18" charset="0"/>
              </a:rPr>
              <a:t>Orthographic vs. Perspective</a:t>
            </a:r>
          </a:p>
          <a:p>
            <a:pPr algn="just" eaLnBrk="0" hangingPunct="0">
              <a:spcBef>
                <a:spcPct val="20000"/>
              </a:spcBef>
            </a:pPr>
            <a:r>
              <a:rPr lang="en-US" altLang="zh-TW" sz="1800" dirty="0">
                <a:solidFill>
                  <a:schemeClr val="accent2"/>
                </a:solidFill>
                <a:ea typeface="新細明體" pitchFamily="18" charset="-120"/>
                <a:cs typeface="Times New Roman" pitchFamily="18" charset="0"/>
              </a:rPr>
              <a:t>We will typically use the default </a:t>
            </a:r>
            <a:r>
              <a:rPr lang="en-US" altLang="zh-TW" sz="1800" b="1" u="sng" dirty="0">
                <a:solidFill>
                  <a:schemeClr val="accent2"/>
                </a:solidFill>
                <a:ea typeface="新細明體" pitchFamily="18" charset="-120"/>
                <a:cs typeface="Times New Roman" pitchFamily="18" charset="0"/>
              </a:rPr>
              <a:t>Orthographic (or isometric)</a:t>
            </a:r>
            <a:r>
              <a:rPr lang="en-US" altLang="zh-TW" sz="1800" dirty="0">
                <a:solidFill>
                  <a:schemeClr val="accent2"/>
                </a:solidFill>
                <a:ea typeface="新細明體" pitchFamily="18" charset="-120"/>
                <a:cs typeface="Times New Roman" pitchFamily="18" charset="0"/>
              </a:rPr>
              <a:t>  style  (where parallel lines always appear  parallel), but </a:t>
            </a:r>
            <a:r>
              <a:rPr lang="en-US" altLang="zh-TW" sz="1800" b="1" u="sng" dirty="0">
                <a:solidFill>
                  <a:schemeClr val="accent2"/>
                </a:solidFill>
                <a:ea typeface="新細明體" pitchFamily="18" charset="-120"/>
                <a:cs typeface="Times New Roman" pitchFamily="18" charset="0"/>
              </a:rPr>
              <a:t>Perspective</a:t>
            </a:r>
            <a:r>
              <a:rPr lang="en-US" altLang="zh-TW" sz="1800" dirty="0">
                <a:solidFill>
                  <a:schemeClr val="accent2"/>
                </a:solidFill>
                <a:ea typeface="新細明體" pitchFamily="18" charset="-120"/>
                <a:cs typeface="Times New Roman" pitchFamily="18" charset="0"/>
              </a:rPr>
              <a:t> style (where parallel lines appear to converge in the distance) is sometimes in artist’s renderings and in other cases. </a:t>
            </a:r>
            <a:r>
              <a:rPr lang="en-US" altLang="zh-TW" sz="1800" b="1" dirty="0">
                <a:solidFill>
                  <a:schemeClr val="accent2"/>
                </a:solidFill>
                <a:ea typeface="新細明體" pitchFamily="18" charset="-120"/>
              </a:rPr>
              <a:t>Click on View and then Orthographic or Perspective to change the projection style.</a:t>
            </a:r>
            <a:r>
              <a:rPr lang="en-US" altLang="zh-TW" sz="1800" dirty="0">
                <a:solidFill>
                  <a:schemeClr val="accent2"/>
                </a:solidFill>
                <a:ea typeface="新細明體" pitchFamily="18" charset="-120"/>
                <a:cs typeface="Times New Roman" pitchFamily="18" charset="0"/>
              </a:rPr>
              <a:t> You might try it out. </a:t>
            </a:r>
          </a:p>
          <a:p>
            <a:pPr eaLnBrk="0" hangingPunct="0">
              <a:spcBef>
                <a:spcPct val="20000"/>
              </a:spcBef>
            </a:pPr>
            <a:endParaRPr lang="zh-TW" altLang="en-US" sz="1800" dirty="0">
              <a:solidFill>
                <a:schemeClr val="accent2"/>
              </a:solidFill>
              <a:ea typeface="新細明體" pitchFamily="18" charset="-120"/>
              <a:cs typeface="Times New Roman" pitchFamily="18" charset="0"/>
            </a:endParaRPr>
          </a:p>
        </p:txBody>
      </p:sp>
      <p:pic>
        <p:nvPicPr>
          <p:cNvPr id="2" name="Picture 1"/>
          <p:cNvPicPr>
            <a:picLocks noChangeAspect="1"/>
          </p:cNvPicPr>
          <p:nvPr/>
        </p:nvPicPr>
        <p:blipFill>
          <a:blip r:embed="rId2"/>
          <a:stretch>
            <a:fillRect/>
          </a:stretch>
        </p:blipFill>
        <p:spPr>
          <a:xfrm>
            <a:off x="3829049" y="2871787"/>
            <a:ext cx="4714875" cy="3536156"/>
          </a:xfrm>
          <a:prstGeom prst="rect">
            <a:avLst/>
          </a:prstGeom>
        </p:spPr>
      </p:pic>
      <p:pic>
        <p:nvPicPr>
          <p:cNvPr id="3" name="Picture 2"/>
          <p:cNvPicPr>
            <a:picLocks noChangeAspect="1"/>
          </p:cNvPicPr>
          <p:nvPr/>
        </p:nvPicPr>
        <p:blipFill>
          <a:blip r:embed="rId3"/>
          <a:stretch>
            <a:fillRect/>
          </a:stretch>
        </p:blipFill>
        <p:spPr>
          <a:xfrm>
            <a:off x="195262" y="2023603"/>
            <a:ext cx="3049587" cy="479044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5"/>
          <p:cNvSpPr>
            <a:spLocks noGrp="1"/>
          </p:cNvSpPr>
          <p:nvPr>
            <p:ph type="sldNum" sz="quarter" idx="12"/>
          </p:nvPr>
        </p:nvSpPr>
        <p:spPr>
          <a:xfrm>
            <a:off x="8667750" y="0"/>
            <a:ext cx="476250" cy="381000"/>
          </a:xfrm>
          <a:noFill/>
        </p:spPr>
        <p:txBody>
          <a:bodyPr/>
          <a:lstStyle/>
          <a:p>
            <a:fld id="{A2D7DB2E-8BC4-4609-942F-7685DD392725}" type="slidenum">
              <a:rPr lang="en-US" smtClean="0">
                <a:cs typeface="Arial" charset="0"/>
              </a:rPr>
              <a:pPr/>
              <a:t>14</a:t>
            </a:fld>
            <a:endParaRPr lang="en-US">
              <a:cs typeface="Arial" charset="0"/>
            </a:endParaRPr>
          </a:p>
        </p:txBody>
      </p:sp>
      <p:sp>
        <p:nvSpPr>
          <p:cNvPr id="28674"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8675"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28676" name="Rectangle 1"/>
          <p:cNvSpPr>
            <a:spLocks noChangeArrowheads="1"/>
          </p:cNvSpPr>
          <p:nvPr/>
        </p:nvSpPr>
        <p:spPr bwMode="auto">
          <a:xfrm>
            <a:off x="0" y="392113"/>
            <a:ext cx="9144000" cy="2868612"/>
          </a:xfrm>
          <a:prstGeom prst="rect">
            <a:avLst/>
          </a:prstGeom>
          <a:noFill/>
          <a:ln w="9525">
            <a:noFill/>
            <a:miter lim="800000"/>
            <a:headEnd/>
            <a:tailEnd/>
          </a:ln>
        </p:spPr>
        <p:txBody>
          <a:bodyPr>
            <a:spAutoFit/>
          </a:bodyPr>
          <a:lstStyle/>
          <a:p>
            <a:r>
              <a:rPr lang="en-US" sz="2000" b="1" u="sng">
                <a:solidFill>
                  <a:schemeClr val="accent2"/>
                </a:solidFill>
                <a:cs typeface="Times New Roman" pitchFamily="18" charset="0"/>
              </a:rPr>
              <a:t>Printing</a:t>
            </a:r>
          </a:p>
          <a:p>
            <a:r>
              <a:rPr lang="en-US" sz="1800">
                <a:solidFill>
                  <a:schemeClr val="accent2"/>
                </a:solidFill>
                <a:cs typeface="Times New Roman" pitchFamily="18" charset="0"/>
              </a:rPr>
              <a:t>       For the first couple of assignments, we will print sketches and models directly (using </a:t>
            </a:r>
            <a:r>
              <a:rPr lang="en-US" sz="1800" b="1" i="1">
                <a:solidFill>
                  <a:schemeClr val="accent2"/>
                </a:solidFill>
                <a:cs typeface="Times New Roman" pitchFamily="18" charset="0"/>
              </a:rPr>
              <a:t>File – Print</a:t>
            </a:r>
            <a:r>
              <a:rPr lang="en-US" sz="1800">
                <a:solidFill>
                  <a:schemeClr val="accent2"/>
                </a:solidFill>
                <a:cs typeface="Times New Roman" pitchFamily="18" charset="0"/>
              </a:rPr>
              <a:t>).  We may print the solid model (from an isometric view) and also print the related 2D sketches.  This is not the preferred method of printing and may result in printouts that are not as clear as those we will create later by printing from a </a:t>
            </a:r>
            <a:r>
              <a:rPr lang="en-US" sz="1800" b="1" i="1">
                <a:solidFill>
                  <a:schemeClr val="accent2"/>
                </a:solidFill>
                <a:cs typeface="Times New Roman" pitchFamily="18" charset="0"/>
              </a:rPr>
              <a:t>drawing file </a:t>
            </a:r>
            <a:r>
              <a:rPr lang="en-US" sz="1800">
                <a:solidFill>
                  <a:schemeClr val="accent2"/>
                </a:solidFill>
                <a:cs typeface="Times New Roman" pitchFamily="18" charset="0"/>
              </a:rPr>
              <a:t>(.idw).</a:t>
            </a:r>
          </a:p>
          <a:p>
            <a:r>
              <a:rPr lang="en-US" sz="1800">
                <a:solidFill>
                  <a:schemeClr val="accent2"/>
                </a:solidFill>
                <a:cs typeface="Times New Roman" pitchFamily="18" charset="0"/>
              </a:rPr>
              <a:t>      For now, do not worry about centerlines, arrow sizes on dimensions, notes, etc.  These types of features can be easily added later in drawing files.  An important point is that </a:t>
            </a:r>
            <a:r>
              <a:rPr lang="en-US" sz="1800" b="1" i="1">
                <a:solidFill>
                  <a:schemeClr val="accent2"/>
                </a:solidFill>
                <a:cs typeface="Times New Roman" pitchFamily="18" charset="0"/>
              </a:rPr>
              <a:t>sketches are used to express features and constraints that are necessary to create the desired solid model</a:t>
            </a:r>
            <a:r>
              <a:rPr lang="en-US" sz="1800">
                <a:solidFill>
                  <a:schemeClr val="accent2"/>
                </a:solidFill>
                <a:cs typeface="Times New Roman" pitchFamily="18" charset="0"/>
              </a:rPr>
              <a:t>.  When we begin to use drawing files we will be able to produce professional looking drawings that following standard drawing conventions.</a:t>
            </a:r>
          </a:p>
        </p:txBody>
      </p:sp>
      <p:pic>
        <p:nvPicPr>
          <p:cNvPr id="28677" name="Picture 2"/>
          <p:cNvPicPr>
            <a:picLocks noChangeAspect="1" noChangeArrowheads="1"/>
          </p:cNvPicPr>
          <p:nvPr/>
        </p:nvPicPr>
        <p:blipFill>
          <a:blip r:embed="rId2"/>
          <a:srcRect/>
          <a:stretch>
            <a:fillRect/>
          </a:stretch>
        </p:blipFill>
        <p:spPr bwMode="auto">
          <a:xfrm>
            <a:off x="323850" y="4533900"/>
            <a:ext cx="2111375" cy="2282825"/>
          </a:xfrm>
          <a:prstGeom prst="rect">
            <a:avLst/>
          </a:prstGeom>
          <a:noFill/>
          <a:ln w="9525">
            <a:noFill/>
            <a:miter lim="800000"/>
            <a:headEnd/>
            <a:tailEnd/>
          </a:ln>
        </p:spPr>
      </p:pic>
      <p:pic>
        <p:nvPicPr>
          <p:cNvPr id="28678" name="Picture 3"/>
          <p:cNvPicPr>
            <a:picLocks noChangeAspect="1" noChangeArrowheads="1"/>
          </p:cNvPicPr>
          <p:nvPr/>
        </p:nvPicPr>
        <p:blipFill>
          <a:blip r:embed="rId3"/>
          <a:srcRect/>
          <a:stretch>
            <a:fillRect/>
          </a:stretch>
        </p:blipFill>
        <p:spPr bwMode="auto">
          <a:xfrm>
            <a:off x="2554288" y="4533900"/>
            <a:ext cx="3989387" cy="2282825"/>
          </a:xfrm>
          <a:prstGeom prst="rect">
            <a:avLst/>
          </a:prstGeom>
          <a:noFill/>
          <a:ln w="9525">
            <a:noFill/>
            <a:miter lim="800000"/>
            <a:headEnd/>
            <a:tailEnd/>
          </a:ln>
        </p:spPr>
      </p:pic>
      <p:pic>
        <p:nvPicPr>
          <p:cNvPr id="28679" name="Picture 4"/>
          <p:cNvPicPr>
            <a:picLocks noChangeAspect="1" noChangeArrowheads="1"/>
          </p:cNvPicPr>
          <p:nvPr/>
        </p:nvPicPr>
        <p:blipFill>
          <a:blip r:embed="rId4"/>
          <a:srcRect/>
          <a:stretch>
            <a:fillRect/>
          </a:stretch>
        </p:blipFill>
        <p:spPr bwMode="auto">
          <a:xfrm>
            <a:off x="6985000" y="4392613"/>
            <a:ext cx="1905000" cy="2465387"/>
          </a:xfrm>
          <a:prstGeom prst="rect">
            <a:avLst/>
          </a:prstGeom>
          <a:noFill/>
          <a:ln w="9525">
            <a:noFill/>
            <a:miter lim="800000"/>
            <a:headEnd/>
            <a:tailEnd/>
          </a:ln>
        </p:spPr>
      </p:pic>
      <p:sp>
        <p:nvSpPr>
          <p:cNvPr id="12" name="Right Brace 11"/>
          <p:cNvSpPr/>
          <p:nvPr/>
        </p:nvSpPr>
        <p:spPr>
          <a:xfrm rot="16200000">
            <a:off x="3257550" y="1106488"/>
            <a:ext cx="314325" cy="6257925"/>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681" name="Rectangle 12"/>
          <p:cNvSpPr>
            <a:spLocks noChangeArrowheads="1"/>
          </p:cNvSpPr>
          <p:nvPr/>
        </p:nvSpPr>
        <p:spPr bwMode="auto">
          <a:xfrm>
            <a:off x="1266825" y="3471863"/>
            <a:ext cx="4295775" cy="584200"/>
          </a:xfrm>
          <a:prstGeom prst="rect">
            <a:avLst/>
          </a:prstGeom>
          <a:noFill/>
          <a:ln w="9525">
            <a:noFill/>
            <a:miter lim="800000"/>
            <a:headEnd/>
            <a:tailEnd/>
          </a:ln>
        </p:spPr>
        <p:txBody>
          <a:bodyPr>
            <a:spAutoFit/>
          </a:bodyPr>
          <a:lstStyle/>
          <a:p>
            <a:pPr algn="ctr"/>
            <a:r>
              <a:rPr lang="en-US" altLang="zh-TW" sz="1600">
                <a:solidFill>
                  <a:srgbClr val="FF0000"/>
                </a:solidFill>
                <a:ea typeface="新細明體" pitchFamily="18" charset="-120"/>
                <a:cs typeface="Times New Roman" pitchFamily="18" charset="0"/>
              </a:rPr>
              <a:t>In the first couple of assignments we will simply print the solid and the related sketches.</a:t>
            </a:r>
            <a:endParaRPr lang="en-US" sz="1600">
              <a:solidFill>
                <a:srgbClr val="FF0000"/>
              </a:solidFill>
              <a:ea typeface="新細明體" pitchFamily="18" charset="-120"/>
            </a:endParaRPr>
          </a:p>
        </p:txBody>
      </p:sp>
      <p:sp>
        <p:nvSpPr>
          <p:cNvPr id="14" name="Right Brace 13"/>
          <p:cNvSpPr/>
          <p:nvPr/>
        </p:nvSpPr>
        <p:spPr>
          <a:xfrm rot="16200000">
            <a:off x="7771606" y="3112294"/>
            <a:ext cx="314325" cy="1887538"/>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683" name="Rectangle 14"/>
          <p:cNvSpPr>
            <a:spLocks noChangeArrowheads="1"/>
          </p:cNvSpPr>
          <p:nvPr/>
        </p:nvSpPr>
        <p:spPr bwMode="auto">
          <a:xfrm>
            <a:off x="6350000" y="3055938"/>
            <a:ext cx="2794000" cy="831850"/>
          </a:xfrm>
          <a:prstGeom prst="rect">
            <a:avLst/>
          </a:prstGeom>
          <a:noFill/>
          <a:ln w="9525">
            <a:noFill/>
            <a:miter lim="800000"/>
            <a:headEnd/>
            <a:tailEnd/>
          </a:ln>
        </p:spPr>
        <p:txBody>
          <a:bodyPr>
            <a:spAutoFit/>
          </a:bodyPr>
          <a:lstStyle/>
          <a:p>
            <a:pPr algn="ctr"/>
            <a:r>
              <a:rPr lang="en-US" altLang="zh-TW" sz="1600">
                <a:solidFill>
                  <a:srgbClr val="FF0000"/>
                </a:solidFill>
                <a:ea typeface="新細明體" pitchFamily="18" charset="-120"/>
                <a:cs typeface="Times New Roman" pitchFamily="18" charset="0"/>
              </a:rPr>
              <a:t>In later assignments we will create professional looking drawing files from our models.</a:t>
            </a:r>
            <a:endParaRPr lang="en-US" sz="1600">
              <a:solidFill>
                <a:srgbClr val="FF0000"/>
              </a:solidFill>
              <a:ea typeface="新細明體" pitchFamily="18"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xfrm>
            <a:off x="8534400" y="9525"/>
            <a:ext cx="609600" cy="371475"/>
          </a:xfrm>
          <a:noFill/>
        </p:spPr>
        <p:txBody>
          <a:bodyPr/>
          <a:lstStyle/>
          <a:p>
            <a:fld id="{8581912C-623A-4DD2-83B0-104CC5D310F2}" type="slidenum">
              <a:rPr lang="en-US" b="1" smtClean="0">
                <a:solidFill>
                  <a:schemeClr val="accent2"/>
                </a:solidFill>
                <a:cs typeface="Arial" charset="0"/>
              </a:rPr>
              <a:pPr/>
              <a:t>2</a:t>
            </a:fld>
            <a:endParaRPr lang="en-US" b="1" dirty="0">
              <a:solidFill>
                <a:schemeClr val="accent2"/>
              </a:solidFill>
              <a:cs typeface="Arial" charset="0"/>
            </a:endParaRPr>
          </a:p>
        </p:txBody>
      </p:sp>
      <p:sp>
        <p:nvSpPr>
          <p:cNvPr id="16386"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6387"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7" name="Rectangle 3"/>
          <p:cNvSpPr>
            <a:spLocks noGrp="1" noChangeArrowheads="1"/>
          </p:cNvSpPr>
          <p:nvPr>
            <p:ph type="subTitle" idx="1"/>
          </p:nvPr>
        </p:nvSpPr>
        <p:spPr>
          <a:xfrm>
            <a:off x="0" y="2481942"/>
            <a:ext cx="9144000" cy="3290207"/>
          </a:xfrm>
        </p:spPr>
        <p:txBody>
          <a:bodyPr/>
          <a:lstStyle/>
          <a:p>
            <a:pPr algn="l">
              <a:lnSpc>
                <a:spcPct val="90000"/>
              </a:lnSpc>
            </a:pPr>
            <a:r>
              <a:rPr lang="en-US" altLang="zh-TW" sz="2000" dirty="0">
                <a:solidFill>
                  <a:schemeClr val="accent2"/>
                </a:solidFill>
                <a:ea typeface="新細明體" pitchFamily="18" charset="-120"/>
                <a:cs typeface="Times New Roman" pitchFamily="18" charset="0"/>
              </a:rPr>
              <a:t>One of the key elements in the Autodesk Inventor solid modeling software is its use of the </a:t>
            </a:r>
            <a:r>
              <a:rPr lang="en-US" altLang="zh-TW" sz="2000" b="1" i="1" dirty="0">
                <a:solidFill>
                  <a:schemeClr val="accent2"/>
                </a:solidFill>
                <a:ea typeface="新細明體" pitchFamily="18" charset="-120"/>
                <a:cs typeface="Times New Roman" pitchFamily="18" charset="0"/>
              </a:rPr>
              <a:t>feature-based parametric modeling technique</a:t>
            </a:r>
            <a:r>
              <a:rPr lang="en-US" altLang="zh-TW" sz="2000" dirty="0">
                <a:solidFill>
                  <a:schemeClr val="accent2"/>
                </a:solidFill>
                <a:ea typeface="新細明體" pitchFamily="18" charset="-120"/>
                <a:cs typeface="Times New Roman" pitchFamily="18" charset="0"/>
              </a:rPr>
              <a:t>. The feature-based parametric modeling approach has elevated solid modeling technology to the level of a very powerful design tool. Parametric modeling offers many benefits:</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We begin with simple, conceptual models with minimal detail; this approach conforms to the design philosophy of “shape before size.</a:t>
            </a:r>
            <a:r>
              <a:rPr lang="en-US" altLang="zh-TW" sz="2000" b="1" dirty="0">
                <a:solidFill>
                  <a:schemeClr val="accent2"/>
                </a:solidFill>
                <a:ea typeface="新細明體" pitchFamily="18" charset="-120"/>
                <a:cs typeface="Times New Roman" pitchFamily="18" charset="0"/>
              </a:rPr>
              <a:t>”</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Geometric constraints, dimensional constraints, and relational parametric equations can then be used to capture design intent.</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The ability to update an entire system, including parts, assemblies, and drawings after changing one parameter of complex designs.</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We can quickly explore and evaluate different design variations and alternatives to determine the best design.</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Existing design data can be reused to create new designs. </a:t>
            </a:r>
          </a:p>
          <a:p>
            <a:pPr algn="l">
              <a:lnSpc>
                <a:spcPct val="90000"/>
              </a:lnSpc>
              <a:buFont typeface="Symbol" pitchFamily="18" charset="2"/>
              <a:buChar char="¨"/>
            </a:pPr>
            <a:r>
              <a:rPr lang="en-US" altLang="zh-TW" sz="2000" dirty="0">
                <a:solidFill>
                  <a:schemeClr val="accent2"/>
                </a:solidFill>
                <a:ea typeface="新細明體" pitchFamily="18" charset="-120"/>
                <a:cs typeface="Times New Roman" pitchFamily="18" charset="0"/>
              </a:rPr>
              <a:t>Quick design turn-around. </a:t>
            </a:r>
            <a:endParaRPr lang="zh-TW" altLang="en-US" sz="2000" dirty="0">
              <a:solidFill>
                <a:schemeClr val="accent2"/>
              </a:solidFill>
              <a:ea typeface="新細明體" pitchFamily="18" charset="-120"/>
              <a:cs typeface="Times New Roman" pitchFamily="18" charset="0"/>
            </a:endParaRPr>
          </a:p>
        </p:txBody>
      </p:sp>
      <p:sp>
        <p:nvSpPr>
          <p:cNvPr id="11" name="Rectangle 2"/>
          <p:cNvSpPr>
            <a:spLocks noGrp="1" noChangeArrowheads="1"/>
          </p:cNvSpPr>
          <p:nvPr>
            <p:ph type="ctrTitle"/>
          </p:nvPr>
        </p:nvSpPr>
        <p:spPr>
          <a:xfrm>
            <a:off x="0" y="1952686"/>
            <a:ext cx="6934200" cy="644979"/>
          </a:xfrm>
        </p:spPr>
        <p:txBody>
          <a:bodyPr/>
          <a:lstStyle/>
          <a:p>
            <a:pPr algn="l">
              <a:defRPr/>
            </a:pPr>
            <a:r>
              <a:rPr lang="en-US" altLang="zh-TW" sz="2400" b="1" u="sng" kern="1200" dirty="0">
                <a:solidFill>
                  <a:schemeClr val="accent2"/>
                </a:solidFill>
                <a:ea typeface="+mn-ea"/>
                <a:cs typeface="Times New Roman" pitchFamily="18" charset="0"/>
              </a:rPr>
              <a:t>Feature-Based Parametric Modeling</a:t>
            </a:r>
            <a:endParaRPr lang="zh-TW" altLang="en-US" sz="2400" b="1" u="sng" kern="1200" dirty="0">
              <a:solidFill>
                <a:schemeClr val="accent2"/>
              </a:solidFill>
              <a:ea typeface="+mn-ea"/>
              <a:cs typeface="Times New Roman" pitchFamily="18" charset="0"/>
            </a:endParaRPr>
          </a:p>
        </p:txBody>
      </p:sp>
      <p:sp>
        <p:nvSpPr>
          <p:cNvPr id="2" name="TextBox 1"/>
          <p:cNvSpPr txBox="1"/>
          <p:nvPr/>
        </p:nvSpPr>
        <p:spPr>
          <a:xfrm>
            <a:off x="58057" y="380999"/>
            <a:ext cx="9027885" cy="1692771"/>
          </a:xfrm>
          <a:prstGeom prst="rect">
            <a:avLst/>
          </a:prstGeom>
          <a:noFill/>
        </p:spPr>
        <p:txBody>
          <a:bodyPr wrap="square" rtlCol="0">
            <a:spAutoFit/>
          </a:bodyPr>
          <a:lstStyle/>
          <a:p>
            <a:r>
              <a:rPr lang="en-US" b="1" u="sng" dirty="0">
                <a:solidFill>
                  <a:schemeClr val="accent2"/>
                </a:solidFill>
              </a:rPr>
              <a:t>Student Version Download of Inventor</a:t>
            </a:r>
          </a:p>
          <a:p>
            <a:r>
              <a:rPr lang="en-US" sz="2000" dirty="0">
                <a:solidFill>
                  <a:schemeClr val="accent2"/>
                </a:solidFill>
              </a:rPr>
              <a:t>A student version of Inventor Pro is available at: </a:t>
            </a:r>
            <a:r>
              <a:rPr lang="en-US" sz="2000" b="1" u="sng" dirty="0">
                <a:solidFill>
                  <a:schemeClr val="accent2"/>
                </a:solidFill>
              </a:rPr>
              <a:t>http://www.autodesk.com/education/free-software/inventor-professional</a:t>
            </a:r>
            <a:r>
              <a:rPr lang="en-US" sz="2000" dirty="0">
                <a:solidFill>
                  <a:schemeClr val="accent2"/>
                </a:solidFill>
              </a:rPr>
              <a:t> </a:t>
            </a:r>
          </a:p>
          <a:p>
            <a:r>
              <a:rPr lang="en-US" sz="2000" u="sng" dirty="0">
                <a:solidFill>
                  <a:schemeClr val="accent2"/>
                </a:solidFill>
              </a:rPr>
              <a:t>Do not download a version later than that used in the classroom. Any files created on a later version will not open in earlier versions.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BE65C0D-679E-419F-91CE-2D9D822C7B12}"/>
              </a:ext>
            </a:extLst>
          </p:cNvPr>
          <p:cNvPicPr>
            <a:picLocks noChangeAspect="1"/>
          </p:cNvPicPr>
          <p:nvPr/>
        </p:nvPicPr>
        <p:blipFill>
          <a:blip r:embed="rId2"/>
          <a:stretch>
            <a:fillRect/>
          </a:stretch>
        </p:blipFill>
        <p:spPr>
          <a:xfrm>
            <a:off x="756200" y="2868507"/>
            <a:ext cx="7521611" cy="2104722"/>
          </a:xfrm>
          <a:prstGeom prst="rect">
            <a:avLst/>
          </a:prstGeom>
        </p:spPr>
      </p:pic>
      <p:sp>
        <p:nvSpPr>
          <p:cNvPr id="17409"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17410" name="Slide Number Placeholder 5"/>
          <p:cNvSpPr txBox="1">
            <a:spLocks/>
          </p:cNvSpPr>
          <p:nvPr/>
        </p:nvSpPr>
        <p:spPr bwMode="auto">
          <a:xfrm>
            <a:off x="8667750" y="0"/>
            <a:ext cx="476250" cy="381000"/>
          </a:xfrm>
          <a:prstGeom prst="rect">
            <a:avLst/>
          </a:prstGeom>
          <a:noFill/>
          <a:ln w="9525">
            <a:noFill/>
            <a:miter lim="800000"/>
            <a:headEnd/>
            <a:tailEnd/>
          </a:ln>
        </p:spPr>
        <p:txBody>
          <a:bodyPr/>
          <a:lstStyle/>
          <a:p>
            <a:pPr algn="r"/>
            <a:r>
              <a:rPr lang="en-US" sz="1400" b="1" dirty="0">
                <a:solidFill>
                  <a:schemeClr val="accent2"/>
                </a:solidFill>
              </a:rPr>
              <a:t>3</a:t>
            </a:r>
          </a:p>
        </p:txBody>
      </p:sp>
      <p:sp>
        <p:nvSpPr>
          <p:cNvPr id="17411" name="Rectangle 3"/>
          <p:cNvSpPr txBox="1">
            <a:spLocks noChangeArrowheads="1"/>
          </p:cNvSpPr>
          <p:nvPr/>
        </p:nvSpPr>
        <p:spPr bwMode="auto">
          <a:xfrm>
            <a:off x="0" y="239966"/>
            <a:ext cx="5476875" cy="1888323"/>
          </a:xfrm>
          <a:prstGeom prst="rect">
            <a:avLst/>
          </a:prstGeom>
          <a:noFill/>
          <a:ln w="9525">
            <a:noFill/>
            <a:miter lim="800000"/>
            <a:headEnd/>
            <a:tailEnd/>
          </a:ln>
        </p:spPr>
        <p:txBody>
          <a:bodyPr/>
          <a:lstStyle/>
          <a:p>
            <a:pPr marL="342900" indent="-342900" eaLnBrk="0" hangingPunct="0">
              <a:spcBef>
                <a:spcPct val="20000"/>
              </a:spcBef>
              <a:buFontTx/>
              <a:buChar char="•"/>
            </a:pPr>
            <a:r>
              <a:rPr lang="en-US" altLang="zh-TW" sz="1800" b="1" u="sng" dirty="0">
                <a:solidFill>
                  <a:schemeClr val="accent2"/>
                </a:solidFill>
                <a:ea typeface="新細明體" pitchFamily="18" charset="-120"/>
                <a:cs typeface="Times New Roman" pitchFamily="18" charset="0"/>
              </a:rPr>
              <a:t>Getting Started</a:t>
            </a:r>
          </a:p>
          <a:p>
            <a:pPr marL="342900" indent="-342900" eaLnBrk="0" hangingPunct="0">
              <a:spcBef>
                <a:spcPct val="20000"/>
              </a:spcBef>
              <a:buFontTx/>
              <a:buChar char="•"/>
            </a:pPr>
            <a:r>
              <a:rPr lang="en-US" altLang="zh-TW" sz="1600" dirty="0">
                <a:solidFill>
                  <a:schemeClr val="accent2"/>
                </a:solidFill>
                <a:ea typeface="新細明體" pitchFamily="18" charset="-120"/>
                <a:cs typeface="Times New Roman" pitchFamily="18" charset="0"/>
              </a:rPr>
              <a:t>Launch Inventor and the initial screen below will appear.</a:t>
            </a:r>
          </a:p>
          <a:p>
            <a:pPr marL="342900" indent="-342900" eaLnBrk="0" hangingPunct="0">
              <a:spcBef>
                <a:spcPct val="20000"/>
              </a:spcBef>
              <a:buFontTx/>
              <a:buChar char="•"/>
            </a:pPr>
            <a:r>
              <a:rPr lang="en-US" altLang="zh-TW" sz="1600" dirty="0">
                <a:solidFill>
                  <a:schemeClr val="accent2"/>
                </a:solidFill>
                <a:ea typeface="新細明體" pitchFamily="18" charset="-120"/>
                <a:cs typeface="Times New Roman" pitchFamily="18" charset="0"/>
              </a:rPr>
              <a:t>There are 2 methods to start/open a new file, </a:t>
            </a:r>
            <a:r>
              <a:rPr lang="en-US" altLang="zh-TW" sz="1600" b="1" dirty="0">
                <a:solidFill>
                  <a:schemeClr val="accent2"/>
                </a:solidFill>
                <a:ea typeface="新細明體" pitchFamily="18" charset="-120"/>
                <a:cs typeface="Times New Roman" pitchFamily="18" charset="0"/>
              </a:rPr>
              <a:t>the first is</a:t>
            </a:r>
            <a:r>
              <a:rPr lang="en-US" altLang="zh-TW" sz="1600" dirty="0">
                <a:solidFill>
                  <a:schemeClr val="accent2"/>
                </a:solidFill>
                <a:ea typeface="新細明體" pitchFamily="18" charset="-120"/>
                <a:cs typeface="Times New Roman" pitchFamily="18" charset="0"/>
              </a:rPr>
              <a:t>:</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1.</a:t>
            </a:r>
            <a:r>
              <a:rPr lang="en-US" altLang="zh-TW" sz="1600" dirty="0">
                <a:solidFill>
                  <a:schemeClr val="accent2"/>
                </a:solidFill>
                <a:ea typeface="新細明體" pitchFamily="18" charset="-120"/>
                <a:cs typeface="Times New Roman" pitchFamily="18" charset="0"/>
              </a:rPr>
              <a:t> Select </a:t>
            </a:r>
            <a:r>
              <a:rPr lang="en-US" altLang="zh-TW" sz="1600" b="1" u="sng" dirty="0">
                <a:solidFill>
                  <a:schemeClr val="accent2"/>
                </a:solidFill>
                <a:ea typeface="新細明體" pitchFamily="18" charset="-120"/>
                <a:cs typeface="Times New Roman" pitchFamily="18" charset="0"/>
              </a:rPr>
              <a:t>New</a:t>
            </a:r>
            <a:r>
              <a:rPr lang="en-US" altLang="zh-TW" sz="1600" dirty="0">
                <a:solidFill>
                  <a:schemeClr val="accent2"/>
                </a:solidFill>
                <a:ea typeface="新細明體" pitchFamily="18" charset="-120"/>
                <a:cs typeface="Times New Roman" pitchFamily="18" charset="0"/>
              </a:rPr>
              <a:t> to create a new file</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Then s</a:t>
            </a:r>
            <a:r>
              <a:rPr lang="en-US" altLang="zh-TW" sz="1600" dirty="0">
                <a:solidFill>
                  <a:schemeClr val="accent2"/>
                </a:solidFill>
                <a:ea typeface="新細明體" pitchFamily="18" charset="-120"/>
                <a:cs typeface="Times New Roman" pitchFamily="18" charset="0"/>
              </a:rPr>
              <a:t>elect </a:t>
            </a:r>
            <a:r>
              <a:rPr lang="en-US" altLang="zh-TW" sz="1600" b="1" dirty="0">
                <a:solidFill>
                  <a:schemeClr val="accent2"/>
                </a:solidFill>
                <a:ea typeface="新細明體" pitchFamily="18" charset="-120"/>
                <a:cs typeface="Times New Roman" pitchFamily="18" charset="0"/>
              </a:rPr>
              <a:t>Templates (English or Metric units) </a:t>
            </a:r>
            <a:r>
              <a:rPr lang="en-US" altLang="zh-TW" sz="1600" dirty="0">
                <a:solidFill>
                  <a:schemeClr val="accent2"/>
                </a:solidFill>
                <a:ea typeface="新細明體" pitchFamily="18" charset="-120"/>
                <a:cs typeface="Times New Roman" pitchFamily="18" charset="0"/>
              </a:rPr>
              <a:t>and then </a:t>
            </a:r>
            <a:r>
              <a:rPr lang="en-US" altLang="zh-TW" sz="1600" b="1" u="sng" dirty="0">
                <a:solidFill>
                  <a:schemeClr val="accent2"/>
                </a:solidFill>
                <a:ea typeface="新細明體" pitchFamily="18" charset="-120"/>
                <a:cs typeface="Times New Roman" pitchFamily="18" charset="0"/>
              </a:rPr>
              <a:t>Standard (in).</a:t>
            </a:r>
            <a:r>
              <a:rPr lang="en-US" altLang="zh-TW" sz="1600" b="1" u="sng" dirty="0" err="1">
                <a:solidFill>
                  <a:schemeClr val="accent2"/>
                </a:solidFill>
                <a:ea typeface="新細明體" pitchFamily="18" charset="-120"/>
                <a:cs typeface="Times New Roman" pitchFamily="18" charset="0"/>
              </a:rPr>
              <a:t>ipt</a:t>
            </a:r>
            <a:r>
              <a:rPr lang="en-US" altLang="zh-TW" sz="1600" dirty="0">
                <a:solidFill>
                  <a:schemeClr val="accent2"/>
                </a:solidFill>
                <a:ea typeface="新細明體" pitchFamily="18" charset="-120"/>
                <a:cs typeface="Times New Roman" pitchFamily="18" charset="0"/>
              </a:rPr>
              <a:t> or </a:t>
            </a:r>
            <a:r>
              <a:rPr lang="en-US" altLang="zh-TW" sz="1600" b="1" u="sng" dirty="0">
                <a:solidFill>
                  <a:schemeClr val="accent2"/>
                </a:solidFill>
                <a:ea typeface="新細明體" pitchFamily="18" charset="-120"/>
                <a:cs typeface="Times New Roman" pitchFamily="18" charset="0"/>
              </a:rPr>
              <a:t>Standard (mm).</a:t>
            </a:r>
            <a:r>
              <a:rPr lang="en-US" altLang="zh-TW" sz="1600" b="1" u="sng" dirty="0" err="1">
                <a:solidFill>
                  <a:schemeClr val="accent2"/>
                </a:solidFill>
                <a:ea typeface="新細明體" pitchFamily="18" charset="-120"/>
                <a:cs typeface="Times New Roman" pitchFamily="18" charset="0"/>
              </a:rPr>
              <a:t>ipt</a:t>
            </a:r>
            <a:r>
              <a:rPr lang="en-US" altLang="zh-TW" sz="1600" dirty="0">
                <a:solidFill>
                  <a:schemeClr val="accent2"/>
                </a:solidFill>
                <a:ea typeface="新細明體" pitchFamily="18" charset="-120"/>
                <a:cs typeface="Times New Roman" pitchFamily="18" charset="0"/>
              </a:rPr>
              <a:t> and then </a:t>
            </a:r>
            <a:r>
              <a:rPr lang="en-US" altLang="zh-TW" sz="1600" b="1" dirty="0">
                <a:solidFill>
                  <a:schemeClr val="accent2"/>
                </a:solidFill>
                <a:ea typeface="新細明體" pitchFamily="18" charset="-120"/>
                <a:cs typeface="Times New Roman" pitchFamily="18" charset="0"/>
              </a:rPr>
              <a:t>Create</a:t>
            </a:r>
            <a:r>
              <a:rPr lang="en-US" altLang="zh-TW" sz="1600" dirty="0">
                <a:solidFill>
                  <a:schemeClr val="accent2"/>
                </a:solidFill>
                <a:ea typeface="新細明體" pitchFamily="18" charset="-120"/>
                <a:cs typeface="Times New Roman" pitchFamily="18" charset="0"/>
              </a:rPr>
              <a:t> to create a new part</a:t>
            </a:r>
            <a:r>
              <a:rPr lang="en-US" altLang="zh-TW" sz="1600" b="1" dirty="0">
                <a:solidFill>
                  <a:schemeClr val="accent2"/>
                </a:solidFill>
                <a:ea typeface="新細明體" pitchFamily="18" charset="-120"/>
                <a:cs typeface="Times New Roman" pitchFamily="18" charset="0"/>
              </a:rPr>
              <a:t>, or:</a:t>
            </a:r>
            <a:endParaRPr lang="zh-TW" altLang="en-US" sz="1600" b="1" dirty="0">
              <a:solidFill>
                <a:schemeClr val="accent2"/>
              </a:solidFill>
              <a:ea typeface="新細明體" pitchFamily="18" charset="-120"/>
              <a:cs typeface="Times New Roman" pitchFamily="18" charset="0"/>
            </a:endParaRPr>
          </a:p>
        </p:txBody>
      </p:sp>
      <p:sp>
        <p:nvSpPr>
          <p:cNvPr id="17413" name="TextBox 7"/>
          <p:cNvSpPr txBox="1">
            <a:spLocks noChangeArrowheads="1"/>
          </p:cNvSpPr>
          <p:nvPr/>
        </p:nvSpPr>
        <p:spPr bwMode="auto">
          <a:xfrm>
            <a:off x="1290638" y="2209006"/>
            <a:ext cx="1663700" cy="339725"/>
          </a:xfrm>
          <a:prstGeom prst="rect">
            <a:avLst/>
          </a:prstGeom>
          <a:noFill/>
          <a:ln w="9525">
            <a:solidFill>
              <a:srgbClr val="002060"/>
            </a:solidFill>
            <a:miter lim="800000"/>
            <a:headEnd/>
            <a:tailEnd/>
          </a:ln>
        </p:spPr>
        <p:txBody>
          <a:bodyPr wrap="none">
            <a:spAutoFit/>
          </a:bodyPr>
          <a:lstStyle/>
          <a:p>
            <a:r>
              <a:rPr lang="en-US" sz="1600" dirty="0"/>
              <a:t>Application menu</a:t>
            </a:r>
          </a:p>
        </p:txBody>
      </p:sp>
      <p:sp>
        <p:nvSpPr>
          <p:cNvPr id="17415" name="TextBox 14"/>
          <p:cNvSpPr txBox="1">
            <a:spLocks noChangeArrowheads="1"/>
          </p:cNvSpPr>
          <p:nvPr/>
        </p:nvSpPr>
        <p:spPr bwMode="auto">
          <a:xfrm>
            <a:off x="3478213" y="2155825"/>
            <a:ext cx="1943100" cy="338138"/>
          </a:xfrm>
          <a:prstGeom prst="rect">
            <a:avLst/>
          </a:prstGeom>
          <a:noFill/>
          <a:ln w="9525">
            <a:solidFill>
              <a:srgbClr val="002060"/>
            </a:solidFill>
            <a:miter lim="800000"/>
            <a:headEnd/>
            <a:tailEnd/>
          </a:ln>
        </p:spPr>
        <p:txBody>
          <a:bodyPr wrap="none">
            <a:spAutoFit/>
          </a:bodyPr>
          <a:lstStyle/>
          <a:p>
            <a:r>
              <a:rPr lang="en-US" sz="1600"/>
              <a:t>Quick Access toolbar</a:t>
            </a:r>
          </a:p>
        </p:txBody>
      </p:sp>
      <p:sp>
        <p:nvSpPr>
          <p:cNvPr id="17417" name="TextBox 21"/>
          <p:cNvSpPr txBox="1">
            <a:spLocks noChangeArrowheads="1"/>
          </p:cNvSpPr>
          <p:nvPr/>
        </p:nvSpPr>
        <p:spPr bwMode="auto">
          <a:xfrm>
            <a:off x="6488113" y="1895475"/>
            <a:ext cx="1296987" cy="584200"/>
          </a:xfrm>
          <a:prstGeom prst="rect">
            <a:avLst/>
          </a:prstGeom>
          <a:noFill/>
          <a:ln w="9525">
            <a:solidFill>
              <a:schemeClr val="tx1"/>
            </a:solidFill>
            <a:miter lim="800000"/>
            <a:headEnd/>
            <a:tailEnd/>
          </a:ln>
        </p:spPr>
        <p:txBody>
          <a:bodyPr wrap="none">
            <a:spAutoFit/>
          </a:bodyPr>
          <a:lstStyle/>
          <a:p>
            <a:r>
              <a:rPr lang="en-US" sz="1600"/>
              <a:t>Ribbon Tabs</a:t>
            </a:r>
          </a:p>
          <a:p>
            <a:r>
              <a:rPr lang="en-US" sz="1600"/>
              <a:t> and Toolbars</a:t>
            </a:r>
          </a:p>
        </p:txBody>
      </p:sp>
      <p:pic>
        <p:nvPicPr>
          <p:cNvPr id="17419" name="Picture 28"/>
          <p:cNvPicPr>
            <a:picLocks noChangeAspect="1"/>
          </p:cNvPicPr>
          <p:nvPr/>
        </p:nvPicPr>
        <p:blipFill>
          <a:blip r:embed="rId3"/>
          <a:srcRect/>
          <a:stretch>
            <a:fillRect/>
          </a:stretch>
        </p:blipFill>
        <p:spPr bwMode="auto">
          <a:xfrm>
            <a:off x="6197600" y="290513"/>
            <a:ext cx="2409825" cy="1514475"/>
          </a:xfrm>
          <a:prstGeom prst="rect">
            <a:avLst/>
          </a:prstGeom>
          <a:noFill/>
          <a:ln w="9525">
            <a:noFill/>
            <a:miter lim="800000"/>
            <a:headEnd/>
            <a:tailEnd/>
          </a:ln>
        </p:spPr>
      </p:pic>
      <p:cxnSp>
        <p:nvCxnSpPr>
          <p:cNvPr id="31" name="Straight Arrow Connector 30"/>
          <p:cNvCxnSpPr>
            <a:cxnSpLocks/>
          </p:cNvCxnSpPr>
          <p:nvPr/>
        </p:nvCxnSpPr>
        <p:spPr>
          <a:xfrm flipV="1">
            <a:off x="5476875" y="941389"/>
            <a:ext cx="990600" cy="3809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7421" name="Picture 32"/>
          <p:cNvPicPr>
            <a:picLocks noChangeAspect="1"/>
          </p:cNvPicPr>
          <p:nvPr/>
        </p:nvPicPr>
        <p:blipFill>
          <a:blip r:embed="rId4"/>
          <a:srcRect/>
          <a:stretch>
            <a:fillRect/>
          </a:stretch>
        </p:blipFill>
        <p:spPr bwMode="auto">
          <a:xfrm>
            <a:off x="346075" y="5035550"/>
            <a:ext cx="3552825" cy="1541463"/>
          </a:xfrm>
          <a:prstGeom prst="rect">
            <a:avLst/>
          </a:prstGeom>
          <a:noFill/>
          <a:ln w="9525">
            <a:noFill/>
            <a:miter lim="800000"/>
            <a:headEnd/>
            <a:tailEnd/>
          </a:ln>
        </p:spPr>
      </p:pic>
      <p:cxnSp>
        <p:nvCxnSpPr>
          <p:cNvPr id="45" name="Straight Arrow Connector 44"/>
          <p:cNvCxnSpPr/>
          <p:nvPr/>
        </p:nvCxnSpPr>
        <p:spPr>
          <a:xfrm>
            <a:off x="346075" y="1838325"/>
            <a:ext cx="642938" cy="3743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31850" y="4762500"/>
            <a:ext cx="1944688" cy="1192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424" name="TextBox 1"/>
          <p:cNvSpPr txBox="1">
            <a:spLocks noChangeArrowheads="1"/>
          </p:cNvSpPr>
          <p:nvPr/>
        </p:nvSpPr>
        <p:spPr bwMode="auto">
          <a:xfrm>
            <a:off x="4087813" y="5021263"/>
            <a:ext cx="4818062" cy="1097280"/>
          </a:xfrm>
          <a:prstGeom prst="rect">
            <a:avLst/>
          </a:prstGeom>
          <a:noFill/>
          <a:ln w="9525">
            <a:solidFill>
              <a:schemeClr val="tx1"/>
            </a:solidFill>
            <a:miter lim="800000"/>
            <a:headEnd/>
            <a:tailEnd/>
          </a:ln>
        </p:spPr>
        <p:txBody>
          <a:bodyPr>
            <a:spAutoFit/>
          </a:bodyPr>
          <a:lstStyle/>
          <a:p>
            <a:pPr algn="just"/>
            <a:r>
              <a:rPr lang="en-US" sz="1600" b="1" dirty="0">
                <a:solidFill>
                  <a:schemeClr val="accent2"/>
                </a:solidFill>
              </a:rPr>
              <a:t>Videos and Tutorials are available by right clicking on the Tutorials or Learning Path on the Ribbon.  Videos and Tutorials are also available at:</a:t>
            </a:r>
          </a:p>
          <a:p>
            <a:pPr algn="just"/>
            <a:r>
              <a:rPr lang="en-US" sz="1600" b="1" u="sng" dirty="0">
                <a:solidFill>
                  <a:schemeClr val="accent2"/>
                </a:solidFill>
              </a:rPr>
              <a:t>http://knowledge.autodesk.com/support</a:t>
            </a:r>
            <a:r>
              <a:rPr lang="en-US" sz="1600" b="1" dirty="0">
                <a:solidFill>
                  <a:schemeClr val="accent2"/>
                </a:solidFill>
              </a:rPr>
              <a:t>.</a:t>
            </a:r>
          </a:p>
          <a:p>
            <a:endParaRPr lang="en-US" sz="1600" b="1" dirty="0">
              <a:solidFill>
                <a:srgbClr val="CC0099"/>
              </a:solidFill>
            </a:endParaRPr>
          </a:p>
        </p:txBody>
      </p:sp>
      <p:cxnSp>
        <p:nvCxnSpPr>
          <p:cNvPr id="3" name="Straight Connector 2"/>
          <p:cNvCxnSpPr/>
          <p:nvPr/>
        </p:nvCxnSpPr>
        <p:spPr>
          <a:xfrm>
            <a:off x="3297382" y="1322388"/>
            <a:ext cx="21794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a:stCxn id="17413" idx="1"/>
          </p:cNvCxnSpPr>
          <p:nvPr/>
        </p:nvCxnSpPr>
        <p:spPr>
          <a:xfrm flipH="1">
            <a:off x="1083324" y="2378869"/>
            <a:ext cx="207314" cy="5444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p:cNvCxnSpPr>
          <p:nvPr/>
        </p:nvCxnSpPr>
        <p:spPr>
          <a:xfrm flipH="1">
            <a:off x="2122487" y="2504036"/>
            <a:ext cx="1355726" cy="4192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flipH="1">
            <a:off x="4059530" y="2308225"/>
            <a:ext cx="2428584" cy="1097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p:cNvCxnSpPr>
          <p:nvPr/>
        </p:nvCxnSpPr>
        <p:spPr>
          <a:xfrm flipH="1" flipV="1">
            <a:off x="2954338" y="3405465"/>
            <a:ext cx="1980985" cy="1630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xfrm>
            <a:off x="8667750" y="0"/>
            <a:ext cx="476250" cy="381000"/>
          </a:xfrm>
          <a:noFill/>
        </p:spPr>
        <p:txBody>
          <a:bodyPr/>
          <a:lstStyle/>
          <a:p>
            <a:fld id="{BE870E57-74FC-4ABE-848C-C8D206B0AA2A}" type="slidenum">
              <a:rPr lang="en-US" b="1" smtClean="0">
                <a:solidFill>
                  <a:schemeClr val="accent2"/>
                </a:solidFill>
                <a:cs typeface="Arial" charset="0"/>
              </a:rPr>
              <a:pPr/>
              <a:t>4</a:t>
            </a:fld>
            <a:endParaRPr lang="en-US" b="1" dirty="0">
              <a:solidFill>
                <a:schemeClr val="accent2"/>
              </a:solidFill>
              <a:cs typeface="Arial" charset="0"/>
            </a:endParaRPr>
          </a:p>
        </p:txBody>
      </p:sp>
      <p:sp>
        <p:nvSpPr>
          <p:cNvPr id="18434"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8435"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5" name="Rectangle 4"/>
          <p:cNvSpPr/>
          <p:nvPr/>
        </p:nvSpPr>
        <p:spPr>
          <a:xfrm>
            <a:off x="3248025" y="4965700"/>
            <a:ext cx="5895975" cy="1815882"/>
          </a:xfrm>
          <a:prstGeom prst="rect">
            <a:avLst/>
          </a:prstGeom>
        </p:spPr>
        <p:txBody>
          <a:bodyPr>
            <a:spAutoFit/>
          </a:bodyPr>
          <a:lstStyle/>
          <a:p>
            <a:pPr>
              <a:defRPr/>
            </a:pPr>
            <a:r>
              <a:rPr lang="en-US" sz="1400" b="1" u="sng" dirty="0">
                <a:solidFill>
                  <a:schemeClr val="accent2"/>
                </a:solidFill>
                <a:cs typeface="Times New Roman" pitchFamily="18" charset="0"/>
              </a:rPr>
              <a:t>File types in Inventor</a:t>
            </a:r>
            <a:r>
              <a:rPr lang="en-US" sz="1400" dirty="0">
                <a:solidFill>
                  <a:schemeClr val="accent2"/>
                </a:solidFill>
                <a:cs typeface="Times New Roman" pitchFamily="18" charset="0"/>
              </a:rPr>
              <a:t>:</a:t>
            </a:r>
          </a:p>
          <a:p>
            <a:pPr marL="171450" indent="-171450">
              <a:buFont typeface="Arial" pitchFamily="34" charset="0"/>
              <a:buChar char="•"/>
              <a:defRPr/>
            </a:pPr>
            <a:r>
              <a:rPr lang="en-US" sz="1400" b="1" dirty="0">
                <a:solidFill>
                  <a:schemeClr val="accent2"/>
                </a:solidFill>
                <a:cs typeface="Times New Roman" pitchFamily="18" charset="0"/>
              </a:rPr>
              <a:t>ipt (Inventor part) </a:t>
            </a:r>
            <a:r>
              <a:rPr lang="en-US" sz="1400" dirty="0">
                <a:solidFill>
                  <a:schemeClr val="accent2"/>
                </a:solidFill>
                <a:cs typeface="Times New Roman" pitchFamily="18" charset="0"/>
              </a:rPr>
              <a:t>– we will be begin the course by making single parts</a:t>
            </a:r>
          </a:p>
          <a:p>
            <a:pPr marL="171450" indent="-171450">
              <a:buFont typeface="Arial" pitchFamily="34" charset="0"/>
              <a:buChar char="•"/>
              <a:defRPr/>
            </a:pPr>
            <a:r>
              <a:rPr lang="en-US" sz="1400" b="1" dirty="0" err="1">
                <a:solidFill>
                  <a:schemeClr val="accent2"/>
                </a:solidFill>
                <a:cs typeface="Times New Roman" pitchFamily="18" charset="0"/>
              </a:rPr>
              <a:t>idw</a:t>
            </a:r>
            <a:r>
              <a:rPr lang="en-US" sz="1400" b="1" dirty="0">
                <a:solidFill>
                  <a:schemeClr val="accent2"/>
                </a:solidFill>
                <a:cs typeface="Times New Roman" pitchFamily="18" charset="0"/>
              </a:rPr>
              <a:t> (Inventor drawing) </a:t>
            </a:r>
            <a:r>
              <a:rPr lang="en-US" sz="1400" dirty="0">
                <a:solidFill>
                  <a:schemeClr val="accent2"/>
                </a:solidFill>
                <a:cs typeface="Times New Roman" pitchFamily="18" charset="0"/>
              </a:rPr>
              <a:t>– then parts and assemblies can be brought into drawing files where multiple views and additional features can be added</a:t>
            </a:r>
          </a:p>
          <a:p>
            <a:pPr marL="171450" indent="-171450">
              <a:buFont typeface="Arial" pitchFamily="34" charset="0"/>
              <a:buChar char="•"/>
              <a:defRPr/>
            </a:pPr>
            <a:r>
              <a:rPr lang="en-US" sz="1400" b="1" dirty="0" err="1">
                <a:solidFill>
                  <a:schemeClr val="accent2"/>
                </a:solidFill>
                <a:cs typeface="Times New Roman" pitchFamily="18" charset="0"/>
              </a:rPr>
              <a:t>iam</a:t>
            </a:r>
            <a:r>
              <a:rPr lang="en-US" sz="1400" b="1" dirty="0">
                <a:solidFill>
                  <a:schemeClr val="accent2"/>
                </a:solidFill>
                <a:cs typeface="Times New Roman" pitchFamily="18" charset="0"/>
              </a:rPr>
              <a:t> (Inventor assembly) </a:t>
            </a:r>
            <a:r>
              <a:rPr lang="en-US" sz="1400" dirty="0">
                <a:solidFill>
                  <a:schemeClr val="accent2"/>
                </a:solidFill>
                <a:cs typeface="Times New Roman" pitchFamily="18" charset="0"/>
              </a:rPr>
              <a:t>– later we will combine several parts into a single assembly</a:t>
            </a:r>
          </a:p>
          <a:p>
            <a:pPr marL="171450" indent="-171450">
              <a:buFont typeface="Arial" pitchFamily="34" charset="0"/>
              <a:buChar char="•"/>
              <a:defRPr/>
            </a:pPr>
            <a:r>
              <a:rPr lang="en-US" sz="1400" b="1" dirty="0" err="1">
                <a:solidFill>
                  <a:schemeClr val="accent2"/>
                </a:solidFill>
                <a:cs typeface="Times New Roman" pitchFamily="18" charset="0"/>
              </a:rPr>
              <a:t>ipn</a:t>
            </a:r>
            <a:r>
              <a:rPr lang="en-US" sz="1400" b="1" dirty="0">
                <a:solidFill>
                  <a:schemeClr val="accent2"/>
                </a:solidFill>
                <a:cs typeface="Times New Roman" pitchFamily="18" charset="0"/>
              </a:rPr>
              <a:t> (Inventor presentation) </a:t>
            </a:r>
            <a:r>
              <a:rPr lang="en-US" sz="1400" dirty="0">
                <a:solidFill>
                  <a:schemeClr val="accent2"/>
                </a:solidFill>
                <a:cs typeface="Times New Roman" pitchFamily="18" charset="0"/>
              </a:rPr>
              <a:t>– we might use this for exploded view drawings later</a:t>
            </a:r>
          </a:p>
        </p:txBody>
      </p:sp>
      <p:sp>
        <p:nvSpPr>
          <p:cNvPr id="18438" name="Rectangle 3"/>
          <p:cNvSpPr txBox="1">
            <a:spLocks noChangeArrowheads="1"/>
          </p:cNvSpPr>
          <p:nvPr/>
        </p:nvSpPr>
        <p:spPr bwMode="auto">
          <a:xfrm>
            <a:off x="0" y="398463"/>
            <a:ext cx="8448675" cy="1747837"/>
          </a:xfrm>
          <a:prstGeom prst="rect">
            <a:avLst/>
          </a:prstGeom>
          <a:noFill/>
          <a:ln w="9525">
            <a:noFill/>
            <a:miter lim="800000"/>
            <a:headEnd/>
            <a:tailEnd/>
          </a:ln>
        </p:spPr>
        <p:txBody>
          <a:bodyPr/>
          <a:lstStyle/>
          <a:p>
            <a:pPr marL="342900" indent="-342900" eaLnBrk="0" hangingPunct="0">
              <a:spcBef>
                <a:spcPct val="20000"/>
              </a:spcBef>
              <a:buFontTx/>
              <a:buChar char="•"/>
            </a:pPr>
            <a:r>
              <a:rPr lang="en-US" altLang="zh-TW" sz="1800" b="1" u="sng" dirty="0">
                <a:solidFill>
                  <a:schemeClr val="accent2"/>
                </a:solidFill>
                <a:ea typeface="新細明體" pitchFamily="18" charset="-120"/>
                <a:cs typeface="Times New Roman" pitchFamily="18" charset="0"/>
              </a:rPr>
              <a:t>Getting Started (Continued)</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Launch Inventor and the initial screen below will appear.</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There are 2 methods to start/open a new file, the second is:</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2.a. Select New Part This will open a new file in the default units and drawing format.</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   b. To change the defaults select the Gear icon at the upper right</a:t>
            </a:r>
          </a:p>
          <a:p>
            <a:pPr marL="342900" indent="-342900" eaLnBrk="0" hangingPunct="0">
              <a:spcBef>
                <a:spcPct val="20000"/>
              </a:spcBef>
              <a:buFontTx/>
              <a:buChar char="•"/>
            </a:pPr>
            <a:r>
              <a:rPr lang="en-US" altLang="zh-TW" sz="1600" b="1" dirty="0">
                <a:solidFill>
                  <a:schemeClr val="accent2"/>
                </a:solidFill>
                <a:ea typeface="新細明體" pitchFamily="18" charset="-120"/>
                <a:cs typeface="Times New Roman" pitchFamily="18" charset="0"/>
              </a:rPr>
              <a:t>   c. and select inches or millimeters, retain the ANSI drawing standard.</a:t>
            </a:r>
            <a:endParaRPr lang="zh-TW" altLang="en-US" sz="1600" b="1" dirty="0">
              <a:solidFill>
                <a:schemeClr val="accent2"/>
              </a:solidFill>
              <a:ea typeface="新細明體" pitchFamily="18" charset="-120"/>
              <a:cs typeface="Times New Roman" pitchFamily="18" charset="0"/>
            </a:endParaRPr>
          </a:p>
        </p:txBody>
      </p:sp>
      <p:pic>
        <p:nvPicPr>
          <p:cNvPr id="18442" name="Picture 9224"/>
          <p:cNvPicPr>
            <a:picLocks noChangeAspect="1"/>
          </p:cNvPicPr>
          <p:nvPr/>
        </p:nvPicPr>
        <p:blipFill>
          <a:blip r:embed="rId2"/>
          <a:srcRect/>
          <a:stretch>
            <a:fillRect/>
          </a:stretch>
        </p:blipFill>
        <p:spPr bwMode="auto">
          <a:xfrm>
            <a:off x="180975" y="4965700"/>
            <a:ext cx="2952750" cy="1782763"/>
          </a:xfrm>
          <a:prstGeom prst="rect">
            <a:avLst/>
          </a:prstGeom>
          <a:noFill/>
          <a:ln w="9525">
            <a:noFill/>
            <a:miter lim="800000"/>
            <a:headEnd/>
            <a:tailEnd/>
          </a:ln>
        </p:spPr>
      </p:pic>
      <p:cxnSp>
        <p:nvCxnSpPr>
          <p:cNvPr id="30" name="Straight Connector 29"/>
          <p:cNvCxnSpPr/>
          <p:nvPr/>
        </p:nvCxnSpPr>
        <p:spPr>
          <a:xfrm flipH="1">
            <a:off x="219075" y="1487488"/>
            <a:ext cx="122238" cy="19510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96012" y="1768835"/>
            <a:ext cx="1770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14404" y="2094525"/>
            <a:ext cx="7025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A0E123E-4319-41B0-9040-542FE950C2BB}"/>
              </a:ext>
            </a:extLst>
          </p:cNvPr>
          <p:cNvPicPr>
            <a:picLocks noChangeAspect="1"/>
          </p:cNvPicPr>
          <p:nvPr/>
        </p:nvPicPr>
        <p:blipFill>
          <a:blip r:embed="rId3"/>
          <a:stretch>
            <a:fillRect/>
          </a:stretch>
        </p:blipFill>
        <p:spPr>
          <a:xfrm>
            <a:off x="560388" y="2183188"/>
            <a:ext cx="7656576" cy="2148328"/>
          </a:xfrm>
          <a:prstGeom prst="rect">
            <a:avLst/>
          </a:prstGeom>
        </p:spPr>
      </p:pic>
      <p:cxnSp>
        <p:nvCxnSpPr>
          <p:cNvPr id="3" name="Straight Arrow Connector 2"/>
          <p:cNvCxnSpPr>
            <a:cxnSpLocks/>
          </p:cNvCxnSpPr>
          <p:nvPr/>
        </p:nvCxnSpPr>
        <p:spPr>
          <a:xfrm>
            <a:off x="219075" y="3438525"/>
            <a:ext cx="707961" cy="3273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4224337" y="1768835"/>
            <a:ext cx="2148754" cy="14885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20" name="Straight Connector 9219"/>
          <p:cNvCxnSpPr/>
          <p:nvPr/>
        </p:nvCxnSpPr>
        <p:spPr>
          <a:xfrm flipH="1">
            <a:off x="5796829" y="2094525"/>
            <a:ext cx="1620156" cy="25337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23" name="Straight Arrow Connector 9222"/>
          <p:cNvCxnSpPr/>
          <p:nvPr/>
        </p:nvCxnSpPr>
        <p:spPr>
          <a:xfrm flipH="1">
            <a:off x="1268361" y="4628252"/>
            <a:ext cx="4513007" cy="1012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690897-78D9-4BDC-B827-329A7063C409}"/>
              </a:ext>
            </a:extLst>
          </p:cNvPr>
          <p:cNvPicPr>
            <a:picLocks noChangeAspect="1"/>
          </p:cNvPicPr>
          <p:nvPr/>
        </p:nvPicPr>
        <p:blipFill>
          <a:blip r:embed="rId2"/>
          <a:stretch>
            <a:fillRect/>
          </a:stretch>
        </p:blipFill>
        <p:spPr>
          <a:xfrm>
            <a:off x="139700" y="1643432"/>
            <a:ext cx="8760930" cy="4662662"/>
          </a:xfrm>
          <a:prstGeom prst="rect">
            <a:avLst/>
          </a:prstGeom>
        </p:spPr>
      </p:pic>
      <p:sp>
        <p:nvSpPr>
          <p:cNvPr id="19457" name="Slide Number Placeholder 5"/>
          <p:cNvSpPr>
            <a:spLocks noGrp="1"/>
          </p:cNvSpPr>
          <p:nvPr>
            <p:ph type="sldNum" sz="quarter" idx="12"/>
          </p:nvPr>
        </p:nvSpPr>
        <p:spPr>
          <a:xfrm>
            <a:off x="8667750" y="0"/>
            <a:ext cx="476250" cy="381000"/>
          </a:xfrm>
          <a:noFill/>
        </p:spPr>
        <p:txBody>
          <a:bodyPr/>
          <a:lstStyle/>
          <a:p>
            <a:fld id="{E2BDAEF4-DAD0-4BED-A9B3-D5BF71200861}" type="slidenum">
              <a:rPr lang="en-US" b="1" smtClean="0">
                <a:solidFill>
                  <a:schemeClr val="accent2"/>
                </a:solidFill>
                <a:cs typeface="Arial" charset="0"/>
              </a:rPr>
              <a:pPr/>
              <a:t>5</a:t>
            </a:fld>
            <a:endParaRPr lang="en-US" b="1" dirty="0">
              <a:solidFill>
                <a:schemeClr val="accent2"/>
              </a:solidFill>
              <a:cs typeface="Arial" charset="0"/>
            </a:endParaRPr>
          </a:p>
        </p:txBody>
      </p:sp>
      <p:sp>
        <p:nvSpPr>
          <p:cNvPr id="19458"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19459"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19" name="Rectangle 3"/>
          <p:cNvSpPr>
            <a:spLocks noGrp="1" noChangeArrowheads="1"/>
          </p:cNvSpPr>
          <p:nvPr>
            <p:ph type="subTitle" idx="1"/>
          </p:nvPr>
        </p:nvSpPr>
        <p:spPr>
          <a:xfrm>
            <a:off x="0" y="398463"/>
            <a:ext cx="9144000" cy="468312"/>
          </a:xfrm>
        </p:spPr>
        <p:txBody>
          <a:bodyPr/>
          <a:lstStyle/>
          <a:p>
            <a:pPr algn="l"/>
            <a:r>
              <a:rPr lang="en-US" altLang="zh-TW" sz="2000" b="1" u="sng" dirty="0">
                <a:solidFill>
                  <a:schemeClr val="accent2"/>
                </a:solidFill>
                <a:ea typeface="新細明體" pitchFamily="18" charset="-120"/>
                <a:cs typeface="Times New Roman" pitchFamily="18" charset="0"/>
              </a:rPr>
              <a:t>Inventor .ipt Initial 2019 Screen Layout</a:t>
            </a:r>
          </a:p>
        </p:txBody>
      </p:sp>
      <p:sp>
        <p:nvSpPr>
          <p:cNvPr id="19464" name="TextBox 4"/>
          <p:cNvSpPr txBox="1">
            <a:spLocks noChangeArrowheads="1"/>
          </p:cNvSpPr>
          <p:nvPr/>
        </p:nvSpPr>
        <p:spPr bwMode="auto">
          <a:xfrm>
            <a:off x="6072187" y="866775"/>
            <a:ext cx="2333625" cy="338137"/>
          </a:xfrm>
          <a:prstGeom prst="rect">
            <a:avLst/>
          </a:prstGeom>
          <a:noFill/>
          <a:ln w="9525">
            <a:solidFill>
              <a:srgbClr val="000000"/>
            </a:solidFill>
            <a:miter lim="800000"/>
            <a:headEnd/>
            <a:tailEnd/>
          </a:ln>
        </p:spPr>
        <p:txBody>
          <a:bodyPr wrap="square">
            <a:spAutoFit/>
          </a:bodyPr>
          <a:lstStyle/>
          <a:p>
            <a:r>
              <a:rPr lang="en-US" sz="1600" dirty="0"/>
              <a:t>Ribbon Tabs and Toolbars</a:t>
            </a:r>
          </a:p>
        </p:txBody>
      </p:sp>
      <p:sp>
        <p:nvSpPr>
          <p:cNvPr id="19465" name="TextBox 5"/>
          <p:cNvSpPr txBox="1">
            <a:spLocks noChangeArrowheads="1"/>
          </p:cNvSpPr>
          <p:nvPr/>
        </p:nvSpPr>
        <p:spPr bwMode="auto">
          <a:xfrm>
            <a:off x="639763" y="896938"/>
            <a:ext cx="1687512" cy="338137"/>
          </a:xfrm>
          <a:prstGeom prst="rect">
            <a:avLst/>
          </a:prstGeom>
          <a:noFill/>
          <a:ln w="9525">
            <a:solidFill>
              <a:srgbClr val="000000"/>
            </a:solidFill>
            <a:miter lim="800000"/>
            <a:headEnd/>
            <a:tailEnd/>
          </a:ln>
        </p:spPr>
        <p:txBody>
          <a:bodyPr wrap="none">
            <a:spAutoFit/>
          </a:bodyPr>
          <a:lstStyle/>
          <a:p>
            <a:r>
              <a:rPr lang="en-US" sz="1600"/>
              <a:t>Application Menu</a:t>
            </a:r>
          </a:p>
        </p:txBody>
      </p:sp>
      <p:sp>
        <p:nvSpPr>
          <p:cNvPr id="19466" name="TextBox 6"/>
          <p:cNvSpPr txBox="1">
            <a:spLocks noChangeArrowheads="1"/>
          </p:cNvSpPr>
          <p:nvPr/>
        </p:nvSpPr>
        <p:spPr bwMode="auto">
          <a:xfrm>
            <a:off x="3244705" y="896505"/>
            <a:ext cx="1992313" cy="338138"/>
          </a:xfrm>
          <a:prstGeom prst="rect">
            <a:avLst/>
          </a:prstGeom>
          <a:noFill/>
          <a:ln w="9525">
            <a:solidFill>
              <a:srgbClr val="000000"/>
            </a:solidFill>
            <a:miter lim="800000"/>
            <a:headEnd/>
            <a:tailEnd/>
          </a:ln>
        </p:spPr>
        <p:txBody>
          <a:bodyPr wrap="none">
            <a:spAutoFit/>
          </a:bodyPr>
          <a:lstStyle/>
          <a:p>
            <a:r>
              <a:rPr lang="en-US" sz="1600"/>
              <a:t>Quick Access Toolbar</a:t>
            </a:r>
          </a:p>
        </p:txBody>
      </p:sp>
      <p:cxnSp>
        <p:nvCxnSpPr>
          <p:cNvPr id="7" name="Straight Arrow Connector 6"/>
          <p:cNvCxnSpPr/>
          <p:nvPr/>
        </p:nvCxnSpPr>
        <p:spPr>
          <a:xfrm flipH="1">
            <a:off x="1676400" y="1065574"/>
            <a:ext cx="1568305" cy="6870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308764" y="4904509"/>
            <a:ext cx="928254" cy="584775"/>
          </a:xfrm>
          <a:prstGeom prst="rect">
            <a:avLst/>
          </a:prstGeom>
          <a:noFill/>
          <a:ln>
            <a:solidFill>
              <a:srgbClr val="000000"/>
            </a:solidFill>
          </a:ln>
        </p:spPr>
        <p:txBody>
          <a:bodyPr wrap="square" rtlCol="0">
            <a:spAutoFit/>
          </a:bodyPr>
          <a:lstStyle/>
          <a:p>
            <a:r>
              <a:rPr lang="en-US" sz="1600" dirty="0"/>
              <a:t>Graphics</a:t>
            </a:r>
          </a:p>
          <a:p>
            <a:r>
              <a:rPr lang="en-US" sz="1600" dirty="0"/>
              <a:t>Window</a:t>
            </a:r>
          </a:p>
        </p:txBody>
      </p:sp>
      <p:cxnSp>
        <p:nvCxnSpPr>
          <p:cNvPr id="11" name="Straight Arrow Connector 10"/>
          <p:cNvCxnSpPr>
            <a:stCxn id="19465" idx="1"/>
          </p:cNvCxnSpPr>
          <p:nvPr/>
        </p:nvCxnSpPr>
        <p:spPr>
          <a:xfrm flipH="1">
            <a:off x="310357" y="1066007"/>
            <a:ext cx="329406" cy="6307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19464" idx="1"/>
          </p:cNvCxnSpPr>
          <p:nvPr/>
        </p:nvCxnSpPr>
        <p:spPr>
          <a:xfrm flipH="1">
            <a:off x="3511296" y="1035844"/>
            <a:ext cx="2560891" cy="1194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flipH="1">
            <a:off x="1676400" y="4407689"/>
            <a:ext cx="1548246" cy="10815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24645" y="4180246"/>
            <a:ext cx="1250373" cy="338554"/>
          </a:xfrm>
          <a:prstGeom prst="rect">
            <a:avLst/>
          </a:prstGeom>
          <a:noFill/>
          <a:ln>
            <a:solidFill>
              <a:srgbClr val="000000"/>
            </a:solidFill>
          </a:ln>
        </p:spPr>
        <p:txBody>
          <a:bodyPr wrap="square" rtlCol="0">
            <a:spAutoFit/>
          </a:bodyPr>
          <a:lstStyle/>
          <a:p>
            <a:r>
              <a:rPr lang="en-US" sz="1600" dirty="0"/>
              <a:t>3D Indicator</a:t>
            </a:r>
          </a:p>
        </p:txBody>
      </p:sp>
      <p:sp>
        <p:nvSpPr>
          <p:cNvPr id="29" name="TextBox 28"/>
          <p:cNvSpPr txBox="1"/>
          <p:nvPr/>
        </p:nvSpPr>
        <p:spPr>
          <a:xfrm>
            <a:off x="2376945" y="6387788"/>
            <a:ext cx="2533066" cy="338554"/>
          </a:xfrm>
          <a:prstGeom prst="rect">
            <a:avLst/>
          </a:prstGeom>
          <a:noFill/>
          <a:ln>
            <a:solidFill>
              <a:srgbClr val="000000"/>
            </a:solidFill>
          </a:ln>
        </p:spPr>
        <p:txBody>
          <a:bodyPr wrap="none" rtlCol="0">
            <a:spAutoFit/>
          </a:bodyPr>
          <a:lstStyle/>
          <a:p>
            <a:r>
              <a:rPr lang="en-US" sz="1600" dirty="0"/>
              <a:t>Message or Single-line Help</a:t>
            </a:r>
          </a:p>
        </p:txBody>
      </p:sp>
      <p:cxnSp>
        <p:nvCxnSpPr>
          <p:cNvPr id="31" name="Straight Arrow Connector 30"/>
          <p:cNvCxnSpPr>
            <a:cxnSpLocks/>
            <a:stCxn id="29" idx="1"/>
          </p:cNvCxnSpPr>
          <p:nvPr/>
        </p:nvCxnSpPr>
        <p:spPr>
          <a:xfrm flipH="1" flipV="1">
            <a:off x="780288" y="6218784"/>
            <a:ext cx="1596657" cy="3382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23854" y="2749781"/>
            <a:ext cx="2008909" cy="338554"/>
          </a:xfrm>
          <a:prstGeom prst="rect">
            <a:avLst/>
          </a:prstGeom>
          <a:noFill/>
          <a:ln>
            <a:solidFill>
              <a:srgbClr val="000000"/>
            </a:solidFill>
          </a:ln>
        </p:spPr>
        <p:txBody>
          <a:bodyPr wrap="square" rtlCol="0">
            <a:spAutoFit/>
          </a:bodyPr>
          <a:lstStyle/>
          <a:p>
            <a:r>
              <a:rPr lang="en-US" sz="1600" dirty="0"/>
              <a:t>Feature Toolbar Panel</a:t>
            </a:r>
          </a:p>
        </p:txBody>
      </p:sp>
      <p:sp>
        <p:nvSpPr>
          <p:cNvPr id="27" name="TextBox 26"/>
          <p:cNvSpPr txBox="1"/>
          <p:nvPr/>
        </p:nvSpPr>
        <p:spPr>
          <a:xfrm>
            <a:off x="1570995" y="3272898"/>
            <a:ext cx="4491401" cy="830997"/>
          </a:xfrm>
          <a:prstGeom prst="rect">
            <a:avLst/>
          </a:prstGeom>
          <a:noFill/>
          <a:ln>
            <a:solidFill>
              <a:srgbClr val="000000"/>
            </a:solidFill>
          </a:ln>
        </p:spPr>
        <p:txBody>
          <a:bodyPr wrap="square" rtlCol="0">
            <a:spAutoFit/>
          </a:bodyPr>
          <a:lstStyle/>
          <a:p>
            <a:pPr algn="just"/>
            <a:r>
              <a:rPr lang="en-US" sz="1600" dirty="0"/>
              <a:t>Model Browser: If you accidently hide/remove the Model Browser click on View, click on User Interface and check Model to restore it.</a:t>
            </a:r>
          </a:p>
        </p:txBody>
      </p:sp>
      <p:cxnSp>
        <p:nvCxnSpPr>
          <p:cNvPr id="9219" name="Straight Arrow Connector 9218"/>
          <p:cNvCxnSpPr>
            <a:cxnSpLocks/>
          </p:cNvCxnSpPr>
          <p:nvPr/>
        </p:nvCxnSpPr>
        <p:spPr>
          <a:xfrm flipH="1" flipV="1">
            <a:off x="3034146" y="2411802"/>
            <a:ext cx="789708" cy="5149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22" name="TextBox 9221"/>
          <p:cNvSpPr txBox="1"/>
          <p:nvPr/>
        </p:nvSpPr>
        <p:spPr>
          <a:xfrm>
            <a:off x="6567055" y="3400409"/>
            <a:ext cx="1094509" cy="338554"/>
          </a:xfrm>
          <a:prstGeom prst="rect">
            <a:avLst/>
          </a:prstGeom>
          <a:noFill/>
          <a:ln>
            <a:solidFill>
              <a:schemeClr val="tx1"/>
            </a:solidFill>
          </a:ln>
        </p:spPr>
        <p:txBody>
          <a:bodyPr wrap="square" rtlCol="0">
            <a:spAutoFit/>
          </a:bodyPr>
          <a:lstStyle/>
          <a:p>
            <a:r>
              <a:rPr lang="en-US" sz="1600" dirty="0"/>
              <a:t>View Cube</a:t>
            </a:r>
          </a:p>
        </p:txBody>
      </p:sp>
      <p:sp>
        <p:nvSpPr>
          <p:cNvPr id="9224" name="TextBox 9223"/>
          <p:cNvSpPr txBox="1"/>
          <p:nvPr/>
        </p:nvSpPr>
        <p:spPr>
          <a:xfrm>
            <a:off x="6072187" y="4407689"/>
            <a:ext cx="1446230" cy="338554"/>
          </a:xfrm>
          <a:prstGeom prst="rect">
            <a:avLst/>
          </a:prstGeom>
          <a:noFill/>
          <a:ln>
            <a:solidFill>
              <a:schemeClr val="tx1"/>
            </a:solidFill>
          </a:ln>
        </p:spPr>
        <p:txBody>
          <a:bodyPr wrap="none" rtlCol="0">
            <a:spAutoFit/>
          </a:bodyPr>
          <a:lstStyle/>
          <a:p>
            <a:r>
              <a:rPr lang="en-US" sz="1600" dirty="0"/>
              <a:t>Navigation Bar</a:t>
            </a:r>
          </a:p>
        </p:txBody>
      </p:sp>
      <p:cxnSp>
        <p:nvCxnSpPr>
          <p:cNvPr id="9228" name="Straight Arrow Connector 9227"/>
          <p:cNvCxnSpPr>
            <a:cxnSpLocks/>
            <a:stCxn id="9222" idx="3"/>
          </p:cNvCxnSpPr>
          <p:nvPr/>
        </p:nvCxnSpPr>
        <p:spPr>
          <a:xfrm flipV="1">
            <a:off x="7661564" y="3061855"/>
            <a:ext cx="744248" cy="5078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31" name="Straight Arrow Connector 9230"/>
          <p:cNvCxnSpPr>
            <a:stCxn id="9224" idx="3"/>
          </p:cNvCxnSpPr>
          <p:nvPr/>
        </p:nvCxnSpPr>
        <p:spPr>
          <a:xfrm flipV="1">
            <a:off x="7518417" y="3851564"/>
            <a:ext cx="1149333" cy="7254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3025806-A63E-4468-918A-BBF417C6F2CF}"/>
              </a:ext>
            </a:extLst>
          </p:cNvPr>
          <p:cNvCxnSpPr>
            <a:cxnSpLocks/>
          </p:cNvCxnSpPr>
          <p:nvPr/>
        </p:nvCxnSpPr>
        <p:spPr>
          <a:xfrm flipH="1" flipV="1">
            <a:off x="455580" y="3349402"/>
            <a:ext cx="1115415" cy="220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15A4082-6886-4166-9509-AA35A728CF14}"/>
              </a:ext>
            </a:extLst>
          </p:cNvPr>
          <p:cNvCxnSpPr>
            <a:cxnSpLocks/>
          </p:cNvCxnSpPr>
          <p:nvPr/>
        </p:nvCxnSpPr>
        <p:spPr>
          <a:xfrm flipV="1">
            <a:off x="1747622" y="1951399"/>
            <a:ext cx="1056538" cy="13062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xfrm>
            <a:off x="8667750" y="0"/>
            <a:ext cx="476250" cy="381000"/>
          </a:xfrm>
          <a:noFill/>
        </p:spPr>
        <p:txBody>
          <a:bodyPr/>
          <a:lstStyle/>
          <a:p>
            <a:fld id="{EDA700F2-584F-4A3E-86B4-B9792D579C1B}" type="slidenum">
              <a:rPr lang="en-US" b="1" smtClean="0">
                <a:solidFill>
                  <a:schemeClr val="accent2"/>
                </a:solidFill>
                <a:cs typeface="Arial" charset="0"/>
              </a:rPr>
              <a:pPr/>
              <a:t>6</a:t>
            </a:fld>
            <a:endParaRPr lang="en-US" b="1" dirty="0">
              <a:solidFill>
                <a:schemeClr val="accent2"/>
              </a:solidFill>
              <a:cs typeface="Arial" charset="0"/>
            </a:endParaRPr>
          </a:p>
        </p:txBody>
      </p:sp>
      <p:sp>
        <p:nvSpPr>
          <p:cNvPr id="20482"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0483"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pic>
        <p:nvPicPr>
          <p:cNvPr id="7" name="Picture 1"/>
          <p:cNvPicPr>
            <a:picLocks noChangeAspect="1" noChangeArrowheads="1"/>
          </p:cNvPicPr>
          <p:nvPr/>
        </p:nvPicPr>
        <p:blipFill>
          <a:blip r:embed="rId2"/>
          <a:srcRect/>
          <a:stretch>
            <a:fillRect/>
          </a:stretch>
        </p:blipFill>
        <p:spPr bwMode="auto">
          <a:xfrm>
            <a:off x="3209925" y="2572512"/>
            <a:ext cx="5499100" cy="3857625"/>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p:spPr>
      </p:pic>
      <p:sp>
        <p:nvSpPr>
          <p:cNvPr id="20487" name="Rectangle 1"/>
          <p:cNvSpPr>
            <a:spLocks noChangeArrowheads="1"/>
          </p:cNvSpPr>
          <p:nvPr/>
        </p:nvSpPr>
        <p:spPr bwMode="auto">
          <a:xfrm>
            <a:off x="3209925" y="6418263"/>
            <a:ext cx="852488" cy="307975"/>
          </a:xfrm>
          <a:prstGeom prst="rect">
            <a:avLst/>
          </a:prstGeom>
          <a:noFill/>
          <a:ln w="9525">
            <a:noFill/>
            <a:miter lim="800000"/>
            <a:headEnd/>
            <a:tailEnd/>
          </a:ln>
        </p:spPr>
        <p:txBody>
          <a:bodyPr wrap="none">
            <a:spAutoFit/>
          </a:bodyPr>
          <a:lstStyle/>
          <a:p>
            <a:r>
              <a:rPr lang="en-US" altLang="zh-TW" sz="1400" b="1">
                <a:solidFill>
                  <a:schemeClr val="accent2"/>
                </a:solidFill>
                <a:ea typeface="新細明體" pitchFamily="18" charset="-120"/>
                <a:cs typeface="Times New Roman" pitchFamily="18" charset="0"/>
              </a:rPr>
              <a:t>xyz icon </a:t>
            </a:r>
            <a:endParaRPr lang="en-US" sz="1400" b="1">
              <a:ea typeface="新細明體" pitchFamily="18" charset="-120"/>
            </a:endParaRPr>
          </a:p>
        </p:txBody>
      </p:sp>
      <p:pic>
        <p:nvPicPr>
          <p:cNvPr id="20488" name="Picture 8"/>
          <p:cNvPicPr>
            <a:picLocks noChangeAspect="1" noChangeArrowheads="1"/>
          </p:cNvPicPr>
          <p:nvPr/>
        </p:nvPicPr>
        <p:blipFill>
          <a:blip r:embed="rId3"/>
          <a:srcRect/>
          <a:stretch>
            <a:fillRect/>
          </a:stretch>
        </p:blipFill>
        <p:spPr bwMode="auto">
          <a:xfrm>
            <a:off x="3348038" y="5229225"/>
            <a:ext cx="955675" cy="931863"/>
          </a:xfrm>
          <a:prstGeom prst="rect">
            <a:avLst/>
          </a:prstGeom>
          <a:noFill/>
          <a:ln w="9525">
            <a:noFill/>
            <a:miter lim="800000"/>
            <a:headEnd/>
            <a:tailEnd/>
          </a:ln>
        </p:spPr>
      </p:pic>
      <p:sp>
        <p:nvSpPr>
          <p:cNvPr id="20492" name="Text Box 12"/>
          <p:cNvSpPr txBox="1">
            <a:spLocks noChangeArrowheads="1"/>
          </p:cNvSpPr>
          <p:nvPr/>
        </p:nvSpPr>
        <p:spPr bwMode="auto">
          <a:xfrm>
            <a:off x="146304" y="324803"/>
            <a:ext cx="8668512" cy="3170099"/>
          </a:xfrm>
          <a:prstGeom prst="rect">
            <a:avLst/>
          </a:prstGeom>
          <a:noFill/>
          <a:ln w="9525">
            <a:noFill/>
            <a:miter lim="800000"/>
            <a:headEnd/>
            <a:tailEnd/>
          </a:ln>
          <a:effectLst/>
        </p:spPr>
        <p:txBody>
          <a:bodyPr wrap="square">
            <a:spAutoFit/>
          </a:bodyPr>
          <a:lstStyle/>
          <a:p>
            <a:r>
              <a:rPr lang="en-US" sz="2000" b="1" dirty="0">
                <a:solidFill>
                  <a:schemeClr val="accent2"/>
                </a:solidFill>
              </a:rPr>
              <a:t>2D sketches: </a:t>
            </a:r>
            <a:r>
              <a:rPr lang="en-US" sz="2000" dirty="0">
                <a:solidFill>
                  <a:schemeClr val="accent2"/>
                </a:solidFill>
              </a:rPr>
              <a:t>Many of our initial parts will begin with </a:t>
            </a:r>
            <a:r>
              <a:rPr lang="en-US" sz="2000" b="1" i="1" u="sng" dirty="0">
                <a:solidFill>
                  <a:schemeClr val="accent2"/>
                </a:solidFill>
              </a:rPr>
              <a:t>2D sketches</a:t>
            </a:r>
            <a:r>
              <a:rPr lang="en-US" sz="2000" dirty="0">
                <a:solidFill>
                  <a:schemeClr val="accent2"/>
                </a:solidFill>
              </a:rPr>
              <a:t>. These sketches will later be extruded (add thickness), revolved, or swept to create solid models. Start by clicking on the 3D Model tab in the Quick Access Toolbar and then click on Start 2D Sketch (twice) to show the planes. </a:t>
            </a:r>
          </a:p>
          <a:p>
            <a:r>
              <a:rPr lang="en-US" sz="2000" dirty="0">
                <a:solidFill>
                  <a:schemeClr val="accent2"/>
                </a:solidFill>
              </a:rPr>
              <a:t>Select one of the planes to create a 2D sketch on the plane. We may use the </a:t>
            </a:r>
            <a:r>
              <a:rPr lang="en-US" sz="2000" dirty="0" err="1">
                <a:solidFill>
                  <a:schemeClr val="accent2"/>
                </a:solidFill>
              </a:rPr>
              <a:t>xy</a:t>
            </a:r>
            <a:r>
              <a:rPr lang="en-US" sz="2000" dirty="0">
                <a:solidFill>
                  <a:schemeClr val="accent2"/>
                </a:solidFill>
              </a:rPr>
              <a:t> plane for our first few examples.</a:t>
            </a:r>
          </a:p>
          <a:p>
            <a:r>
              <a:rPr lang="en-US" sz="2000" dirty="0">
                <a:solidFill>
                  <a:schemeClr val="accent2"/>
                </a:solidFill>
              </a:rPr>
              <a:t>Three plane choices are available (refer to xyz icon below for orientation):</a:t>
            </a:r>
          </a:p>
          <a:p>
            <a:pPr>
              <a:buFontTx/>
              <a:buChar char="•"/>
            </a:pPr>
            <a:r>
              <a:rPr lang="en-US" sz="2000" dirty="0">
                <a:solidFill>
                  <a:schemeClr val="accent2"/>
                </a:solidFill>
              </a:rPr>
              <a:t> </a:t>
            </a:r>
            <a:r>
              <a:rPr lang="en-US" sz="2000" dirty="0" err="1">
                <a:solidFill>
                  <a:schemeClr val="accent2"/>
                </a:solidFill>
              </a:rPr>
              <a:t>xy</a:t>
            </a:r>
            <a:r>
              <a:rPr lang="en-US" sz="2000" dirty="0">
                <a:solidFill>
                  <a:schemeClr val="accent2"/>
                </a:solidFill>
              </a:rPr>
              <a:t> plane –front view</a:t>
            </a:r>
          </a:p>
          <a:p>
            <a:pPr>
              <a:buFontTx/>
              <a:buChar char="•"/>
            </a:pPr>
            <a:r>
              <a:rPr lang="en-US" sz="2000" dirty="0">
                <a:solidFill>
                  <a:schemeClr val="accent2"/>
                </a:solidFill>
              </a:rPr>
              <a:t> </a:t>
            </a:r>
            <a:r>
              <a:rPr lang="en-US" sz="2000" dirty="0" err="1">
                <a:solidFill>
                  <a:schemeClr val="accent2"/>
                </a:solidFill>
              </a:rPr>
              <a:t>zx</a:t>
            </a:r>
            <a:r>
              <a:rPr lang="en-US" sz="2000" dirty="0">
                <a:solidFill>
                  <a:schemeClr val="accent2"/>
                </a:solidFill>
              </a:rPr>
              <a:t> plane – top view</a:t>
            </a:r>
          </a:p>
          <a:p>
            <a:pPr>
              <a:buFontTx/>
              <a:buChar char="•"/>
            </a:pPr>
            <a:r>
              <a:rPr lang="en-US" sz="2000" dirty="0">
                <a:solidFill>
                  <a:schemeClr val="accent2"/>
                </a:solidFill>
              </a:rPr>
              <a:t> </a:t>
            </a:r>
            <a:r>
              <a:rPr lang="en-US" sz="2000" dirty="0" err="1">
                <a:solidFill>
                  <a:schemeClr val="accent2"/>
                </a:solidFill>
              </a:rPr>
              <a:t>yz</a:t>
            </a:r>
            <a:r>
              <a:rPr lang="en-US" sz="2000" dirty="0">
                <a:solidFill>
                  <a:schemeClr val="accent2"/>
                </a:solidFill>
              </a:rPr>
              <a:t> plane – right side view   </a:t>
            </a:r>
          </a:p>
        </p:txBody>
      </p:sp>
      <p:pic>
        <p:nvPicPr>
          <p:cNvPr id="3" name="Picture 2"/>
          <p:cNvPicPr>
            <a:picLocks noChangeAspect="1"/>
          </p:cNvPicPr>
          <p:nvPr/>
        </p:nvPicPr>
        <p:blipFill>
          <a:blip r:embed="rId4"/>
          <a:stretch>
            <a:fillRect/>
          </a:stretch>
        </p:blipFill>
        <p:spPr>
          <a:xfrm>
            <a:off x="48419" y="3221038"/>
            <a:ext cx="3133725" cy="33909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xfrm>
            <a:off x="8667750" y="0"/>
            <a:ext cx="476250" cy="381000"/>
          </a:xfrm>
          <a:noFill/>
        </p:spPr>
        <p:txBody>
          <a:bodyPr/>
          <a:lstStyle/>
          <a:p>
            <a:fld id="{A7B79E0B-B225-4510-80DB-D16C0177A62D}" type="slidenum">
              <a:rPr lang="en-US" smtClean="0">
                <a:cs typeface="Arial" charset="0"/>
              </a:rPr>
              <a:pPr/>
              <a:t>7</a:t>
            </a:fld>
            <a:endParaRPr lang="en-US">
              <a:cs typeface="Arial" charset="0"/>
            </a:endParaRPr>
          </a:p>
        </p:txBody>
      </p:sp>
      <p:sp>
        <p:nvSpPr>
          <p:cNvPr id="21506"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1507"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6" name="Rectangle 2"/>
          <p:cNvSpPr>
            <a:spLocks noGrp="1" noChangeArrowheads="1"/>
          </p:cNvSpPr>
          <p:nvPr>
            <p:ph type="ctrTitle"/>
          </p:nvPr>
        </p:nvSpPr>
        <p:spPr>
          <a:xfrm>
            <a:off x="0" y="390525"/>
            <a:ext cx="6934200" cy="485775"/>
          </a:xfrm>
        </p:spPr>
        <p:txBody>
          <a:bodyPr/>
          <a:lstStyle/>
          <a:p>
            <a:pPr algn="l">
              <a:spcBef>
                <a:spcPct val="20000"/>
              </a:spcBef>
              <a:defRPr/>
            </a:pPr>
            <a:r>
              <a:rPr lang="en-US" altLang="zh-TW" sz="2000" b="1" u="sng" kern="1200" dirty="0">
                <a:solidFill>
                  <a:schemeClr val="accent2"/>
                </a:solidFill>
                <a:ea typeface="+mn-ea"/>
                <a:cs typeface="Times New Roman" pitchFamily="18" charset="0"/>
              </a:rPr>
              <a:t>Creating Rough Sketches </a:t>
            </a:r>
            <a:endParaRPr lang="zh-TW" altLang="en-US" sz="2000" b="1" u="sng" kern="1200" dirty="0">
              <a:solidFill>
                <a:schemeClr val="accent2"/>
              </a:solidFill>
              <a:ea typeface="+mn-ea"/>
              <a:cs typeface="Times New Roman" pitchFamily="18" charset="0"/>
            </a:endParaRPr>
          </a:p>
        </p:txBody>
      </p:sp>
      <p:sp>
        <p:nvSpPr>
          <p:cNvPr id="7" name="Rectangle 3"/>
          <p:cNvSpPr txBox="1">
            <a:spLocks noChangeArrowheads="1"/>
          </p:cNvSpPr>
          <p:nvPr/>
        </p:nvSpPr>
        <p:spPr bwMode="auto">
          <a:xfrm>
            <a:off x="0" y="895350"/>
            <a:ext cx="9144000" cy="5371338"/>
          </a:xfrm>
          <a:prstGeom prst="rect">
            <a:avLst/>
          </a:prstGeom>
          <a:noFill/>
          <a:ln w="9525">
            <a:noFill/>
            <a:miter lim="800000"/>
            <a:headEnd/>
            <a:tailEnd/>
          </a:ln>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defRPr/>
            </a:pPr>
            <a:r>
              <a:rPr lang="en-US" altLang="zh-TW" sz="1800" dirty="0">
                <a:solidFill>
                  <a:schemeClr val="accent2"/>
                </a:solidFill>
                <a:cs typeface="Times New Roman" pitchFamily="18" charset="0"/>
              </a:rPr>
              <a:t>As the name implies, a rough sketch is not precise at all. When sketching, we simply sketch the geometry so that it closely resembles the desired shape. Precise scale or lengths are not needed. Autodesk Inventor provides us with many tools to assist us in finalizing sketches. For example, geometric entities such as horizontal and vertical lines are set automatically. However, if the rough sketches are poor, it will require much more work to generate the desired parametric sketches. Here are some general guidelines for creating sketches in Autodesk Inventor:</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Create a sketch that is proportional to the desired shape. Concentrate on the shapes and forms of the design.</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Keep the sketches simple. Leave out small geometry features such as fillets, rounds and chamfers; they can be added later. </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Exaggerate the geometric features of the desired shape. For example if a desired angle is 85</a:t>
            </a:r>
            <a:r>
              <a:rPr lang="en-US" altLang="zh-TW" sz="1800" b="1" i="1" baseline="30000" dirty="0">
                <a:solidFill>
                  <a:schemeClr val="accent2"/>
                </a:solidFill>
                <a:cs typeface="Times New Roman" pitchFamily="18" charset="0"/>
              </a:rPr>
              <a:t>O</a:t>
            </a:r>
            <a:r>
              <a:rPr lang="en-US" altLang="zh-TW" sz="1800" b="1" i="1" dirty="0">
                <a:solidFill>
                  <a:schemeClr val="accent2"/>
                </a:solidFill>
                <a:cs typeface="Times New Roman" pitchFamily="18" charset="0"/>
              </a:rPr>
              <a:t> create an angle of 50-60</a:t>
            </a:r>
            <a:r>
              <a:rPr lang="en-US" altLang="zh-TW" sz="1800" b="1" i="1" baseline="30000" dirty="0">
                <a:solidFill>
                  <a:schemeClr val="accent2"/>
                </a:solidFill>
                <a:cs typeface="Times New Roman" pitchFamily="18" charset="0"/>
              </a:rPr>
              <a:t>O</a:t>
            </a:r>
            <a:r>
              <a:rPr lang="en-US" altLang="zh-TW" sz="1800" b="1" i="1" dirty="0">
                <a:solidFill>
                  <a:schemeClr val="accent2"/>
                </a:solidFill>
                <a:cs typeface="Times New Roman" pitchFamily="18" charset="0"/>
              </a:rPr>
              <a:t> or Inventor may assume that the intended angle is 90</a:t>
            </a:r>
            <a:r>
              <a:rPr lang="en-US" altLang="zh-TW" sz="1800" b="1" i="1" baseline="30000" dirty="0">
                <a:solidFill>
                  <a:schemeClr val="accent2"/>
                </a:solidFill>
                <a:cs typeface="Times New Roman" pitchFamily="18" charset="0"/>
              </a:rPr>
              <a:t>O</a:t>
            </a:r>
            <a:r>
              <a:rPr lang="en-US" altLang="zh-TW" sz="1800" b="1" i="1" dirty="0">
                <a:solidFill>
                  <a:schemeClr val="accent2"/>
                </a:solidFill>
                <a:cs typeface="Times New Roman" pitchFamily="18" charset="0"/>
              </a:rPr>
              <a:t> and draw it that way. </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Draw the geometry so that it does not overlap.</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The sketched geometric entities </a:t>
            </a:r>
            <a:r>
              <a:rPr lang="en-US" altLang="zh-TW" sz="1800" b="1" i="1" u="sng" dirty="0">
                <a:solidFill>
                  <a:schemeClr val="accent2"/>
                </a:solidFill>
                <a:cs typeface="Times New Roman" pitchFamily="18" charset="0"/>
              </a:rPr>
              <a:t>must</a:t>
            </a:r>
            <a:r>
              <a:rPr lang="en-US" altLang="zh-TW" sz="1800" b="1" i="1" dirty="0">
                <a:solidFill>
                  <a:schemeClr val="accent2"/>
                </a:solidFill>
                <a:cs typeface="Times New Roman" pitchFamily="18" charset="0"/>
              </a:rPr>
              <a:t> form a closed region.</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Alternatively dimensions and constraints may be included as the sketch is drawn.</a:t>
            </a:r>
          </a:p>
          <a:p>
            <a:pPr marL="342900" indent="-342900" algn="l">
              <a:buFont typeface="Symbol" pitchFamily="18" charset="2"/>
              <a:buChar char="¨"/>
              <a:tabLst>
                <a:tab pos="342900" algn="l"/>
              </a:tabLst>
              <a:defRPr/>
            </a:pPr>
            <a:r>
              <a:rPr lang="en-US" altLang="zh-TW" sz="1800" b="1" i="1" dirty="0">
                <a:solidFill>
                  <a:schemeClr val="accent2"/>
                </a:solidFill>
                <a:cs typeface="Times New Roman" pitchFamily="18" charset="0"/>
              </a:rPr>
              <a:t>If you have experience with other CAD programs you may need to temporally forget its conventions as Inventor conventions are probably significantly different.   </a:t>
            </a:r>
            <a:endParaRPr lang="zh-TW" altLang="en-US" sz="1800" b="1" i="1" dirty="0">
              <a:solidFill>
                <a:schemeClr val="accent2"/>
              </a:solidFil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F33500-58F1-45C7-8563-F2021A4125E7}"/>
              </a:ext>
            </a:extLst>
          </p:cNvPr>
          <p:cNvPicPr>
            <a:picLocks noChangeAspect="1"/>
          </p:cNvPicPr>
          <p:nvPr/>
        </p:nvPicPr>
        <p:blipFill>
          <a:blip r:embed="rId2"/>
          <a:stretch>
            <a:fillRect/>
          </a:stretch>
        </p:blipFill>
        <p:spPr>
          <a:xfrm>
            <a:off x="464948" y="4780380"/>
            <a:ext cx="8596312" cy="994303"/>
          </a:xfrm>
          <a:prstGeom prst="rect">
            <a:avLst/>
          </a:prstGeom>
        </p:spPr>
      </p:pic>
      <p:sp>
        <p:nvSpPr>
          <p:cNvPr id="22529" name="Slide Number Placeholder 5"/>
          <p:cNvSpPr>
            <a:spLocks noGrp="1"/>
          </p:cNvSpPr>
          <p:nvPr>
            <p:ph type="sldNum" sz="quarter" idx="12"/>
          </p:nvPr>
        </p:nvSpPr>
        <p:spPr>
          <a:xfrm>
            <a:off x="8667750" y="0"/>
            <a:ext cx="476250" cy="381000"/>
          </a:xfrm>
          <a:noFill/>
        </p:spPr>
        <p:txBody>
          <a:bodyPr/>
          <a:lstStyle/>
          <a:p>
            <a:fld id="{AE63DFBF-78D6-4561-BD29-4623887A0936}" type="slidenum">
              <a:rPr lang="en-US" b="1" smtClean="0">
                <a:solidFill>
                  <a:schemeClr val="accent2"/>
                </a:solidFill>
                <a:cs typeface="Arial" charset="0"/>
              </a:rPr>
              <a:pPr/>
              <a:t>8</a:t>
            </a:fld>
            <a:endParaRPr lang="en-US" b="1" dirty="0">
              <a:solidFill>
                <a:schemeClr val="accent2"/>
              </a:solidFill>
              <a:cs typeface="Arial" charset="0"/>
            </a:endParaRPr>
          </a:p>
        </p:txBody>
      </p:sp>
      <p:sp>
        <p:nvSpPr>
          <p:cNvPr id="22530"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2531"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6" name="Rectangle 2"/>
          <p:cNvSpPr>
            <a:spLocks noGrp="1" noChangeArrowheads="1"/>
          </p:cNvSpPr>
          <p:nvPr>
            <p:ph type="ctrTitle"/>
          </p:nvPr>
        </p:nvSpPr>
        <p:spPr>
          <a:xfrm>
            <a:off x="0" y="381000"/>
            <a:ext cx="6934200" cy="476250"/>
          </a:xfrm>
        </p:spPr>
        <p:txBody>
          <a:bodyPr/>
          <a:lstStyle/>
          <a:p>
            <a:pPr algn="l">
              <a:defRPr/>
            </a:pPr>
            <a:r>
              <a:rPr lang="en-US" altLang="zh-TW" sz="2400" b="1" u="sng" kern="1200" dirty="0">
                <a:solidFill>
                  <a:schemeClr val="accent2"/>
                </a:solidFill>
                <a:ea typeface="+mn-ea"/>
                <a:cs typeface="Times New Roman" pitchFamily="18" charset="0"/>
              </a:rPr>
              <a:t>Creating Rough Sketches </a:t>
            </a:r>
            <a:endParaRPr lang="zh-TW" altLang="en-US" sz="2400" b="1" u="sng" kern="1200" dirty="0">
              <a:solidFill>
                <a:schemeClr val="accent2"/>
              </a:solidFill>
              <a:ea typeface="+mn-ea"/>
              <a:cs typeface="Times New Roman" pitchFamily="18" charset="0"/>
            </a:endParaRPr>
          </a:p>
        </p:txBody>
      </p:sp>
      <p:pic>
        <p:nvPicPr>
          <p:cNvPr id="8" name="Picture 16" descr="Fig 02-13_lines"/>
          <p:cNvPicPr>
            <a:picLocks noChangeAspect="1" noChangeArrowheads="1"/>
          </p:cNvPicPr>
          <p:nvPr/>
        </p:nvPicPr>
        <p:blipFill>
          <a:blip r:embed="rId3">
            <a:lum bright="-24000" contrast="40000"/>
            <a:grayscl/>
          </a:blip>
          <a:srcRect/>
          <a:stretch>
            <a:fillRect/>
          </a:stretch>
        </p:blipFill>
        <p:spPr bwMode="auto">
          <a:xfrm>
            <a:off x="228600" y="931863"/>
            <a:ext cx="2514600" cy="2190750"/>
          </a:xfrm>
          <a:prstGeom prst="rect">
            <a:avLst/>
          </a:prstGeom>
          <a:noFill/>
          <a:ln w="9525">
            <a:solidFill>
              <a:srgbClr val="000000"/>
            </a:solidFill>
            <a:miter lim="800000"/>
            <a:headEnd/>
            <a:tailEnd/>
          </a:ln>
          <a:effectLst>
            <a:outerShdw dist="107763" dir="2700000" algn="ctr" rotWithShape="0">
              <a:srgbClr val="808080"/>
            </a:outerShdw>
          </a:effectLst>
          <a:extLst/>
        </p:spPr>
      </p:pic>
      <p:pic>
        <p:nvPicPr>
          <p:cNvPr id="11" name="Picture 1"/>
          <p:cNvPicPr>
            <a:picLocks noChangeAspect="1" noChangeArrowheads="1"/>
          </p:cNvPicPr>
          <p:nvPr/>
        </p:nvPicPr>
        <p:blipFill>
          <a:blip r:embed="rId4"/>
          <a:srcRect/>
          <a:stretch>
            <a:fillRect/>
          </a:stretch>
        </p:blipFill>
        <p:spPr bwMode="auto">
          <a:xfrm>
            <a:off x="4572000" y="503238"/>
            <a:ext cx="3400425" cy="2743200"/>
          </a:xfrm>
          <a:prstGeom prst="rect">
            <a:avLst/>
          </a:prstGeom>
          <a:noFill/>
          <a:ln w="9525">
            <a:solidFill>
              <a:srgbClr val="000000"/>
            </a:solidFill>
            <a:miter lim="800000"/>
            <a:headEnd/>
            <a:tailEnd/>
          </a:ln>
          <a:effectLst>
            <a:outerShdw dist="107763" dir="2700000" algn="ctr" rotWithShape="0">
              <a:srgbClr val="808080">
                <a:alpha val="50000"/>
              </a:srgbClr>
            </a:outerShdw>
          </a:effectLst>
          <a:extLst/>
        </p:spPr>
      </p:pic>
      <p:sp>
        <p:nvSpPr>
          <p:cNvPr id="22535" name="Rectangle 2"/>
          <p:cNvSpPr>
            <a:spLocks noChangeArrowheads="1"/>
          </p:cNvSpPr>
          <p:nvPr/>
        </p:nvSpPr>
        <p:spPr bwMode="auto">
          <a:xfrm>
            <a:off x="215900" y="3240088"/>
            <a:ext cx="8689975" cy="1477962"/>
          </a:xfrm>
          <a:prstGeom prst="rect">
            <a:avLst/>
          </a:prstGeom>
          <a:noFill/>
          <a:ln w="9525">
            <a:noFill/>
            <a:miter lim="800000"/>
            <a:headEnd/>
            <a:tailEnd/>
          </a:ln>
        </p:spPr>
        <p:txBody>
          <a:bodyPr>
            <a:spAutoFit/>
          </a:bodyPr>
          <a:lstStyle/>
          <a:p>
            <a:r>
              <a:rPr lang="en-US" altLang="zh-TW" sz="1800" b="1" u="sng" dirty="0">
                <a:solidFill>
                  <a:schemeClr val="accent2"/>
                </a:solidFill>
                <a:ea typeface="新細明體" pitchFamily="18" charset="-120"/>
                <a:cs typeface="Times New Roman" pitchFamily="18" charset="0"/>
              </a:rPr>
              <a:t>Dimensions and Constraints</a:t>
            </a:r>
          </a:p>
          <a:p>
            <a:r>
              <a:rPr lang="en-US" altLang="zh-TW" sz="1800" dirty="0">
                <a:solidFill>
                  <a:schemeClr val="accent2"/>
                </a:solidFill>
                <a:ea typeface="新細明體" pitchFamily="18" charset="-120"/>
                <a:cs typeface="Times New Roman" pitchFamily="18" charset="0"/>
              </a:rPr>
              <a:t>Once a rough sketch has been created, we can control the sketch (and thus capture our </a:t>
            </a:r>
            <a:r>
              <a:rPr lang="en-US" altLang="zh-TW" sz="1800" b="1" i="1" u="sng" dirty="0">
                <a:solidFill>
                  <a:schemeClr val="accent2"/>
                </a:solidFill>
                <a:ea typeface="新細明體" pitchFamily="18" charset="-120"/>
                <a:cs typeface="Times New Roman" pitchFamily="18" charset="0"/>
              </a:rPr>
              <a:t>design intent</a:t>
            </a:r>
            <a:r>
              <a:rPr lang="en-US" altLang="zh-TW" sz="1800" dirty="0">
                <a:solidFill>
                  <a:schemeClr val="accent2"/>
                </a:solidFill>
                <a:ea typeface="新細明體" pitchFamily="18" charset="-120"/>
                <a:cs typeface="Times New Roman" pitchFamily="18" charset="0"/>
              </a:rPr>
              <a:t>) by adding </a:t>
            </a:r>
            <a:r>
              <a:rPr lang="en-US" altLang="zh-TW" sz="1800" b="1" i="1" dirty="0">
                <a:solidFill>
                  <a:schemeClr val="accent2"/>
                </a:solidFill>
                <a:ea typeface="新細明體" pitchFamily="18" charset="-120"/>
                <a:cs typeface="Times New Roman" pitchFamily="18" charset="0"/>
              </a:rPr>
              <a:t>dimensions</a:t>
            </a:r>
            <a:r>
              <a:rPr lang="en-US" altLang="zh-TW" sz="1800" dirty="0">
                <a:solidFill>
                  <a:schemeClr val="accent2"/>
                </a:solidFill>
                <a:ea typeface="新細明體" pitchFamily="18" charset="-120"/>
                <a:cs typeface="Times New Roman" pitchFamily="18" charset="0"/>
              </a:rPr>
              <a:t> and </a:t>
            </a:r>
            <a:r>
              <a:rPr lang="en-US" altLang="zh-TW" sz="1800" b="1" i="1" dirty="0">
                <a:solidFill>
                  <a:schemeClr val="accent2"/>
                </a:solidFill>
                <a:ea typeface="新細明體" pitchFamily="18" charset="-120"/>
                <a:cs typeface="Times New Roman" pitchFamily="18" charset="0"/>
              </a:rPr>
              <a:t>constraints</a:t>
            </a:r>
            <a:r>
              <a:rPr lang="en-US" altLang="zh-TW" sz="1800" dirty="0">
                <a:solidFill>
                  <a:schemeClr val="accent2"/>
                </a:solidFill>
                <a:ea typeface="新細明體" pitchFamily="18" charset="-120"/>
                <a:cs typeface="Times New Roman" pitchFamily="18" charset="0"/>
              </a:rPr>
              <a:t>.</a:t>
            </a:r>
          </a:p>
          <a:p>
            <a:r>
              <a:rPr lang="en-US" altLang="zh-TW" sz="1800" b="1" i="1" u="sng" dirty="0">
                <a:solidFill>
                  <a:schemeClr val="accent2"/>
                </a:solidFill>
                <a:ea typeface="新細明體" pitchFamily="18" charset="-120"/>
                <a:cs typeface="Times New Roman" pitchFamily="18" charset="0"/>
              </a:rPr>
              <a:t>Dimensions</a:t>
            </a:r>
            <a:r>
              <a:rPr lang="en-US" altLang="zh-TW" sz="1800" dirty="0">
                <a:solidFill>
                  <a:schemeClr val="accent2"/>
                </a:solidFill>
                <a:ea typeface="新細明體" pitchFamily="18" charset="-120"/>
                <a:cs typeface="Times New Roman" pitchFamily="18" charset="0"/>
              </a:rPr>
              <a:t> – used to control the length of lines, diameter of holes, angles, etc.</a:t>
            </a:r>
          </a:p>
          <a:p>
            <a:r>
              <a:rPr lang="en-US" altLang="zh-TW" sz="1800" b="1" i="1" u="sng" dirty="0">
                <a:solidFill>
                  <a:schemeClr val="accent2"/>
                </a:solidFill>
                <a:ea typeface="新細明體" pitchFamily="18" charset="-120"/>
                <a:cs typeface="Times New Roman" pitchFamily="18" charset="0"/>
              </a:rPr>
              <a:t>Constraints</a:t>
            </a:r>
            <a:r>
              <a:rPr lang="en-US" altLang="zh-TW" sz="1800" dirty="0">
                <a:solidFill>
                  <a:schemeClr val="accent2"/>
                </a:solidFill>
                <a:ea typeface="新細明體" pitchFamily="18" charset="-120"/>
                <a:cs typeface="Times New Roman" pitchFamily="18" charset="0"/>
              </a:rPr>
              <a:t> – used to make various features horizontal, perpendicular, co-linear, tangent, etc.</a:t>
            </a:r>
          </a:p>
        </p:txBody>
      </p:sp>
      <p:sp>
        <p:nvSpPr>
          <p:cNvPr id="13" name="Right Arrow 12"/>
          <p:cNvSpPr/>
          <p:nvPr/>
        </p:nvSpPr>
        <p:spPr>
          <a:xfrm>
            <a:off x="3333750" y="1874838"/>
            <a:ext cx="895350" cy="304800"/>
          </a:xfrm>
          <a:prstGeom prst="rightArrow">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ight Brace 16"/>
          <p:cNvSpPr/>
          <p:nvPr/>
        </p:nvSpPr>
        <p:spPr>
          <a:xfrm rot="5400000">
            <a:off x="5700046" y="5250402"/>
            <a:ext cx="439738" cy="1330325"/>
          </a:xfrm>
          <a:prstGeom prst="righ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538" name="Rectangle 19"/>
          <p:cNvSpPr>
            <a:spLocks noChangeArrowheads="1"/>
          </p:cNvSpPr>
          <p:nvPr/>
        </p:nvSpPr>
        <p:spPr bwMode="auto">
          <a:xfrm>
            <a:off x="4510024" y="6156770"/>
            <a:ext cx="2836863" cy="336550"/>
          </a:xfrm>
          <a:prstGeom prst="rect">
            <a:avLst/>
          </a:prstGeom>
          <a:noFill/>
          <a:ln w="9525">
            <a:noFill/>
            <a:miter lim="800000"/>
            <a:headEnd/>
            <a:tailEnd/>
          </a:ln>
        </p:spPr>
        <p:txBody>
          <a:bodyPr wrap="none">
            <a:spAutoFit/>
          </a:bodyPr>
          <a:lstStyle/>
          <a:p>
            <a:pPr algn="ctr"/>
            <a:r>
              <a:rPr lang="en-US" altLang="zh-TW" sz="1600" b="1" dirty="0">
                <a:solidFill>
                  <a:schemeClr val="accent2"/>
                </a:solidFill>
                <a:ea typeface="新細明體" pitchFamily="18" charset="-120"/>
                <a:cs typeface="Times New Roman" pitchFamily="18" charset="0"/>
              </a:rPr>
              <a:t>Dimension and</a:t>
            </a:r>
            <a:r>
              <a:rPr lang="en-US" altLang="zh-TW" sz="1600" dirty="0">
                <a:solidFill>
                  <a:schemeClr val="accent2"/>
                </a:solidFill>
                <a:ea typeface="新細明體" pitchFamily="18" charset="-120"/>
                <a:cs typeface="Times New Roman" pitchFamily="18" charset="0"/>
              </a:rPr>
              <a:t> Constraint tools</a:t>
            </a:r>
            <a:endParaRPr lang="en-US" sz="1600" dirty="0">
              <a:ea typeface="新細明體" pitchFamily="18" charset="-120"/>
            </a:endParaRPr>
          </a:p>
        </p:txBody>
      </p:sp>
      <p:sp>
        <p:nvSpPr>
          <p:cNvPr id="22540" name="TextBox 3"/>
          <p:cNvSpPr txBox="1">
            <a:spLocks noChangeArrowheads="1"/>
          </p:cNvSpPr>
          <p:nvPr/>
        </p:nvSpPr>
        <p:spPr bwMode="auto">
          <a:xfrm>
            <a:off x="2465388" y="6243638"/>
            <a:ext cx="1474787" cy="346075"/>
          </a:xfrm>
          <a:prstGeom prst="rect">
            <a:avLst/>
          </a:prstGeom>
          <a:noFill/>
          <a:ln w="9525">
            <a:solidFill>
              <a:schemeClr val="tx1"/>
            </a:solidFill>
            <a:miter lim="800000"/>
            <a:headEnd/>
            <a:tailEnd/>
          </a:ln>
        </p:spPr>
        <p:txBody>
          <a:bodyPr wrap="none">
            <a:spAutoFit/>
          </a:bodyPr>
          <a:lstStyle/>
          <a:p>
            <a:r>
              <a:rPr lang="en-US" sz="1600" b="1" dirty="0">
                <a:solidFill>
                  <a:schemeClr val="accent2"/>
                </a:solidFill>
              </a:rPr>
              <a:t>Sketch Ribbon</a:t>
            </a:r>
          </a:p>
        </p:txBody>
      </p:sp>
      <p:cxnSp>
        <p:nvCxnSpPr>
          <p:cNvPr id="14" name="Straight Arrow Connector 13"/>
          <p:cNvCxnSpPr>
            <a:cxnSpLocks/>
            <a:stCxn id="22540" idx="1"/>
          </p:cNvCxnSpPr>
          <p:nvPr/>
        </p:nvCxnSpPr>
        <p:spPr>
          <a:xfrm flipH="1" flipV="1">
            <a:off x="1572768" y="5505451"/>
            <a:ext cx="892620" cy="9112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22540" idx="3"/>
          </p:cNvCxnSpPr>
          <p:nvPr/>
        </p:nvCxnSpPr>
        <p:spPr>
          <a:xfrm flipV="1">
            <a:off x="3940175" y="5453063"/>
            <a:ext cx="1330326" cy="9636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xfrm>
            <a:off x="8667750" y="0"/>
            <a:ext cx="476250" cy="381000"/>
          </a:xfrm>
          <a:noFill/>
        </p:spPr>
        <p:txBody>
          <a:bodyPr/>
          <a:lstStyle/>
          <a:p>
            <a:fld id="{CBDA80C2-EE89-4054-9BD7-C6B99407B2D0}" type="slidenum">
              <a:rPr lang="en-US" b="1" smtClean="0">
                <a:solidFill>
                  <a:schemeClr val="accent2"/>
                </a:solidFill>
                <a:cs typeface="Arial" charset="0"/>
              </a:rPr>
              <a:pPr/>
              <a:t>9</a:t>
            </a:fld>
            <a:endParaRPr lang="en-US" b="1" dirty="0">
              <a:solidFill>
                <a:schemeClr val="accent2"/>
              </a:solidFill>
              <a:cs typeface="Arial" charset="0"/>
            </a:endParaRPr>
          </a:p>
        </p:txBody>
      </p:sp>
      <p:sp>
        <p:nvSpPr>
          <p:cNvPr id="23554" name="Line 3"/>
          <p:cNvSpPr>
            <a:spLocks noChangeShapeType="1"/>
          </p:cNvSpPr>
          <p:nvPr/>
        </p:nvSpPr>
        <p:spPr bwMode="auto">
          <a:xfrm>
            <a:off x="0" y="381000"/>
            <a:ext cx="9144000" cy="0"/>
          </a:xfrm>
          <a:prstGeom prst="line">
            <a:avLst/>
          </a:prstGeom>
          <a:noFill/>
          <a:ln w="38100">
            <a:solidFill>
              <a:schemeClr val="accent2"/>
            </a:solidFill>
            <a:round/>
            <a:headEnd/>
            <a:tailEnd/>
          </a:ln>
        </p:spPr>
        <p:txBody>
          <a:bodyPr/>
          <a:lstStyle/>
          <a:p>
            <a:endParaRPr lang="en-US"/>
          </a:p>
        </p:txBody>
      </p:sp>
      <p:sp>
        <p:nvSpPr>
          <p:cNvPr id="23555" name="Rectangle 7"/>
          <p:cNvSpPr>
            <a:spLocks noChangeArrowheads="1"/>
          </p:cNvSpPr>
          <p:nvPr/>
        </p:nvSpPr>
        <p:spPr bwMode="auto">
          <a:xfrm>
            <a:off x="0" y="0"/>
            <a:ext cx="7239000" cy="381000"/>
          </a:xfrm>
          <a:prstGeom prst="rect">
            <a:avLst/>
          </a:prstGeom>
          <a:noFill/>
          <a:ln w="9525">
            <a:noFill/>
            <a:miter lim="800000"/>
            <a:headEnd/>
            <a:tailEnd/>
          </a:ln>
        </p:spPr>
        <p:txBody>
          <a:bodyPr/>
          <a:lstStyle/>
          <a:p>
            <a:pPr>
              <a:spcBef>
                <a:spcPct val="20000"/>
              </a:spcBef>
            </a:pPr>
            <a:r>
              <a:rPr lang="en-US" sz="2000">
                <a:solidFill>
                  <a:schemeClr val="accent2"/>
                </a:solidFill>
                <a:cs typeface="Times New Roman" pitchFamily="18" charset="0"/>
              </a:rPr>
              <a:t>EGR 110 – Inventor Lecture #1</a:t>
            </a:r>
            <a:endParaRPr lang="en-US" sz="3200"/>
          </a:p>
        </p:txBody>
      </p:sp>
      <p:sp>
        <p:nvSpPr>
          <p:cNvPr id="7" name="Rectangle 2"/>
          <p:cNvSpPr>
            <a:spLocks noGrp="1" noChangeArrowheads="1"/>
          </p:cNvSpPr>
          <p:nvPr>
            <p:ph type="ctrTitle"/>
          </p:nvPr>
        </p:nvSpPr>
        <p:spPr>
          <a:xfrm>
            <a:off x="0" y="466725"/>
            <a:ext cx="7440613" cy="360363"/>
          </a:xfrm>
        </p:spPr>
        <p:txBody>
          <a:bodyPr/>
          <a:lstStyle/>
          <a:p>
            <a:pPr algn="l">
              <a:defRPr/>
            </a:pPr>
            <a:r>
              <a:rPr lang="en-US" altLang="zh-TW" sz="2800" b="1" u="sng" kern="1200" dirty="0">
                <a:solidFill>
                  <a:schemeClr val="accent2"/>
                </a:solidFill>
                <a:ea typeface="+mn-ea"/>
                <a:cs typeface="Times New Roman" pitchFamily="18" charset="0"/>
              </a:rPr>
              <a:t>Dimension and Geometric Constraint Symbols</a:t>
            </a:r>
            <a:endParaRPr lang="zh-TW" altLang="en-US" sz="2800" b="1" u="sng" kern="1200" dirty="0">
              <a:solidFill>
                <a:schemeClr val="accent2"/>
              </a:solidFill>
              <a:ea typeface="+mn-ea"/>
              <a:cs typeface="Times New Roman" pitchFamily="18" charset="0"/>
            </a:endParaRPr>
          </a:p>
        </p:txBody>
      </p:sp>
      <p:pic>
        <p:nvPicPr>
          <p:cNvPr id="23557" name="Picture 2"/>
          <p:cNvPicPr>
            <a:picLocks noChangeAspect="1" noChangeArrowheads="1"/>
          </p:cNvPicPr>
          <p:nvPr/>
        </p:nvPicPr>
        <p:blipFill>
          <a:blip r:embed="rId2"/>
          <a:srcRect/>
          <a:stretch>
            <a:fillRect/>
          </a:stretch>
        </p:blipFill>
        <p:spPr bwMode="auto">
          <a:xfrm>
            <a:off x="1458913" y="871538"/>
            <a:ext cx="2705100" cy="1414462"/>
          </a:xfrm>
          <a:prstGeom prst="rect">
            <a:avLst/>
          </a:prstGeom>
          <a:noFill/>
          <a:ln w="9525">
            <a:noFill/>
            <a:miter lim="800000"/>
            <a:headEnd/>
            <a:tailEnd/>
          </a:ln>
        </p:spPr>
      </p:pic>
      <p:pic>
        <p:nvPicPr>
          <p:cNvPr id="23558" name="Picture 1"/>
          <p:cNvPicPr>
            <a:picLocks noChangeAspect="1"/>
          </p:cNvPicPr>
          <p:nvPr/>
        </p:nvPicPr>
        <p:blipFill>
          <a:blip r:embed="rId3"/>
          <a:srcRect/>
          <a:stretch>
            <a:fillRect/>
          </a:stretch>
        </p:blipFill>
        <p:spPr bwMode="auto">
          <a:xfrm>
            <a:off x="401638" y="2049463"/>
            <a:ext cx="914400" cy="762000"/>
          </a:xfrm>
          <a:prstGeom prst="rect">
            <a:avLst/>
          </a:prstGeom>
          <a:noFill/>
          <a:ln w="9525">
            <a:noFill/>
            <a:miter lim="800000"/>
            <a:headEnd/>
            <a:tailEnd/>
          </a:ln>
        </p:spPr>
      </p:pic>
      <p:pic>
        <p:nvPicPr>
          <p:cNvPr id="23559" name="Picture 2"/>
          <p:cNvPicPr>
            <a:picLocks noChangeAspect="1"/>
          </p:cNvPicPr>
          <p:nvPr/>
        </p:nvPicPr>
        <p:blipFill>
          <a:blip r:embed="rId4"/>
          <a:srcRect/>
          <a:stretch>
            <a:fillRect/>
          </a:stretch>
        </p:blipFill>
        <p:spPr bwMode="auto">
          <a:xfrm>
            <a:off x="401638" y="2811463"/>
            <a:ext cx="712787" cy="1820862"/>
          </a:xfrm>
          <a:prstGeom prst="rect">
            <a:avLst/>
          </a:prstGeom>
          <a:noFill/>
          <a:ln w="9525">
            <a:noFill/>
            <a:miter lim="800000"/>
            <a:headEnd/>
            <a:tailEnd/>
          </a:ln>
        </p:spPr>
      </p:pic>
      <p:sp>
        <p:nvSpPr>
          <p:cNvPr id="23560" name="TextBox 3"/>
          <p:cNvSpPr txBox="1">
            <a:spLocks noChangeArrowheads="1"/>
          </p:cNvSpPr>
          <p:nvPr/>
        </p:nvSpPr>
        <p:spPr bwMode="auto">
          <a:xfrm>
            <a:off x="1068388" y="2246313"/>
            <a:ext cx="2417762" cy="336550"/>
          </a:xfrm>
          <a:prstGeom prst="rect">
            <a:avLst/>
          </a:prstGeom>
          <a:noFill/>
          <a:ln w="9525">
            <a:noFill/>
            <a:miter lim="800000"/>
            <a:headEnd/>
            <a:tailEnd/>
          </a:ln>
        </p:spPr>
        <p:txBody>
          <a:bodyPr wrap="none">
            <a:spAutoFit/>
          </a:bodyPr>
          <a:lstStyle/>
          <a:p>
            <a:r>
              <a:rPr lang="en-US" sz="1600" b="1" dirty="0">
                <a:solidFill>
                  <a:schemeClr val="accent2"/>
                </a:solidFill>
              </a:rPr>
              <a:t>Place dimension in sketch</a:t>
            </a:r>
          </a:p>
        </p:txBody>
      </p:sp>
      <p:sp>
        <p:nvSpPr>
          <p:cNvPr id="23561" name="TextBox 4"/>
          <p:cNvSpPr txBox="1">
            <a:spLocks noChangeArrowheads="1"/>
          </p:cNvSpPr>
          <p:nvPr/>
        </p:nvSpPr>
        <p:spPr bwMode="auto">
          <a:xfrm>
            <a:off x="1068388" y="2867025"/>
            <a:ext cx="3497262" cy="581025"/>
          </a:xfrm>
          <a:prstGeom prst="rect">
            <a:avLst/>
          </a:prstGeom>
          <a:noFill/>
          <a:ln w="9525">
            <a:noFill/>
            <a:miter lim="800000"/>
            <a:headEnd/>
            <a:tailEnd/>
          </a:ln>
        </p:spPr>
        <p:txBody>
          <a:bodyPr>
            <a:spAutoFit/>
          </a:bodyPr>
          <a:lstStyle/>
          <a:p>
            <a:r>
              <a:rPr lang="en-US" sz="1600" b="1" dirty="0">
                <a:solidFill>
                  <a:schemeClr val="accent2"/>
                </a:solidFill>
              </a:rPr>
              <a:t>Auto Dimension – applies missing dimensions and constraints to sketch</a:t>
            </a:r>
          </a:p>
        </p:txBody>
      </p:sp>
      <p:sp>
        <p:nvSpPr>
          <p:cNvPr id="23562" name="TextBox 5"/>
          <p:cNvSpPr txBox="1">
            <a:spLocks noChangeArrowheads="1"/>
          </p:cNvSpPr>
          <p:nvPr/>
        </p:nvSpPr>
        <p:spPr bwMode="auto">
          <a:xfrm>
            <a:off x="1057275" y="3470275"/>
            <a:ext cx="3187700" cy="581025"/>
          </a:xfrm>
          <a:prstGeom prst="rect">
            <a:avLst/>
          </a:prstGeom>
          <a:noFill/>
          <a:ln w="9525">
            <a:noFill/>
            <a:miter lim="800000"/>
            <a:headEnd/>
            <a:tailEnd/>
          </a:ln>
        </p:spPr>
        <p:txBody>
          <a:bodyPr>
            <a:spAutoFit/>
          </a:bodyPr>
          <a:lstStyle/>
          <a:p>
            <a:r>
              <a:rPr lang="en-US" sz="1600" b="1" dirty="0">
                <a:solidFill>
                  <a:schemeClr val="accent2"/>
                </a:solidFill>
              </a:rPr>
              <a:t>Show Constraints – displays sketch constraints</a:t>
            </a:r>
          </a:p>
        </p:txBody>
      </p:sp>
      <p:sp>
        <p:nvSpPr>
          <p:cNvPr id="23563" name="TextBox 7"/>
          <p:cNvSpPr txBox="1">
            <a:spLocks noChangeArrowheads="1"/>
          </p:cNvSpPr>
          <p:nvPr/>
        </p:nvSpPr>
        <p:spPr bwMode="auto">
          <a:xfrm>
            <a:off x="1057275" y="4051300"/>
            <a:ext cx="3395663" cy="581025"/>
          </a:xfrm>
          <a:prstGeom prst="rect">
            <a:avLst/>
          </a:prstGeom>
          <a:noFill/>
          <a:ln w="9525">
            <a:noFill/>
            <a:miter lim="800000"/>
            <a:headEnd/>
            <a:tailEnd/>
          </a:ln>
        </p:spPr>
        <p:txBody>
          <a:bodyPr>
            <a:spAutoFit/>
          </a:bodyPr>
          <a:lstStyle/>
          <a:p>
            <a:r>
              <a:rPr lang="en-US" sz="1600" b="1" dirty="0">
                <a:solidFill>
                  <a:schemeClr val="accent2"/>
                </a:solidFill>
              </a:rPr>
              <a:t>Control Constraints – control automatic application of constraints</a:t>
            </a:r>
          </a:p>
        </p:txBody>
      </p:sp>
      <p:pic>
        <p:nvPicPr>
          <p:cNvPr id="23564" name="Picture 10"/>
          <p:cNvPicPr>
            <a:picLocks noChangeAspect="1"/>
          </p:cNvPicPr>
          <p:nvPr/>
        </p:nvPicPr>
        <p:blipFill>
          <a:blip r:embed="rId5"/>
          <a:srcRect/>
          <a:stretch>
            <a:fillRect/>
          </a:stretch>
        </p:blipFill>
        <p:spPr bwMode="auto">
          <a:xfrm>
            <a:off x="455613" y="4632325"/>
            <a:ext cx="695325" cy="1824038"/>
          </a:xfrm>
          <a:prstGeom prst="rect">
            <a:avLst/>
          </a:prstGeom>
          <a:noFill/>
          <a:ln w="9525">
            <a:noFill/>
            <a:miter lim="800000"/>
            <a:headEnd/>
            <a:tailEnd/>
          </a:ln>
        </p:spPr>
      </p:pic>
      <p:sp>
        <p:nvSpPr>
          <p:cNvPr id="23565" name="TextBox 11"/>
          <p:cNvSpPr txBox="1">
            <a:spLocks noChangeArrowheads="1"/>
          </p:cNvSpPr>
          <p:nvPr/>
        </p:nvSpPr>
        <p:spPr bwMode="auto">
          <a:xfrm>
            <a:off x="1114425" y="4700588"/>
            <a:ext cx="3049588" cy="581025"/>
          </a:xfrm>
          <a:prstGeom prst="rect">
            <a:avLst/>
          </a:prstGeom>
          <a:noFill/>
          <a:ln w="9525">
            <a:noFill/>
            <a:miter lim="800000"/>
            <a:headEnd/>
            <a:tailEnd/>
          </a:ln>
        </p:spPr>
        <p:txBody>
          <a:bodyPr>
            <a:spAutoFit/>
          </a:bodyPr>
          <a:lstStyle/>
          <a:p>
            <a:r>
              <a:rPr lang="en-US" sz="1600" b="1" dirty="0">
                <a:solidFill>
                  <a:schemeClr val="accent2"/>
                </a:solidFill>
              </a:rPr>
              <a:t>Coincident – constrains points to selected lines or curves</a:t>
            </a:r>
          </a:p>
        </p:txBody>
      </p:sp>
      <p:sp>
        <p:nvSpPr>
          <p:cNvPr id="23566" name="TextBox 12"/>
          <p:cNvSpPr txBox="1">
            <a:spLocks noChangeArrowheads="1"/>
          </p:cNvSpPr>
          <p:nvPr/>
        </p:nvSpPr>
        <p:spPr bwMode="auto">
          <a:xfrm>
            <a:off x="1114425" y="5281613"/>
            <a:ext cx="2659063" cy="581025"/>
          </a:xfrm>
          <a:prstGeom prst="rect">
            <a:avLst/>
          </a:prstGeom>
          <a:noFill/>
          <a:ln w="9525">
            <a:noFill/>
            <a:miter lim="800000"/>
            <a:headEnd/>
            <a:tailEnd/>
          </a:ln>
        </p:spPr>
        <p:txBody>
          <a:bodyPr>
            <a:spAutoFit/>
          </a:bodyPr>
          <a:lstStyle/>
          <a:p>
            <a:r>
              <a:rPr lang="en-US" sz="1600" b="1" dirty="0">
                <a:solidFill>
                  <a:schemeClr val="accent2"/>
                </a:solidFill>
              </a:rPr>
              <a:t>Parallel – causes selected lines to be parallel</a:t>
            </a:r>
          </a:p>
        </p:txBody>
      </p:sp>
      <p:sp>
        <p:nvSpPr>
          <p:cNvPr id="23567" name="TextBox 13"/>
          <p:cNvSpPr txBox="1">
            <a:spLocks noChangeArrowheads="1"/>
          </p:cNvSpPr>
          <p:nvPr/>
        </p:nvSpPr>
        <p:spPr bwMode="auto">
          <a:xfrm>
            <a:off x="1057275" y="5862638"/>
            <a:ext cx="3395663" cy="581025"/>
          </a:xfrm>
          <a:prstGeom prst="rect">
            <a:avLst/>
          </a:prstGeom>
          <a:noFill/>
          <a:ln w="9525">
            <a:noFill/>
            <a:miter lim="800000"/>
            <a:headEnd/>
            <a:tailEnd/>
          </a:ln>
        </p:spPr>
        <p:txBody>
          <a:bodyPr>
            <a:spAutoFit/>
          </a:bodyPr>
          <a:lstStyle/>
          <a:p>
            <a:r>
              <a:rPr lang="en-US" sz="1600" b="1" dirty="0">
                <a:solidFill>
                  <a:schemeClr val="accent2"/>
                </a:solidFill>
              </a:rPr>
              <a:t>Tangent – causes curves/lines to be tangent to other curves</a:t>
            </a:r>
          </a:p>
        </p:txBody>
      </p:sp>
      <p:pic>
        <p:nvPicPr>
          <p:cNvPr id="23568" name="Picture 14"/>
          <p:cNvPicPr>
            <a:picLocks noChangeAspect="1"/>
          </p:cNvPicPr>
          <p:nvPr/>
        </p:nvPicPr>
        <p:blipFill>
          <a:blip r:embed="rId6"/>
          <a:srcRect/>
          <a:stretch>
            <a:fillRect/>
          </a:stretch>
        </p:blipFill>
        <p:spPr bwMode="auto">
          <a:xfrm>
            <a:off x="4813300" y="1038225"/>
            <a:ext cx="630238" cy="1828800"/>
          </a:xfrm>
          <a:prstGeom prst="rect">
            <a:avLst/>
          </a:prstGeom>
          <a:noFill/>
          <a:ln w="9525">
            <a:noFill/>
            <a:miter lim="800000"/>
            <a:headEnd/>
            <a:tailEnd/>
          </a:ln>
        </p:spPr>
      </p:pic>
      <p:pic>
        <p:nvPicPr>
          <p:cNvPr id="23569" name="Picture 15"/>
          <p:cNvPicPr>
            <a:picLocks noChangeAspect="1"/>
          </p:cNvPicPr>
          <p:nvPr/>
        </p:nvPicPr>
        <p:blipFill>
          <a:blip r:embed="rId7"/>
          <a:srcRect/>
          <a:stretch>
            <a:fillRect/>
          </a:stretch>
        </p:blipFill>
        <p:spPr bwMode="auto">
          <a:xfrm>
            <a:off x="4748213" y="2859088"/>
            <a:ext cx="695325" cy="1841500"/>
          </a:xfrm>
          <a:prstGeom prst="rect">
            <a:avLst/>
          </a:prstGeom>
          <a:noFill/>
          <a:ln w="9525">
            <a:noFill/>
            <a:miter lim="800000"/>
            <a:headEnd/>
            <a:tailEnd/>
          </a:ln>
        </p:spPr>
      </p:pic>
      <p:sp>
        <p:nvSpPr>
          <p:cNvPr id="23571" name="Text Box 19"/>
          <p:cNvSpPr txBox="1">
            <a:spLocks noChangeArrowheads="1"/>
          </p:cNvSpPr>
          <p:nvPr/>
        </p:nvSpPr>
        <p:spPr bwMode="auto">
          <a:xfrm>
            <a:off x="5443538" y="1084263"/>
            <a:ext cx="2901950" cy="581025"/>
          </a:xfrm>
          <a:prstGeom prst="rect">
            <a:avLst/>
          </a:prstGeom>
          <a:noFill/>
          <a:ln w="9525">
            <a:noFill/>
            <a:miter lim="800000"/>
            <a:headEnd/>
            <a:tailEnd/>
          </a:ln>
          <a:effectLst/>
        </p:spPr>
        <p:txBody>
          <a:bodyPr>
            <a:spAutoFit/>
          </a:bodyPr>
          <a:lstStyle/>
          <a:p>
            <a:r>
              <a:rPr lang="en-US" sz="1600" b="1" dirty="0">
                <a:solidFill>
                  <a:schemeClr val="accent2"/>
                </a:solidFill>
              </a:rPr>
              <a:t>Collinear- causes 2 or more lines to be collinear</a:t>
            </a:r>
          </a:p>
        </p:txBody>
      </p:sp>
      <p:sp>
        <p:nvSpPr>
          <p:cNvPr id="23572" name="Text Box 20"/>
          <p:cNvSpPr txBox="1">
            <a:spLocks noChangeArrowheads="1"/>
          </p:cNvSpPr>
          <p:nvPr/>
        </p:nvSpPr>
        <p:spPr bwMode="auto">
          <a:xfrm>
            <a:off x="5421313" y="1665288"/>
            <a:ext cx="3087687" cy="581025"/>
          </a:xfrm>
          <a:prstGeom prst="rect">
            <a:avLst/>
          </a:prstGeom>
          <a:noFill/>
          <a:ln w="9525">
            <a:noFill/>
            <a:miter lim="800000"/>
            <a:headEnd/>
            <a:tailEnd/>
          </a:ln>
          <a:effectLst/>
        </p:spPr>
        <p:txBody>
          <a:bodyPr>
            <a:spAutoFit/>
          </a:bodyPr>
          <a:lstStyle/>
          <a:p>
            <a:r>
              <a:rPr lang="en-US" sz="1600" b="1" dirty="0">
                <a:solidFill>
                  <a:schemeClr val="accent2"/>
                </a:solidFill>
              </a:rPr>
              <a:t>Perpendicular – causes selected lines to be perpendicular</a:t>
            </a:r>
          </a:p>
        </p:txBody>
      </p:sp>
      <p:sp>
        <p:nvSpPr>
          <p:cNvPr id="23573" name="Text Box 21"/>
          <p:cNvSpPr txBox="1">
            <a:spLocks noChangeArrowheads="1"/>
          </p:cNvSpPr>
          <p:nvPr/>
        </p:nvSpPr>
        <p:spPr bwMode="auto">
          <a:xfrm>
            <a:off x="5462588" y="2286000"/>
            <a:ext cx="2882900" cy="581025"/>
          </a:xfrm>
          <a:prstGeom prst="rect">
            <a:avLst/>
          </a:prstGeom>
          <a:noFill/>
          <a:ln w="9525">
            <a:noFill/>
            <a:miter lim="800000"/>
            <a:headEnd/>
            <a:tailEnd/>
          </a:ln>
          <a:effectLst/>
        </p:spPr>
        <p:txBody>
          <a:bodyPr>
            <a:spAutoFit/>
          </a:bodyPr>
          <a:lstStyle/>
          <a:p>
            <a:r>
              <a:rPr lang="en-US" sz="1600" b="1" dirty="0">
                <a:solidFill>
                  <a:schemeClr val="accent2"/>
                </a:solidFill>
              </a:rPr>
              <a:t>Smooth – applies a continuous curve to a spline</a:t>
            </a:r>
          </a:p>
        </p:txBody>
      </p:sp>
      <p:sp>
        <p:nvSpPr>
          <p:cNvPr id="23574" name="Text Box 22"/>
          <p:cNvSpPr txBox="1">
            <a:spLocks noChangeArrowheads="1"/>
          </p:cNvSpPr>
          <p:nvPr/>
        </p:nvSpPr>
        <p:spPr bwMode="auto">
          <a:xfrm>
            <a:off x="5416550" y="2947988"/>
            <a:ext cx="3105150" cy="581025"/>
          </a:xfrm>
          <a:prstGeom prst="rect">
            <a:avLst/>
          </a:prstGeom>
          <a:noFill/>
          <a:ln w="9525">
            <a:noFill/>
            <a:miter lim="800000"/>
            <a:headEnd/>
            <a:tailEnd/>
          </a:ln>
          <a:effectLst/>
        </p:spPr>
        <p:txBody>
          <a:bodyPr>
            <a:spAutoFit/>
          </a:bodyPr>
          <a:lstStyle/>
          <a:p>
            <a:r>
              <a:rPr lang="en-US" sz="1600" b="1" dirty="0">
                <a:solidFill>
                  <a:schemeClr val="accent2"/>
                </a:solidFill>
              </a:rPr>
              <a:t>Concentric – causes arcs, circles, ellipses to have same center</a:t>
            </a:r>
          </a:p>
        </p:txBody>
      </p:sp>
      <p:pic>
        <p:nvPicPr>
          <p:cNvPr id="23575" name="Picture 23"/>
          <p:cNvPicPr>
            <a:picLocks noChangeAspect="1" noChangeArrowheads="1"/>
          </p:cNvPicPr>
          <p:nvPr/>
        </p:nvPicPr>
        <p:blipFill>
          <a:blip r:embed="rId8"/>
          <a:srcRect/>
          <a:stretch>
            <a:fillRect/>
          </a:stretch>
        </p:blipFill>
        <p:spPr bwMode="auto">
          <a:xfrm>
            <a:off x="4757738" y="4614863"/>
            <a:ext cx="685800" cy="1841500"/>
          </a:xfrm>
          <a:prstGeom prst="rect">
            <a:avLst/>
          </a:prstGeom>
          <a:noFill/>
          <a:ln w="9525">
            <a:noFill/>
            <a:miter lim="800000"/>
            <a:headEnd/>
            <a:tailEnd/>
          </a:ln>
          <a:effectLst/>
        </p:spPr>
      </p:pic>
      <p:sp>
        <p:nvSpPr>
          <p:cNvPr id="23576" name="Text Box 24"/>
          <p:cNvSpPr txBox="1">
            <a:spLocks noChangeArrowheads="1"/>
          </p:cNvSpPr>
          <p:nvPr/>
        </p:nvSpPr>
        <p:spPr bwMode="auto">
          <a:xfrm>
            <a:off x="5421313" y="3529013"/>
            <a:ext cx="3246437" cy="581025"/>
          </a:xfrm>
          <a:prstGeom prst="rect">
            <a:avLst/>
          </a:prstGeom>
          <a:noFill/>
          <a:ln w="9525">
            <a:noFill/>
            <a:miter lim="800000"/>
            <a:headEnd/>
            <a:tailEnd/>
          </a:ln>
          <a:effectLst/>
        </p:spPr>
        <p:txBody>
          <a:bodyPr>
            <a:spAutoFit/>
          </a:bodyPr>
          <a:lstStyle/>
          <a:p>
            <a:r>
              <a:rPr lang="en-US" sz="1600" b="1" dirty="0">
                <a:solidFill>
                  <a:schemeClr val="accent2"/>
                </a:solidFill>
              </a:rPr>
              <a:t>Horizontal – causes lines or pairs of points to be parallel to the x-axis</a:t>
            </a:r>
          </a:p>
        </p:txBody>
      </p:sp>
      <p:sp>
        <p:nvSpPr>
          <p:cNvPr id="23577" name="Text Box 25"/>
          <p:cNvSpPr txBox="1">
            <a:spLocks noChangeArrowheads="1"/>
          </p:cNvSpPr>
          <p:nvPr/>
        </p:nvSpPr>
        <p:spPr bwMode="auto">
          <a:xfrm>
            <a:off x="5391150" y="4003903"/>
            <a:ext cx="3246437" cy="825500"/>
          </a:xfrm>
          <a:prstGeom prst="rect">
            <a:avLst/>
          </a:prstGeom>
          <a:noFill/>
          <a:ln w="9525">
            <a:noFill/>
            <a:miter lim="800000"/>
            <a:headEnd/>
            <a:tailEnd/>
          </a:ln>
          <a:effectLst/>
        </p:spPr>
        <p:txBody>
          <a:bodyPr>
            <a:spAutoFit/>
          </a:bodyPr>
          <a:lstStyle/>
          <a:p>
            <a:r>
              <a:rPr lang="en-US" sz="1600" b="1" dirty="0">
                <a:solidFill>
                  <a:schemeClr val="accent2"/>
                </a:solidFill>
              </a:rPr>
              <a:t>Symmetric – causes selected lines to be symmetric about a selected line</a:t>
            </a:r>
          </a:p>
        </p:txBody>
      </p:sp>
      <p:sp>
        <p:nvSpPr>
          <p:cNvPr id="23578" name="Text Box 26"/>
          <p:cNvSpPr txBox="1">
            <a:spLocks noChangeArrowheads="1"/>
          </p:cNvSpPr>
          <p:nvPr/>
        </p:nvSpPr>
        <p:spPr bwMode="auto">
          <a:xfrm>
            <a:off x="5403850" y="4700588"/>
            <a:ext cx="2941638" cy="581025"/>
          </a:xfrm>
          <a:prstGeom prst="rect">
            <a:avLst/>
          </a:prstGeom>
          <a:noFill/>
          <a:ln w="9525">
            <a:noFill/>
            <a:miter lim="800000"/>
            <a:headEnd/>
            <a:tailEnd/>
          </a:ln>
          <a:effectLst/>
        </p:spPr>
        <p:txBody>
          <a:bodyPr>
            <a:spAutoFit/>
          </a:bodyPr>
          <a:lstStyle/>
          <a:p>
            <a:r>
              <a:rPr lang="en-US" sz="1600" b="1" dirty="0">
                <a:solidFill>
                  <a:schemeClr val="accent2"/>
                </a:solidFill>
              </a:rPr>
              <a:t>Fix – fixes points and curves relative to coordinate system</a:t>
            </a:r>
          </a:p>
        </p:txBody>
      </p:sp>
      <p:sp>
        <p:nvSpPr>
          <p:cNvPr id="23580" name="Text Box 28"/>
          <p:cNvSpPr txBox="1">
            <a:spLocks noChangeArrowheads="1"/>
          </p:cNvSpPr>
          <p:nvPr/>
        </p:nvSpPr>
        <p:spPr bwMode="auto">
          <a:xfrm>
            <a:off x="5378450" y="5281613"/>
            <a:ext cx="3130550" cy="581025"/>
          </a:xfrm>
          <a:prstGeom prst="rect">
            <a:avLst/>
          </a:prstGeom>
          <a:noFill/>
          <a:ln w="9525">
            <a:noFill/>
            <a:miter lim="800000"/>
            <a:headEnd/>
            <a:tailEnd/>
          </a:ln>
          <a:effectLst/>
        </p:spPr>
        <p:txBody>
          <a:bodyPr>
            <a:spAutoFit/>
          </a:bodyPr>
          <a:lstStyle/>
          <a:p>
            <a:r>
              <a:rPr lang="en-US" sz="1600" b="1" dirty="0">
                <a:solidFill>
                  <a:schemeClr val="accent2"/>
                </a:solidFill>
              </a:rPr>
              <a:t>Vertical – causes lines or pairs of points to be parallel to the y-axis</a:t>
            </a:r>
          </a:p>
        </p:txBody>
      </p:sp>
      <p:sp>
        <p:nvSpPr>
          <p:cNvPr id="23581" name="Text Box 29"/>
          <p:cNvSpPr txBox="1">
            <a:spLocks noChangeArrowheads="1"/>
          </p:cNvSpPr>
          <p:nvPr/>
        </p:nvSpPr>
        <p:spPr bwMode="auto">
          <a:xfrm>
            <a:off x="5391150" y="5892800"/>
            <a:ext cx="3752850" cy="581025"/>
          </a:xfrm>
          <a:prstGeom prst="rect">
            <a:avLst/>
          </a:prstGeom>
          <a:noFill/>
          <a:ln w="9525">
            <a:noFill/>
            <a:miter lim="800000"/>
            <a:headEnd/>
            <a:tailEnd/>
          </a:ln>
          <a:effectLst/>
        </p:spPr>
        <p:txBody>
          <a:bodyPr>
            <a:spAutoFit/>
          </a:bodyPr>
          <a:lstStyle/>
          <a:p>
            <a:r>
              <a:rPr lang="en-US" sz="1600" b="1" dirty="0">
                <a:solidFill>
                  <a:schemeClr val="accent2"/>
                </a:solidFill>
              </a:rPr>
              <a:t>Equal – causes selected curves to have same radius or lines to be same length</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9192</TotalTime>
  <Words>1920</Words>
  <Application>Microsoft Office PowerPoint</Application>
  <PresentationFormat>On-screen Show (4:3)</PresentationFormat>
  <Paragraphs>155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Symbol</vt:lpstr>
      <vt:lpstr>Times New Roman</vt:lpstr>
      <vt:lpstr>Default Design</vt:lpstr>
      <vt:lpstr>PowerPoint Presentation</vt:lpstr>
      <vt:lpstr>Feature-Based Parametric Modeling</vt:lpstr>
      <vt:lpstr>PowerPoint Presentation</vt:lpstr>
      <vt:lpstr>PowerPoint Presentation</vt:lpstr>
      <vt:lpstr>PowerPoint Presentation</vt:lpstr>
      <vt:lpstr>PowerPoint Presentation</vt:lpstr>
      <vt:lpstr>Creating Rough Sketches </vt:lpstr>
      <vt:lpstr>Creating Rough Sketches </vt:lpstr>
      <vt:lpstr>Dimension and Geometric Constraint Symbols</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EGR 277 – Digital Logic</dc:title>
  <dc:creator>tcgordp</dc:creator>
  <cp:lastModifiedBy>JAMES COLLINS</cp:lastModifiedBy>
  <cp:revision>308</cp:revision>
  <cp:lastPrinted>2016-01-04T02:14:39Z</cp:lastPrinted>
  <dcterms:created xsi:type="dcterms:W3CDTF">2003-05-19T18:05:36Z</dcterms:created>
  <dcterms:modified xsi:type="dcterms:W3CDTF">2019-01-03T04:43:19Z</dcterms:modified>
</cp:coreProperties>
</file>