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325" r:id="rId2"/>
    <p:sldId id="294" r:id="rId3"/>
    <p:sldId id="256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3" r:id="rId23"/>
    <p:sldId id="284" r:id="rId24"/>
    <p:sldId id="285" r:id="rId25"/>
    <p:sldId id="295" r:id="rId26"/>
    <p:sldId id="296" r:id="rId27"/>
    <p:sldId id="297" r:id="rId28"/>
    <p:sldId id="298" r:id="rId29"/>
    <p:sldId id="299" r:id="rId30"/>
    <p:sldId id="301" r:id="rId31"/>
    <p:sldId id="302" r:id="rId32"/>
    <p:sldId id="303" r:id="rId33"/>
    <p:sldId id="304" r:id="rId34"/>
    <p:sldId id="305" r:id="rId35"/>
    <p:sldId id="306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74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9" r:id="rId84"/>
    <p:sldId id="367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75" r:id="rId93"/>
    <p:sldId id="376" r:id="rId94"/>
    <p:sldId id="377" r:id="rId95"/>
    <p:sldId id="378" r:id="rId96"/>
    <p:sldId id="379" r:id="rId97"/>
    <p:sldId id="380" r:id="rId98"/>
    <p:sldId id="381" r:id="rId99"/>
    <p:sldId id="390" r:id="rId100"/>
    <p:sldId id="389" r:id="rId101"/>
    <p:sldId id="388" r:id="rId102"/>
    <p:sldId id="387" r:id="rId103"/>
    <p:sldId id="391" r:id="rId104"/>
    <p:sldId id="392" r:id="rId105"/>
    <p:sldId id="396" r:id="rId106"/>
    <p:sldId id="393" r:id="rId107"/>
    <p:sldId id="394" r:id="rId108"/>
    <p:sldId id="395" r:id="rId10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120" d="100"/>
          <a:sy n="120" d="100"/>
        </p:scale>
        <p:origin x="94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1B257-5DEF-4790-B602-2653098EA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18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35A83-6A09-49CD-BED9-CB78D7EB8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57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6EC33-CA1A-4F68-A302-C3F0FCB45B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88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9FC75-E34F-4E21-AAF9-0DFDC66EC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27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5267A-2415-4D73-8EB3-5747E1BE20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77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2E67-0772-410B-BC21-590B80168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36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B3903-334D-44C9-BC40-158FB3D8F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10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FD997-8CF9-4DB3-91DD-2290D8956F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94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D1B11-0C9F-434A-BB06-F307C5CC5B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38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F1C7-CD53-4FFA-969B-620D93300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55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8EA65-F97B-41FC-AE2C-DBEB6B3AC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71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C772590-3B9F-4629-855D-61F5BC638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ANstruction 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20000"/>
          <a:stretch>
            <a:fillRect/>
          </a:stretch>
        </p:blipFill>
        <p:spPr bwMode="auto">
          <a:xfrm>
            <a:off x="0" y="0"/>
            <a:ext cx="909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ata\EGRClub\CANstruction99\Photos\Cheesb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9457" r="8492" b="3773"/>
          <a:stretch>
            <a:fillRect/>
          </a:stretch>
        </p:blipFill>
        <p:spPr bwMode="auto">
          <a:xfrm>
            <a:off x="0" y="0"/>
            <a:ext cx="914400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3427" name="Picture 2" descr="kool a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Box 5"/>
          <p:cNvSpPr txBox="1">
            <a:spLocks noChangeArrowheads="1"/>
          </p:cNvSpPr>
          <p:nvPr/>
        </p:nvSpPr>
        <p:spPr bwMode="auto">
          <a:xfrm>
            <a:off x="5613400" y="5657850"/>
            <a:ext cx="35306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HBA MMM Design Group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“Kool Aid Man ‘CAN”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4451" name="TextBox 5"/>
          <p:cNvSpPr txBox="1"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2007 -  Retnauer Design Associates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“It’s NESSIE-sary to LOCH out Hungri-NESS”</a:t>
            </a:r>
          </a:p>
        </p:txBody>
      </p:sp>
      <p:pic>
        <p:nvPicPr>
          <p:cNvPr id="104452" name="Picture 2" descr="nessi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3058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5475" name="Picture 2" descr="stop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Box 5"/>
          <p:cNvSpPr txBox="1">
            <a:spLocks noChangeArrowheads="1"/>
          </p:cNvSpPr>
          <p:nvPr/>
        </p:nvSpPr>
        <p:spPr bwMode="auto">
          <a:xfrm>
            <a:off x="4851400" y="5657850"/>
            <a:ext cx="42926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Landmark Design Group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“On the Road to Ending Hunger”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6499" name="TextBox 5"/>
          <p:cNvSpPr txBox="1">
            <a:spLocks noChangeArrowheads="1"/>
          </p:cNvSpPr>
          <p:nvPr/>
        </p:nvSpPr>
        <p:spPr bwMode="auto">
          <a:xfrm>
            <a:off x="5867400" y="3200400"/>
            <a:ext cx="268128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Clark Nexsen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“Abra-CAN-Dabra”</a:t>
            </a:r>
          </a:p>
        </p:txBody>
      </p:sp>
      <p:pic>
        <p:nvPicPr>
          <p:cNvPr id="106500" name="Picture 2" descr="topha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5"/>
          <a:stretch>
            <a:fillRect/>
          </a:stretch>
        </p:blipFill>
        <p:spPr bwMode="auto">
          <a:xfrm>
            <a:off x="0" y="0"/>
            <a:ext cx="51054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75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30250"/>
            <a:ext cx="73914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Box 2"/>
          <p:cNvSpPr txBox="1">
            <a:spLocks noChangeArrowheads="1"/>
          </p:cNvSpPr>
          <p:nvPr/>
        </p:nvSpPr>
        <p:spPr bwMode="auto">
          <a:xfrm>
            <a:off x="2895600" y="6248400"/>
            <a:ext cx="390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TCC Engineering Club - 2008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8547" name="TextBox 2"/>
          <p:cNvSpPr txBox="1">
            <a:spLocks noChangeArrowheads="1"/>
          </p:cNvSpPr>
          <p:nvPr/>
        </p:nvSpPr>
        <p:spPr bwMode="auto">
          <a:xfrm>
            <a:off x="2895600" y="6486525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TCC Engineering Club - 2009</a:t>
            </a:r>
          </a:p>
        </p:txBody>
      </p:sp>
      <p:pic>
        <p:nvPicPr>
          <p:cNvPr id="1085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7938"/>
            <a:ext cx="8686800" cy="65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95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4"/>
          <p:cNvSpPr txBox="1">
            <a:spLocks noChangeArrowheads="1"/>
          </p:cNvSpPr>
          <p:nvPr/>
        </p:nvSpPr>
        <p:spPr bwMode="auto">
          <a:xfrm>
            <a:off x="2895600" y="6486525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TCC Engineering Club - 2011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105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Box 4"/>
          <p:cNvSpPr txBox="1">
            <a:spLocks noChangeArrowheads="1"/>
          </p:cNvSpPr>
          <p:nvPr/>
        </p:nvSpPr>
        <p:spPr bwMode="auto">
          <a:xfrm>
            <a:off x="2895600" y="6486525"/>
            <a:ext cx="2979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TCC Engineering Club - 2012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Data\EGRClub\CANstruction99\Photos\dog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12115" r="8824" b="2940"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ata\EGRClub\CANstruction99\Photos\ki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12820"/>
          <a:stretch>
            <a:fillRect/>
          </a:stretch>
        </p:blipFill>
        <p:spPr bwMode="auto">
          <a:xfrm>
            <a:off x="1371600" y="26988"/>
            <a:ext cx="65532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Data\EGRClub\CANstruction99\Photos\SpaceS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1" b="13750"/>
          <a:stretch>
            <a:fillRect/>
          </a:stretch>
        </p:blipFill>
        <p:spPr bwMode="auto">
          <a:xfrm>
            <a:off x="838200" y="-39688"/>
            <a:ext cx="739298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ata\EGRClub\CANstruction99\Photos\Shutt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Data\EGRClub\CANstruction99\Photos\Shuttl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Data\EGRClub\CANstruction99\Photos\Shuttl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Data\EGRClub\CANstruction99\Photos\Shuttl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6213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G:\Data\EGRClub\CANstruction99\Photos\Shuttle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b="7433"/>
          <a:stretch>
            <a:fillRect/>
          </a:stretch>
        </p:blipFill>
        <p:spPr bwMode="auto">
          <a:xfrm>
            <a:off x="1371600" y="0"/>
            <a:ext cx="58674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7254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Miscellaneous CANstruction Photos</a:t>
            </a:r>
          </a:p>
        </p:txBody>
      </p:sp>
      <p:pic>
        <p:nvPicPr>
          <p:cNvPr id="20483" name="Picture 3" descr="G:\Data\EGRClub\canstruction\engin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r="3810"/>
          <a:stretch>
            <a:fillRect/>
          </a:stretch>
        </p:blipFill>
        <p:spPr bwMode="auto">
          <a:xfrm>
            <a:off x="0" y="914400"/>
            <a:ext cx="91932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ata\EGRClub\canstruction\glob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0"/>
            <a:ext cx="660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Data\EGRClub\canstruction\ford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r="7477" b="4198"/>
          <a:stretch>
            <a:fillRect/>
          </a:stretch>
        </p:blipFill>
        <p:spPr bwMode="auto">
          <a:xfrm>
            <a:off x="0" y="0"/>
            <a:ext cx="91424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G:\Data\EGRClub\canstruction\hourglas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 r="10956" b="11392"/>
          <a:stretch>
            <a:fillRect/>
          </a:stretch>
        </p:blipFill>
        <p:spPr bwMode="auto">
          <a:xfrm>
            <a:off x="1371600" y="0"/>
            <a:ext cx="6477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Data\EGRClub\canstruction\penny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2484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Data\EGRClub\canstruction\sho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1" b="8900"/>
          <a:stretch>
            <a:fillRect/>
          </a:stretch>
        </p:blipFill>
        <p:spPr bwMode="auto">
          <a:xfrm>
            <a:off x="357188" y="0"/>
            <a:ext cx="8786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Data\EGRClub\canstruction\tax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12540" r="3847" b="3860"/>
          <a:stretch>
            <a:fillRect/>
          </a:stretch>
        </p:blipFill>
        <p:spPr bwMode="auto">
          <a:xfrm>
            <a:off x="0" y="0"/>
            <a:ext cx="91440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5105400" y="533400"/>
            <a:ext cx="38862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CANstruction 2000</a:t>
            </a:r>
            <a:endParaRPr lang="en-US" altLang="en-US" sz="36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Portsmouth Children’s Museum</a:t>
            </a:r>
            <a:endParaRPr lang="en-US" altLang="en-US" sz="36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October 11-12</a:t>
            </a:r>
            <a:r>
              <a:rPr lang="en-US" altLang="en-US" sz="3600"/>
              <a:t> </a:t>
            </a:r>
          </a:p>
        </p:txBody>
      </p:sp>
      <p:pic>
        <p:nvPicPr>
          <p:cNvPr id="26627" name="Picture 3" descr="C:\Data\Paul\Zip4 - Web Pages\Can2000\Photos\can_b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6561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Data\Paul\Zip4 - Web Pages\Can2000\Photos\Castle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62000" y="6035675"/>
            <a:ext cx="754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TCC Engineering Club - </a:t>
            </a:r>
            <a:r>
              <a:rPr lang="en-US" altLang="en-US" sz="2400" b="1" i="1">
                <a:solidFill>
                  <a:schemeClr val="accent2"/>
                </a:solidFill>
              </a:rPr>
              <a:t>"CANelot”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 </a:t>
            </a:r>
            <a:r>
              <a:rPr lang="en-US" altLang="en-US" sz="2400" b="1">
                <a:solidFill>
                  <a:srgbClr val="FF3300"/>
                </a:solidFill>
              </a:rPr>
              <a:t>Structural Ingenuity</a:t>
            </a:r>
            <a:r>
              <a:rPr lang="en-US" altLang="en-US" sz="2400"/>
              <a:t>)</a:t>
            </a:r>
          </a:p>
        </p:txBody>
      </p:sp>
      <p:pic>
        <p:nvPicPr>
          <p:cNvPr id="27651" name="Picture 3" descr="C:\Data\Paul\Zip4 - Web Pages\Can2000\Photos\Castle3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9657" r="16667" b="10367"/>
          <a:stretch>
            <a:fillRect/>
          </a:stretch>
        </p:blipFill>
        <p:spPr bwMode="auto">
          <a:xfrm>
            <a:off x="838200" y="0"/>
            <a:ext cx="74676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62000" y="5562600"/>
            <a:ext cx="777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Michael Baker, Jr. Inc. - </a:t>
            </a:r>
            <a:r>
              <a:rPr lang="en-US" altLang="en-US" sz="2400" b="1">
                <a:solidFill>
                  <a:schemeClr val="accent2"/>
                </a:solidFill>
              </a:rPr>
              <a:t>"Hit the 'Street' to Beat Hunger"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 </a:t>
            </a:r>
            <a:r>
              <a:rPr lang="en-US" altLang="en-US" sz="2400" b="1">
                <a:solidFill>
                  <a:srgbClr val="FF3300"/>
                </a:solidFill>
              </a:rPr>
              <a:t>Children's Museum Award</a:t>
            </a:r>
            <a:r>
              <a:rPr lang="en-US" altLang="en-US" sz="2400"/>
              <a:t>)</a:t>
            </a:r>
          </a:p>
        </p:txBody>
      </p:sp>
      <p:pic>
        <p:nvPicPr>
          <p:cNvPr id="28675" name="Picture 3" descr="C:\Data\Paul\Zip4 - Web Pages\Can2000\Photos\sesam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29808" r="12823" b="10635"/>
          <a:stretch>
            <a:fillRect/>
          </a:stretch>
        </p:blipFill>
        <p:spPr bwMode="auto">
          <a:xfrm>
            <a:off x="0" y="0"/>
            <a:ext cx="92154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838200" y="5670550"/>
            <a:ext cx="7543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Parsons Brinckerhoff Quade &amp; Douglas, Inc.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"Harry Potter &amp; the Prisoners of Hunger”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 </a:t>
            </a:r>
            <a:r>
              <a:rPr lang="en-US" altLang="en-US" sz="2400" b="1">
                <a:solidFill>
                  <a:srgbClr val="FF3300"/>
                </a:solidFill>
              </a:rPr>
              <a:t>Juror's Favorite</a:t>
            </a:r>
            <a:r>
              <a:rPr lang="en-US" altLang="en-US" sz="2400"/>
              <a:t>)</a:t>
            </a:r>
          </a:p>
        </p:txBody>
      </p:sp>
      <p:pic>
        <p:nvPicPr>
          <p:cNvPr id="29699" name="Picture 3" descr="C:\Data\Paul\Zip4 - Web Pages\Can2000\Photos\PCast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0770"/>
          <a:stretch>
            <a:fillRect/>
          </a:stretch>
        </p:blipFill>
        <p:spPr bwMode="auto">
          <a:xfrm>
            <a:off x="1447800" y="0"/>
            <a:ext cx="61722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62000" y="5562600"/>
            <a:ext cx="7543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Cederquist Rodriguez Ripley Maddux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"'Pear' Up to End World Hunger"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 </a:t>
            </a:r>
            <a:r>
              <a:rPr lang="en-US" altLang="en-US" sz="2400" b="1">
                <a:solidFill>
                  <a:srgbClr val="FF3300"/>
                </a:solidFill>
              </a:rPr>
              <a:t>Best Use of Labels</a:t>
            </a:r>
            <a:r>
              <a:rPr lang="en-US" altLang="en-US" sz="2400"/>
              <a:t>)</a:t>
            </a:r>
          </a:p>
        </p:txBody>
      </p:sp>
      <p:pic>
        <p:nvPicPr>
          <p:cNvPr id="30723" name="Picture 3" descr="C:\Data\Paul\Zip4 - Web Pages\Can2000\Photos\Pea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ata\EGRClub\CANstruction97\Photos\can97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0"/>
            <a:ext cx="778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97 - Children’s Museum of Portsmouth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62000" y="5562600"/>
            <a:ext cx="754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Shriver and Holland Associates - </a:t>
            </a:r>
            <a:r>
              <a:rPr lang="en-US" altLang="en-US" sz="2400" b="1">
                <a:solidFill>
                  <a:schemeClr val="accent2"/>
                </a:solidFill>
              </a:rPr>
              <a:t>"The Cupboard is Bare"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</a:t>
            </a:r>
            <a:r>
              <a:rPr lang="en-US" altLang="en-US" sz="2400" b="1">
                <a:solidFill>
                  <a:srgbClr val="FF3300"/>
                </a:solidFill>
              </a:rPr>
              <a:t>Honorable Mention</a:t>
            </a:r>
            <a:r>
              <a:rPr lang="en-US" altLang="en-US" sz="2400"/>
              <a:t>)</a:t>
            </a:r>
          </a:p>
        </p:txBody>
      </p:sp>
      <p:pic>
        <p:nvPicPr>
          <p:cNvPr id="31747" name="Picture 3" descr="C:\Data\Paul\Zip4 - Web Pages\Can2000\Photos\Sho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62000" y="5562600"/>
            <a:ext cx="754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Bowman, Foster &amp; Associates, P.C.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"Take a Tug on Hunger"</a:t>
            </a:r>
            <a:endParaRPr lang="en-US" altLang="en-US" sz="2400"/>
          </a:p>
        </p:txBody>
      </p:sp>
      <p:pic>
        <p:nvPicPr>
          <p:cNvPr id="32771" name="Picture 3" descr="C:\Data\Paul\Zip4 - Web Pages\Can2000\Photos\tugboa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/>
          <a:stretch>
            <a:fillRect/>
          </a:stretch>
        </p:blipFill>
        <p:spPr bwMode="auto">
          <a:xfrm>
            <a:off x="457200" y="192088"/>
            <a:ext cx="78486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62000" y="5562600"/>
            <a:ext cx="754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Clark Nexsen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"The Great PumpCAN"</a:t>
            </a:r>
            <a:endParaRPr lang="en-US" altLang="en-US" sz="2400"/>
          </a:p>
        </p:txBody>
      </p:sp>
      <p:pic>
        <p:nvPicPr>
          <p:cNvPr id="33795" name="Picture 3" descr="C:\Data\Paul\Zip4 - Web Pages\Can2000\Photos\Pumpkin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 b="9276"/>
          <a:stretch>
            <a:fillRect/>
          </a:stretch>
        </p:blipFill>
        <p:spPr bwMode="auto">
          <a:xfrm>
            <a:off x="533400" y="152400"/>
            <a:ext cx="80010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724400" y="2286000"/>
            <a:ext cx="419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Glenn &amp; Sadler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"Ensurance Against Hunger"</a:t>
            </a:r>
            <a:endParaRPr lang="en-US" altLang="en-US" sz="2400"/>
          </a:p>
        </p:txBody>
      </p:sp>
      <p:pic>
        <p:nvPicPr>
          <p:cNvPr id="34819" name="Picture 3" descr="C:\Data\Paul\Zip4 - Web Pages\Can2000\Photos\sod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1879" r="28889"/>
          <a:stretch>
            <a:fillRect/>
          </a:stretch>
        </p:blipFill>
        <p:spPr bwMode="auto">
          <a:xfrm>
            <a:off x="0" y="0"/>
            <a:ext cx="4725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5562600" y="2286000"/>
            <a:ext cx="3276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The TAF Group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"The End of Hunger"</a:t>
            </a:r>
            <a:endParaRPr lang="en-US" altLang="en-US" sz="2400"/>
          </a:p>
        </p:txBody>
      </p:sp>
      <p:pic>
        <p:nvPicPr>
          <p:cNvPr id="35843" name="Picture 3" descr="C:\Data\Paul\Zip4 - Web Pages\Can2000\Photos\Blo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5181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838200" y="6035675"/>
            <a:ext cx="754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Moseley Harris &amp; McClintock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"School Kids' Survival Kit"</a:t>
            </a:r>
            <a:endParaRPr lang="en-US" altLang="en-US" sz="2400"/>
          </a:p>
        </p:txBody>
      </p:sp>
      <p:pic>
        <p:nvPicPr>
          <p:cNvPr id="36867" name="Picture 3" descr="C:\Data\Paul\Zip4 - Web Pages\Can2000\Photos\Pencil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b="3159"/>
          <a:stretch>
            <a:fillRect/>
          </a:stretch>
        </p:blipFill>
        <p:spPr bwMode="auto">
          <a:xfrm>
            <a:off x="152400" y="-7938"/>
            <a:ext cx="8534400" cy="583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133600" y="5486400"/>
            <a:ext cx="5154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Cederquist Rodriguez Ripley Maddux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"A 'Time' to End World Hunger"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 </a:t>
            </a:r>
            <a:r>
              <a:rPr lang="en-US" altLang="en-US" sz="2400" b="1">
                <a:solidFill>
                  <a:srgbClr val="339933"/>
                </a:solidFill>
              </a:rPr>
              <a:t>Museum Award</a:t>
            </a:r>
            <a:r>
              <a:rPr lang="en-US" altLang="en-US" sz="2400"/>
              <a:t>) </a:t>
            </a:r>
          </a:p>
        </p:txBody>
      </p:sp>
      <p:pic>
        <p:nvPicPr>
          <p:cNvPr id="37891" name="Picture 3" descr="C:\Data\Paul\Zip3 - TCC EGR Club\EGRClub\CANstruction 2001\Photos\egrcan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15958" r="23334" b="10851"/>
          <a:stretch>
            <a:fillRect/>
          </a:stretch>
        </p:blipFill>
        <p:spPr bwMode="auto">
          <a:xfrm>
            <a:off x="1979613" y="152400"/>
            <a:ext cx="52101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38400" y="5410200"/>
            <a:ext cx="4138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CMSS Architects, P.C.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"AmeriCAN We Stand”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 </a:t>
            </a:r>
            <a:r>
              <a:rPr lang="en-US" altLang="en-US" sz="2400" b="1">
                <a:solidFill>
                  <a:srgbClr val="339933"/>
                </a:solidFill>
              </a:rPr>
              <a:t>Structural Ingenuity</a:t>
            </a:r>
            <a:r>
              <a:rPr lang="en-US" altLang="en-US" sz="2400"/>
              <a:t>)</a:t>
            </a:r>
          </a:p>
        </p:txBody>
      </p:sp>
      <p:pic>
        <p:nvPicPr>
          <p:cNvPr id="38915" name="Picture 3" descr="C:\Data\Paul\Zip3 - TCC EGR Club\EGRClub\CANstruction 2001\Photos\egrcan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209800" y="5486400"/>
            <a:ext cx="4273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Shriver and Holland Associates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"Don't Let Hunger Drag-On"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</a:t>
            </a:r>
            <a:r>
              <a:rPr lang="en-US" altLang="en-US" sz="2400" b="1">
                <a:solidFill>
                  <a:srgbClr val="339933"/>
                </a:solidFill>
              </a:rPr>
              <a:t>Best Meal</a:t>
            </a:r>
            <a:r>
              <a:rPr lang="en-US" altLang="en-US" sz="2400"/>
              <a:t>)</a:t>
            </a:r>
          </a:p>
        </p:txBody>
      </p:sp>
      <p:pic>
        <p:nvPicPr>
          <p:cNvPr id="39939" name="Picture 3" descr="C:\Data\Paul\Zip3 - TCC EGR Club\EGRClub\CANstruction 2001\Photos\egrcan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23334"/>
          <a:stretch>
            <a:fillRect/>
          </a:stretch>
        </p:blipFill>
        <p:spPr bwMode="auto">
          <a:xfrm>
            <a:off x="1371600" y="304800"/>
            <a:ext cx="586740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09600" y="5486400"/>
            <a:ext cx="8229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URS Corporation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"U.S.S. WisCANsin - Battling Hunger in Hampton Roads!"</a:t>
            </a:r>
            <a:r>
              <a:rPr lang="en-US" altLang="en-US" sz="2400"/>
              <a:t> (Award:  </a:t>
            </a:r>
            <a:r>
              <a:rPr lang="en-US" altLang="en-US" sz="2400" b="1">
                <a:solidFill>
                  <a:srgbClr val="339933"/>
                </a:solidFill>
              </a:rPr>
              <a:t>Best Use of Labels</a:t>
            </a:r>
            <a:r>
              <a:rPr lang="en-US" altLang="en-US" sz="2400"/>
              <a:t>)</a:t>
            </a:r>
          </a:p>
        </p:txBody>
      </p:sp>
      <p:pic>
        <p:nvPicPr>
          <p:cNvPr id="40963" name="Picture 3" descr="C:\Data\Paul\Zip3 - TCC EGR Club\EGRClub\CANstruction 2001\Photos\egrcan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0889" r="14000" b="18001"/>
          <a:stretch>
            <a:fillRect/>
          </a:stretch>
        </p:blipFill>
        <p:spPr bwMode="auto">
          <a:xfrm>
            <a:off x="3429000" y="11430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C:\Data\Paul\Zip3 - TCC EGR Club\EGRClub\CANstruction 2001\Photos\Other\Wisc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r="21881"/>
          <a:stretch>
            <a:fillRect/>
          </a:stretch>
        </p:blipFill>
        <p:spPr bwMode="auto">
          <a:xfrm>
            <a:off x="228600" y="685800"/>
            <a:ext cx="31226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ata\EGRClub\CANstruction98\Photos\buo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r="13184"/>
          <a:stretch>
            <a:fillRect/>
          </a:stretch>
        </p:blipFill>
        <p:spPr bwMode="auto">
          <a:xfrm>
            <a:off x="3886200" y="0"/>
            <a:ext cx="46482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69925" y="422275"/>
            <a:ext cx="2606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CANstruction 98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Virginia Marine Science Museum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905000" y="5486400"/>
            <a:ext cx="5349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Landmark Design Group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"King of the Road Cruises for Hunger"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 (Award:  </a:t>
            </a:r>
            <a:r>
              <a:rPr lang="en-US" altLang="en-US" sz="2400" b="1">
                <a:solidFill>
                  <a:srgbClr val="339933"/>
                </a:solidFill>
              </a:rPr>
              <a:t>Juror's Favorite</a:t>
            </a:r>
            <a:r>
              <a:rPr lang="en-US" altLang="en-US" sz="2400"/>
              <a:t>)</a:t>
            </a:r>
          </a:p>
        </p:txBody>
      </p:sp>
      <p:pic>
        <p:nvPicPr>
          <p:cNvPr id="41987" name="Picture 3" descr="C:\Data\Paul\Zip3 - TCC EGR Club\EGRClub\CANstruction 2001\Photos\egrcan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12666" r="6000" b="3778"/>
          <a:stretch>
            <a:fillRect/>
          </a:stretch>
        </p:blipFill>
        <p:spPr bwMode="auto">
          <a:xfrm>
            <a:off x="4495800" y="914400"/>
            <a:ext cx="44196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C:\Data\Paul\Zip3 - TCC EGR Club\EGRClub\CANstruction 2001\Photos\egrcan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/>
          <a:stretch>
            <a:fillRect/>
          </a:stretch>
        </p:blipFill>
        <p:spPr bwMode="auto">
          <a:xfrm>
            <a:off x="228600" y="457200"/>
            <a:ext cx="40767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33400" y="54864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Moseley Harris &amp; McClintock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"Use in Case of Emergency…EXTINGUISH HUNGER"</a:t>
            </a:r>
            <a:r>
              <a:rPr lang="en-US" altLang="en-US" sz="240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(Award: </a:t>
            </a:r>
            <a:r>
              <a:rPr lang="en-US" altLang="en-US" sz="2400" b="1">
                <a:solidFill>
                  <a:srgbClr val="339933"/>
                </a:solidFill>
              </a:rPr>
              <a:t>Honorable Mention</a:t>
            </a:r>
            <a:r>
              <a:rPr lang="en-US" altLang="en-US" sz="2400"/>
              <a:t>)</a:t>
            </a:r>
          </a:p>
        </p:txBody>
      </p:sp>
      <p:pic>
        <p:nvPicPr>
          <p:cNvPr id="43011" name="Picture 3" descr="C:\Data\Paul\Zip3 - TCC EGR Club\EGRClub\CANstruction 2001\Photos\Other\fi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t="14337" r="26881"/>
          <a:stretch>
            <a:fillRect/>
          </a:stretch>
        </p:blipFill>
        <p:spPr bwMode="auto">
          <a:xfrm>
            <a:off x="1905000" y="152400"/>
            <a:ext cx="48212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CANstruction 2001\Photos\egrcan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4223" r="3999" b="2222"/>
          <a:stretch>
            <a:fillRect/>
          </a:stretch>
        </p:blipFill>
        <p:spPr bwMode="auto">
          <a:xfrm>
            <a:off x="838200" y="228600"/>
            <a:ext cx="76200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981200" y="5562600"/>
            <a:ext cx="498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Ansel Collens Astrin Architects, P.C.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"Coast to Coast - Coaster"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743200" y="5867400"/>
            <a:ext cx="31956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Michael Baker, Jr. Inc.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 </a:t>
            </a:r>
            <a:r>
              <a:rPr lang="en-US" altLang="en-US" sz="2400" b="1">
                <a:solidFill>
                  <a:srgbClr val="FF3300"/>
                </a:solidFill>
              </a:rPr>
              <a:t>"Heroes for Hunger"</a:t>
            </a:r>
            <a:endParaRPr lang="en-US" altLang="en-US" sz="2400"/>
          </a:p>
        </p:txBody>
      </p:sp>
      <p:pic>
        <p:nvPicPr>
          <p:cNvPr id="45059" name="Picture 3" descr="C:\Data\Paul\Zip3 - TCC EGR Club\EGRClub\CANstruction 2001\Photos\egrcan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081" r="3030"/>
          <a:stretch>
            <a:fillRect/>
          </a:stretch>
        </p:blipFill>
        <p:spPr bwMode="auto">
          <a:xfrm>
            <a:off x="1295400" y="228600"/>
            <a:ext cx="67818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86000" y="5867400"/>
            <a:ext cx="4433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Clark Nexsen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"We CAN Tower Over Hunger"</a:t>
            </a:r>
            <a:endParaRPr lang="en-US" altLang="en-US" sz="2400"/>
          </a:p>
        </p:txBody>
      </p:sp>
      <p:pic>
        <p:nvPicPr>
          <p:cNvPr id="46083" name="Picture 3" descr="C:\Data\Paul\Zip3 - TCC EGR Club\EGRClub\CANstruction 2001\Photos\Other\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12418" r="21790"/>
          <a:stretch>
            <a:fillRect/>
          </a:stretch>
        </p:blipFill>
        <p:spPr bwMode="auto">
          <a:xfrm>
            <a:off x="1676400" y="228600"/>
            <a:ext cx="57912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419600" y="2057400"/>
            <a:ext cx="3800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Glenn &amp; Sadler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 - a division of TranSystems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"Rock-CAN-Roll"</a:t>
            </a:r>
            <a:endParaRPr lang="en-US" altLang="en-US" sz="2400" b="1"/>
          </a:p>
        </p:txBody>
      </p:sp>
      <p:pic>
        <p:nvPicPr>
          <p:cNvPr id="47107" name="Picture 3" descr="C:\Data\Paul\Zip3 - TCC EGR Club\EGRClub\CANstruction 2001\Photos\Other\Guit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t="6509" r="30560" b="6691"/>
          <a:stretch>
            <a:fillRect/>
          </a:stretch>
        </p:blipFill>
        <p:spPr bwMode="auto">
          <a:xfrm>
            <a:off x="1066800" y="381000"/>
            <a:ext cx="24987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828800" y="5791200"/>
            <a:ext cx="6035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Parsons Brinckerhoff Quade &amp; Douglas, Inc.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"USS Norfolk - Vi Per Concordium"</a:t>
            </a:r>
            <a:endParaRPr lang="en-US" altLang="en-US" sz="2400"/>
          </a:p>
        </p:txBody>
      </p:sp>
      <p:pic>
        <p:nvPicPr>
          <p:cNvPr id="48131" name="Picture 3" descr="C:\Data\Paul\Zip3 - TCC EGR Club\EGRClub\CANstruction 2001\Photos\egrca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6000" r="6667"/>
          <a:stretch>
            <a:fillRect/>
          </a:stretch>
        </p:blipFill>
        <p:spPr bwMode="auto">
          <a:xfrm>
            <a:off x="1066800" y="228600"/>
            <a:ext cx="72390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895600" y="5867400"/>
            <a:ext cx="2622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Ridgeway's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"Bridge The Gap"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49155" name="Picture 3" descr="D:\CANstruction 2001\Photos\Other\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0772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819400" y="5867400"/>
            <a:ext cx="321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TCC Engineering Club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"United We CAN"</a:t>
            </a:r>
            <a:endParaRPr lang="en-US" altLang="en-US" sz="2400"/>
          </a:p>
        </p:txBody>
      </p:sp>
      <p:pic>
        <p:nvPicPr>
          <p:cNvPr id="50179" name="Picture 3" descr="C:\Data\Paul\Zip3 - TCC EGR Club\EGRClub\CANstruction 2001\Photos\TCC\tc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248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209800" y="5638800"/>
            <a:ext cx="4587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Woolpert, LLP</a:t>
            </a:r>
            <a:endParaRPr lang="en-US" altLang="en-US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"U.S. License Plate of Substance"</a:t>
            </a:r>
            <a:endParaRPr lang="en-US" altLang="en-US" sz="2400"/>
          </a:p>
        </p:txBody>
      </p:sp>
      <p:pic>
        <p:nvPicPr>
          <p:cNvPr id="51203" name="Picture 3" descr="C:\Data\Paul\Zip3 - TCC EGR Club\EGRClub\CANstruction 2001\Photos\Other\Lice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" b="12195"/>
          <a:stretch>
            <a:fillRect/>
          </a:stretch>
        </p:blipFill>
        <p:spPr bwMode="auto">
          <a:xfrm>
            <a:off x="304800" y="381000"/>
            <a:ext cx="8534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ata\EGRClub\CANstruction98\Photos\whale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r="3130"/>
          <a:stretch>
            <a:fillRect/>
          </a:stretch>
        </p:blipFill>
        <p:spPr bwMode="auto">
          <a:xfrm>
            <a:off x="0" y="0"/>
            <a:ext cx="9144000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100_22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53251" name="Picture 2" descr="100_22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54275" name="Picture 2" descr="100_22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55299" name="Picture 2" descr="100_22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56323" name="Picture 2" descr="100_2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7086600" y="4953000"/>
            <a:ext cx="2362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“What’s for dinner?</a:t>
            </a:r>
          </a:p>
        </p:txBody>
      </p:sp>
      <p:pic>
        <p:nvPicPr>
          <p:cNvPr id="57347" name="Picture 2" descr="100_22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58371" name="Picture 2" descr="100_22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59395" name="Picture 2" descr="100_22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60419" name="Picture 2" descr="100_22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2005</a:t>
            </a:r>
          </a:p>
        </p:txBody>
      </p:sp>
      <p:pic>
        <p:nvPicPr>
          <p:cNvPr id="61443" name="Picture 3" descr="AT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ata\EGRClub\CANstruction98\Photos\whale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7010400" y="54102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CANstruction 2006</a:t>
            </a:r>
          </a:p>
        </p:txBody>
      </p:sp>
      <p:pic>
        <p:nvPicPr>
          <p:cNvPr id="62467" name="Picture 2" descr="ATC2 - templa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ATC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Ches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Cak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Cloc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Raisin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Tow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Towe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Aquariu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BBrid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Data\EGRClub\CANstruction98\Photos\TCC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6251"/>
          <a:stretch>
            <a:fillRect/>
          </a:stretch>
        </p:blipFill>
        <p:spPr bwMode="auto">
          <a:xfrm>
            <a:off x="1066800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Coff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Gazeb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T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TCC19M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otat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Bipla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Arc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100_11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100_1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100_11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85800" y="0"/>
            <a:ext cx="763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99 - Pembroke Mall</a:t>
            </a:r>
          </a:p>
        </p:txBody>
      </p:sp>
      <p:pic>
        <p:nvPicPr>
          <p:cNvPr id="9219" name="Picture 3" descr="G:\Data\EGRClub\CANstruction99\Photos\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20096"/>
          <a:stretch>
            <a:fillRect/>
          </a:stretch>
        </p:blipFill>
        <p:spPr bwMode="auto">
          <a:xfrm>
            <a:off x="0" y="533400"/>
            <a:ext cx="9144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side view - both m&amp;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100_1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657600" y="3521075"/>
            <a:ext cx="2743200" cy="400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Calibri" panose="020F0502020204030204" pitchFamily="34" charset="0"/>
              </a:rPr>
              <a:t>TCC Engineering Club</a:t>
            </a:r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 sz="1400" b="1"/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latin typeface="Calibri" panose="020F0502020204030204" pitchFamily="34" charset="0"/>
              </a:rPr>
              <a:t>Title of display:</a:t>
            </a:r>
            <a:endParaRPr lang="en-US" altLang="en-US" sz="16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Hunger:  Don’t CANdy Coat It</a:t>
            </a:r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 sz="1200"/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latin typeface="Calibri" panose="020F0502020204030204" pitchFamily="34" charset="0"/>
              </a:rPr>
              <a:t>Award: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Structural Ingenuity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Sponsor: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Farm Fresh</a:t>
            </a:r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 sz="1200" b="1"/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latin typeface="Calibri" panose="020F0502020204030204" pitchFamily="34" charset="0"/>
              </a:rPr>
              <a:t>Number of cans:  </a:t>
            </a:r>
            <a:r>
              <a:rPr lang="en-US" altLang="en-US" sz="1600" b="1">
                <a:solidFill>
                  <a:srgbClr val="FF0000"/>
                </a:solidFill>
                <a:latin typeface="Calibri" panose="020F0502020204030204" pitchFamily="34" charset="0"/>
              </a:rPr>
              <a:t>8936</a:t>
            </a:r>
            <a:endParaRPr lang="en-US" altLang="en-US" sz="16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/>
              <a:t>Weight:  </a:t>
            </a:r>
            <a:r>
              <a:rPr lang="en-US" altLang="en-US" sz="1600" b="1">
                <a:solidFill>
                  <a:srgbClr val="FF0000"/>
                </a:solidFill>
              </a:rPr>
              <a:t>8362 lb</a:t>
            </a:r>
            <a:endParaRPr lang="en-US" altLang="en-US" sz="1600" b="1"/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 sz="1200"/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Calibri" panose="020F0502020204030204" pitchFamily="34" charset="0"/>
              </a:rPr>
              <a:t>CANstruction 2005</a:t>
            </a:r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Calibri" panose="020F0502020204030204" pitchFamily="34" charset="0"/>
              </a:rPr>
              <a:t>November 16-17</a:t>
            </a:r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Calibri" panose="020F0502020204030204" pitchFamily="34" charset="0"/>
              </a:rPr>
              <a:t>Selden Arcade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Norfolk, VA</a:t>
            </a:r>
            <a:endParaRPr lang="en-US" altLang="en-US" sz="1400" b="1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 sz="1400"/>
          </a:p>
          <a:p>
            <a:pPr algn="ctr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US" altLang="en-US" sz="11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84995" name="Picture 3" descr="IMG_0257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375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IMG_0269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44475"/>
            <a:ext cx="46863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yellow m&amp;m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0594" r="4039" b="12843"/>
          <a:stretch>
            <a:fillRect/>
          </a:stretch>
        </p:blipFill>
        <p:spPr bwMode="auto">
          <a:xfrm>
            <a:off x="228600" y="3521075"/>
            <a:ext cx="35433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red m&amp;m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23021" b="8900"/>
          <a:stretch>
            <a:fillRect/>
          </a:stretch>
        </p:blipFill>
        <p:spPr bwMode="auto">
          <a:xfrm>
            <a:off x="6286500" y="3521075"/>
            <a:ext cx="35433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100_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100_12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 descr="100_12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00_12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100_12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100_12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100_12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ata\EGRClub\CANstruction99\Photos\Can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3847"/>
          <a:stretch>
            <a:fillRect/>
          </a:stretch>
        </p:blipFill>
        <p:spPr bwMode="auto">
          <a:xfrm>
            <a:off x="1295400" y="0"/>
            <a:ext cx="64008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100_12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100_12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bowling p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57150"/>
            <a:ext cx="6708775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Chinese F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/>
          <a:stretch>
            <a:fillRect/>
          </a:stretch>
        </p:blipFill>
        <p:spPr bwMode="auto">
          <a:xfrm>
            <a:off x="1143000" y="0"/>
            <a:ext cx="6916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ILN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14300"/>
            <a:ext cx="65913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Wine gla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14300"/>
            <a:ext cx="67087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99331" name="Picture 1" descr="tc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0105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5"/>
          <p:cNvSpPr txBox="1">
            <a:spLocks noChangeArrowheads="1"/>
          </p:cNvSpPr>
          <p:nvPr/>
        </p:nvSpPr>
        <p:spPr bwMode="auto">
          <a:xfrm>
            <a:off x="533400" y="6027738"/>
            <a:ext cx="3036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TCC Engineering Club</a:t>
            </a:r>
          </a:p>
        </p:txBody>
      </p:sp>
      <p:sp>
        <p:nvSpPr>
          <p:cNvPr id="99333" name="TextBox 6"/>
          <p:cNvSpPr txBox="1">
            <a:spLocks noChangeArrowheads="1"/>
          </p:cNvSpPr>
          <p:nvPr/>
        </p:nvSpPr>
        <p:spPr bwMode="auto">
          <a:xfrm>
            <a:off x="5181600" y="6027738"/>
            <a:ext cx="3490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“Hunger is NOT Abstract”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9936 cans, 9046 lb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0355" name="TextBox 5"/>
          <p:cNvSpPr txBox="1">
            <a:spLocks noChangeArrowheads="1"/>
          </p:cNvSpPr>
          <p:nvPr/>
        </p:nvSpPr>
        <p:spPr bwMode="auto">
          <a:xfrm>
            <a:off x="533400" y="6027738"/>
            <a:ext cx="3036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TCC Engineering Club</a:t>
            </a:r>
          </a:p>
        </p:txBody>
      </p:sp>
      <p:sp>
        <p:nvSpPr>
          <p:cNvPr id="100356" name="TextBox 6"/>
          <p:cNvSpPr txBox="1">
            <a:spLocks noChangeArrowheads="1"/>
          </p:cNvSpPr>
          <p:nvPr/>
        </p:nvSpPr>
        <p:spPr bwMode="auto">
          <a:xfrm>
            <a:off x="5181600" y="6027738"/>
            <a:ext cx="3490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“Hunger is NOT Abstract”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9936 cans, 9046 lb</a:t>
            </a:r>
          </a:p>
        </p:txBody>
      </p:sp>
      <p:pic>
        <p:nvPicPr>
          <p:cNvPr id="100357" name="Picture 2" descr="tc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2484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1379" name="TextBox 5"/>
          <p:cNvSpPr txBox="1">
            <a:spLocks noChangeArrowheads="1"/>
          </p:cNvSpPr>
          <p:nvPr/>
        </p:nvSpPr>
        <p:spPr bwMode="auto">
          <a:xfrm>
            <a:off x="4260850" y="2209800"/>
            <a:ext cx="4883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HBA Architecture and Interior Design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“Head Toward Feeding the Hungry”</a:t>
            </a:r>
          </a:p>
        </p:txBody>
      </p:sp>
      <p:pic>
        <p:nvPicPr>
          <p:cNvPr id="101380" name="Picture 2" descr="pototo hea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2403" name="TextBox 5"/>
          <p:cNvSpPr txBox="1">
            <a:spLocks noChangeArrowheads="1"/>
          </p:cNvSpPr>
          <p:nvPr/>
        </p:nvSpPr>
        <p:spPr bwMode="auto">
          <a:xfrm>
            <a:off x="5638800" y="2209800"/>
            <a:ext cx="334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CANstruction 2007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Old Dominion University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“Transform Hunger”</a:t>
            </a:r>
          </a:p>
        </p:txBody>
      </p:sp>
      <p:pic>
        <p:nvPicPr>
          <p:cNvPr id="102404" name="Picture 2" descr="o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20822"/>
          <a:stretch>
            <a:fillRect/>
          </a:stretch>
        </p:blipFill>
        <p:spPr bwMode="auto">
          <a:xfrm>
            <a:off x="0" y="0"/>
            <a:ext cx="541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D:\Microsoft Office\Templates\Blank Presentation.pot</Template>
  <TotalTime>217</TotalTime>
  <Words>562</Words>
  <Application>Microsoft Office PowerPoint</Application>
  <PresentationFormat>On-screen Show (4:3)</PresentationFormat>
  <Paragraphs>124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Times New Roman</vt:lpstr>
      <vt:lpstr>Arial</vt:lpstr>
      <vt:lpstr>Calibri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Tidewater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Paul Gordy</dc:creator>
  <cp:lastModifiedBy>Paul Gordy</cp:lastModifiedBy>
  <cp:revision>19</cp:revision>
  <dcterms:created xsi:type="dcterms:W3CDTF">2000-09-12T14:37:45Z</dcterms:created>
  <dcterms:modified xsi:type="dcterms:W3CDTF">2017-02-01T22:45:38Z</dcterms:modified>
</cp:coreProperties>
</file>