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94" r:id="rId4"/>
    <p:sldId id="311" r:id="rId5"/>
    <p:sldId id="318" r:id="rId6"/>
    <p:sldId id="308" r:id="rId7"/>
    <p:sldId id="309" r:id="rId8"/>
    <p:sldId id="264" r:id="rId9"/>
    <p:sldId id="331" r:id="rId10"/>
    <p:sldId id="286" r:id="rId11"/>
    <p:sldId id="287" r:id="rId12"/>
    <p:sldId id="312" r:id="rId13"/>
    <p:sldId id="313" r:id="rId14"/>
    <p:sldId id="315" r:id="rId15"/>
    <p:sldId id="288" r:id="rId16"/>
    <p:sldId id="314" r:id="rId17"/>
    <p:sldId id="310" r:id="rId18"/>
    <p:sldId id="316" r:id="rId19"/>
    <p:sldId id="317" r:id="rId20"/>
    <p:sldId id="289" r:id="rId21"/>
    <p:sldId id="322" r:id="rId22"/>
    <p:sldId id="319" r:id="rId23"/>
    <p:sldId id="320" r:id="rId24"/>
    <p:sldId id="290" r:id="rId25"/>
    <p:sldId id="324" r:id="rId26"/>
    <p:sldId id="325" r:id="rId27"/>
    <p:sldId id="327" r:id="rId28"/>
    <p:sldId id="326" r:id="rId29"/>
    <p:sldId id="285" r:id="rId30"/>
    <p:sldId id="323" r:id="rId31"/>
    <p:sldId id="328" r:id="rId32"/>
    <p:sldId id="329" r:id="rId33"/>
    <p:sldId id="291" r:id="rId34"/>
    <p:sldId id="306" r:id="rId35"/>
    <p:sldId id="271" r:id="rId36"/>
    <p:sldId id="332" r:id="rId37"/>
    <p:sldId id="330" r:id="rId38"/>
    <p:sldId id="292" r:id="rId39"/>
    <p:sldId id="297" r:id="rId40"/>
    <p:sldId id="301" r:id="rId41"/>
    <p:sldId id="300" r:id="rId42"/>
    <p:sldId id="302" r:id="rId43"/>
    <p:sldId id="299" r:id="rId44"/>
    <p:sldId id="298" r:id="rId45"/>
    <p:sldId id="303" r:id="rId46"/>
    <p:sldId id="304" r:id="rId47"/>
    <p:sldId id="305" r:id="rId48"/>
    <p:sldId id="27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1" d="100"/>
          <a:sy n="121" d="100"/>
        </p:scale>
        <p:origin x="132"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CBB2-CCDE-4F04-855D-9F8A852394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0195F9-6D9C-4F34-9F46-0C7D1BE535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61F9FE-80CD-4893-900E-8D0FFD460F6C}"/>
              </a:ext>
            </a:extLst>
          </p:cNvPr>
          <p:cNvSpPr>
            <a:spLocks noGrp="1"/>
          </p:cNvSpPr>
          <p:nvPr>
            <p:ph type="dt" sz="half" idx="10"/>
          </p:nvPr>
        </p:nvSpPr>
        <p:spPr/>
        <p:txBody>
          <a:bodyPr/>
          <a:lstStyle/>
          <a:p>
            <a:fld id="{C6082EF8-F4A0-443B-8722-AC6ED07760AF}" type="datetimeFigureOut">
              <a:rPr lang="en-US" smtClean="0"/>
              <a:t>2/15/2018</a:t>
            </a:fld>
            <a:endParaRPr lang="en-US"/>
          </a:p>
        </p:txBody>
      </p:sp>
      <p:sp>
        <p:nvSpPr>
          <p:cNvPr id="5" name="Footer Placeholder 4">
            <a:extLst>
              <a:ext uri="{FF2B5EF4-FFF2-40B4-BE49-F238E27FC236}">
                <a16:creationId xmlns:a16="http://schemas.microsoft.com/office/drawing/2014/main" id="{C40212D9-65F3-4D6D-9C35-DFD47AA1B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D0700-9C21-422A-9211-3374ECC5C54A}"/>
              </a:ext>
            </a:extLst>
          </p:cNvPr>
          <p:cNvSpPr>
            <a:spLocks noGrp="1"/>
          </p:cNvSpPr>
          <p:nvPr>
            <p:ph type="sldNum" sz="quarter" idx="12"/>
          </p:nvPr>
        </p:nvSpPr>
        <p:spPr/>
        <p:txBody>
          <a:bodyPr/>
          <a:lstStyle/>
          <a:p>
            <a:fld id="{B9D4453B-F37A-41D1-AF87-828B5F18F70C}" type="slidenum">
              <a:rPr lang="en-US" smtClean="0"/>
              <a:t>‹#›</a:t>
            </a:fld>
            <a:endParaRPr lang="en-US"/>
          </a:p>
        </p:txBody>
      </p:sp>
    </p:spTree>
    <p:extLst>
      <p:ext uri="{BB962C8B-B14F-4D97-AF65-F5344CB8AC3E}">
        <p14:creationId xmlns:p14="http://schemas.microsoft.com/office/powerpoint/2010/main" val="3880733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D43A5-2436-431A-B877-03EC90AB41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B8B83-6B8D-4851-AA1E-41A335A3C5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32668-3F27-4C82-A96A-061FDA8F9B00}"/>
              </a:ext>
            </a:extLst>
          </p:cNvPr>
          <p:cNvSpPr>
            <a:spLocks noGrp="1"/>
          </p:cNvSpPr>
          <p:nvPr>
            <p:ph type="dt" sz="half" idx="10"/>
          </p:nvPr>
        </p:nvSpPr>
        <p:spPr/>
        <p:txBody>
          <a:bodyPr/>
          <a:lstStyle/>
          <a:p>
            <a:fld id="{C6082EF8-F4A0-443B-8722-AC6ED07760AF}" type="datetimeFigureOut">
              <a:rPr lang="en-US" smtClean="0"/>
              <a:t>2/15/2018</a:t>
            </a:fld>
            <a:endParaRPr lang="en-US"/>
          </a:p>
        </p:txBody>
      </p:sp>
      <p:sp>
        <p:nvSpPr>
          <p:cNvPr id="5" name="Footer Placeholder 4">
            <a:extLst>
              <a:ext uri="{FF2B5EF4-FFF2-40B4-BE49-F238E27FC236}">
                <a16:creationId xmlns:a16="http://schemas.microsoft.com/office/drawing/2014/main" id="{69FBD9D2-2C55-4E67-8380-E270FE909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6B0F4-C34E-48B3-8CE5-E202CB895CD6}"/>
              </a:ext>
            </a:extLst>
          </p:cNvPr>
          <p:cNvSpPr>
            <a:spLocks noGrp="1"/>
          </p:cNvSpPr>
          <p:nvPr>
            <p:ph type="sldNum" sz="quarter" idx="12"/>
          </p:nvPr>
        </p:nvSpPr>
        <p:spPr/>
        <p:txBody>
          <a:bodyPr/>
          <a:lstStyle/>
          <a:p>
            <a:fld id="{B9D4453B-F37A-41D1-AF87-828B5F18F70C}" type="slidenum">
              <a:rPr lang="en-US" smtClean="0"/>
              <a:t>‹#›</a:t>
            </a:fld>
            <a:endParaRPr lang="en-US"/>
          </a:p>
        </p:txBody>
      </p:sp>
    </p:spTree>
    <p:extLst>
      <p:ext uri="{BB962C8B-B14F-4D97-AF65-F5344CB8AC3E}">
        <p14:creationId xmlns:p14="http://schemas.microsoft.com/office/powerpoint/2010/main" val="4275646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245163-5A63-4E74-84EE-172075383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3885AB-5853-47C0-A633-B0251B0271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0F3B6-A520-4A14-BE0F-1CE01C0286B9}"/>
              </a:ext>
            </a:extLst>
          </p:cNvPr>
          <p:cNvSpPr>
            <a:spLocks noGrp="1"/>
          </p:cNvSpPr>
          <p:nvPr>
            <p:ph type="dt" sz="half" idx="10"/>
          </p:nvPr>
        </p:nvSpPr>
        <p:spPr/>
        <p:txBody>
          <a:bodyPr/>
          <a:lstStyle/>
          <a:p>
            <a:fld id="{C6082EF8-F4A0-443B-8722-AC6ED07760AF}" type="datetimeFigureOut">
              <a:rPr lang="en-US" smtClean="0"/>
              <a:t>2/15/2018</a:t>
            </a:fld>
            <a:endParaRPr lang="en-US"/>
          </a:p>
        </p:txBody>
      </p:sp>
      <p:sp>
        <p:nvSpPr>
          <p:cNvPr id="5" name="Footer Placeholder 4">
            <a:extLst>
              <a:ext uri="{FF2B5EF4-FFF2-40B4-BE49-F238E27FC236}">
                <a16:creationId xmlns:a16="http://schemas.microsoft.com/office/drawing/2014/main" id="{50DC62A6-3C54-4D10-BEF3-789526F6B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27137-A1C6-4B97-BF7B-B6E0C66DE6F2}"/>
              </a:ext>
            </a:extLst>
          </p:cNvPr>
          <p:cNvSpPr>
            <a:spLocks noGrp="1"/>
          </p:cNvSpPr>
          <p:nvPr>
            <p:ph type="sldNum" sz="quarter" idx="12"/>
          </p:nvPr>
        </p:nvSpPr>
        <p:spPr/>
        <p:txBody>
          <a:bodyPr/>
          <a:lstStyle/>
          <a:p>
            <a:fld id="{B9D4453B-F37A-41D1-AF87-828B5F18F70C}" type="slidenum">
              <a:rPr lang="en-US" smtClean="0"/>
              <a:t>‹#›</a:t>
            </a:fld>
            <a:endParaRPr lang="en-US"/>
          </a:p>
        </p:txBody>
      </p:sp>
    </p:spTree>
    <p:extLst>
      <p:ext uri="{BB962C8B-B14F-4D97-AF65-F5344CB8AC3E}">
        <p14:creationId xmlns:p14="http://schemas.microsoft.com/office/powerpoint/2010/main" val="264067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4363-2176-47CF-B9DB-F3CA74E7A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43033-05FF-49B8-B725-53B39E02E3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49B51-2765-4476-8E3E-C017FC1AB736}"/>
              </a:ext>
            </a:extLst>
          </p:cNvPr>
          <p:cNvSpPr>
            <a:spLocks noGrp="1"/>
          </p:cNvSpPr>
          <p:nvPr>
            <p:ph type="dt" sz="half" idx="10"/>
          </p:nvPr>
        </p:nvSpPr>
        <p:spPr/>
        <p:txBody>
          <a:bodyPr/>
          <a:lstStyle/>
          <a:p>
            <a:fld id="{C6082EF8-F4A0-443B-8722-AC6ED07760AF}" type="datetimeFigureOut">
              <a:rPr lang="en-US" smtClean="0"/>
              <a:t>2/15/2018</a:t>
            </a:fld>
            <a:endParaRPr lang="en-US"/>
          </a:p>
        </p:txBody>
      </p:sp>
      <p:sp>
        <p:nvSpPr>
          <p:cNvPr id="5" name="Footer Placeholder 4">
            <a:extLst>
              <a:ext uri="{FF2B5EF4-FFF2-40B4-BE49-F238E27FC236}">
                <a16:creationId xmlns:a16="http://schemas.microsoft.com/office/drawing/2014/main" id="{396F223B-950C-418A-A18C-98A657467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C61B8-713E-4434-BED3-13F939AB652B}"/>
              </a:ext>
            </a:extLst>
          </p:cNvPr>
          <p:cNvSpPr>
            <a:spLocks noGrp="1"/>
          </p:cNvSpPr>
          <p:nvPr>
            <p:ph type="sldNum" sz="quarter" idx="12"/>
          </p:nvPr>
        </p:nvSpPr>
        <p:spPr/>
        <p:txBody>
          <a:bodyPr/>
          <a:lstStyle/>
          <a:p>
            <a:fld id="{B9D4453B-F37A-41D1-AF87-828B5F18F70C}" type="slidenum">
              <a:rPr lang="en-US" smtClean="0"/>
              <a:t>‹#›</a:t>
            </a:fld>
            <a:endParaRPr lang="en-US"/>
          </a:p>
        </p:txBody>
      </p:sp>
    </p:spTree>
    <p:extLst>
      <p:ext uri="{BB962C8B-B14F-4D97-AF65-F5344CB8AC3E}">
        <p14:creationId xmlns:p14="http://schemas.microsoft.com/office/powerpoint/2010/main" val="2227560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9075-62D9-4F73-BED8-0245DB5597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DB6EDE-276B-492B-B557-D5A82D922E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9E9F0E-D367-4203-BE0B-C4F14D50F52A}"/>
              </a:ext>
            </a:extLst>
          </p:cNvPr>
          <p:cNvSpPr>
            <a:spLocks noGrp="1"/>
          </p:cNvSpPr>
          <p:nvPr>
            <p:ph type="dt" sz="half" idx="10"/>
          </p:nvPr>
        </p:nvSpPr>
        <p:spPr/>
        <p:txBody>
          <a:bodyPr/>
          <a:lstStyle/>
          <a:p>
            <a:fld id="{C6082EF8-F4A0-443B-8722-AC6ED07760AF}" type="datetimeFigureOut">
              <a:rPr lang="en-US" smtClean="0"/>
              <a:t>2/15/2018</a:t>
            </a:fld>
            <a:endParaRPr lang="en-US"/>
          </a:p>
        </p:txBody>
      </p:sp>
      <p:sp>
        <p:nvSpPr>
          <p:cNvPr id="5" name="Footer Placeholder 4">
            <a:extLst>
              <a:ext uri="{FF2B5EF4-FFF2-40B4-BE49-F238E27FC236}">
                <a16:creationId xmlns:a16="http://schemas.microsoft.com/office/drawing/2014/main" id="{4DF33B97-C811-49B6-AC91-91C7DABB0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C8DE4-391B-4D36-9F0D-02E1B53ED7CB}"/>
              </a:ext>
            </a:extLst>
          </p:cNvPr>
          <p:cNvSpPr>
            <a:spLocks noGrp="1"/>
          </p:cNvSpPr>
          <p:nvPr>
            <p:ph type="sldNum" sz="quarter" idx="12"/>
          </p:nvPr>
        </p:nvSpPr>
        <p:spPr/>
        <p:txBody>
          <a:bodyPr/>
          <a:lstStyle/>
          <a:p>
            <a:fld id="{B9D4453B-F37A-41D1-AF87-828B5F18F70C}" type="slidenum">
              <a:rPr lang="en-US" smtClean="0"/>
              <a:t>‹#›</a:t>
            </a:fld>
            <a:endParaRPr lang="en-US"/>
          </a:p>
        </p:txBody>
      </p:sp>
    </p:spTree>
    <p:extLst>
      <p:ext uri="{BB962C8B-B14F-4D97-AF65-F5344CB8AC3E}">
        <p14:creationId xmlns:p14="http://schemas.microsoft.com/office/powerpoint/2010/main" val="75082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35FF-44A3-499C-948B-B7FB375C4E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AC544-3F31-4A40-98A7-ABFD045C6C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7E16C2-9B8F-4C1E-958E-20BF372FFE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9BDD26-A2F9-4FB5-BA85-06BBF303BBAF}"/>
              </a:ext>
            </a:extLst>
          </p:cNvPr>
          <p:cNvSpPr>
            <a:spLocks noGrp="1"/>
          </p:cNvSpPr>
          <p:nvPr>
            <p:ph type="dt" sz="half" idx="10"/>
          </p:nvPr>
        </p:nvSpPr>
        <p:spPr/>
        <p:txBody>
          <a:bodyPr/>
          <a:lstStyle/>
          <a:p>
            <a:fld id="{C6082EF8-F4A0-443B-8722-AC6ED07760AF}" type="datetimeFigureOut">
              <a:rPr lang="en-US" smtClean="0"/>
              <a:t>2/15/2018</a:t>
            </a:fld>
            <a:endParaRPr lang="en-US"/>
          </a:p>
        </p:txBody>
      </p:sp>
      <p:sp>
        <p:nvSpPr>
          <p:cNvPr id="6" name="Footer Placeholder 5">
            <a:extLst>
              <a:ext uri="{FF2B5EF4-FFF2-40B4-BE49-F238E27FC236}">
                <a16:creationId xmlns:a16="http://schemas.microsoft.com/office/drawing/2014/main" id="{8912A5AC-820A-490A-973E-CA43A03D16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B36440-26A0-4CAC-B259-5DA1FB332EC5}"/>
              </a:ext>
            </a:extLst>
          </p:cNvPr>
          <p:cNvSpPr>
            <a:spLocks noGrp="1"/>
          </p:cNvSpPr>
          <p:nvPr>
            <p:ph type="sldNum" sz="quarter" idx="12"/>
          </p:nvPr>
        </p:nvSpPr>
        <p:spPr/>
        <p:txBody>
          <a:bodyPr/>
          <a:lstStyle/>
          <a:p>
            <a:fld id="{B9D4453B-F37A-41D1-AF87-828B5F18F70C}" type="slidenum">
              <a:rPr lang="en-US" smtClean="0"/>
              <a:t>‹#›</a:t>
            </a:fld>
            <a:endParaRPr lang="en-US"/>
          </a:p>
        </p:txBody>
      </p:sp>
    </p:spTree>
    <p:extLst>
      <p:ext uri="{BB962C8B-B14F-4D97-AF65-F5344CB8AC3E}">
        <p14:creationId xmlns:p14="http://schemas.microsoft.com/office/powerpoint/2010/main" val="3566065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4B49-9699-4877-B73C-59F3351810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B9A722-56F1-4FFC-B058-F1870735C4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639502-4E67-4AFA-AADA-E3EFB66C4D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EBDC6A-6811-4FA8-9545-E6796B48A8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2980D1-5DA1-43C8-8FD4-F223E9FD47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FD2828-0834-4A0D-86DB-3BAEF3BD82EE}"/>
              </a:ext>
            </a:extLst>
          </p:cNvPr>
          <p:cNvSpPr>
            <a:spLocks noGrp="1"/>
          </p:cNvSpPr>
          <p:nvPr>
            <p:ph type="dt" sz="half" idx="10"/>
          </p:nvPr>
        </p:nvSpPr>
        <p:spPr/>
        <p:txBody>
          <a:bodyPr/>
          <a:lstStyle/>
          <a:p>
            <a:fld id="{C6082EF8-F4A0-443B-8722-AC6ED07760AF}" type="datetimeFigureOut">
              <a:rPr lang="en-US" smtClean="0"/>
              <a:t>2/15/2018</a:t>
            </a:fld>
            <a:endParaRPr lang="en-US"/>
          </a:p>
        </p:txBody>
      </p:sp>
      <p:sp>
        <p:nvSpPr>
          <p:cNvPr id="8" name="Footer Placeholder 7">
            <a:extLst>
              <a:ext uri="{FF2B5EF4-FFF2-40B4-BE49-F238E27FC236}">
                <a16:creationId xmlns:a16="http://schemas.microsoft.com/office/drawing/2014/main" id="{C890C05A-1D08-46A4-A146-092DB58161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D99DBE-BB8F-4AD1-AA9B-B795C1AC6FBC}"/>
              </a:ext>
            </a:extLst>
          </p:cNvPr>
          <p:cNvSpPr>
            <a:spLocks noGrp="1"/>
          </p:cNvSpPr>
          <p:nvPr>
            <p:ph type="sldNum" sz="quarter" idx="12"/>
          </p:nvPr>
        </p:nvSpPr>
        <p:spPr/>
        <p:txBody>
          <a:bodyPr/>
          <a:lstStyle/>
          <a:p>
            <a:fld id="{B9D4453B-F37A-41D1-AF87-828B5F18F70C}" type="slidenum">
              <a:rPr lang="en-US" smtClean="0"/>
              <a:t>‹#›</a:t>
            </a:fld>
            <a:endParaRPr lang="en-US"/>
          </a:p>
        </p:txBody>
      </p:sp>
    </p:spTree>
    <p:extLst>
      <p:ext uri="{BB962C8B-B14F-4D97-AF65-F5344CB8AC3E}">
        <p14:creationId xmlns:p14="http://schemas.microsoft.com/office/powerpoint/2010/main" val="285537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553A-BA45-4995-8313-167213CB48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54B539-4266-47F9-BA7A-1A79A1CD1A10}"/>
              </a:ext>
            </a:extLst>
          </p:cNvPr>
          <p:cNvSpPr>
            <a:spLocks noGrp="1"/>
          </p:cNvSpPr>
          <p:nvPr>
            <p:ph type="dt" sz="half" idx="10"/>
          </p:nvPr>
        </p:nvSpPr>
        <p:spPr/>
        <p:txBody>
          <a:bodyPr/>
          <a:lstStyle/>
          <a:p>
            <a:fld id="{C6082EF8-F4A0-443B-8722-AC6ED07760AF}" type="datetimeFigureOut">
              <a:rPr lang="en-US" smtClean="0"/>
              <a:t>2/15/2018</a:t>
            </a:fld>
            <a:endParaRPr lang="en-US"/>
          </a:p>
        </p:txBody>
      </p:sp>
      <p:sp>
        <p:nvSpPr>
          <p:cNvPr id="4" name="Footer Placeholder 3">
            <a:extLst>
              <a:ext uri="{FF2B5EF4-FFF2-40B4-BE49-F238E27FC236}">
                <a16:creationId xmlns:a16="http://schemas.microsoft.com/office/drawing/2014/main" id="{32B5BB2E-CC13-4882-A6E7-5A17C91051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AA03A1-CF43-4B3A-8E58-46CE2FAAFD8B}"/>
              </a:ext>
            </a:extLst>
          </p:cNvPr>
          <p:cNvSpPr>
            <a:spLocks noGrp="1"/>
          </p:cNvSpPr>
          <p:nvPr>
            <p:ph type="sldNum" sz="quarter" idx="12"/>
          </p:nvPr>
        </p:nvSpPr>
        <p:spPr/>
        <p:txBody>
          <a:bodyPr/>
          <a:lstStyle/>
          <a:p>
            <a:fld id="{B9D4453B-F37A-41D1-AF87-828B5F18F70C}" type="slidenum">
              <a:rPr lang="en-US" smtClean="0"/>
              <a:t>‹#›</a:t>
            </a:fld>
            <a:endParaRPr lang="en-US"/>
          </a:p>
        </p:txBody>
      </p:sp>
    </p:spTree>
    <p:extLst>
      <p:ext uri="{BB962C8B-B14F-4D97-AF65-F5344CB8AC3E}">
        <p14:creationId xmlns:p14="http://schemas.microsoft.com/office/powerpoint/2010/main" val="450222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BFD8F-D0DE-4FA0-8727-4EB0498D8169}"/>
              </a:ext>
            </a:extLst>
          </p:cNvPr>
          <p:cNvSpPr>
            <a:spLocks noGrp="1"/>
          </p:cNvSpPr>
          <p:nvPr>
            <p:ph type="dt" sz="half" idx="10"/>
          </p:nvPr>
        </p:nvSpPr>
        <p:spPr/>
        <p:txBody>
          <a:bodyPr/>
          <a:lstStyle/>
          <a:p>
            <a:fld id="{C6082EF8-F4A0-443B-8722-AC6ED07760AF}" type="datetimeFigureOut">
              <a:rPr lang="en-US" smtClean="0"/>
              <a:t>2/15/2018</a:t>
            </a:fld>
            <a:endParaRPr lang="en-US"/>
          </a:p>
        </p:txBody>
      </p:sp>
      <p:sp>
        <p:nvSpPr>
          <p:cNvPr id="3" name="Footer Placeholder 2">
            <a:extLst>
              <a:ext uri="{FF2B5EF4-FFF2-40B4-BE49-F238E27FC236}">
                <a16:creationId xmlns:a16="http://schemas.microsoft.com/office/drawing/2014/main" id="{A638A524-EC38-4A1A-9935-3856EC3537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86DCCE-E773-4FB5-AC7A-5A661CE5D921}"/>
              </a:ext>
            </a:extLst>
          </p:cNvPr>
          <p:cNvSpPr>
            <a:spLocks noGrp="1"/>
          </p:cNvSpPr>
          <p:nvPr>
            <p:ph type="sldNum" sz="quarter" idx="12"/>
          </p:nvPr>
        </p:nvSpPr>
        <p:spPr/>
        <p:txBody>
          <a:bodyPr/>
          <a:lstStyle/>
          <a:p>
            <a:fld id="{B9D4453B-F37A-41D1-AF87-828B5F18F70C}" type="slidenum">
              <a:rPr lang="en-US" smtClean="0"/>
              <a:t>‹#›</a:t>
            </a:fld>
            <a:endParaRPr lang="en-US"/>
          </a:p>
        </p:txBody>
      </p:sp>
    </p:spTree>
    <p:extLst>
      <p:ext uri="{BB962C8B-B14F-4D97-AF65-F5344CB8AC3E}">
        <p14:creationId xmlns:p14="http://schemas.microsoft.com/office/powerpoint/2010/main" val="382235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0712-E20A-4074-ADA0-C6BBF89F99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334E5-5F96-4D65-8957-B94B07CF34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BC1886-2DF7-4B42-8261-2CF44D9D4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74DF8A-F457-441A-8F14-0B67907D0A34}"/>
              </a:ext>
            </a:extLst>
          </p:cNvPr>
          <p:cNvSpPr>
            <a:spLocks noGrp="1"/>
          </p:cNvSpPr>
          <p:nvPr>
            <p:ph type="dt" sz="half" idx="10"/>
          </p:nvPr>
        </p:nvSpPr>
        <p:spPr/>
        <p:txBody>
          <a:bodyPr/>
          <a:lstStyle/>
          <a:p>
            <a:fld id="{C6082EF8-F4A0-443B-8722-AC6ED07760AF}" type="datetimeFigureOut">
              <a:rPr lang="en-US" smtClean="0"/>
              <a:t>2/15/2018</a:t>
            </a:fld>
            <a:endParaRPr lang="en-US"/>
          </a:p>
        </p:txBody>
      </p:sp>
      <p:sp>
        <p:nvSpPr>
          <p:cNvPr id="6" name="Footer Placeholder 5">
            <a:extLst>
              <a:ext uri="{FF2B5EF4-FFF2-40B4-BE49-F238E27FC236}">
                <a16:creationId xmlns:a16="http://schemas.microsoft.com/office/drawing/2014/main" id="{5EBC94E7-AAC3-40B9-8108-30DE48AD6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A0F84-A040-4601-AA68-B1F33E0C17AF}"/>
              </a:ext>
            </a:extLst>
          </p:cNvPr>
          <p:cNvSpPr>
            <a:spLocks noGrp="1"/>
          </p:cNvSpPr>
          <p:nvPr>
            <p:ph type="sldNum" sz="quarter" idx="12"/>
          </p:nvPr>
        </p:nvSpPr>
        <p:spPr/>
        <p:txBody>
          <a:bodyPr/>
          <a:lstStyle/>
          <a:p>
            <a:fld id="{B9D4453B-F37A-41D1-AF87-828B5F18F70C}" type="slidenum">
              <a:rPr lang="en-US" smtClean="0"/>
              <a:t>‹#›</a:t>
            </a:fld>
            <a:endParaRPr lang="en-US"/>
          </a:p>
        </p:txBody>
      </p:sp>
    </p:spTree>
    <p:extLst>
      <p:ext uri="{BB962C8B-B14F-4D97-AF65-F5344CB8AC3E}">
        <p14:creationId xmlns:p14="http://schemas.microsoft.com/office/powerpoint/2010/main" val="1333522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42E6-C366-482F-A240-E653ED976D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049CE3-C015-457F-B689-CA0C40923F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878522-1E6E-45BA-8E37-CF4100B0D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D79040-C045-4186-8EB5-AF2A6EBF231A}"/>
              </a:ext>
            </a:extLst>
          </p:cNvPr>
          <p:cNvSpPr>
            <a:spLocks noGrp="1"/>
          </p:cNvSpPr>
          <p:nvPr>
            <p:ph type="dt" sz="half" idx="10"/>
          </p:nvPr>
        </p:nvSpPr>
        <p:spPr/>
        <p:txBody>
          <a:bodyPr/>
          <a:lstStyle/>
          <a:p>
            <a:fld id="{C6082EF8-F4A0-443B-8722-AC6ED07760AF}" type="datetimeFigureOut">
              <a:rPr lang="en-US" smtClean="0"/>
              <a:t>2/15/2018</a:t>
            </a:fld>
            <a:endParaRPr lang="en-US"/>
          </a:p>
        </p:txBody>
      </p:sp>
      <p:sp>
        <p:nvSpPr>
          <p:cNvPr id="6" name="Footer Placeholder 5">
            <a:extLst>
              <a:ext uri="{FF2B5EF4-FFF2-40B4-BE49-F238E27FC236}">
                <a16:creationId xmlns:a16="http://schemas.microsoft.com/office/drawing/2014/main" id="{D2004611-5DED-42BC-B802-B3D47BF014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78BD7-3C3C-464A-A136-BB26BBE62B6C}"/>
              </a:ext>
            </a:extLst>
          </p:cNvPr>
          <p:cNvSpPr>
            <a:spLocks noGrp="1"/>
          </p:cNvSpPr>
          <p:nvPr>
            <p:ph type="sldNum" sz="quarter" idx="12"/>
          </p:nvPr>
        </p:nvSpPr>
        <p:spPr/>
        <p:txBody>
          <a:bodyPr/>
          <a:lstStyle/>
          <a:p>
            <a:fld id="{B9D4453B-F37A-41D1-AF87-828B5F18F70C}" type="slidenum">
              <a:rPr lang="en-US" smtClean="0"/>
              <a:t>‹#›</a:t>
            </a:fld>
            <a:endParaRPr lang="en-US"/>
          </a:p>
        </p:txBody>
      </p:sp>
    </p:spTree>
    <p:extLst>
      <p:ext uri="{BB962C8B-B14F-4D97-AF65-F5344CB8AC3E}">
        <p14:creationId xmlns:p14="http://schemas.microsoft.com/office/powerpoint/2010/main" val="155112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F0E65-16B7-4360-88B6-A244BB8B4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986151-4ABB-4809-AA14-4ED3514493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81E82-4D88-47F9-8F85-D74062AA1E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82EF8-F4A0-443B-8722-AC6ED07760AF}" type="datetimeFigureOut">
              <a:rPr lang="en-US" smtClean="0"/>
              <a:t>2/15/2018</a:t>
            </a:fld>
            <a:endParaRPr lang="en-US"/>
          </a:p>
        </p:txBody>
      </p:sp>
      <p:sp>
        <p:nvSpPr>
          <p:cNvPr id="5" name="Footer Placeholder 4">
            <a:extLst>
              <a:ext uri="{FF2B5EF4-FFF2-40B4-BE49-F238E27FC236}">
                <a16:creationId xmlns:a16="http://schemas.microsoft.com/office/drawing/2014/main" id="{2E927629-ACD9-492A-88B9-1958642C1F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B3BBF-84EC-4EEB-BB2C-E56F83C22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4453B-F37A-41D1-AF87-828B5F18F70C}" type="slidenum">
              <a:rPr lang="en-US" smtClean="0"/>
              <a:t>‹#›</a:t>
            </a:fld>
            <a:endParaRPr lang="en-US"/>
          </a:p>
        </p:txBody>
      </p:sp>
    </p:spTree>
    <p:extLst>
      <p:ext uri="{BB962C8B-B14F-4D97-AF65-F5344CB8AC3E}">
        <p14:creationId xmlns:p14="http://schemas.microsoft.com/office/powerpoint/2010/main" val="1826212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oo.gl/maps/cq8FJ6httRo" TargetMode="External"/><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hyperlink" Target="https://goo.gl/maps/GfhFiBLH4LH2" TargetMode="External"/><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hyperlink" Target="http://bikewashington.org/canal/canal_l.php" TargetMode="External"/><Relationship Id="rId5" Type="http://schemas.openxmlformats.org/officeDocument/2006/relationships/image" Target="../media/image25.png"/><Relationship Id="rId4" Type="http://schemas.openxmlformats.org/officeDocument/2006/relationships/hyperlink" Target="https://en.wikipedia.org/wiki/Harpers_Ferry,_West_Virginia"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hyperlink" Target="https://goo.gl/maps/495cZ78qKyp" TargetMode="External"/><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hyperlink" Target="https://en.wikipedia.org/wiki/Paw_Paw_Tunnel" TargetMode="External"/><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hyperlink" Target="https://en.wikipedia.org/wiki/Asimina_triloba" TargetMode="External"/><Relationship Id="rId5" Type="http://schemas.openxmlformats.org/officeDocument/2006/relationships/hyperlink" Target="http://bikewashington.org/canal/canal_l.php" TargetMode="Externa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hyperlink" Target="https://www.cumberlandymca.org/camping.html" TargetMode="External"/><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hyperlink" Target="http://old.post-gazette.com/sports/outdoors/20030803walsh0803p2.asp" TargetMode="External"/><Relationship Id="rId5" Type="http://schemas.openxmlformats.org/officeDocument/2006/relationships/image" Target="../media/image43.jpg"/><Relationship Id="rId4" Type="http://schemas.openxmlformats.org/officeDocument/2006/relationships/hyperlink" Target="https://goo.gl/maps/XiwTtFQxnbz"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www.thegreatalleghenypassage.com/" TargetMode="External"/><Relationship Id="rId7" Type="http://schemas.openxmlformats.org/officeDocument/2006/relationships/image" Target="../media/image47.jpg"/><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hyperlink" Target="http://www.bridgehunter.com/" TargetMode="External"/><Relationship Id="rId5" Type="http://schemas.openxmlformats.org/officeDocument/2006/relationships/image" Target="../media/image46.jpg"/><Relationship Id="rId4" Type="http://schemas.openxmlformats.org/officeDocument/2006/relationships/image" Target="../media/image45.jpg"/><Relationship Id="rId9" Type="http://schemas.openxmlformats.org/officeDocument/2006/relationships/hyperlink" Target="http://www.johnvantine.com/biking-dc-pittsburgh-co-canal-gap-trai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wendyworld.biz/" TargetMode="External"/><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goo.gl/maps/hC8s5Cc2mAF2" TargetMode="Externa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www.dcnr.state.pa.us/stateparks/findapark/ohiopyle/" TargetMode="External"/><Relationship Id="rId7" Type="http://schemas.openxmlformats.org/officeDocument/2006/relationships/image" Target="../media/image52.jpg"/><Relationship Id="rId2" Type="http://schemas.openxmlformats.org/officeDocument/2006/relationships/hyperlink" Target="http://www.friendsofohiopyle.info/" TargetMode="External"/><Relationship Id="rId1" Type="http://schemas.openxmlformats.org/officeDocument/2006/relationships/slideLayout" Target="../slideLayouts/slideLayout1.xml"/><Relationship Id="rId6" Type="http://schemas.openxmlformats.org/officeDocument/2006/relationships/hyperlink" Target="http://www.dcnr.state.pa.us/stateparks/parks/ohiopyle.aspx" TargetMode="External"/><Relationship Id="rId5" Type="http://schemas.openxmlformats.org/officeDocument/2006/relationships/image" Target="../media/image51.jpg"/><Relationship Id="rId4" Type="http://schemas.openxmlformats.org/officeDocument/2006/relationships/hyperlink" Target="https://www.gaptrail.org/explore/trail-town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en.wikipedia.org/wiki/Fallingwater"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hyperlink" Target="https://en.wikipedia.org/wiki/Southside_(Pittsburgh)" TargetMode="External"/><Relationship Id="rId13" Type="http://schemas.openxmlformats.org/officeDocument/2006/relationships/hyperlink" Target="https://en.wikipedia.org/wiki/Dead_Man's_Hollow" TargetMode="External"/><Relationship Id="rId3" Type="http://schemas.openxmlformats.org/officeDocument/2006/relationships/hyperlink" Target="https://en.wikipedia.org/wiki/Pittsburgh,_Pennsylvania" TargetMode="External"/><Relationship Id="rId7" Type="http://schemas.openxmlformats.org/officeDocument/2006/relationships/hyperlink" Target="https://en.wikipedia.org/wiki/Oakland_(Pittsburgh)" TargetMode="External"/><Relationship Id="rId12" Type="http://schemas.openxmlformats.org/officeDocument/2006/relationships/image" Target="../media/image61.jpeg"/><Relationship Id="rId2" Type="http://schemas.openxmlformats.org/officeDocument/2006/relationships/hyperlink" Target="https://en.wikipedia.org/wiki/Truss_bridge" TargetMode="External"/><Relationship Id="rId16" Type="http://schemas.openxmlformats.org/officeDocument/2006/relationships/hyperlink" Target="http://www.traillink.com/trail/three-rivers-heritage-trail.aspx" TargetMode="External"/><Relationship Id="rId1" Type="http://schemas.openxmlformats.org/officeDocument/2006/relationships/slideLayout" Target="../slideLayouts/slideLayout1.xml"/><Relationship Id="rId6" Type="http://schemas.openxmlformats.org/officeDocument/2006/relationships/hyperlink" Target="https://en.wikipedia.org/wiki/Pittsburgh_Technology_Center" TargetMode="External"/><Relationship Id="rId11" Type="http://schemas.openxmlformats.org/officeDocument/2006/relationships/hyperlink" Target="https://commons.wikimedia.org/w/index.php?curid=802564" TargetMode="External"/><Relationship Id="rId5" Type="http://schemas.openxmlformats.org/officeDocument/2006/relationships/hyperlink" Target="https://en.wikipedia.org/wiki/Monongahela_Connecting_Railroad" TargetMode="External"/><Relationship Id="rId15" Type="http://schemas.openxmlformats.org/officeDocument/2006/relationships/hyperlink" Target="https://en.wikipedia.org/wiki/Dravo_Cemetery" TargetMode="External"/><Relationship Id="rId10" Type="http://schemas.openxmlformats.org/officeDocument/2006/relationships/hyperlink" Target="https://en.wikipedia.org/wiki/Golden_Triangle_(Pittsburgh)" TargetMode="External"/><Relationship Id="rId4" Type="http://schemas.openxmlformats.org/officeDocument/2006/relationships/hyperlink" Target="https://en.wikipedia.org/wiki/Monongahela_River" TargetMode="External"/><Relationship Id="rId9" Type="http://schemas.openxmlformats.org/officeDocument/2006/relationships/hyperlink" Target="https://en.wikipedia.org/wiki/Great_Allegheny_Passage" TargetMode="External"/><Relationship Id="rId14" Type="http://schemas.openxmlformats.org/officeDocument/2006/relationships/hyperlink" Target="https://en.wikipedia.org/wiki/McKeesport,_Pennsylvania"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goo.gl/maps/nKkHnCS285S2" TargetMode="External"/><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3.jpg"/><Relationship Id="rId4" Type="http://schemas.openxmlformats.org/officeDocument/2006/relationships/hyperlink" Target="https://commons.wikimedia.org/w/index.php?curid=47782007"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French_and_Indian_War" TargetMode="External"/><Relationship Id="rId3" Type="http://schemas.openxmlformats.org/officeDocument/2006/relationships/image" Target="../media/image66.jpg"/><Relationship Id="rId7" Type="http://schemas.openxmlformats.org/officeDocument/2006/relationships/hyperlink" Target="https://en.wikipedia.org/wiki/Bastion" TargetMode="External"/><Relationship Id="rId12" Type="http://schemas.openxmlformats.org/officeDocument/2006/relationships/hyperlink" Target="https://friendsoftheriverfront.org/trails/three-rivers-heritage-trail/" TargetMode="External"/><Relationship Id="rId2" Type="http://schemas.openxmlformats.org/officeDocument/2006/relationships/hyperlink" Target="https://en.wikipedia.org/wiki/Point_State_Park" TargetMode="External"/><Relationship Id="rId1" Type="http://schemas.openxmlformats.org/officeDocument/2006/relationships/slideLayout" Target="../slideLayouts/slideLayout1.xml"/><Relationship Id="rId6" Type="http://schemas.openxmlformats.org/officeDocument/2006/relationships/hyperlink" Target="https://en.wikipedia.org/wiki/Fort_Pitt_Museum" TargetMode="External"/><Relationship Id="rId11" Type="http://schemas.openxmlformats.org/officeDocument/2006/relationships/image" Target="../media/image67.png"/><Relationship Id="rId5" Type="http://schemas.openxmlformats.org/officeDocument/2006/relationships/hyperlink" Target="https://en.wikipedia.org/wiki/Fort_Duquesne" TargetMode="External"/><Relationship Id="rId10" Type="http://schemas.openxmlformats.org/officeDocument/2006/relationships/hyperlink" Target="https://en.wikipedia.org/wiki/National_Historic_Landmark" TargetMode="External"/><Relationship Id="rId4" Type="http://schemas.openxmlformats.org/officeDocument/2006/relationships/hyperlink" Target="https://en.wikipedia.org/wiki/Fort_Pitt_(Pennsylvania)" TargetMode="External"/><Relationship Id="rId9" Type="http://schemas.openxmlformats.org/officeDocument/2006/relationships/hyperlink" Target="https://en.wikipedia.org/wiki/French_and_Indian_War#Overview"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Duquesne_Incline" TargetMode="External"/><Relationship Id="rId2" Type="http://schemas.openxmlformats.org/officeDocument/2006/relationships/image" Target="../media/image68.jpg"/><Relationship Id="rId1" Type="http://schemas.openxmlformats.org/officeDocument/2006/relationships/slideLayout" Target="../slideLayouts/slideLayout1.xml"/><Relationship Id="rId5" Type="http://schemas.openxmlformats.org/officeDocument/2006/relationships/hyperlink" Target="http://www.bikepgh.org/resources-3/bikesontransit/" TargetMode="External"/><Relationship Id="rId4" Type="http://schemas.openxmlformats.org/officeDocument/2006/relationships/image" Target="../media/image69.jp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hyperlink" Target="http://pittsburgh.pirates.mlb.com/pit/ballpark/parking_directions/index.jsp?content=public_transportation" TargetMode="External"/><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hyperlink" Target="https://en.wikipedia.org/wiki/Pittsburgh_Light_Rai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pittsburgh.pirates.mlb.com/pit/ballpark/index.jsp" TargetMode="External"/><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jpeg"/><Relationship Id="rId4" Type="http://schemas.openxmlformats.org/officeDocument/2006/relationships/image" Target="../media/image78.jp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goo.gl/maps/wRCCBxX63HQ2" TargetMode="External"/><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e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hyperlink" Target="http://www.staycobblestone.com/pa/connellsville/" TargetMode="External"/><Relationship Id="rId2" Type="http://schemas.openxmlformats.org/officeDocument/2006/relationships/image" Target="../media/image109.png"/><Relationship Id="rId1" Type="http://schemas.openxmlformats.org/officeDocument/2006/relationships/slideLayout" Target="../slideLayouts/slideLayout1.xml"/><Relationship Id="rId4" Type="http://schemas.openxmlformats.org/officeDocument/2006/relationships/hyperlink" Target="https://goo.gl/maps/fxTujZBSKzM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aptrail.org/plan-a-visit/mileage-elevation-charts"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bikewashington.org/canal/"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bikecando.com/_bikecando/default.aspx" TargetMode="External"/><Relationship Id="rId5" Type="http://schemas.openxmlformats.org/officeDocument/2006/relationships/hyperlink" Target="http://www.adventurecycling.org/"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gaptrail.org/" TargetMode="External"/><Relationship Id="rId1" Type="http://schemas.openxmlformats.org/officeDocument/2006/relationships/slideLayout" Target="../slideLayouts/slideLayout1.xml"/><Relationship Id="rId5" Type="http://schemas.openxmlformats.org/officeDocument/2006/relationships/hyperlink" Target="http://www.bikecando.com/_bikecando/default.aspx"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hyperlink" Target="https://goo.gl/maps/kXGdCW6PuCM2"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296E2-1288-4877-943B-EEC78868198A}"/>
              </a:ext>
            </a:extLst>
          </p:cNvPr>
          <p:cNvSpPr txBox="1"/>
          <p:nvPr/>
        </p:nvSpPr>
        <p:spPr>
          <a:xfrm>
            <a:off x="0" y="0"/>
            <a:ext cx="12192000" cy="1815882"/>
          </a:xfrm>
          <a:prstGeom prst="rect">
            <a:avLst/>
          </a:prstGeom>
          <a:noFill/>
        </p:spPr>
        <p:txBody>
          <a:bodyPr wrap="square" rtlCol="0">
            <a:spAutoFit/>
          </a:bodyPr>
          <a:lstStyle/>
          <a:p>
            <a:pPr algn="ctr"/>
            <a:r>
              <a:rPr lang="en-US" sz="4000" b="1" dirty="0">
                <a:solidFill>
                  <a:srgbClr val="0000FF"/>
                </a:solidFill>
              </a:rPr>
              <a:t>Washington DC to Pittsburgh</a:t>
            </a:r>
          </a:p>
          <a:p>
            <a:pPr algn="ctr"/>
            <a:r>
              <a:rPr lang="en-US" sz="3200" b="1" i="1" dirty="0"/>
              <a:t>Via the </a:t>
            </a:r>
            <a:r>
              <a:rPr lang="en-US" sz="3200" b="1" i="1" dirty="0">
                <a:solidFill>
                  <a:srgbClr val="FF0000"/>
                </a:solidFill>
              </a:rPr>
              <a:t>C&amp;O Towpath </a:t>
            </a:r>
            <a:r>
              <a:rPr lang="en-US" sz="3200" b="1" i="1" dirty="0"/>
              <a:t>and the </a:t>
            </a:r>
            <a:r>
              <a:rPr lang="en-US" sz="3200" b="1" i="1" dirty="0">
                <a:solidFill>
                  <a:srgbClr val="FF0000"/>
                </a:solidFill>
              </a:rPr>
              <a:t>Great Allegheny Passage (GAP)</a:t>
            </a:r>
          </a:p>
          <a:p>
            <a:pPr algn="ctr"/>
            <a:r>
              <a:rPr lang="en-US" sz="3600" dirty="0"/>
              <a:t>May 6-14, 2017</a:t>
            </a:r>
          </a:p>
        </p:txBody>
      </p:sp>
      <p:pic>
        <p:nvPicPr>
          <p:cNvPr id="4" name="Picture 3">
            <a:extLst>
              <a:ext uri="{FF2B5EF4-FFF2-40B4-BE49-F238E27FC236}">
                <a16:creationId xmlns:a16="http://schemas.microsoft.com/office/drawing/2014/main" id="{652F6C63-3035-4B39-9BBA-CA0472EBB026}"/>
              </a:ext>
            </a:extLst>
          </p:cNvPr>
          <p:cNvPicPr>
            <a:picLocks noChangeAspect="1"/>
          </p:cNvPicPr>
          <p:nvPr/>
        </p:nvPicPr>
        <p:blipFill>
          <a:blip r:embed="rId2"/>
          <a:stretch>
            <a:fillRect/>
          </a:stretch>
        </p:blipFill>
        <p:spPr>
          <a:xfrm>
            <a:off x="0" y="1729221"/>
            <a:ext cx="8202168" cy="5128779"/>
          </a:xfrm>
          <a:prstGeom prst="rect">
            <a:avLst/>
          </a:prstGeom>
        </p:spPr>
      </p:pic>
      <p:sp>
        <p:nvSpPr>
          <p:cNvPr id="2" name="TextBox 1">
            <a:extLst>
              <a:ext uri="{FF2B5EF4-FFF2-40B4-BE49-F238E27FC236}">
                <a16:creationId xmlns:a16="http://schemas.microsoft.com/office/drawing/2014/main" id="{D9B99143-CEE8-448D-BA1D-2FE208B5EA34}"/>
              </a:ext>
            </a:extLst>
          </p:cNvPr>
          <p:cNvSpPr txBox="1"/>
          <p:nvPr/>
        </p:nvSpPr>
        <p:spPr>
          <a:xfrm>
            <a:off x="8348472" y="3054096"/>
            <a:ext cx="3532442" cy="1569660"/>
          </a:xfrm>
          <a:prstGeom prst="rect">
            <a:avLst/>
          </a:prstGeom>
          <a:noFill/>
          <a:ln w="38100">
            <a:solidFill>
              <a:srgbClr val="0000FF"/>
            </a:solidFill>
          </a:ln>
        </p:spPr>
        <p:txBody>
          <a:bodyPr wrap="square" rtlCol="0">
            <a:spAutoFit/>
          </a:bodyPr>
          <a:lstStyle/>
          <a:p>
            <a:r>
              <a:rPr lang="en-US" sz="2400" b="1" i="1" dirty="0">
                <a:solidFill>
                  <a:srgbClr val="0000FF"/>
                </a:solidFill>
              </a:rPr>
              <a:t>More detail to be added to this presentation later</a:t>
            </a:r>
          </a:p>
          <a:p>
            <a:r>
              <a:rPr lang="en-US" sz="2400" b="1" i="1" dirty="0">
                <a:solidFill>
                  <a:srgbClr val="0000FF"/>
                </a:solidFill>
              </a:rPr>
              <a:t>(things to see, where to eat, cue sheets, etc.)</a:t>
            </a:r>
          </a:p>
        </p:txBody>
      </p:sp>
    </p:spTree>
    <p:extLst>
      <p:ext uri="{BB962C8B-B14F-4D97-AF65-F5344CB8AC3E}">
        <p14:creationId xmlns:p14="http://schemas.microsoft.com/office/powerpoint/2010/main" val="40483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0B1B25-C24B-480D-9D73-63E464972994}"/>
              </a:ext>
            </a:extLst>
          </p:cNvPr>
          <p:cNvPicPr>
            <a:picLocks noChangeAspect="1"/>
          </p:cNvPicPr>
          <p:nvPr/>
        </p:nvPicPr>
        <p:blipFill>
          <a:blip r:embed="rId2"/>
          <a:stretch>
            <a:fillRect/>
          </a:stretch>
        </p:blipFill>
        <p:spPr>
          <a:xfrm>
            <a:off x="4181183" y="9704"/>
            <a:ext cx="8010818" cy="6125920"/>
          </a:xfrm>
          <a:prstGeom prst="rect">
            <a:avLst/>
          </a:prstGeom>
        </p:spPr>
      </p:pic>
      <p:sp>
        <p:nvSpPr>
          <p:cNvPr id="3" name="TextBox 2">
            <a:extLst>
              <a:ext uri="{FF2B5EF4-FFF2-40B4-BE49-F238E27FC236}">
                <a16:creationId xmlns:a16="http://schemas.microsoft.com/office/drawing/2014/main" id="{1F2D3DF3-15ED-49FD-B34B-3778B6CDB6C0}"/>
              </a:ext>
            </a:extLst>
          </p:cNvPr>
          <p:cNvSpPr txBox="1"/>
          <p:nvPr/>
        </p:nvSpPr>
        <p:spPr>
          <a:xfrm>
            <a:off x="7342211" y="12275"/>
            <a:ext cx="4667240" cy="1231106"/>
          </a:xfrm>
          <a:prstGeom prst="rect">
            <a:avLst/>
          </a:prstGeom>
          <a:solidFill>
            <a:schemeClr val="bg1"/>
          </a:solidFill>
          <a:ln w="28575">
            <a:solidFill>
              <a:srgbClr val="0000FF"/>
            </a:solidFill>
          </a:ln>
        </p:spPr>
        <p:txBody>
          <a:bodyPr wrap="none" rtlCol="0">
            <a:spAutoFit/>
          </a:bodyPr>
          <a:lstStyle/>
          <a:p>
            <a:r>
              <a:rPr lang="en-US" sz="2000" b="1" dirty="0">
                <a:solidFill>
                  <a:srgbClr val="0000FF"/>
                </a:solidFill>
              </a:rPr>
              <a:t>Day 2 – Monday, May 7</a:t>
            </a:r>
          </a:p>
          <a:p>
            <a:r>
              <a:rPr lang="en-US" dirty="0">
                <a:solidFill>
                  <a:srgbClr val="0000FF"/>
                </a:solidFill>
              </a:rPr>
              <a:t>Daryl and Sandy’s house (Germantown, MD) to</a:t>
            </a:r>
          </a:p>
          <a:p>
            <a:r>
              <a:rPr lang="en-US" dirty="0">
                <a:solidFill>
                  <a:srgbClr val="0000FF"/>
                </a:solidFill>
              </a:rPr>
              <a:t>Brunswick Family Campground (Brunswick, MD)</a:t>
            </a:r>
          </a:p>
          <a:p>
            <a:pPr marL="285750" indent="-285750">
              <a:buFont typeface="Arial" panose="020B0604020202020204" pitchFamily="34" charset="0"/>
              <a:buChar char="•"/>
            </a:pPr>
            <a:r>
              <a:rPr lang="en-US" b="1" i="1" dirty="0">
                <a:solidFill>
                  <a:srgbClr val="FF0000"/>
                </a:solidFill>
              </a:rPr>
              <a:t>MP14.0 to MP54.0 on the C&amp;O Towpath </a:t>
            </a:r>
          </a:p>
        </p:txBody>
      </p:sp>
      <p:sp>
        <p:nvSpPr>
          <p:cNvPr id="9" name="Rectangle 8">
            <a:extLst>
              <a:ext uri="{FF2B5EF4-FFF2-40B4-BE49-F238E27FC236}">
                <a16:creationId xmlns:a16="http://schemas.microsoft.com/office/drawing/2014/main" id="{DF4B1A8D-500B-4A66-90D0-9C58BB82986A}"/>
              </a:ext>
            </a:extLst>
          </p:cNvPr>
          <p:cNvSpPr/>
          <p:nvPr/>
        </p:nvSpPr>
        <p:spPr>
          <a:xfrm>
            <a:off x="8525036" y="1326964"/>
            <a:ext cx="3343672" cy="369332"/>
          </a:xfrm>
          <a:prstGeom prst="rect">
            <a:avLst/>
          </a:prstGeom>
          <a:solidFill>
            <a:schemeClr val="bg1"/>
          </a:solidFill>
          <a:ln w="19050">
            <a:solidFill>
              <a:srgbClr val="0000FF"/>
            </a:solidFill>
          </a:ln>
        </p:spPr>
        <p:txBody>
          <a:bodyPr wrap="none">
            <a:spAutoFit/>
          </a:bodyPr>
          <a:lstStyle/>
          <a:p>
            <a:r>
              <a:rPr lang="en-US" dirty="0">
                <a:hlinkClick r:id="rId3"/>
              </a:rPr>
              <a:t>https://goo.gl/maps/cq8FJ6httRo</a:t>
            </a:r>
            <a:r>
              <a:rPr lang="en-US" dirty="0"/>
              <a:t> </a:t>
            </a:r>
          </a:p>
        </p:txBody>
      </p:sp>
      <p:sp>
        <p:nvSpPr>
          <p:cNvPr id="2" name="Rectangle 1">
            <a:extLst>
              <a:ext uri="{FF2B5EF4-FFF2-40B4-BE49-F238E27FC236}">
                <a16:creationId xmlns:a16="http://schemas.microsoft.com/office/drawing/2014/main" id="{225CCA53-0D8E-4105-8FDB-6E6A70970772}"/>
              </a:ext>
            </a:extLst>
          </p:cNvPr>
          <p:cNvSpPr/>
          <p:nvPr/>
        </p:nvSpPr>
        <p:spPr>
          <a:xfrm>
            <a:off x="0" y="9704"/>
            <a:ext cx="4181183" cy="4524315"/>
          </a:xfrm>
          <a:prstGeom prst="rect">
            <a:avLst/>
          </a:prstGeom>
          <a:solidFill>
            <a:schemeClr val="bg1"/>
          </a:solidFill>
        </p:spPr>
        <p:txBody>
          <a:bodyPr wrap="square">
            <a:spAutoFit/>
          </a:bodyPr>
          <a:lstStyle/>
          <a:p>
            <a:pPr marL="173038" indent="-173038">
              <a:buFont typeface="Arial" panose="020B0604020202020204" pitchFamily="34" charset="0"/>
              <a:buChar char="•"/>
            </a:pPr>
            <a:r>
              <a:rPr lang="en-US" sz="1600" dirty="0">
                <a:solidFill>
                  <a:srgbClr val="000000"/>
                </a:solidFill>
                <a:latin typeface="Arial" panose="020B0604020202020204" pitchFamily="34" charset="0"/>
              </a:rPr>
              <a:t>We will cycle from Daryl &amp; Sandie’s house</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MP14 - join the C&amp;O Towpath at </a:t>
            </a:r>
            <a:r>
              <a:rPr lang="en-US" sz="1600" b="1" i="1" dirty="0">
                <a:solidFill>
                  <a:srgbClr val="0000FF"/>
                </a:solidFill>
                <a:latin typeface="Arial" panose="020B0604020202020204" pitchFamily="34" charset="0"/>
              </a:rPr>
              <a:t>Great Falls</a:t>
            </a:r>
            <a:r>
              <a:rPr lang="en-US" sz="1600" dirty="0">
                <a:solidFill>
                  <a:srgbClr val="000000"/>
                </a:solidFill>
                <a:latin typeface="Arial" panose="020B0604020202020204" pitchFamily="34" charset="0"/>
              </a:rPr>
              <a:t>.  We might take a short hike to one of three overlooks by the falls and stop at the National Park Service Visitor Center.</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MP35.7 - historic </a:t>
            </a:r>
            <a:r>
              <a:rPr lang="en-US" sz="1600" b="1" i="1" dirty="0">
                <a:solidFill>
                  <a:srgbClr val="0000FF"/>
                </a:solidFill>
                <a:latin typeface="Arial" panose="020B0604020202020204" pitchFamily="34" charset="0"/>
              </a:rPr>
              <a:t>White’s Ferry</a:t>
            </a:r>
            <a:r>
              <a:rPr lang="en-US" sz="1600" dirty="0">
                <a:solidFill>
                  <a:srgbClr val="000000"/>
                </a:solidFill>
                <a:latin typeface="Arial" panose="020B0604020202020204" pitchFamily="34" charset="0"/>
              </a:rPr>
              <a:t>.  Take the ferry across the Potomac to Leesburg for lunch ($2.00 fee for bikes).  </a:t>
            </a:r>
          </a:p>
          <a:p>
            <a:pPr marL="173038" indent="-173038">
              <a:buFont typeface="Arial" panose="020B0604020202020204" pitchFamily="34" charset="0"/>
              <a:buChar char="•"/>
            </a:pPr>
            <a:r>
              <a:rPr lang="en-US" sz="1600" b="1" i="1" u="sng" dirty="0">
                <a:solidFill>
                  <a:srgbClr val="0000FF"/>
                </a:solidFill>
                <a:latin typeface="Arial" panose="020B0604020202020204" pitchFamily="34" charset="0"/>
              </a:rPr>
              <a:t>Lunch</a:t>
            </a:r>
            <a:r>
              <a:rPr lang="en-US" sz="1600" b="1" i="1" dirty="0">
                <a:solidFill>
                  <a:srgbClr val="0000FF"/>
                </a:solidFill>
                <a:latin typeface="Arial" panose="020B0604020202020204" pitchFamily="34" charset="0"/>
              </a:rPr>
              <a:t>:  South Street Under </a:t>
            </a:r>
            <a:r>
              <a:rPr lang="en-US" sz="1600" dirty="0">
                <a:solidFill>
                  <a:srgbClr val="000000"/>
                </a:solidFill>
                <a:latin typeface="Arial" panose="020B0604020202020204" pitchFamily="34" charset="0"/>
              </a:rPr>
              <a:t>in Leesburg – bakery &amp; deli.  Good menu.  Indoor &amp; nice outdoor seating.  203 Harrison Street.</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MP54.0 - We will stop and set up camp at the </a:t>
            </a:r>
            <a:r>
              <a:rPr lang="en-US" sz="1600" b="1" i="1" dirty="0">
                <a:solidFill>
                  <a:srgbClr val="0000FF"/>
                </a:solidFill>
                <a:latin typeface="Arial" panose="020B0604020202020204" pitchFamily="34" charset="0"/>
              </a:rPr>
              <a:t>Brunswick Family Campground</a:t>
            </a:r>
            <a:r>
              <a:rPr lang="en-US" sz="1600" dirty="0">
                <a:solidFill>
                  <a:srgbClr val="000000"/>
                </a:solidFill>
                <a:latin typeface="Arial" panose="020B0604020202020204" pitchFamily="34" charset="0"/>
              </a:rPr>
              <a:t> and then cycle another mile into Brunswick for dinner (</a:t>
            </a:r>
            <a:r>
              <a:rPr lang="en-US" sz="1600" b="1" i="1" dirty="0">
                <a:solidFill>
                  <a:srgbClr val="0000FF"/>
                </a:solidFill>
                <a:latin typeface="Arial" panose="020B0604020202020204" pitchFamily="34" charset="0"/>
              </a:rPr>
              <a:t>Beans In the Belfry</a:t>
            </a:r>
            <a:r>
              <a:rPr lang="en-US" sz="1600" dirty="0">
                <a:solidFill>
                  <a:srgbClr val="000000"/>
                </a:solidFill>
                <a:latin typeface="Arial" panose="020B0604020202020204" pitchFamily="34" charset="0"/>
              </a:rPr>
              <a:t> and </a:t>
            </a:r>
            <a:r>
              <a:rPr lang="en-US" sz="1600" b="1" i="1" dirty="0">
                <a:solidFill>
                  <a:srgbClr val="0000FF"/>
                </a:solidFill>
                <a:latin typeface="Arial" panose="020B0604020202020204" pitchFamily="34" charset="0"/>
              </a:rPr>
              <a:t>Potomac Street Grill</a:t>
            </a:r>
            <a:r>
              <a:rPr lang="en-US" sz="1600" dirty="0">
                <a:solidFill>
                  <a:srgbClr val="000000"/>
                </a:solidFill>
                <a:latin typeface="Arial" panose="020B0604020202020204" pitchFamily="34" charset="0"/>
              </a:rPr>
              <a:t> open until 9pm).  We will also stop and visit the historic rail station in Brunswick, MD.</a:t>
            </a:r>
            <a:endParaRPr lang="en-US" sz="1600" dirty="0"/>
          </a:p>
        </p:txBody>
      </p:sp>
      <p:pic>
        <p:nvPicPr>
          <p:cNvPr id="6" name="Picture 5">
            <a:extLst>
              <a:ext uri="{FF2B5EF4-FFF2-40B4-BE49-F238E27FC236}">
                <a16:creationId xmlns:a16="http://schemas.microsoft.com/office/drawing/2014/main" id="{17D68263-CB18-4C79-8F5C-710C6025C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33126"/>
            <a:ext cx="2714625" cy="2047875"/>
          </a:xfrm>
          <a:prstGeom prst="rect">
            <a:avLst/>
          </a:prstGeom>
        </p:spPr>
      </p:pic>
      <p:sp>
        <p:nvSpPr>
          <p:cNvPr id="7" name="Rectangle 6">
            <a:extLst>
              <a:ext uri="{FF2B5EF4-FFF2-40B4-BE49-F238E27FC236}">
                <a16:creationId xmlns:a16="http://schemas.microsoft.com/office/drawing/2014/main" id="{268AAD29-9EA1-4E19-A0A3-CBDF70778B15}"/>
              </a:ext>
            </a:extLst>
          </p:cNvPr>
          <p:cNvSpPr/>
          <p:nvPr/>
        </p:nvSpPr>
        <p:spPr>
          <a:xfrm>
            <a:off x="0" y="6581001"/>
            <a:ext cx="2911823" cy="276999"/>
          </a:xfrm>
          <a:prstGeom prst="rect">
            <a:avLst/>
          </a:prstGeom>
        </p:spPr>
        <p:txBody>
          <a:bodyPr wrap="none">
            <a:spAutoFit/>
          </a:bodyPr>
          <a:lstStyle/>
          <a:p>
            <a:r>
              <a:rPr lang="en-US" sz="1200" b="1" i="1" dirty="0">
                <a:solidFill>
                  <a:srgbClr val="000000"/>
                </a:solidFill>
                <a:latin typeface="Arial" panose="020B0604020202020204" pitchFamily="34" charset="0"/>
              </a:rPr>
              <a:t>View of Great Falls from Overlook #1 </a:t>
            </a:r>
            <a:endParaRPr lang="en-US" sz="1200" b="1" i="1" dirty="0"/>
          </a:p>
        </p:txBody>
      </p:sp>
      <p:sp>
        <p:nvSpPr>
          <p:cNvPr id="11" name="Rectangle 10">
            <a:extLst>
              <a:ext uri="{FF2B5EF4-FFF2-40B4-BE49-F238E27FC236}">
                <a16:creationId xmlns:a16="http://schemas.microsoft.com/office/drawing/2014/main" id="{3CABD41C-6B90-4656-86E4-508D34475A86}"/>
              </a:ext>
            </a:extLst>
          </p:cNvPr>
          <p:cNvSpPr/>
          <p:nvPr/>
        </p:nvSpPr>
        <p:spPr>
          <a:xfrm>
            <a:off x="2948448" y="6571297"/>
            <a:ext cx="2464799" cy="276999"/>
          </a:xfrm>
          <a:prstGeom prst="rect">
            <a:avLst/>
          </a:prstGeom>
          <a:solidFill>
            <a:schemeClr val="bg1"/>
          </a:solidFill>
        </p:spPr>
        <p:txBody>
          <a:bodyPr wrap="square">
            <a:spAutoFit/>
          </a:bodyPr>
          <a:lstStyle/>
          <a:p>
            <a:pPr algn="ctr"/>
            <a:r>
              <a:rPr lang="en-US" sz="1200" b="1" i="1" dirty="0">
                <a:solidFill>
                  <a:srgbClr val="000000"/>
                </a:solidFill>
                <a:latin typeface="Arial" panose="020B0604020202020204" pitchFamily="34" charset="0"/>
              </a:rPr>
              <a:t>White’s Ferry</a:t>
            </a:r>
            <a:endParaRPr lang="en-US" sz="1200" b="1" i="1" dirty="0"/>
          </a:p>
        </p:txBody>
      </p:sp>
      <p:pic>
        <p:nvPicPr>
          <p:cNvPr id="8" name="Picture 7">
            <a:extLst>
              <a:ext uri="{FF2B5EF4-FFF2-40B4-BE49-F238E27FC236}">
                <a16:creationId xmlns:a16="http://schemas.microsoft.com/office/drawing/2014/main" id="{56D853C8-5F8B-4161-B380-7E030BDA50D1}"/>
              </a:ext>
            </a:extLst>
          </p:cNvPr>
          <p:cNvPicPr>
            <a:picLocks noChangeAspect="1"/>
          </p:cNvPicPr>
          <p:nvPr/>
        </p:nvPicPr>
        <p:blipFill rotWithShape="1">
          <a:blip r:embed="rId5">
            <a:extLst>
              <a:ext uri="{28A0092B-C50C-407E-A947-70E740481C1C}">
                <a14:useLocalDpi xmlns:a14="http://schemas.microsoft.com/office/drawing/2010/main" val="0"/>
              </a:ext>
            </a:extLst>
          </a:blip>
          <a:srcRect l="26065" t="24718" r="20285" b="15560"/>
          <a:stretch/>
        </p:blipFill>
        <p:spPr>
          <a:xfrm>
            <a:off x="2790825" y="4533126"/>
            <a:ext cx="2464799" cy="2053954"/>
          </a:xfrm>
          <a:prstGeom prst="rect">
            <a:avLst/>
          </a:prstGeom>
        </p:spPr>
      </p:pic>
      <p:pic>
        <p:nvPicPr>
          <p:cNvPr id="12" name="Picture 11">
            <a:extLst>
              <a:ext uri="{FF2B5EF4-FFF2-40B4-BE49-F238E27FC236}">
                <a16:creationId xmlns:a16="http://schemas.microsoft.com/office/drawing/2014/main" id="{2A74BF1C-1FAA-487A-86EF-0319E38BAC7D}"/>
              </a:ext>
            </a:extLst>
          </p:cNvPr>
          <p:cNvPicPr>
            <a:picLocks noChangeAspect="1"/>
          </p:cNvPicPr>
          <p:nvPr/>
        </p:nvPicPr>
        <p:blipFill rotWithShape="1">
          <a:blip r:embed="rId6">
            <a:extLst>
              <a:ext uri="{28A0092B-C50C-407E-A947-70E740481C1C}">
                <a14:useLocalDpi xmlns:a14="http://schemas.microsoft.com/office/drawing/2010/main" val="0"/>
              </a:ext>
            </a:extLst>
          </a:blip>
          <a:srcRect t="30552" b="12909"/>
          <a:stretch/>
        </p:blipFill>
        <p:spPr>
          <a:xfrm>
            <a:off x="5413247" y="5509255"/>
            <a:ext cx="3157728" cy="1336470"/>
          </a:xfrm>
          <a:prstGeom prst="rect">
            <a:avLst/>
          </a:prstGeom>
        </p:spPr>
      </p:pic>
      <p:sp>
        <p:nvSpPr>
          <p:cNvPr id="13" name="Rectangle 12">
            <a:extLst>
              <a:ext uri="{FF2B5EF4-FFF2-40B4-BE49-F238E27FC236}">
                <a16:creationId xmlns:a16="http://schemas.microsoft.com/office/drawing/2014/main" id="{EB4F9D3D-A46A-411D-A933-6BE523DAC9F3}"/>
              </a:ext>
            </a:extLst>
          </p:cNvPr>
          <p:cNvSpPr/>
          <p:nvPr/>
        </p:nvSpPr>
        <p:spPr>
          <a:xfrm>
            <a:off x="5864604" y="6581001"/>
            <a:ext cx="2744662" cy="276999"/>
          </a:xfrm>
          <a:prstGeom prst="rect">
            <a:avLst/>
          </a:prstGeom>
          <a:solidFill>
            <a:schemeClr val="bg1"/>
          </a:solidFill>
        </p:spPr>
        <p:txBody>
          <a:bodyPr wrap="none">
            <a:spAutoFit/>
          </a:bodyPr>
          <a:lstStyle/>
          <a:p>
            <a:r>
              <a:rPr lang="en-US" sz="1200" dirty="0">
                <a:solidFill>
                  <a:srgbClr val="000000"/>
                </a:solidFill>
                <a:latin typeface="Arial" panose="020B0604020202020204" pitchFamily="34" charset="0"/>
              </a:rPr>
              <a:t>Rail Station in Brunswick, MD (MP55)</a:t>
            </a:r>
            <a:endParaRPr lang="en-US" sz="1200" dirty="0"/>
          </a:p>
        </p:txBody>
      </p:sp>
      <p:pic>
        <p:nvPicPr>
          <p:cNvPr id="4" name="Picture 3">
            <a:extLst>
              <a:ext uri="{FF2B5EF4-FFF2-40B4-BE49-F238E27FC236}">
                <a16:creationId xmlns:a16="http://schemas.microsoft.com/office/drawing/2014/main" id="{DD289E0C-BBBB-426E-8DD5-34220A423EE3}"/>
              </a:ext>
            </a:extLst>
          </p:cNvPr>
          <p:cNvPicPr>
            <a:picLocks noChangeAspect="1"/>
          </p:cNvPicPr>
          <p:nvPr/>
        </p:nvPicPr>
        <p:blipFill>
          <a:blip r:embed="rId7"/>
          <a:stretch>
            <a:fillRect/>
          </a:stretch>
        </p:blipFill>
        <p:spPr>
          <a:xfrm>
            <a:off x="9189719" y="1708571"/>
            <a:ext cx="3002281" cy="2019717"/>
          </a:xfrm>
          <a:prstGeom prst="rect">
            <a:avLst/>
          </a:prstGeom>
        </p:spPr>
      </p:pic>
      <p:sp>
        <p:nvSpPr>
          <p:cNvPr id="14" name="TextBox 13">
            <a:extLst>
              <a:ext uri="{FF2B5EF4-FFF2-40B4-BE49-F238E27FC236}">
                <a16:creationId xmlns:a16="http://schemas.microsoft.com/office/drawing/2014/main" id="{0160976D-47EB-4398-B03C-2F4C06B16ED0}"/>
              </a:ext>
            </a:extLst>
          </p:cNvPr>
          <p:cNvSpPr txBox="1"/>
          <p:nvPr/>
        </p:nvSpPr>
        <p:spPr>
          <a:xfrm>
            <a:off x="6546649" y="2087195"/>
            <a:ext cx="1259897" cy="338554"/>
          </a:xfrm>
          <a:prstGeom prst="rect">
            <a:avLst/>
          </a:prstGeom>
          <a:solidFill>
            <a:schemeClr val="bg1"/>
          </a:solidFill>
          <a:ln w="28575">
            <a:solidFill>
              <a:srgbClr val="FF0000"/>
            </a:solidFill>
          </a:ln>
        </p:spPr>
        <p:txBody>
          <a:bodyPr wrap="none" rtlCol="0">
            <a:spAutoFit/>
          </a:bodyPr>
          <a:lstStyle/>
          <a:p>
            <a:r>
              <a:rPr lang="en-US" sz="1600" b="1" i="1" dirty="0">
                <a:solidFill>
                  <a:srgbClr val="FF0000"/>
                </a:solidFill>
              </a:rPr>
              <a:t>Whites Ferry</a:t>
            </a:r>
          </a:p>
        </p:txBody>
      </p:sp>
      <p:cxnSp>
        <p:nvCxnSpPr>
          <p:cNvPr id="16" name="Straight Connector 15">
            <a:extLst>
              <a:ext uri="{FF2B5EF4-FFF2-40B4-BE49-F238E27FC236}">
                <a16:creationId xmlns:a16="http://schemas.microsoft.com/office/drawing/2014/main" id="{7BCF036F-FB21-44FD-B3C3-31AFF53EADDD}"/>
              </a:ext>
            </a:extLst>
          </p:cNvPr>
          <p:cNvCxnSpPr/>
          <p:nvPr/>
        </p:nvCxnSpPr>
        <p:spPr>
          <a:xfrm flipH="1">
            <a:off x="7543800" y="3209544"/>
            <a:ext cx="146304"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515FD88-F0EC-4B0C-8EBF-F436C0556859}"/>
              </a:ext>
            </a:extLst>
          </p:cNvPr>
          <p:cNvCxnSpPr>
            <a:stCxn id="14" idx="2"/>
          </p:cNvCxnSpPr>
          <p:nvPr/>
        </p:nvCxnSpPr>
        <p:spPr>
          <a:xfrm>
            <a:off x="7176598" y="2425749"/>
            <a:ext cx="367202" cy="6285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739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E3C800-CBB1-4E25-96BF-7DD89FF792E7}"/>
              </a:ext>
            </a:extLst>
          </p:cNvPr>
          <p:cNvPicPr>
            <a:picLocks noChangeAspect="1"/>
          </p:cNvPicPr>
          <p:nvPr/>
        </p:nvPicPr>
        <p:blipFill>
          <a:blip r:embed="rId2"/>
          <a:stretch>
            <a:fillRect/>
          </a:stretch>
        </p:blipFill>
        <p:spPr>
          <a:xfrm>
            <a:off x="2026326" y="0"/>
            <a:ext cx="10165674" cy="6857999"/>
          </a:xfrm>
          <a:prstGeom prst="rect">
            <a:avLst/>
          </a:prstGeom>
        </p:spPr>
      </p:pic>
      <p:sp>
        <p:nvSpPr>
          <p:cNvPr id="3" name="TextBox 2">
            <a:extLst>
              <a:ext uri="{FF2B5EF4-FFF2-40B4-BE49-F238E27FC236}">
                <a16:creationId xmlns:a16="http://schemas.microsoft.com/office/drawing/2014/main" id="{1F2D3DF3-15ED-49FD-B34B-3778B6CDB6C0}"/>
              </a:ext>
            </a:extLst>
          </p:cNvPr>
          <p:cNvSpPr txBox="1"/>
          <p:nvPr/>
        </p:nvSpPr>
        <p:spPr>
          <a:xfrm>
            <a:off x="6801201" y="0"/>
            <a:ext cx="5390799" cy="1538883"/>
          </a:xfrm>
          <a:prstGeom prst="rect">
            <a:avLst/>
          </a:prstGeom>
          <a:solidFill>
            <a:schemeClr val="bg1"/>
          </a:solidFill>
          <a:ln w="28575">
            <a:solidFill>
              <a:srgbClr val="0000FF"/>
            </a:solidFill>
          </a:ln>
        </p:spPr>
        <p:txBody>
          <a:bodyPr wrap="square" rtlCol="0">
            <a:spAutoFit/>
          </a:bodyPr>
          <a:lstStyle/>
          <a:p>
            <a:r>
              <a:rPr lang="en-US" sz="2000" b="1" dirty="0">
                <a:solidFill>
                  <a:srgbClr val="0000FF"/>
                </a:solidFill>
              </a:rPr>
              <a:t>Day 3 – Tuesday, May 8 (65.9 mi + optional 8.5 mi for Auto Tour in Antietam)</a:t>
            </a:r>
          </a:p>
          <a:p>
            <a:r>
              <a:rPr lang="en-US" dirty="0">
                <a:solidFill>
                  <a:srgbClr val="0000FF"/>
                </a:solidFill>
              </a:rPr>
              <a:t>Brunswick Family Campground (Brunswick, MD) to</a:t>
            </a:r>
          </a:p>
          <a:p>
            <a:r>
              <a:rPr lang="en-US" dirty="0">
                <a:solidFill>
                  <a:srgbClr val="0000FF"/>
                </a:solidFill>
              </a:rPr>
              <a:t>C &amp; O Bicycle’s Screened-In Bunkhouse (Hancock, MD) </a:t>
            </a:r>
          </a:p>
          <a:p>
            <a:r>
              <a:rPr lang="en-US" b="1" i="1" dirty="0">
                <a:solidFill>
                  <a:srgbClr val="FF0000"/>
                </a:solidFill>
              </a:rPr>
              <a:t>MP54.0 to MP124.5 on the C&amp;O Towpath </a:t>
            </a:r>
          </a:p>
        </p:txBody>
      </p:sp>
      <p:sp>
        <p:nvSpPr>
          <p:cNvPr id="9" name="Rectangle 8">
            <a:extLst>
              <a:ext uri="{FF2B5EF4-FFF2-40B4-BE49-F238E27FC236}">
                <a16:creationId xmlns:a16="http://schemas.microsoft.com/office/drawing/2014/main" id="{DF4B1A8D-500B-4A66-90D0-9C58BB82986A}"/>
              </a:ext>
            </a:extLst>
          </p:cNvPr>
          <p:cNvSpPr/>
          <p:nvPr/>
        </p:nvSpPr>
        <p:spPr>
          <a:xfrm>
            <a:off x="8600829" y="1623700"/>
            <a:ext cx="3554627" cy="369332"/>
          </a:xfrm>
          <a:prstGeom prst="rect">
            <a:avLst/>
          </a:prstGeom>
          <a:solidFill>
            <a:schemeClr val="bg1"/>
          </a:solidFill>
          <a:ln w="19050">
            <a:solidFill>
              <a:srgbClr val="0000FF"/>
            </a:solidFill>
          </a:ln>
        </p:spPr>
        <p:txBody>
          <a:bodyPr wrap="none">
            <a:spAutoFit/>
          </a:bodyPr>
          <a:lstStyle/>
          <a:p>
            <a:r>
              <a:rPr lang="en-US" dirty="0">
                <a:hlinkClick r:id="rId3"/>
              </a:rPr>
              <a:t>https://goo.gl/maps/GfhFiBLH4LH2</a:t>
            </a:r>
            <a:r>
              <a:rPr lang="en-US" dirty="0"/>
              <a:t> </a:t>
            </a:r>
          </a:p>
        </p:txBody>
      </p:sp>
      <p:sp>
        <p:nvSpPr>
          <p:cNvPr id="4" name="Freeform: Shape 3">
            <a:extLst>
              <a:ext uri="{FF2B5EF4-FFF2-40B4-BE49-F238E27FC236}">
                <a16:creationId xmlns:a16="http://schemas.microsoft.com/office/drawing/2014/main" id="{5B50DD0F-1E40-4ADB-8710-921D9D944C15}"/>
              </a:ext>
            </a:extLst>
          </p:cNvPr>
          <p:cNvSpPr/>
          <p:nvPr/>
        </p:nvSpPr>
        <p:spPr>
          <a:xfrm>
            <a:off x="7968282" y="3707891"/>
            <a:ext cx="632547" cy="1070313"/>
          </a:xfrm>
          <a:custGeom>
            <a:avLst/>
            <a:gdLst>
              <a:gd name="connsiteX0" fmla="*/ 440523 w 632547"/>
              <a:gd name="connsiteY0" fmla="*/ 0 h 1070313"/>
              <a:gd name="connsiteX1" fmla="*/ 349083 w 632547"/>
              <a:gd name="connsiteY1" fmla="*/ 9144 h 1070313"/>
              <a:gd name="connsiteX2" fmla="*/ 321651 w 632547"/>
              <a:gd name="connsiteY2" fmla="*/ 27432 h 1070313"/>
              <a:gd name="connsiteX3" fmla="*/ 285075 w 632547"/>
              <a:gd name="connsiteY3" fmla="*/ 36576 h 1070313"/>
              <a:gd name="connsiteX4" fmla="*/ 248499 w 632547"/>
              <a:gd name="connsiteY4" fmla="*/ 54864 h 1070313"/>
              <a:gd name="connsiteX5" fmla="*/ 221067 w 632547"/>
              <a:gd name="connsiteY5" fmla="*/ 64008 h 1070313"/>
              <a:gd name="connsiteX6" fmla="*/ 147915 w 632547"/>
              <a:gd name="connsiteY6" fmla="*/ 100584 h 1070313"/>
              <a:gd name="connsiteX7" fmla="*/ 120483 w 632547"/>
              <a:gd name="connsiteY7" fmla="*/ 109728 h 1070313"/>
              <a:gd name="connsiteX8" fmla="*/ 65619 w 632547"/>
              <a:gd name="connsiteY8" fmla="*/ 146304 h 1070313"/>
              <a:gd name="connsiteX9" fmla="*/ 93051 w 632547"/>
              <a:gd name="connsiteY9" fmla="*/ 256032 h 1070313"/>
              <a:gd name="connsiteX10" fmla="*/ 147915 w 632547"/>
              <a:gd name="connsiteY10" fmla="*/ 292608 h 1070313"/>
              <a:gd name="connsiteX11" fmla="*/ 221067 w 632547"/>
              <a:gd name="connsiteY11" fmla="*/ 356616 h 1070313"/>
              <a:gd name="connsiteX12" fmla="*/ 275931 w 632547"/>
              <a:gd name="connsiteY12" fmla="*/ 374904 h 1070313"/>
              <a:gd name="connsiteX13" fmla="*/ 275931 w 632547"/>
              <a:gd name="connsiteY13" fmla="*/ 429768 h 1070313"/>
              <a:gd name="connsiteX14" fmla="*/ 184491 w 632547"/>
              <a:gd name="connsiteY14" fmla="*/ 457200 h 1070313"/>
              <a:gd name="connsiteX15" fmla="*/ 93051 w 632547"/>
              <a:gd name="connsiteY15" fmla="*/ 484632 h 1070313"/>
              <a:gd name="connsiteX16" fmla="*/ 83907 w 632547"/>
              <a:gd name="connsiteY16" fmla="*/ 512064 h 1070313"/>
              <a:gd name="connsiteX17" fmla="*/ 111339 w 632547"/>
              <a:gd name="connsiteY17" fmla="*/ 521208 h 1070313"/>
              <a:gd name="connsiteX18" fmla="*/ 120483 w 632547"/>
              <a:gd name="connsiteY18" fmla="*/ 548640 h 1070313"/>
              <a:gd name="connsiteX19" fmla="*/ 157059 w 632547"/>
              <a:gd name="connsiteY19" fmla="*/ 603504 h 1070313"/>
              <a:gd name="connsiteX20" fmla="*/ 184491 w 632547"/>
              <a:gd name="connsiteY20" fmla="*/ 658368 h 1070313"/>
              <a:gd name="connsiteX21" fmla="*/ 175347 w 632547"/>
              <a:gd name="connsiteY21" fmla="*/ 704088 h 1070313"/>
              <a:gd name="connsiteX22" fmla="*/ 129627 w 632547"/>
              <a:gd name="connsiteY22" fmla="*/ 749808 h 1070313"/>
              <a:gd name="connsiteX23" fmla="*/ 74763 w 632547"/>
              <a:gd name="connsiteY23" fmla="*/ 758952 h 1070313"/>
              <a:gd name="connsiteX24" fmla="*/ 10755 w 632547"/>
              <a:gd name="connsiteY24" fmla="*/ 777240 h 1070313"/>
              <a:gd name="connsiteX25" fmla="*/ 10755 w 632547"/>
              <a:gd name="connsiteY25" fmla="*/ 850392 h 1070313"/>
              <a:gd name="connsiteX26" fmla="*/ 38187 w 632547"/>
              <a:gd name="connsiteY26" fmla="*/ 868680 h 1070313"/>
              <a:gd name="connsiteX27" fmla="*/ 65619 w 632547"/>
              <a:gd name="connsiteY27" fmla="*/ 923544 h 1070313"/>
              <a:gd name="connsiteX28" fmla="*/ 120483 w 632547"/>
              <a:gd name="connsiteY28" fmla="*/ 941832 h 1070313"/>
              <a:gd name="connsiteX29" fmla="*/ 147915 w 632547"/>
              <a:gd name="connsiteY29" fmla="*/ 950976 h 1070313"/>
              <a:gd name="connsiteX30" fmla="*/ 230211 w 632547"/>
              <a:gd name="connsiteY30" fmla="*/ 987552 h 1070313"/>
              <a:gd name="connsiteX31" fmla="*/ 257643 w 632547"/>
              <a:gd name="connsiteY31" fmla="*/ 996696 h 1070313"/>
              <a:gd name="connsiteX32" fmla="*/ 285075 w 632547"/>
              <a:gd name="connsiteY32" fmla="*/ 1014984 h 1070313"/>
              <a:gd name="connsiteX33" fmla="*/ 339939 w 632547"/>
              <a:gd name="connsiteY33" fmla="*/ 1033272 h 1070313"/>
              <a:gd name="connsiteX34" fmla="*/ 413091 w 632547"/>
              <a:gd name="connsiteY34" fmla="*/ 1051560 h 1070313"/>
              <a:gd name="connsiteX35" fmla="*/ 531963 w 632547"/>
              <a:gd name="connsiteY35" fmla="*/ 1060704 h 1070313"/>
              <a:gd name="connsiteX36" fmla="*/ 632547 w 632547"/>
              <a:gd name="connsiteY36" fmla="*/ 1069848 h 10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2547" h="1070313">
                <a:moveTo>
                  <a:pt x="440523" y="0"/>
                </a:moveTo>
                <a:cubicBezTo>
                  <a:pt x="410043" y="3048"/>
                  <a:pt x="378931" y="2256"/>
                  <a:pt x="349083" y="9144"/>
                </a:cubicBezTo>
                <a:cubicBezTo>
                  <a:pt x="338375" y="11615"/>
                  <a:pt x="331752" y="23103"/>
                  <a:pt x="321651" y="27432"/>
                </a:cubicBezTo>
                <a:cubicBezTo>
                  <a:pt x="310100" y="32382"/>
                  <a:pt x="296842" y="32163"/>
                  <a:pt x="285075" y="36576"/>
                </a:cubicBezTo>
                <a:cubicBezTo>
                  <a:pt x="272312" y="41362"/>
                  <a:pt x="261028" y="49494"/>
                  <a:pt x="248499" y="54864"/>
                </a:cubicBezTo>
                <a:cubicBezTo>
                  <a:pt x="239640" y="58661"/>
                  <a:pt x="229842" y="60020"/>
                  <a:pt x="221067" y="64008"/>
                </a:cubicBezTo>
                <a:cubicBezTo>
                  <a:pt x="196248" y="75289"/>
                  <a:pt x="173778" y="91963"/>
                  <a:pt x="147915" y="100584"/>
                </a:cubicBezTo>
                <a:cubicBezTo>
                  <a:pt x="138771" y="103632"/>
                  <a:pt x="128909" y="105047"/>
                  <a:pt x="120483" y="109728"/>
                </a:cubicBezTo>
                <a:cubicBezTo>
                  <a:pt x="101270" y="120402"/>
                  <a:pt x="65619" y="146304"/>
                  <a:pt x="65619" y="146304"/>
                </a:cubicBezTo>
                <a:cubicBezTo>
                  <a:pt x="69486" y="181104"/>
                  <a:pt x="62037" y="228895"/>
                  <a:pt x="93051" y="256032"/>
                </a:cubicBezTo>
                <a:cubicBezTo>
                  <a:pt x="109592" y="270506"/>
                  <a:pt x="147915" y="292608"/>
                  <a:pt x="147915" y="292608"/>
                </a:cubicBezTo>
                <a:cubicBezTo>
                  <a:pt x="169251" y="324612"/>
                  <a:pt x="175347" y="341376"/>
                  <a:pt x="221067" y="356616"/>
                </a:cubicBezTo>
                <a:lnTo>
                  <a:pt x="275931" y="374904"/>
                </a:lnTo>
                <a:cubicBezTo>
                  <a:pt x="280620" y="388972"/>
                  <a:pt x="295626" y="415700"/>
                  <a:pt x="275931" y="429768"/>
                </a:cubicBezTo>
                <a:cubicBezTo>
                  <a:pt x="260324" y="440916"/>
                  <a:pt x="206404" y="450626"/>
                  <a:pt x="184491" y="457200"/>
                </a:cubicBezTo>
                <a:cubicBezTo>
                  <a:pt x="73180" y="490593"/>
                  <a:pt x="177355" y="463556"/>
                  <a:pt x="93051" y="484632"/>
                </a:cubicBezTo>
                <a:cubicBezTo>
                  <a:pt x="90003" y="493776"/>
                  <a:pt x="79596" y="503443"/>
                  <a:pt x="83907" y="512064"/>
                </a:cubicBezTo>
                <a:cubicBezTo>
                  <a:pt x="88218" y="520685"/>
                  <a:pt x="104523" y="514392"/>
                  <a:pt x="111339" y="521208"/>
                </a:cubicBezTo>
                <a:cubicBezTo>
                  <a:pt x="118155" y="528024"/>
                  <a:pt x="115802" y="540214"/>
                  <a:pt x="120483" y="548640"/>
                </a:cubicBezTo>
                <a:cubicBezTo>
                  <a:pt x="131157" y="567853"/>
                  <a:pt x="150108" y="582652"/>
                  <a:pt x="157059" y="603504"/>
                </a:cubicBezTo>
                <a:cubicBezTo>
                  <a:pt x="169678" y="641362"/>
                  <a:pt x="160856" y="622916"/>
                  <a:pt x="184491" y="658368"/>
                </a:cubicBezTo>
                <a:cubicBezTo>
                  <a:pt x="181443" y="673608"/>
                  <a:pt x="180804" y="689536"/>
                  <a:pt x="175347" y="704088"/>
                </a:cubicBezTo>
                <a:cubicBezTo>
                  <a:pt x="168380" y="722666"/>
                  <a:pt x="148786" y="743422"/>
                  <a:pt x="129627" y="749808"/>
                </a:cubicBezTo>
                <a:cubicBezTo>
                  <a:pt x="112038" y="755671"/>
                  <a:pt x="92943" y="755316"/>
                  <a:pt x="74763" y="758952"/>
                </a:cubicBezTo>
                <a:cubicBezTo>
                  <a:pt x="46059" y="764693"/>
                  <a:pt x="36900" y="768525"/>
                  <a:pt x="10755" y="777240"/>
                </a:cubicBezTo>
                <a:cubicBezTo>
                  <a:pt x="1378" y="805370"/>
                  <a:pt x="-7829" y="817870"/>
                  <a:pt x="10755" y="850392"/>
                </a:cubicBezTo>
                <a:cubicBezTo>
                  <a:pt x="16207" y="859934"/>
                  <a:pt x="29043" y="862584"/>
                  <a:pt x="38187" y="868680"/>
                </a:cubicBezTo>
                <a:cubicBezTo>
                  <a:pt x="43169" y="883627"/>
                  <a:pt x="50692" y="914215"/>
                  <a:pt x="65619" y="923544"/>
                </a:cubicBezTo>
                <a:cubicBezTo>
                  <a:pt x="81966" y="933761"/>
                  <a:pt x="102195" y="935736"/>
                  <a:pt x="120483" y="941832"/>
                </a:cubicBezTo>
                <a:cubicBezTo>
                  <a:pt x="129627" y="944880"/>
                  <a:pt x="139895" y="945629"/>
                  <a:pt x="147915" y="950976"/>
                </a:cubicBezTo>
                <a:cubicBezTo>
                  <a:pt x="191387" y="979957"/>
                  <a:pt x="164921" y="965789"/>
                  <a:pt x="230211" y="987552"/>
                </a:cubicBezTo>
                <a:cubicBezTo>
                  <a:pt x="239355" y="990600"/>
                  <a:pt x="249623" y="991349"/>
                  <a:pt x="257643" y="996696"/>
                </a:cubicBezTo>
                <a:cubicBezTo>
                  <a:pt x="266787" y="1002792"/>
                  <a:pt x="275032" y="1010521"/>
                  <a:pt x="285075" y="1014984"/>
                </a:cubicBezTo>
                <a:cubicBezTo>
                  <a:pt x="302691" y="1022813"/>
                  <a:pt x="321651" y="1027176"/>
                  <a:pt x="339939" y="1033272"/>
                </a:cubicBezTo>
                <a:cubicBezTo>
                  <a:pt x="368429" y="1042769"/>
                  <a:pt x="379988" y="1047882"/>
                  <a:pt x="413091" y="1051560"/>
                </a:cubicBezTo>
                <a:cubicBezTo>
                  <a:pt x="452589" y="1055949"/>
                  <a:pt x="492339" y="1057656"/>
                  <a:pt x="531963" y="1060704"/>
                </a:cubicBezTo>
                <a:cubicBezTo>
                  <a:pt x="595616" y="1073435"/>
                  <a:pt x="562141" y="1069848"/>
                  <a:pt x="632547" y="106984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5519570-BD64-4B3B-8D22-E195FAFC317C}"/>
              </a:ext>
            </a:extLst>
          </p:cNvPr>
          <p:cNvSpPr/>
          <p:nvPr/>
        </p:nvSpPr>
        <p:spPr>
          <a:xfrm>
            <a:off x="6066004" y="4992624"/>
            <a:ext cx="1693605" cy="369332"/>
          </a:xfrm>
          <a:prstGeom prst="rect">
            <a:avLst/>
          </a:prstGeom>
          <a:solidFill>
            <a:schemeClr val="bg1"/>
          </a:solidFill>
          <a:ln w="28575">
            <a:solidFill>
              <a:srgbClr val="FF0000"/>
            </a:solidFill>
          </a:ln>
        </p:spPr>
        <p:txBody>
          <a:bodyPr wrap="none">
            <a:spAutoFit/>
          </a:bodyPr>
          <a:lstStyle/>
          <a:p>
            <a:r>
              <a:rPr lang="en-US" b="1" i="1" dirty="0">
                <a:solidFill>
                  <a:srgbClr val="FF0000"/>
                </a:solidFill>
                <a:latin typeface="Arial" panose="020B0604020202020204" pitchFamily="34" charset="0"/>
              </a:rPr>
              <a:t>C&amp;O Towpath</a:t>
            </a:r>
            <a:endParaRPr lang="en-US" b="1" i="1" dirty="0">
              <a:solidFill>
                <a:srgbClr val="FF0000"/>
              </a:solidFill>
            </a:endParaRPr>
          </a:p>
        </p:txBody>
      </p:sp>
      <p:cxnSp>
        <p:nvCxnSpPr>
          <p:cNvPr id="10" name="Straight Arrow Connector 9">
            <a:extLst>
              <a:ext uri="{FF2B5EF4-FFF2-40B4-BE49-F238E27FC236}">
                <a16:creationId xmlns:a16="http://schemas.microsoft.com/office/drawing/2014/main" id="{7E5C2937-C35A-4DB0-9749-470CDABB546B}"/>
              </a:ext>
            </a:extLst>
          </p:cNvPr>
          <p:cNvCxnSpPr>
            <a:cxnSpLocks/>
            <a:stCxn id="7" idx="3"/>
            <a:endCxn id="4" idx="31"/>
          </p:cNvCxnSpPr>
          <p:nvPr/>
        </p:nvCxnSpPr>
        <p:spPr>
          <a:xfrm flipV="1">
            <a:off x="7759609" y="4704587"/>
            <a:ext cx="466316" cy="4727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68CB1F6-730F-40FF-9BAA-7457823D56A6}"/>
              </a:ext>
            </a:extLst>
          </p:cNvPr>
          <p:cNvSpPr/>
          <p:nvPr/>
        </p:nvSpPr>
        <p:spPr>
          <a:xfrm>
            <a:off x="9840073" y="3642884"/>
            <a:ext cx="2351927" cy="1200329"/>
          </a:xfrm>
          <a:prstGeom prst="rect">
            <a:avLst/>
          </a:prstGeom>
          <a:solidFill>
            <a:schemeClr val="bg1"/>
          </a:solidFill>
          <a:ln w="28575">
            <a:solidFill>
              <a:srgbClr val="0000FF"/>
            </a:solidFill>
          </a:ln>
        </p:spPr>
        <p:txBody>
          <a:bodyPr wrap="square">
            <a:spAutoFit/>
          </a:bodyPr>
          <a:lstStyle/>
          <a:p>
            <a:r>
              <a:rPr lang="en-US" b="1" i="1" dirty="0">
                <a:solidFill>
                  <a:srgbClr val="0000FF"/>
                </a:solidFill>
                <a:latin typeface="Arial" panose="020B0604020202020204" pitchFamily="34" charset="0"/>
              </a:rPr>
              <a:t>Detour from C&amp;O Towpath through Sharpsburg and the Antietam Battlefield</a:t>
            </a:r>
            <a:endParaRPr lang="en-US" b="1" i="1" dirty="0">
              <a:solidFill>
                <a:srgbClr val="0000FF"/>
              </a:solidFill>
            </a:endParaRPr>
          </a:p>
        </p:txBody>
      </p:sp>
      <p:cxnSp>
        <p:nvCxnSpPr>
          <p:cNvPr id="13" name="Straight Arrow Connector 12">
            <a:extLst>
              <a:ext uri="{FF2B5EF4-FFF2-40B4-BE49-F238E27FC236}">
                <a16:creationId xmlns:a16="http://schemas.microsoft.com/office/drawing/2014/main" id="{1031E998-3EE5-449D-8D34-3FEC91EEDEC8}"/>
              </a:ext>
            </a:extLst>
          </p:cNvPr>
          <p:cNvCxnSpPr>
            <a:cxnSpLocks/>
            <a:stCxn id="12" idx="1"/>
          </p:cNvCxnSpPr>
          <p:nvPr/>
        </p:nvCxnSpPr>
        <p:spPr>
          <a:xfrm flipH="1">
            <a:off x="8686800" y="4243049"/>
            <a:ext cx="1153273"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D94540C-DFCA-4CDD-A8B9-A721C733AF7D}"/>
              </a:ext>
            </a:extLst>
          </p:cNvPr>
          <p:cNvSpPr/>
          <p:nvPr/>
        </p:nvSpPr>
        <p:spPr>
          <a:xfrm>
            <a:off x="8357616" y="3758184"/>
            <a:ext cx="429768" cy="6858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85D6BBE-332D-4E7F-8FB0-AD71C0EA0333}"/>
              </a:ext>
            </a:extLst>
          </p:cNvPr>
          <p:cNvSpPr/>
          <p:nvPr/>
        </p:nvSpPr>
        <p:spPr>
          <a:xfrm>
            <a:off x="9052562" y="2911578"/>
            <a:ext cx="2351926" cy="369332"/>
          </a:xfrm>
          <a:prstGeom prst="rect">
            <a:avLst/>
          </a:prstGeom>
          <a:solidFill>
            <a:schemeClr val="bg1"/>
          </a:solidFill>
          <a:ln w="28575">
            <a:solidFill>
              <a:srgbClr val="00B050"/>
            </a:solidFill>
          </a:ln>
        </p:spPr>
        <p:txBody>
          <a:bodyPr wrap="none">
            <a:spAutoFit/>
          </a:bodyPr>
          <a:lstStyle/>
          <a:p>
            <a:r>
              <a:rPr lang="en-US" b="1" i="1" dirty="0">
                <a:solidFill>
                  <a:srgbClr val="00B050"/>
                </a:solidFill>
                <a:latin typeface="Arial" panose="020B0604020202020204" pitchFamily="34" charset="0"/>
              </a:rPr>
              <a:t>Antietam Battlefield</a:t>
            </a:r>
            <a:endParaRPr lang="en-US" b="1" i="1" dirty="0">
              <a:solidFill>
                <a:srgbClr val="00B050"/>
              </a:solidFill>
            </a:endParaRPr>
          </a:p>
        </p:txBody>
      </p:sp>
      <p:cxnSp>
        <p:nvCxnSpPr>
          <p:cNvPr id="16" name="Straight Arrow Connector 15">
            <a:extLst>
              <a:ext uri="{FF2B5EF4-FFF2-40B4-BE49-F238E27FC236}">
                <a16:creationId xmlns:a16="http://schemas.microsoft.com/office/drawing/2014/main" id="{EDD97B79-8060-458C-85F5-8B29E46BBE81}"/>
              </a:ext>
            </a:extLst>
          </p:cNvPr>
          <p:cNvCxnSpPr>
            <a:cxnSpLocks/>
          </p:cNvCxnSpPr>
          <p:nvPr/>
        </p:nvCxnSpPr>
        <p:spPr>
          <a:xfrm flipH="1">
            <a:off x="8782690" y="3280910"/>
            <a:ext cx="264130" cy="47727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C3B7492-7928-465A-93BC-DDC371858F35}"/>
              </a:ext>
            </a:extLst>
          </p:cNvPr>
          <p:cNvSpPr/>
          <p:nvPr/>
        </p:nvSpPr>
        <p:spPr>
          <a:xfrm>
            <a:off x="0" y="825579"/>
            <a:ext cx="4936139" cy="6032421"/>
          </a:xfrm>
          <a:prstGeom prst="rect">
            <a:avLst/>
          </a:prstGeom>
          <a:solidFill>
            <a:schemeClr val="bg1"/>
          </a:solidFill>
        </p:spPr>
        <p:txBody>
          <a:bodyPr wrap="square">
            <a:spAutoFit/>
          </a:bodyPr>
          <a:lstStyle/>
          <a:p>
            <a:pPr marL="173038" indent="-173038">
              <a:buFont typeface="Arial" panose="020B0604020202020204" pitchFamily="34" charset="0"/>
              <a:buChar char="•"/>
            </a:pPr>
            <a:r>
              <a:rPr lang="en-US" sz="1600" dirty="0">
                <a:solidFill>
                  <a:srgbClr val="000000"/>
                </a:solidFill>
                <a:latin typeface="Arial" panose="020B0604020202020204" pitchFamily="34" charset="0"/>
              </a:rPr>
              <a:t>MP54 – Exit camp.</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MP55 – Breakfast in Brunswick, MD - </a:t>
            </a:r>
            <a:r>
              <a:rPr lang="en-US" sz="1600" b="1" i="1" dirty="0">
                <a:solidFill>
                  <a:srgbClr val="000000"/>
                </a:solidFill>
                <a:latin typeface="Arial" panose="020B0604020202020204" pitchFamily="34" charset="0"/>
              </a:rPr>
              <a:t>Beans In The Belfry</a:t>
            </a:r>
            <a:r>
              <a:rPr lang="en-US" sz="1600" dirty="0">
                <a:solidFill>
                  <a:srgbClr val="000000"/>
                </a:solidFill>
                <a:latin typeface="Arial" panose="020B0604020202020204" pitchFamily="34" charset="0"/>
              </a:rPr>
              <a:t> restaurant opens at 8am.</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MP58 - a lockhouse is at the point where the Appalachian Trail crosses the C&amp;O Towpath. </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MP60.7 – Take footbridge for a short visit to </a:t>
            </a:r>
            <a:r>
              <a:rPr lang="en-US" sz="1600" b="1" i="1" dirty="0">
                <a:solidFill>
                  <a:srgbClr val="000000"/>
                </a:solidFill>
                <a:latin typeface="Arial" panose="020B0604020202020204" pitchFamily="34" charset="0"/>
              </a:rPr>
              <a:t>Harpers Ferry, WV</a:t>
            </a:r>
            <a:r>
              <a:rPr lang="en-US" sz="1600" dirty="0">
                <a:solidFill>
                  <a:srgbClr val="000000"/>
                </a:solidFill>
                <a:latin typeface="Arial" panose="020B0604020202020204" pitchFamily="34" charset="0"/>
              </a:rPr>
              <a:t>.  Some may opt to stay and visit some sites.</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MP70 – Take footbridge to Harpers Ferry Road which leads to the </a:t>
            </a:r>
            <a:r>
              <a:rPr lang="en-US" sz="1600" b="1" i="1" dirty="0">
                <a:solidFill>
                  <a:srgbClr val="000000"/>
                </a:solidFill>
                <a:latin typeface="Arial" panose="020B0604020202020204" pitchFamily="34" charset="0"/>
              </a:rPr>
              <a:t>Antietam National Battlefield</a:t>
            </a:r>
            <a:r>
              <a:rPr lang="en-US" sz="1600" dirty="0">
                <a:solidFill>
                  <a:srgbClr val="000000"/>
                </a:solidFill>
                <a:latin typeface="Arial" panose="020B0604020202020204" pitchFamily="34" charset="0"/>
              </a:rPr>
              <a:t>.  Go to the Visitor Center.  Bike the “Auto Tour” (8.5 miles). Continue N on Sharpsburg Pike (65) to return to the C&amp;O Towpath.</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MP80.9 – Return to C&amp;O Towpath at Taylor’s Landing Boat Ramp</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MP99 – Williamsport, MD.  NPS Visitor Center.  Lunch and grocery store stop.</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MP114.5 – Begin following the paved </a:t>
            </a:r>
            <a:r>
              <a:rPr lang="en-US" sz="1600" b="1" i="1" dirty="0">
                <a:solidFill>
                  <a:srgbClr val="000000"/>
                </a:solidFill>
                <a:latin typeface="Arial" panose="020B0604020202020204" pitchFamily="34" charset="0"/>
              </a:rPr>
              <a:t>Western MD Rail Trail</a:t>
            </a:r>
            <a:r>
              <a:rPr lang="en-US" sz="1600" dirty="0">
                <a:solidFill>
                  <a:srgbClr val="000000"/>
                </a:solidFill>
                <a:latin typeface="Arial" panose="020B0604020202020204" pitchFamily="34" charset="0"/>
              </a:rPr>
              <a:t>.  (Trail continues to MP136.3 tomorrow.)</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MP124.5 – Screened-in bunkhouse at </a:t>
            </a:r>
            <a:r>
              <a:rPr lang="en-US" sz="1600" b="1" i="1" dirty="0">
                <a:solidFill>
                  <a:srgbClr val="000000"/>
                </a:solidFill>
                <a:latin typeface="Arial" panose="020B0604020202020204" pitchFamily="34" charset="0"/>
              </a:rPr>
              <a:t>C&amp;O Bik</a:t>
            </a:r>
            <a:r>
              <a:rPr lang="en-US" sz="1600" dirty="0">
                <a:solidFill>
                  <a:srgbClr val="000000"/>
                </a:solidFill>
                <a:latin typeface="Arial" panose="020B0604020202020204" pitchFamily="34" charset="0"/>
              </a:rPr>
              <a:t>es in Hancock, MD (we have reservations!) Restaurants within walking distance for dinner, including </a:t>
            </a:r>
            <a:r>
              <a:rPr lang="en-US" b="1" dirty="0" err="1"/>
              <a:t>BuddyLou’s</a:t>
            </a:r>
            <a:r>
              <a:rPr lang="en-US" sz="1600" dirty="0">
                <a:solidFill>
                  <a:srgbClr val="000000"/>
                </a:solidFill>
                <a:latin typeface="Arial" panose="020B0604020202020204" pitchFamily="34" charset="0"/>
              </a:rPr>
              <a:t> – 3 blocks away (highly recommended by bike shop and Thom </a:t>
            </a:r>
            <a:r>
              <a:rPr lang="en-US" sz="1600" dirty="0" err="1">
                <a:solidFill>
                  <a:srgbClr val="000000"/>
                </a:solidFill>
                <a:latin typeface="Arial" panose="020B0604020202020204" pitchFamily="34" charset="0"/>
              </a:rPr>
              <a:t>Sare</a:t>
            </a:r>
            <a:r>
              <a:rPr lang="en-US" sz="1600" dirty="0">
                <a:solidFill>
                  <a:srgbClr val="000000"/>
                </a:solidFill>
                <a:latin typeface="Arial" panose="020B0604020202020204" pitchFamily="34" charset="0"/>
              </a:rPr>
              <a:t>).</a:t>
            </a:r>
            <a:endParaRPr lang="en-US" sz="1600" b="1" i="1" dirty="0">
              <a:solidFill>
                <a:srgbClr val="000000"/>
              </a:solidFill>
              <a:latin typeface="Arial" panose="020B0604020202020204" pitchFamily="34" charset="0"/>
            </a:endParaRPr>
          </a:p>
        </p:txBody>
      </p:sp>
    </p:spTree>
    <p:extLst>
      <p:ext uri="{BB962C8B-B14F-4D97-AF65-F5344CB8AC3E}">
        <p14:creationId xmlns:p14="http://schemas.microsoft.com/office/powerpoint/2010/main" val="380694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4A7721-9762-4122-9606-0AAA8085C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321" y="4061533"/>
            <a:ext cx="2956239" cy="2212956"/>
          </a:xfrm>
          <a:prstGeom prst="rect">
            <a:avLst/>
          </a:prstGeom>
        </p:spPr>
      </p:pic>
      <p:sp>
        <p:nvSpPr>
          <p:cNvPr id="10" name="Rectangle 9">
            <a:extLst>
              <a:ext uri="{FF2B5EF4-FFF2-40B4-BE49-F238E27FC236}">
                <a16:creationId xmlns:a16="http://schemas.microsoft.com/office/drawing/2014/main" id="{C4D66D17-C975-48C8-AA2C-8F8DE4E71856}"/>
              </a:ext>
            </a:extLst>
          </p:cNvPr>
          <p:cNvSpPr/>
          <p:nvPr/>
        </p:nvSpPr>
        <p:spPr>
          <a:xfrm>
            <a:off x="-4262" y="6274489"/>
            <a:ext cx="3497828" cy="307777"/>
          </a:xfrm>
          <a:prstGeom prst="rect">
            <a:avLst/>
          </a:prstGeom>
        </p:spPr>
        <p:txBody>
          <a:bodyPr wrap="square">
            <a:spAutoFit/>
          </a:bodyPr>
          <a:lstStyle/>
          <a:p>
            <a:r>
              <a:rPr lang="en-US" sz="1400" b="1" dirty="0">
                <a:solidFill>
                  <a:srgbClr val="000000"/>
                </a:solidFill>
                <a:latin typeface="Arial" panose="020B0604020202020204" pitchFamily="34" charset="0"/>
              </a:rPr>
              <a:t>Mile 60.2 - Footbridge to Harpers Ferry</a:t>
            </a:r>
            <a:endParaRPr lang="en-US" sz="1400" dirty="0"/>
          </a:p>
        </p:txBody>
      </p:sp>
      <p:sp>
        <p:nvSpPr>
          <p:cNvPr id="11" name="Rectangle 10">
            <a:extLst>
              <a:ext uri="{FF2B5EF4-FFF2-40B4-BE49-F238E27FC236}">
                <a16:creationId xmlns:a16="http://schemas.microsoft.com/office/drawing/2014/main" id="{D56D9E19-932E-48C6-943C-B3D5888AF911}"/>
              </a:ext>
            </a:extLst>
          </p:cNvPr>
          <p:cNvSpPr/>
          <p:nvPr/>
        </p:nvSpPr>
        <p:spPr>
          <a:xfrm>
            <a:off x="3493594" y="6290075"/>
            <a:ext cx="3339376" cy="307777"/>
          </a:xfrm>
          <a:prstGeom prst="rect">
            <a:avLst/>
          </a:prstGeom>
        </p:spPr>
        <p:txBody>
          <a:bodyPr wrap="none">
            <a:spAutoFit/>
          </a:bodyPr>
          <a:lstStyle/>
          <a:p>
            <a:r>
              <a:rPr lang="en-US" sz="1400" b="1" dirty="0">
                <a:solidFill>
                  <a:srgbClr val="000000"/>
                </a:solidFill>
                <a:latin typeface="Arial" panose="020B0604020202020204" pitchFamily="34" charset="0"/>
              </a:rPr>
              <a:t>Mile 60.2 - Downtown Harpers Ferry</a:t>
            </a:r>
            <a:endParaRPr lang="en-US" sz="1400" dirty="0"/>
          </a:p>
        </p:txBody>
      </p:sp>
      <p:pic>
        <p:nvPicPr>
          <p:cNvPr id="18" name="Picture 17">
            <a:extLst>
              <a:ext uri="{FF2B5EF4-FFF2-40B4-BE49-F238E27FC236}">
                <a16:creationId xmlns:a16="http://schemas.microsoft.com/office/drawing/2014/main" id="{6AD84B28-EEB5-42D8-941C-4A3F7473651F}"/>
              </a:ext>
            </a:extLst>
          </p:cNvPr>
          <p:cNvPicPr>
            <a:picLocks noChangeAspect="1"/>
          </p:cNvPicPr>
          <p:nvPr/>
        </p:nvPicPr>
        <p:blipFill rotWithShape="1">
          <a:blip r:embed="rId3">
            <a:extLst>
              <a:ext uri="{28A0092B-C50C-407E-A947-70E740481C1C}">
                <a14:useLocalDpi xmlns:a14="http://schemas.microsoft.com/office/drawing/2010/main" val="0"/>
              </a:ext>
            </a:extLst>
          </a:blip>
          <a:srcRect t="15380"/>
          <a:stretch/>
        </p:blipFill>
        <p:spPr>
          <a:xfrm>
            <a:off x="0" y="4061533"/>
            <a:ext cx="3493566" cy="2212956"/>
          </a:xfrm>
          <a:prstGeom prst="rect">
            <a:avLst/>
          </a:prstGeom>
        </p:spPr>
      </p:pic>
      <p:sp>
        <p:nvSpPr>
          <p:cNvPr id="5" name="Rectangle 4">
            <a:extLst>
              <a:ext uri="{FF2B5EF4-FFF2-40B4-BE49-F238E27FC236}">
                <a16:creationId xmlns:a16="http://schemas.microsoft.com/office/drawing/2014/main" id="{93DE2FB8-B75B-4E3C-B049-133DF842A815}"/>
              </a:ext>
            </a:extLst>
          </p:cNvPr>
          <p:cNvSpPr/>
          <p:nvPr/>
        </p:nvSpPr>
        <p:spPr>
          <a:xfrm>
            <a:off x="6757416" y="0"/>
            <a:ext cx="5434584" cy="6924973"/>
          </a:xfrm>
          <a:prstGeom prst="rect">
            <a:avLst/>
          </a:prstGeom>
        </p:spPr>
        <p:txBody>
          <a:bodyPr wrap="square">
            <a:spAutoFit/>
          </a:bodyPr>
          <a:lstStyle/>
          <a:p>
            <a:r>
              <a:rPr lang="en-US" b="1" u="sng" dirty="0">
                <a:latin typeface="Times New Roman" panose="02020603050405020304" pitchFamily="18" charset="0"/>
                <a:cs typeface="Times New Roman" panose="02020603050405020304" pitchFamily="18" charset="0"/>
              </a:rPr>
              <a:t>Harpers Ferry</a:t>
            </a:r>
            <a:r>
              <a:rPr lang="en-US" dirty="0">
                <a:latin typeface="Times New Roman" panose="02020603050405020304" pitchFamily="18" charset="0"/>
                <a:cs typeface="Times New Roman" panose="02020603050405020304" pitchFamily="18" charset="0"/>
              </a:rPr>
              <a:t> is a historic town in Jefferson County, West Virginia. It is situated at the confluence of the Potomac and Shenandoah rivers where the U.S. states of Maryland, Virginia and West Virginia meet. It is the easternmost town in West Virginia. The town's original, lower section is on a flood plain created by the two rivers and surrounded by higher ground. Historically, Harpers Ferry is best known for John Brown's raid on the Armory in 1859 and its role in the American Civil War. The population was 286 at the 2010 census.  </a:t>
            </a:r>
            <a:r>
              <a:rPr lang="en-US" sz="1400" dirty="0">
                <a:solidFill>
                  <a:srgbClr val="0000FF"/>
                </a:solidFill>
                <a:latin typeface="Times New Roman" panose="02020603050405020304" pitchFamily="18" charset="0"/>
                <a:cs typeface="Times New Roman" panose="02020603050405020304" pitchFamily="18" charset="0"/>
                <a:hlinkClick r:id="rId4"/>
              </a:rPr>
              <a:t>https://en.wikipedia.org/wiki/Harpers_Ferry,_West_Virginia</a:t>
            </a:r>
            <a:r>
              <a:rPr lang="en-US" sz="1400" dirty="0">
                <a:solidFill>
                  <a:srgbClr val="0000FF"/>
                </a:solidFill>
                <a:latin typeface="Times New Roman" panose="02020603050405020304" pitchFamily="18" charset="0"/>
                <a:cs typeface="Times New Roman" panose="02020603050405020304" pitchFamily="18" charset="0"/>
              </a:rPr>
              <a:t> </a:t>
            </a:r>
          </a:p>
          <a:p>
            <a:endParaRPr lang="en-US" dirty="0">
              <a:solidFill>
                <a:srgbClr val="0000FF"/>
              </a:solidFill>
              <a:latin typeface="Times New Roman" panose="02020603050405020304" pitchFamily="18" charset="0"/>
              <a:cs typeface="Times New Roman" panose="02020603050405020304" pitchFamily="18" charset="0"/>
            </a:endParaRPr>
          </a:p>
          <a:p>
            <a:r>
              <a:rPr lang="en-US" dirty="0">
                <a:solidFill>
                  <a:srgbClr val="0000FF"/>
                </a:solidFill>
                <a:latin typeface="Times New Roman" panose="02020603050405020304" pitchFamily="18" charset="0"/>
                <a:cs typeface="Times New Roman" panose="02020603050405020304" pitchFamily="18" charset="0"/>
              </a:rPr>
              <a:t>It might be fun to take the footbridge into Harpers Ferry and cycle through the town.  We may not stay long to allow time for a longer visit at Antietam.  However, some might wish to explore Harpers Ferry instead and see:</a:t>
            </a:r>
          </a:p>
          <a:p>
            <a:pPr marL="285750" indent="-285750">
              <a:buFont typeface="Arial" panose="020B0604020202020204" pitchFamily="34" charset="0"/>
              <a:buChar char="•"/>
            </a:pPr>
            <a:r>
              <a:rPr lang="en-US" dirty="0">
                <a:solidFill>
                  <a:srgbClr val="0000FF"/>
                </a:solidFill>
                <a:latin typeface="Times New Roman" panose="02020603050405020304" pitchFamily="18" charset="0"/>
                <a:cs typeface="Times New Roman" panose="02020603050405020304" pitchFamily="18" charset="0"/>
              </a:rPr>
              <a:t>Harpers Ferry National Historical Park – including a Visitor Center and over 20 miles of trails</a:t>
            </a:r>
          </a:p>
          <a:p>
            <a:pPr marL="285750" indent="-285750">
              <a:buFont typeface="Arial" panose="020B0604020202020204" pitchFamily="34" charset="0"/>
              <a:buChar char="•"/>
            </a:pPr>
            <a:r>
              <a:rPr lang="en-US" dirty="0">
                <a:solidFill>
                  <a:srgbClr val="0000FF"/>
                </a:solidFill>
                <a:latin typeface="Times New Roman" panose="02020603050405020304" pitchFamily="18" charset="0"/>
                <a:cs typeface="Times New Roman" panose="02020603050405020304" pitchFamily="18" charset="0"/>
              </a:rPr>
              <a:t>John Brown Wax Museum</a:t>
            </a:r>
          </a:p>
          <a:p>
            <a:pPr marL="285750" indent="-285750">
              <a:buFont typeface="Arial" panose="020B0604020202020204" pitchFamily="34" charset="0"/>
              <a:buChar char="•"/>
            </a:pPr>
            <a:r>
              <a:rPr lang="en-US" dirty="0">
                <a:solidFill>
                  <a:srgbClr val="0000FF"/>
                </a:solidFill>
                <a:latin typeface="Times New Roman" panose="02020603050405020304" pitchFamily="18" charset="0"/>
                <a:cs typeface="Times New Roman" panose="02020603050405020304" pitchFamily="18" charset="0"/>
              </a:rPr>
              <a:t>Several other museums</a:t>
            </a:r>
          </a:p>
          <a:p>
            <a:pPr marL="285750" indent="-285750">
              <a:buFont typeface="Arial" panose="020B0604020202020204" pitchFamily="34" charset="0"/>
              <a:buChar char="•"/>
            </a:pPr>
            <a:r>
              <a:rPr lang="en-US" dirty="0">
                <a:solidFill>
                  <a:srgbClr val="0000FF"/>
                </a:solidFill>
                <a:latin typeface="Times New Roman" panose="02020603050405020304" pitchFamily="18" charset="0"/>
                <a:cs typeface="Times New Roman" panose="02020603050405020304" pitchFamily="18" charset="0"/>
              </a:rPr>
              <a:t>John Brown’s Fort</a:t>
            </a:r>
          </a:p>
          <a:p>
            <a:pPr marL="285750" indent="-285750">
              <a:buFont typeface="Arial" panose="020B0604020202020204" pitchFamily="34" charset="0"/>
              <a:buChar char="•"/>
            </a:pPr>
            <a:r>
              <a:rPr lang="en-US" dirty="0">
                <a:solidFill>
                  <a:srgbClr val="0000FF"/>
                </a:solidFill>
                <a:latin typeface="Times New Roman" panose="02020603050405020304" pitchFamily="18" charset="0"/>
                <a:cs typeface="Times New Roman" panose="02020603050405020304" pitchFamily="18" charset="0"/>
              </a:rPr>
              <a:t>Jefferson Rock (nice view)</a:t>
            </a:r>
          </a:p>
          <a:p>
            <a:pPr marL="285750" indent="-285750">
              <a:buFont typeface="Arial" panose="020B0604020202020204" pitchFamily="34" charset="0"/>
              <a:buChar char="•"/>
            </a:pPr>
            <a:r>
              <a:rPr lang="en-US" dirty="0">
                <a:solidFill>
                  <a:srgbClr val="0000FF"/>
                </a:solidFill>
                <a:latin typeface="Times New Roman" panose="02020603050405020304" pitchFamily="18" charset="0"/>
                <a:cs typeface="Times New Roman" panose="02020603050405020304" pitchFamily="18" charset="0"/>
              </a:rPr>
              <a:t>Appalachian Trail Conservancy Visitor Center</a:t>
            </a:r>
            <a:endParaRPr lang="en-US" sz="1600" dirty="0">
              <a:solidFill>
                <a:srgbClr val="0000FF"/>
              </a:solidFill>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5CD864D8-636E-4CAB-8ACD-2C8D0A765BAD}"/>
              </a:ext>
            </a:extLst>
          </p:cNvPr>
          <p:cNvGrpSpPr/>
          <p:nvPr/>
        </p:nvGrpSpPr>
        <p:grpSpPr>
          <a:xfrm>
            <a:off x="0" y="0"/>
            <a:ext cx="6699123" cy="4045947"/>
            <a:chOff x="0" y="209550"/>
            <a:chExt cx="6699123" cy="4045947"/>
          </a:xfrm>
        </p:grpSpPr>
        <p:grpSp>
          <p:nvGrpSpPr>
            <p:cNvPr id="33" name="Group 32">
              <a:extLst>
                <a:ext uri="{FF2B5EF4-FFF2-40B4-BE49-F238E27FC236}">
                  <a16:creationId xmlns:a16="http://schemas.microsoft.com/office/drawing/2014/main" id="{1C0BE252-E4D2-4343-90D0-65D929B3DC18}"/>
                </a:ext>
              </a:extLst>
            </p:cNvPr>
            <p:cNvGrpSpPr/>
            <p:nvPr/>
          </p:nvGrpSpPr>
          <p:grpSpPr>
            <a:xfrm>
              <a:off x="17907" y="209550"/>
              <a:ext cx="6681216" cy="4045947"/>
              <a:chOff x="76200" y="28575"/>
              <a:chExt cx="6681216" cy="4045947"/>
            </a:xfrm>
          </p:grpSpPr>
          <p:pic>
            <p:nvPicPr>
              <p:cNvPr id="2" name="Picture 1">
                <a:extLst>
                  <a:ext uri="{FF2B5EF4-FFF2-40B4-BE49-F238E27FC236}">
                    <a16:creationId xmlns:a16="http://schemas.microsoft.com/office/drawing/2014/main" id="{FAD7ABE4-0431-49A8-953D-09CB9FA32241}"/>
                  </a:ext>
                </a:extLst>
              </p:cNvPr>
              <p:cNvPicPr>
                <a:picLocks noChangeAspect="1"/>
              </p:cNvPicPr>
              <p:nvPr/>
            </p:nvPicPr>
            <p:blipFill rotWithShape="1">
              <a:blip r:embed="rId5"/>
              <a:srcRect l="1128" t="4924"/>
              <a:stretch/>
            </p:blipFill>
            <p:spPr>
              <a:xfrm>
                <a:off x="76200" y="28575"/>
                <a:ext cx="6681216" cy="4045947"/>
              </a:xfrm>
              <a:prstGeom prst="rect">
                <a:avLst/>
              </a:prstGeom>
              <a:ln w="28575">
                <a:solidFill>
                  <a:srgbClr val="0000FF"/>
                </a:solidFill>
              </a:ln>
            </p:spPr>
          </p:pic>
          <p:sp>
            <p:nvSpPr>
              <p:cNvPr id="3" name="Freeform: Shape 2">
                <a:extLst>
                  <a:ext uri="{FF2B5EF4-FFF2-40B4-BE49-F238E27FC236}">
                    <a16:creationId xmlns:a16="http://schemas.microsoft.com/office/drawing/2014/main" id="{FBDF1D52-67A0-46F2-AF53-AC17ED561924}"/>
                  </a:ext>
                </a:extLst>
              </p:cNvPr>
              <p:cNvSpPr/>
              <p:nvPr/>
            </p:nvSpPr>
            <p:spPr>
              <a:xfrm>
                <a:off x="3246459" y="2341700"/>
                <a:ext cx="793865" cy="228600"/>
              </a:xfrm>
              <a:custGeom>
                <a:avLst/>
                <a:gdLst>
                  <a:gd name="connsiteX0" fmla="*/ 0 w 793865"/>
                  <a:gd name="connsiteY0" fmla="*/ 228600 h 228600"/>
                  <a:gd name="connsiteX1" fmla="*/ 20782 w 793865"/>
                  <a:gd name="connsiteY1" fmla="*/ 211975 h 228600"/>
                  <a:gd name="connsiteX2" fmla="*/ 29094 w 793865"/>
                  <a:gd name="connsiteY2" fmla="*/ 199506 h 228600"/>
                  <a:gd name="connsiteX3" fmla="*/ 54033 w 793865"/>
                  <a:gd name="connsiteY3" fmla="*/ 182880 h 228600"/>
                  <a:gd name="connsiteX4" fmla="*/ 66502 w 793865"/>
                  <a:gd name="connsiteY4" fmla="*/ 174568 h 228600"/>
                  <a:gd name="connsiteX5" fmla="*/ 78971 w 793865"/>
                  <a:gd name="connsiteY5" fmla="*/ 166255 h 228600"/>
                  <a:gd name="connsiteX6" fmla="*/ 91440 w 793865"/>
                  <a:gd name="connsiteY6" fmla="*/ 162099 h 228600"/>
                  <a:gd name="connsiteX7" fmla="*/ 128847 w 793865"/>
                  <a:gd name="connsiteY7" fmla="*/ 145473 h 228600"/>
                  <a:gd name="connsiteX8" fmla="*/ 141316 w 793865"/>
                  <a:gd name="connsiteY8" fmla="*/ 141317 h 228600"/>
                  <a:gd name="connsiteX9" fmla="*/ 166254 w 793865"/>
                  <a:gd name="connsiteY9" fmla="*/ 137160 h 228600"/>
                  <a:gd name="connsiteX10" fmla="*/ 228600 w 793865"/>
                  <a:gd name="connsiteY10" fmla="*/ 124691 h 228600"/>
                  <a:gd name="connsiteX11" fmla="*/ 257694 w 793865"/>
                  <a:gd name="connsiteY11" fmla="*/ 116379 h 228600"/>
                  <a:gd name="connsiteX12" fmla="*/ 282633 w 793865"/>
                  <a:gd name="connsiteY12" fmla="*/ 108066 h 228600"/>
                  <a:gd name="connsiteX13" fmla="*/ 307571 w 793865"/>
                  <a:gd name="connsiteY13" fmla="*/ 99753 h 228600"/>
                  <a:gd name="connsiteX14" fmla="*/ 320040 w 793865"/>
                  <a:gd name="connsiteY14" fmla="*/ 95597 h 228600"/>
                  <a:gd name="connsiteX15" fmla="*/ 349134 w 793865"/>
                  <a:gd name="connsiteY15" fmla="*/ 87284 h 228600"/>
                  <a:gd name="connsiteX16" fmla="*/ 365760 w 793865"/>
                  <a:gd name="connsiteY16" fmla="*/ 83128 h 228600"/>
                  <a:gd name="connsiteX17" fmla="*/ 390698 w 793865"/>
                  <a:gd name="connsiteY17" fmla="*/ 74815 h 228600"/>
                  <a:gd name="connsiteX18" fmla="*/ 423949 w 793865"/>
                  <a:gd name="connsiteY18" fmla="*/ 66502 h 228600"/>
                  <a:gd name="connsiteX19" fmla="*/ 436418 w 793865"/>
                  <a:gd name="connsiteY19" fmla="*/ 62346 h 228600"/>
                  <a:gd name="connsiteX20" fmla="*/ 515389 w 793865"/>
                  <a:gd name="connsiteY20" fmla="*/ 58189 h 228600"/>
                  <a:gd name="connsiteX21" fmla="*/ 527858 w 793865"/>
                  <a:gd name="connsiteY21" fmla="*/ 54033 h 228600"/>
                  <a:gd name="connsiteX22" fmla="*/ 581891 w 793865"/>
                  <a:gd name="connsiteY22" fmla="*/ 45720 h 228600"/>
                  <a:gd name="connsiteX23" fmla="*/ 660862 w 793865"/>
                  <a:gd name="connsiteY23" fmla="*/ 37408 h 228600"/>
                  <a:gd name="connsiteX24" fmla="*/ 698269 w 793865"/>
                  <a:gd name="connsiteY24" fmla="*/ 29095 h 228600"/>
                  <a:gd name="connsiteX25" fmla="*/ 714894 w 793865"/>
                  <a:gd name="connsiteY25" fmla="*/ 24939 h 228600"/>
                  <a:gd name="connsiteX26" fmla="*/ 739833 w 793865"/>
                  <a:gd name="connsiteY26" fmla="*/ 16626 h 228600"/>
                  <a:gd name="connsiteX27" fmla="*/ 764771 w 793865"/>
                  <a:gd name="connsiteY27" fmla="*/ 8313 h 228600"/>
                  <a:gd name="connsiteX28" fmla="*/ 777240 w 793865"/>
                  <a:gd name="connsiteY28" fmla="*/ 4157 h 228600"/>
                  <a:gd name="connsiteX29" fmla="*/ 793865 w 793865"/>
                  <a:gd name="connsiteY2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865" h="228600">
                    <a:moveTo>
                      <a:pt x="0" y="228600"/>
                    </a:moveTo>
                    <a:cubicBezTo>
                      <a:pt x="6927" y="223058"/>
                      <a:pt x="14509" y="218248"/>
                      <a:pt x="20782" y="211975"/>
                    </a:cubicBezTo>
                    <a:cubicBezTo>
                      <a:pt x="24314" y="208443"/>
                      <a:pt x="25335" y="202795"/>
                      <a:pt x="29094" y="199506"/>
                    </a:cubicBezTo>
                    <a:cubicBezTo>
                      <a:pt x="36613" y="192927"/>
                      <a:pt x="45720" y="188422"/>
                      <a:pt x="54033" y="182880"/>
                    </a:cubicBezTo>
                    <a:lnTo>
                      <a:pt x="66502" y="174568"/>
                    </a:lnTo>
                    <a:cubicBezTo>
                      <a:pt x="70658" y="171797"/>
                      <a:pt x="74232" y="167835"/>
                      <a:pt x="78971" y="166255"/>
                    </a:cubicBezTo>
                    <a:lnTo>
                      <a:pt x="91440" y="162099"/>
                    </a:lnTo>
                    <a:cubicBezTo>
                      <a:pt x="111199" y="148926"/>
                      <a:pt x="99171" y="155365"/>
                      <a:pt x="128847" y="145473"/>
                    </a:cubicBezTo>
                    <a:cubicBezTo>
                      <a:pt x="133003" y="144088"/>
                      <a:pt x="136995" y="142037"/>
                      <a:pt x="141316" y="141317"/>
                    </a:cubicBezTo>
                    <a:cubicBezTo>
                      <a:pt x="149629" y="139931"/>
                      <a:pt x="158078" y="139204"/>
                      <a:pt x="166254" y="137160"/>
                    </a:cubicBezTo>
                    <a:cubicBezTo>
                      <a:pt x="225194" y="122425"/>
                      <a:pt x="150844" y="133332"/>
                      <a:pt x="228600" y="124691"/>
                    </a:cubicBezTo>
                    <a:cubicBezTo>
                      <a:pt x="270525" y="110717"/>
                      <a:pt x="205479" y="132043"/>
                      <a:pt x="257694" y="116379"/>
                    </a:cubicBezTo>
                    <a:cubicBezTo>
                      <a:pt x="266087" y="113861"/>
                      <a:pt x="274320" y="110837"/>
                      <a:pt x="282633" y="108066"/>
                    </a:cubicBezTo>
                    <a:lnTo>
                      <a:pt x="307571" y="99753"/>
                    </a:lnTo>
                    <a:cubicBezTo>
                      <a:pt x="311727" y="98368"/>
                      <a:pt x="315790" y="96660"/>
                      <a:pt x="320040" y="95597"/>
                    </a:cubicBezTo>
                    <a:cubicBezTo>
                      <a:pt x="372080" y="82585"/>
                      <a:pt x="307344" y="99223"/>
                      <a:pt x="349134" y="87284"/>
                    </a:cubicBezTo>
                    <a:cubicBezTo>
                      <a:pt x="354627" y="85715"/>
                      <a:pt x="360288" y="84769"/>
                      <a:pt x="365760" y="83128"/>
                    </a:cubicBezTo>
                    <a:cubicBezTo>
                      <a:pt x="374153" y="80610"/>
                      <a:pt x="382197" y="76940"/>
                      <a:pt x="390698" y="74815"/>
                    </a:cubicBezTo>
                    <a:cubicBezTo>
                      <a:pt x="401782" y="72044"/>
                      <a:pt x="413110" y="70115"/>
                      <a:pt x="423949" y="66502"/>
                    </a:cubicBezTo>
                    <a:cubicBezTo>
                      <a:pt x="428105" y="65117"/>
                      <a:pt x="432055" y="62743"/>
                      <a:pt x="436418" y="62346"/>
                    </a:cubicBezTo>
                    <a:cubicBezTo>
                      <a:pt x="462670" y="59959"/>
                      <a:pt x="489065" y="59575"/>
                      <a:pt x="515389" y="58189"/>
                    </a:cubicBezTo>
                    <a:cubicBezTo>
                      <a:pt x="519545" y="56804"/>
                      <a:pt x="523581" y="54983"/>
                      <a:pt x="527858" y="54033"/>
                    </a:cubicBezTo>
                    <a:cubicBezTo>
                      <a:pt x="538229" y="51729"/>
                      <a:pt x="572622" y="47044"/>
                      <a:pt x="581891" y="45720"/>
                    </a:cubicBezTo>
                    <a:cubicBezTo>
                      <a:pt x="617070" y="33995"/>
                      <a:pt x="581678" y="44607"/>
                      <a:pt x="660862" y="37408"/>
                    </a:cubicBezTo>
                    <a:cubicBezTo>
                      <a:pt x="688360" y="34908"/>
                      <a:pt x="678721" y="34680"/>
                      <a:pt x="698269" y="29095"/>
                    </a:cubicBezTo>
                    <a:cubicBezTo>
                      <a:pt x="703761" y="27526"/>
                      <a:pt x="709423" y="26580"/>
                      <a:pt x="714894" y="24939"/>
                    </a:cubicBezTo>
                    <a:cubicBezTo>
                      <a:pt x="723287" y="22421"/>
                      <a:pt x="731520" y="19397"/>
                      <a:pt x="739833" y="16626"/>
                    </a:cubicBezTo>
                    <a:lnTo>
                      <a:pt x="764771" y="8313"/>
                    </a:lnTo>
                    <a:cubicBezTo>
                      <a:pt x="768927" y="6928"/>
                      <a:pt x="772990" y="5220"/>
                      <a:pt x="777240" y="4157"/>
                    </a:cubicBezTo>
                    <a:lnTo>
                      <a:pt x="793865"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Freeform: Shape 5">
                <a:extLst>
                  <a:ext uri="{FF2B5EF4-FFF2-40B4-BE49-F238E27FC236}">
                    <a16:creationId xmlns:a16="http://schemas.microsoft.com/office/drawing/2014/main" id="{F1762CE6-AF32-473D-920E-D3952836F43D}"/>
                  </a:ext>
                </a:extLst>
              </p:cNvPr>
              <p:cNvSpPr/>
              <p:nvPr/>
            </p:nvSpPr>
            <p:spPr>
              <a:xfrm>
                <a:off x="1887279" y="1977656"/>
                <a:ext cx="4864395" cy="473149"/>
              </a:xfrm>
              <a:custGeom>
                <a:avLst/>
                <a:gdLst>
                  <a:gd name="connsiteX0" fmla="*/ 0 w 4864395"/>
                  <a:gd name="connsiteY0" fmla="*/ 0 h 473149"/>
                  <a:gd name="connsiteX1" fmla="*/ 26581 w 4864395"/>
                  <a:gd name="connsiteY1" fmla="*/ 15949 h 473149"/>
                  <a:gd name="connsiteX2" fmla="*/ 37214 w 4864395"/>
                  <a:gd name="connsiteY2" fmla="*/ 31897 h 473149"/>
                  <a:gd name="connsiteX3" fmla="*/ 69112 w 4864395"/>
                  <a:gd name="connsiteY3" fmla="*/ 42530 h 473149"/>
                  <a:gd name="connsiteX4" fmla="*/ 85061 w 4864395"/>
                  <a:gd name="connsiteY4" fmla="*/ 47846 h 473149"/>
                  <a:gd name="connsiteX5" fmla="*/ 116958 w 4864395"/>
                  <a:gd name="connsiteY5" fmla="*/ 63795 h 473149"/>
                  <a:gd name="connsiteX6" fmla="*/ 132907 w 4864395"/>
                  <a:gd name="connsiteY6" fmla="*/ 74428 h 473149"/>
                  <a:gd name="connsiteX7" fmla="*/ 164805 w 4864395"/>
                  <a:gd name="connsiteY7" fmla="*/ 85060 h 473149"/>
                  <a:gd name="connsiteX8" fmla="*/ 196702 w 4864395"/>
                  <a:gd name="connsiteY8" fmla="*/ 111642 h 473149"/>
                  <a:gd name="connsiteX9" fmla="*/ 212651 w 4864395"/>
                  <a:gd name="connsiteY9" fmla="*/ 116958 h 473149"/>
                  <a:gd name="connsiteX10" fmla="*/ 244549 w 4864395"/>
                  <a:gd name="connsiteY10" fmla="*/ 138223 h 473149"/>
                  <a:gd name="connsiteX11" fmla="*/ 260498 w 4864395"/>
                  <a:gd name="connsiteY11" fmla="*/ 148856 h 473149"/>
                  <a:gd name="connsiteX12" fmla="*/ 292395 w 4864395"/>
                  <a:gd name="connsiteY12" fmla="*/ 159488 h 473149"/>
                  <a:gd name="connsiteX13" fmla="*/ 340242 w 4864395"/>
                  <a:gd name="connsiteY13" fmla="*/ 180753 h 473149"/>
                  <a:gd name="connsiteX14" fmla="*/ 356191 w 4864395"/>
                  <a:gd name="connsiteY14" fmla="*/ 186070 h 473149"/>
                  <a:gd name="connsiteX15" fmla="*/ 372140 w 4864395"/>
                  <a:gd name="connsiteY15" fmla="*/ 191386 h 473149"/>
                  <a:gd name="connsiteX16" fmla="*/ 382772 w 4864395"/>
                  <a:gd name="connsiteY16" fmla="*/ 207335 h 473149"/>
                  <a:gd name="connsiteX17" fmla="*/ 414670 w 4864395"/>
                  <a:gd name="connsiteY17" fmla="*/ 217967 h 473149"/>
                  <a:gd name="connsiteX18" fmla="*/ 430619 w 4864395"/>
                  <a:gd name="connsiteY18" fmla="*/ 228600 h 473149"/>
                  <a:gd name="connsiteX19" fmla="*/ 462516 w 4864395"/>
                  <a:gd name="connsiteY19" fmla="*/ 239232 h 473149"/>
                  <a:gd name="connsiteX20" fmla="*/ 494414 w 4864395"/>
                  <a:gd name="connsiteY20" fmla="*/ 249865 h 473149"/>
                  <a:gd name="connsiteX21" fmla="*/ 510363 w 4864395"/>
                  <a:gd name="connsiteY21" fmla="*/ 255181 h 473149"/>
                  <a:gd name="connsiteX22" fmla="*/ 526312 w 4864395"/>
                  <a:gd name="connsiteY22" fmla="*/ 260497 h 473149"/>
                  <a:gd name="connsiteX23" fmla="*/ 563526 w 4864395"/>
                  <a:gd name="connsiteY23" fmla="*/ 276446 h 473149"/>
                  <a:gd name="connsiteX24" fmla="*/ 648586 w 4864395"/>
                  <a:gd name="connsiteY24" fmla="*/ 281763 h 473149"/>
                  <a:gd name="connsiteX25" fmla="*/ 696433 w 4864395"/>
                  <a:gd name="connsiteY25" fmla="*/ 292395 h 473149"/>
                  <a:gd name="connsiteX26" fmla="*/ 728330 w 4864395"/>
                  <a:gd name="connsiteY26" fmla="*/ 303028 h 473149"/>
                  <a:gd name="connsiteX27" fmla="*/ 839972 w 4864395"/>
                  <a:gd name="connsiteY27" fmla="*/ 308344 h 473149"/>
                  <a:gd name="connsiteX28" fmla="*/ 1238693 w 4864395"/>
                  <a:gd name="connsiteY28" fmla="*/ 324293 h 473149"/>
                  <a:gd name="connsiteX29" fmla="*/ 1382233 w 4864395"/>
                  <a:gd name="connsiteY29" fmla="*/ 334925 h 473149"/>
                  <a:gd name="connsiteX30" fmla="*/ 1419447 w 4864395"/>
                  <a:gd name="connsiteY30" fmla="*/ 340242 h 473149"/>
                  <a:gd name="connsiteX31" fmla="*/ 1467293 w 4864395"/>
                  <a:gd name="connsiteY31" fmla="*/ 345558 h 473149"/>
                  <a:gd name="connsiteX32" fmla="*/ 1626781 w 4864395"/>
                  <a:gd name="connsiteY32" fmla="*/ 340242 h 473149"/>
                  <a:gd name="connsiteX33" fmla="*/ 1701209 w 4864395"/>
                  <a:gd name="connsiteY33" fmla="*/ 334925 h 473149"/>
                  <a:gd name="connsiteX34" fmla="*/ 1897912 w 4864395"/>
                  <a:gd name="connsiteY34" fmla="*/ 340242 h 473149"/>
                  <a:gd name="connsiteX35" fmla="*/ 2052084 w 4864395"/>
                  <a:gd name="connsiteY35" fmla="*/ 340242 h 473149"/>
                  <a:gd name="connsiteX36" fmla="*/ 2110563 w 4864395"/>
                  <a:gd name="connsiteY36" fmla="*/ 350874 h 473149"/>
                  <a:gd name="connsiteX37" fmla="*/ 2131828 w 4864395"/>
                  <a:gd name="connsiteY37" fmla="*/ 356191 h 473149"/>
                  <a:gd name="connsiteX38" fmla="*/ 2211572 w 4864395"/>
                  <a:gd name="connsiteY38" fmla="*/ 361507 h 473149"/>
                  <a:gd name="connsiteX39" fmla="*/ 2270051 w 4864395"/>
                  <a:gd name="connsiteY39" fmla="*/ 366823 h 473149"/>
                  <a:gd name="connsiteX40" fmla="*/ 2349795 w 4864395"/>
                  <a:gd name="connsiteY40" fmla="*/ 377456 h 473149"/>
                  <a:gd name="connsiteX41" fmla="*/ 2371061 w 4864395"/>
                  <a:gd name="connsiteY41" fmla="*/ 382772 h 473149"/>
                  <a:gd name="connsiteX42" fmla="*/ 2402958 w 4864395"/>
                  <a:gd name="connsiteY42" fmla="*/ 393404 h 473149"/>
                  <a:gd name="connsiteX43" fmla="*/ 2418907 w 4864395"/>
                  <a:gd name="connsiteY43" fmla="*/ 398721 h 473149"/>
                  <a:gd name="connsiteX44" fmla="*/ 2445488 w 4864395"/>
                  <a:gd name="connsiteY44" fmla="*/ 404037 h 473149"/>
                  <a:gd name="connsiteX45" fmla="*/ 2503968 w 4864395"/>
                  <a:gd name="connsiteY45" fmla="*/ 409353 h 473149"/>
                  <a:gd name="connsiteX46" fmla="*/ 2535865 w 4864395"/>
                  <a:gd name="connsiteY46" fmla="*/ 414670 h 473149"/>
                  <a:gd name="connsiteX47" fmla="*/ 2647507 w 4864395"/>
                  <a:gd name="connsiteY47" fmla="*/ 419986 h 473149"/>
                  <a:gd name="connsiteX48" fmla="*/ 2684721 w 4864395"/>
                  <a:gd name="connsiteY48" fmla="*/ 425302 h 473149"/>
                  <a:gd name="connsiteX49" fmla="*/ 2865474 w 4864395"/>
                  <a:gd name="connsiteY49" fmla="*/ 435935 h 473149"/>
                  <a:gd name="connsiteX50" fmla="*/ 2934586 w 4864395"/>
                  <a:gd name="connsiteY50" fmla="*/ 446567 h 473149"/>
                  <a:gd name="connsiteX51" fmla="*/ 3024963 w 4864395"/>
                  <a:gd name="connsiteY51" fmla="*/ 451884 h 473149"/>
                  <a:gd name="connsiteX52" fmla="*/ 3131288 w 4864395"/>
                  <a:gd name="connsiteY52" fmla="*/ 462516 h 473149"/>
                  <a:gd name="connsiteX53" fmla="*/ 3317358 w 4864395"/>
                  <a:gd name="connsiteY53" fmla="*/ 467832 h 473149"/>
                  <a:gd name="connsiteX54" fmla="*/ 3333307 w 4864395"/>
                  <a:gd name="connsiteY54" fmla="*/ 473149 h 473149"/>
                  <a:gd name="connsiteX55" fmla="*/ 3370521 w 4864395"/>
                  <a:gd name="connsiteY55" fmla="*/ 467832 h 473149"/>
                  <a:gd name="connsiteX56" fmla="*/ 3418368 w 4864395"/>
                  <a:gd name="connsiteY56" fmla="*/ 451884 h 473149"/>
                  <a:gd name="connsiteX57" fmla="*/ 3439633 w 4864395"/>
                  <a:gd name="connsiteY57" fmla="*/ 446567 h 473149"/>
                  <a:gd name="connsiteX58" fmla="*/ 3471530 w 4864395"/>
                  <a:gd name="connsiteY58" fmla="*/ 435935 h 473149"/>
                  <a:gd name="connsiteX59" fmla="*/ 3487479 w 4864395"/>
                  <a:gd name="connsiteY59" fmla="*/ 425302 h 473149"/>
                  <a:gd name="connsiteX60" fmla="*/ 3524693 w 4864395"/>
                  <a:gd name="connsiteY60" fmla="*/ 414670 h 473149"/>
                  <a:gd name="connsiteX61" fmla="*/ 3572540 w 4864395"/>
                  <a:gd name="connsiteY61" fmla="*/ 398721 h 473149"/>
                  <a:gd name="connsiteX62" fmla="*/ 3588488 w 4864395"/>
                  <a:gd name="connsiteY62" fmla="*/ 393404 h 473149"/>
                  <a:gd name="connsiteX63" fmla="*/ 3631019 w 4864395"/>
                  <a:gd name="connsiteY63" fmla="*/ 382772 h 473149"/>
                  <a:gd name="connsiteX64" fmla="*/ 3646968 w 4864395"/>
                  <a:gd name="connsiteY64" fmla="*/ 377456 h 473149"/>
                  <a:gd name="connsiteX65" fmla="*/ 3716079 w 4864395"/>
                  <a:gd name="connsiteY65" fmla="*/ 372139 h 473149"/>
                  <a:gd name="connsiteX66" fmla="*/ 3747977 w 4864395"/>
                  <a:gd name="connsiteY66" fmla="*/ 361507 h 473149"/>
                  <a:gd name="connsiteX67" fmla="*/ 3949995 w 4864395"/>
                  <a:gd name="connsiteY67" fmla="*/ 350874 h 473149"/>
                  <a:gd name="connsiteX68" fmla="*/ 4428461 w 4864395"/>
                  <a:gd name="connsiteY68" fmla="*/ 340242 h 473149"/>
                  <a:gd name="connsiteX69" fmla="*/ 4518837 w 4864395"/>
                  <a:gd name="connsiteY69" fmla="*/ 340242 h 473149"/>
                  <a:gd name="connsiteX70" fmla="*/ 4566684 w 4864395"/>
                  <a:gd name="connsiteY70" fmla="*/ 345558 h 473149"/>
                  <a:gd name="connsiteX71" fmla="*/ 4688958 w 4864395"/>
                  <a:gd name="connsiteY71" fmla="*/ 334925 h 473149"/>
                  <a:gd name="connsiteX72" fmla="*/ 4710223 w 4864395"/>
                  <a:gd name="connsiteY72" fmla="*/ 329609 h 473149"/>
                  <a:gd name="connsiteX73" fmla="*/ 4742121 w 4864395"/>
                  <a:gd name="connsiteY73" fmla="*/ 318977 h 473149"/>
                  <a:gd name="connsiteX74" fmla="*/ 4821865 w 4864395"/>
                  <a:gd name="connsiteY74" fmla="*/ 313660 h 473149"/>
                  <a:gd name="connsiteX75" fmla="*/ 4864395 w 4864395"/>
                  <a:gd name="connsiteY75" fmla="*/ 297711 h 47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864395" h="473149">
                    <a:moveTo>
                      <a:pt x="0" y="0"/>
                    </a:moveTo>
                    <a:cubicBezTo>
                      <a:pt x="8860" y="5316"/>
                      <a:pt x="18736" y="9225"/>
                      <a:pt x="26581" y="15949"/>
                    </a:cubicBezTo>
                    <a:cubicBezTo>
                      <a:pt x="31432" y="20107"/>
                      <a:pt x="31796" y="28511"/>
                      <a:pt x="37214" y="31897"/>
                    </a:cubicBezTo>
                    <a:cubicBezTo>
                      <a:pt x="46718" y="37837"/>
                      <a:pt x="58479" y="38986"/>
                      <a:pt x="69112" y="42530"/>
                    </a:cubicBezTo>
                    <a:lnTo>
                      <a:pt x="85061" y="47846"/>
                    </a:lnTo>
                    <a:cubicBezTo>
                      <a:pt x="130760" y="78315"/>
                      <a:pt x="72943" y="41787"/>
                      <a:pt x="116958" y="63795"/>
                    </a:cubicBezTo>
                    <a:cubicBezTo>
                      <a:pt x="122673" y="66652"/>
                      <a:pt x="127068" y="71833"/>
                      <a:pt x="132907" y="74428"/>
                    </a:cubicBezTo>
                    <a:cubicBezTo>
                      <a:pt x="143149" y="78980"/>
                      <a:pt x="164805" y="85060"/>
                      <a:pt x="164805" y="85060"/>
                    </a:cubicBezTo>
                    <a:cubicBezTo>
                      <a:pt x="176560" y="96815"/>
                      <a:pt x="181902" y="104242"/>
                      <a:pt x="196702" y="111642"/>
                    </a:cubicBezTo>
                    <a:cubicBezTo>
                      <a:pt x="201714" y="114148"/>
                      <a:pt x="207335" y="115186"/>
                      <a:pt x="212651" y="116958"/>
                    </a:cubicBezTo>
                    <a:cubicBezTo>
                      <a:pt x="242886" y="147193"/>
                      <a:pt x="213772" y="122835"/>
                      <a:pt x="244549" y="138223"/>
                    </a:cubicBezTo>
                    <a:cubicBezTo>
                      <a:pt x="250264" y="141080"/>
                      <a:pt x="254659" y="146261"/>
                      <a:pt x="260498" y="148856"/>
                    </a:cubicBezTo>
                    <a:cubicBezTo>
                      <a:pt x="270739" y="153408"/>
                      <a:pt x="292395" y="159488"/>
                      <a:pt x="292395" y="159488"/>
                    </a:cubicBezTo>
                    <a:cubicBezTo>
                      <a:pt x="317671" y="176339"/>
                      <a:pt x="302280" y="168099"/>
                      <a:pt x="340242" y="180753"/>
                    </a:cubicBezTo>
                    <a:lnTo>
                      <a:pt x="356191" y="186070"/>
                    </a:lnTo>
                    <a:lnTo>
                      <a:pt x="372140" y="191386"/>
                    </a:lnTo>
                    <a:cubicBezTo>
                      <a:pt x="375684" y="196702"/>
                      <a:pt x="377354" y="203949"/>
                      <a:pt x="382772" y="207335"/>
                    </a:cubicBezTo>
                    <a:cubicBezTo>
                      <a:pt x="392276" y="213275"/>
                      <a:pt x="414670" y="217967"/>
                      <a:pt x="414670" y="217967"/>
                    </a:cubicBezTo>
                    <a:cubicBezTo>
                      <a:pt x="419986" y="221511"/>
                      <a:pt x="424780" y="226005"/>
                      <a:pt x="430619" y="228600"/>
                    </a:cubicBezTo>
                    <a:cubicBezTo>
                      <a:pt x="440860" y="233152"/>
                      <a:pt x="451884" y="235688"/>
                      <a:pt x="462516" y="239232"/>
                    </a:cubicBezTo>
                    <a:lnTo>
                      <a:pt x="494414" y="249865"/>
                    </a:lnTo>
                    <a:lnTo>
                      <a:pt x="510363" y="255181"/>
                    </a:lnTo>
                    <a:cubicBezTo>
                      <a:pt x="515679" y="256953"/>
                      <a:pt x="521300" y="257991"/>
                      <a:pt x="526312" y="260497"/>
                    </a:cubicBezTo>
                    <a:cubicBezTo>
                      <a:pt x="533417" y="264050"/>
                      <a:pt x="553615" y="275403"/>
                      <a:pt x="563526" y="276446"/>
                    </a:cubicBezTo>
                    <a:cubicBezTo>
                      <a:pt x="591779" y="279420"/>
                      <a:pt x="620233" y="279991"/>
                      <a:pt x="648586" y="281763"/>
                    </a:cubicBezTo>
                    <a:cubicBezTo>
                      <a:pt x="694227" y="296976"/>
                      <a:pt x="621564" y="273677"/>
                      <a:pt x="696433" y="292395"/>
                    </a:cubicBezTo>
                    <a:cubicBezTo>
                      <a:pt x="707306" y="295113"/>
                      <a:pt x="717135" y="302495"/>
                      <a:pt x="728330" y="303028"/>
                    </a:cubicBezTo>
                    <a:lnTo>
                      <a:pt x="839972" y="308344"/>
                    </a:lnTo>
                    <a:cubicBezTo>
                      <a:pt x="997700" y="347778"/>
                      <a:pt x="867891" y="318759"/>
                      <a:pt x="1238693" y="324293"/>
                    </a:cubicBezTo>
                    <a:cubicBezTo>
                      <a:pt x="1275630" y="326755"/>
                      <a:pt x="1343232" y="330820"/>
                      <a:pt x="1382233" y="334925"/>
                    </a:cubicBezTo>
                    <a:cubicBezTo>
                      <a:pt x="1394695" y="336237"/>
                      <a:pt x="1407013" y="338688"/>
                      <a:pt x="1419447" y="340242"/>
                    </a:cubicBezTo>
                    <a:cubicBezTo>
                      <a:pt x="1435370" y="342232"/>
                      <a:pt x="1451344" y="343786"/>
                      <a:pt x="1467293" y="345558"/>
                    </a:cubicBezTo>
                    <a:lnTo>
                      <a:pt x="1626781" y="340242"/>
                    </a:lnTo>
                    <a:cubicBezTo>
                      <a:pt x="1651628" y="339113"/>
                      <a:pt x="1676336" y="334925"/>
                      <a:pt x="1701209" y="334925"/>
                    </a:cubicBezTo>
                    <a:cubicBezTo>
                      <a:pt x="1766801" y="334925"/>
                      <a:pt x="1832344" y="338470"/>
                      <a:pt x="1897912" y="340242"/>
                    </a:cubicBezTo>
                    <a:cubicBezTo>
                      <a:pt x="1995805" y="352478"/>
                      <a:pt x="1878205" y="340242"/>
                      <a:pt x="2052084" y="340242"/>
                    </a:cubicBezTo>
                    <a:cubicBezTo>
                      <a:pt x="2057852" y="340242"/>
                      <a:pt x="2102787" y="349146"/>
                      <a:pt x="2110563" y="350874"/>
                    </a:cubicBezTo>
                    <a:cubicBezTo>
                      <a:pt x="2117696" y="352459"/>
                      <a:pt x="2124562" y="355426"/>
                      <a:pt x="2131828" y="356191"/>
                    </a:cubicBezTo>
                    <a:cubicBezTo>
                      <a:pt x="2158322" y="358980"/>
                      <a:pt x="2185010" y="359464"/>
                      <a:pt x="2211572" y="361507"/>
                    </a:cubicBezTo>
                    <a:cubicBezTo>
                      <a:pt x="2231088" y="363008"/>
                      <a:pt x="2250558" y="365051"/>
                      <a:pt x="2270051" y="366823"/>
                    </a:cubicBezTo>
                    <a:cubicBezTo>
                      <a:pt x="2337752" y="380362"/>
                      <a:pt x="2241020" y="361916"/>
                      <a:pt x="2349795" y="377456"/>
                    </a:cubicBezTo>
                    <a:cubicBezTo>
                      <a:pt x="2357028" y="378489"/>
                      <a:pt x="2364062" y="380673"/>
                      <a:pt x="2371061" y="382772"/>
                    </a:cubicBezTo>
                    <a:cubicBezTo>
                      <a:pt x="2381796" y="385992"/>
                      <a:pt x="2392326" y="389860"/>
                      <a:pt x="2402958" y="393404"/>
                    </a:cubicBezTo>
                    <a:cubicBezTo>
                      <a:pt x="2408274" y="395176"/>
                      <a:pt x="2413412" y="397622"/>
                      <a:pt x="2418907" y="398721"/>
                    </a:cubicBezTo>
                    <a:cubicBezTo>
                      <a:pt x="2427767" y="400493"/>
                      <a:pt x="2436522" y="402916"/>
                      <a:pt x="2445488" y="404037"/>
                    </a:cubicBezTo>
                    <a:cubicBezTo>
                      <a:pt x="2464911" y="406465"/>
                      <a:pt x="2484528" y="407066"/>
                      <a:pt x="2503968" y="409353"/>
                    </a:cubicBezTo>
                    <a:cubicBezTo>
                      <a:pt x="2514673" y="410612"/>
                      <a:pt x="2525115" y="413874"/>
                      <a:pt x="2535865" y="414670"/>
                    </a:cubicBezTo>
                    <a:cubicBezTo>
                      <a:pt x="2573019" y="417422"/>
                      <a:pt x="2610293" y="418214"/>
                      <a:pt x="2647507" y="419986"/>
                    </a:cubicBezTo>
                    <a:cubicBezTo>
                      <a:pt x="2659912" y="421758"/>
                      <a:pt x="2672242" y="424168"/>
                      <a:pt x="2684721" y="425302"/>
                    </a:cubicBezTo>
                    <a:cubicBezTo>
                      <a:pt x="2726277" y="429080"/>
                      <a:pt x="2828770" y="434003"/>
                      <a:pt x="2865474" y="435935"/>
                    </a:cubicBezTo>
                    <a:cubicBezTo>
                      <a:pt x="2896471" y="446267"/>
                      <a:pt x="2881719" y="442651"/>
                      <a:pt x="2934586" y="446567"/>
                    </a:cubicBezTo>
                    <a:cubicBezTo>
                      <a:pt x="2964681" y="448796"/>
                      <a:pt x="2994837" y="450112"/>
                      <a:pt x="3024963" y="451884"/>
                    </a:cubicBezTo>
                    <a:cubicBezTo>
                      <a:pt x="3072650" y="461421"/>
                      <a:pt x="3057321" y="459557"/>
                      <a:pt x="3131288" y="462516"/>
                    </a:cubicBezTo>
                    <a:cubicBezTo>
                      <a:pt x="3193287" y="464996"/>
                      <a:pt x="3255335" y="466060"/>
                      <a:pt x="3317358" y="467832"/>
                    </a:cubicBezTo>
                    <a:cubicBezTo>
                      <a:pt x="3322674" y="469604"/>
                      <a:pt x="3327703" y="473149"/>
                      <a:pt x="3333307" y="473149"/>
                    </a:cubicBezTo>
                    <a:cubicBezTo>
                      <a:pt x="3345838" y="473149"/>
                      <a:pt x="3358311" y="470650"/>
                      <a:pt x="3370521" y="467832"/>
                    </a:cubicBezTo>
                    <a:cubicBezTo>
                      <a:pt x="3439464" y="451922"/>
                      <a:pt x="3375922" y="462497"/>
                      <a:pt x="3418368" y="451884"/>
                    </a:cubicBezTo>
                    <a:cubicBezTo>
                      <a:pt x="3425456" y="450112"/>
                      <a:pt x="3432635" y="448667"/>
                      <a:pt x="3439633" y="446567"/>
                    </a:cubicBezTo>
                    <a:cubicBezTo>
                      <a:pt x="3450368" y="443346"/>
                      <a:pt x="3471530" y="435935"/>
                      <a:pt x="3471530" y="435935"/>
                    </a:cubicBezTo>
                    <a:cubicBezTo>
                      <a:pt x="3476846" y="432391"/>
                      <a:pt x="3481764" y="428159"/>
                      <a:pt x="3487479" y="425302"/>
                    </a:cubicBezTo>
                    <a:cubicBezTo>
                      <a:pt x="3496411" y="420836"/>
                      <a:pt x="3516178" y="417225"/>
                      <a:pt x="3524693" y="414670"/>
                    </a:cubicBezTo>
                    <a:cubicBezTo>
                      <a:pt x="3540796" y="409839"/>
                      <a:pt x="3556591" y="404038"/>
                      <a:pt x="3572540" y="398721"/>
                    </a:cubicBezTo>
                    <a:cubicBezTo>
                      <a:pt x="3577856" y="396949"/>
                      <a:pt x="3583052" y="394763"/>
                      <a:pt x="3588488" y="393404"/>
                    </a:cubicBezTo>
                    <a:cubicBezTo>
                      <a:pt x="3602665" y="389860"/>
                      <a:pt x="3617156" y="387393"/>
                      <a:pt x="3631019" y="382772"/>
                    </a:cubicBezTo>
                    <a:cubicBezTo>
                      <a:pt x="3636335" y="381000"/>
                      <a:pt x="3641407" y="378151"/>
                      <a:pt x="3646968" y="377456"/>
                    </a:cubicBezTo>
                    <a:cubicBezTo>
                      <a:pt x="3669895" y="374590"/>
                      <a:pt x="3693042" y="373911"/>
                      <a:pt x="3716079" y="372139"/>
                    </a:cubicBezTo>
                    <a:cubicBezTo>
                      <a:pt x="3726712" y="368595"/>
                      <a:pt x="3736922" y="363349"/>
                      <a:pt x="3747977" y="361507"/>
                    </a:cubicBezTo>
                    <a:cubicBezTo>
                      <a:pt x="3834885" y="347023"/>
                      <a:pt x="3774109" y="355693"/>
                      <a:pt x="3949995" y="350874"/>
                    </a:cubicBezTo>
                    <a:lnTo>
                      <a:pt x="4428461" y="340242"/>
                    </a:lnTo>
                    <a:cubicBezTo>
                      <a:pt x="4467339" y="327280"/>
                      <a:pt x="4441774" y="333541"/>
                      <a:pt x="4518837" y="340242"/>
                    </a:cubicBezTo>
                    <a:cubicBezTo>
                      <a:pt x="4534824" y="341632"/>
                      <a:pt x="4550735" y="343786"/>
                      <a:pt x="4566684" y="345558"/>
                    </a:cubicBezTo>
                    <a:cubicBezTo>
                      <a:pt x="4589353" y="343814"/>
                      <a:pt x="4662289" y="338735"/>
                      <a:pt x="4688958" y="334925"/>
                    </a:cubicBezTo>
                    <a:cubicBezTo>
                      <a:pt x="4696191" y="333892"/>
                      <a:pt x="4703225" y="331708"/>
                      <a:pt x="4710223" y="329609"/>
                    </a:cubicBezTo>
                    <a:cubicBezTo>
                      <a:pt x="4720958" y="326389"/>
                      <a:pt x="4730938" y="319723"/>
                      <a:pt x="4742121" y="318977"/>
                    </a:cubicBezTo>
                    <a:lnTo>
                      <a:pt x="4821865" y="313660"/>
                    </a:lnTo>
                    <a:cubicBezTo>
                      <a:pt x="4857522" y="301775"/>
                      <a:pt x="4843739" y="308041"/>
                      <a:pt x="4864395" y="29771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TextBox 6">
                <a:extLst>
                  <a:ext uri="{FF2B5EF4-FFF2-40B4-BE49-F238E27FC236}">
                    <a16:creationId xmlns:a16="http://schemas.microsoft.com/office/drawing/2014/main" id="{274F304E-77B4-4A46-8703-D42946CAE394}"/>
                  </a:ext>
                </a:extLst>
              </p:cNvPr>
              <p:cNvSpPr txBox="1"/>
              <p:nvPr/>
            </p:nvSpPr>
            <p:spPr>
              <a:xfrm>
                <a:off x="2744344" y="1493874"/>
                <a:ext cx="688482" cy="276999"/>
              </a:xfrm>
              <a:prstGeom prst="rect">
                <a:avLst/>
              </a:prstGeom>
              <a:solidFill>
                <a:schemeClr val="bg1"/>
              </a:solidFill>
              <a:ln w="28575">
                <a:solidFill>
                  <a:schemeClr val="tx1"/>
                </a:solidFill>
              </a:ln>
            </p:spPr>
            <p:txBody>
              <a:bodyPr wrap="square" rtlCol="0">
                <a:spAutoFit/>
              </a:bodyPr>
              <a:lstStyle/>
              <a:p>
                <a:r>
                  <a:rPr lang="en-US" sz="1200" b="1" dirty="0"/>
                  <a:t>Amtrak</a:t>
                </a:r>
              </a:p>
            </p:txBody>
          </p:sp>
          <p:cxnSp>
            <p:nvCxnSpPr>
              <p:cNvPr id="13" name="Straight Arrow Connector 12">
                <a:extLst>
                  <a:ext uri="{FF2B5EF4-FFF2-40B4-BE49-F238E27FC236}">
                    <a16:creationId xmlns:a16="http://schemas.microsoft.com/office/drawing/2014/main" id="{6DDF522E-5A53-44F7-B63C-829B7329236F}"/>
                  </a:ext>
                </a:extLst>
              </p:cNvPr>
              <p:cNvCxnSpPr>
                <a:cxnSpLocks/>
                <a:stCxn id="7" idx="2"/>
              </p:cNvCxnSpPr>
              <p:nvPr/>
            </p:nvCxnSpPr>
            <p:spPr>
              <a:xfrm>
                <a:off x="3088585" y="1770873"/>
                <a:ext cx="340415" cy="5492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62C5155-2A99-43DC-AEC7-BCE4C0B06823}"/>
                  </a:ext>
                </a:extLst>
              </p:cNvPr>
              <p:cNvSpPr txBox="1"/>
              <p:nvPr/>
            </p:nvSpPr>
            <p:spPr>
              <a:xfrm>
                <a:off x="3246460" y="2994459"/>
                <a:ext cx="1093800" cy="646331"/>
              </a:xfrm>
              <a:prstGeom prst="rect">
                <a:avLst/>
              </a:prstGeom>
              <a:solidFill>
                <a:schemeClr val="bg1"/>
              </a:solidFill>
              <a:ln w="28575">
                <a:solidFill>
                  <a:srgbClr val="FF0000"/>
                </a:solidFill>
              </a:ln>
            </p:spPr>
            <p:txBody>
              <a:bodyPr wrap="square" rtlCol="0">
                <a:spAutoFit/>
              </a:bodyPr>
              <a:lstStyle/>
              <a:p>
                <a:r>
                  <a:rPr lang="en-US" sz="1200" b="1" dirty="0">
                    <a:solidFill>
                      <a:srgbClr val="FF0000"/>
                    </a:solidFill>
                  </a:rPr>
                  <a:t>Footbridge</a:t>
                </a:r>
              </a:p>
              <a:p>
                <a:r>
                  <a:rPr lang="en-US" sz="1200" b="1" dirty="0">
                    <a:solidFill>
                      <a:srgbClr val="FF0000"/>
                    </a:solidFill>
                  </a:rPr>
                  <a:t>(Appalachian Trail Crossing)</a:t>
                </a:r>
              </a:p>
            </p:txBody>
          </p:sp>
          <p:cxnSp>
            <p:nvCxnSpPr>
              <p:cNvPr id="20" name="Straight Arrow Connector 19">
                <a:extLst>
                  <a:ext uri="{FF2B5EF4-FFF2-40B4-BE49-F238E27FC236}">
                    <a16:creationId xmlns:a16="http://schemas.microsoft.com/office/drawing/2014/main" id="{BEA6B55A-743C-4014-A4C8-91EC12004588}"/>
                  </a:ext>
                </a:extLst>
              </p:cNvPr>
              <p:cNvCxnSpPr>
                <a:cxnSpLocks/>
                <a:stCxn id="17" idx="0"/>
                <a:endCxn id="3" idx="10"/>
              </p:cNvCxnSpPr>
              <p:nvPr/>
            </p:nvCxnSpPr>
            <p:spPr>
              <a:xfrm flipH="1" flipV="1">
                <a:off x="3475059" y="2466391"/>
                <a:ext cx="318301" cy="5280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19A240-0D66-430C-A8BA-84D8CDCBE54F}"/>
                  </a:ext>
                </a:extLst>
              </p:cNvPr>
              <p:cNvSpPr txBox="1"/>
              <p:nvPr/>
            </p:nvSpPr>
            <p:spPr>
              <a:xfrm>
                <a:off x="4731347" y="2941562"/>
                <a:ext cx="1061342" cy="276999"/>
              </a:xfrm>
              <a:prstGeom prst="rect">
                <a:avLst/>
              </a:prstGeom>
              <a:solidFill>
                <a:schemeClr val="bg1"/>
              </a:solidFill>
              <a:ln w="28575">
                <a:solidFill>
                  <a:srgbClr val="0066FF"/>
                </a:solidFill>
              </a:ln>
            </p:spPr>
            <p:txBody>
              <a:bodyPr wrap="square" rtlCol="0">
                <a:spAutoFit/>
              </a:bodyPr>
              <a:lstStyle/>
              <a:p>
                <a:pPr algn="ctr"/>
                <a:r>
                  <a:rPr lang="en-US" sz="1200" b="1" dirty="0">
                    <a:solidFill>
                      <a:srgbClr val="0066FF"/>
                    </a:solidFill>
                  </a:rPr>
                  <a:t>C&amp;O Towpath</a:t>
                </a:r>
              </a:p>
            </p:txBody>
          </p:sp>
          <p:cxnSp>
            <p:nvCxnSpPr>
              <p:cNvPr id="22" name="Straight Arrow Connector 21">
                <a:extLst>
                  <a:ext uri="{FF2B5EF4-FFF2-40B4-BE49-F238E27FC236}">
                    <a16:creationId xmlns:a16="http://schemas.microsoft.com/office/drawing/2014/main" id="{75D79464-8306-431E-84FC-B2AD223378F2}"/>
                  </a:ext>
                </a:extLst>
              </p:cNvPr>
              <p:cNvCxnSpPr>
                <a:cxnSpLocks/>
                <a:stCxn id="21" idx="0"/>
              </p:cNvCxnSpPr>
              <p:nvPr/>
            </p:nvCxnSpPr>
            <p:spPr>
              <a:xfrm flipH="1" flipV="1">
                <a:off x="5158251" y="2541119"/>
                <a:ext cx="103767" cy="400443"/>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Freeform: Shape 37">
              <a:extLst>
                <a:ext uri="{FF2B5EF4-FFF2-40B4-BE49-F238E27FC236}">
                  <a16:creationId xmlns:a16="http://schemas.microsoft.com/office/drawing/2014/main" id="{417F5136-4C12-442E-AB0A-FAF48E7226B1}"/>
                </a:ext>
              </a:extLst>
            </p:cNvPr>
            <p:cNvSpPr/>
            <p:nvPr/>
          </p:nvSpPr>
          <p:spPr>
            <a:xfrm>
              <a:off x="6824" y="1077672"/>
              <a:ext cx="1828800" cy="1092322"/>
            </a:xfrm>
            <a:custGeom>
              <a:avLst/>
              <a:gdLst>
                <a:gd name="connsiteX0" fmla="*/ 1828800 w 1828800"/>
                <a:gd name="connsiteY0" fmla="*/ 1092322 h 1092322"/>
                <a:gd name="connsiteX1" fmla="*/ 1808328 w 1828800"/>
                <a:gd name="connsiteY1" fmla="*/ 1058203 h 1092322"/>
                <a:gd name="connsiteX2" fmla="*/ 1787857 w 1828800"/>
                <a:gd name="connsiteY2" fmla="*/ 1044555 h 1092322"/>
                <a:gd name="connsiteX3" fmla="*/ 1781033 w 1828800"/>
                <a:gd name="connsiteY3" fmla="*/ 1010435 h 1092322"/>
                <a:gd name="connsiteX4" fmla="*/ 1733266 w 1828800"/>
                <a:gd name="connsiteY4" fmla="*/ 962668 h 1092322"/>
                <a:gd name="connsiteX5" fmla="*/ 1712794 w 1828800"/>
                <a:gd name="connsiteY5" fmla="*/ 942197 h 1092322"/>
                <a:gd name="connsiteX6" fmla="*/ 1692322 w 1828800"/>
                <a:gd name="connsiteY6" fmla="*/ 935373 h 1092322"/>
                <a:gd name="connsiteX7" fmla="*/ 1685498 w 1828800"/>
                <a:gd name="connsiteY7" fmla="*/ 914901 h 1092322"/>
                <a:gd name="connsiteX8" fmla="*/ 1658203 w 1828800"/>
                <a:gd name="connsiteY8" fmla="*/ 873958 h 1092322"/>
                <a:gd name="connsiteX9" fmla="*/ 1644555 w 1828800"/>
                <a:gd name="connsiteY9" fmla="*/ 853486 h 1092322"/>
                <a:gd name="connsiteX10" fmla="*/ 1624083 w 1828800"/>
                <a:gd name="connsiteY10" fmla="*/ 812543 h 1092322"/>
                <a:gd name="connsiteX11" fmla="*/ 1610436 w 1828800"/>
                <a:gd name="connsiteY11" fmla="*/ 771600 h 1092322"/>
                <a:gd name="connsiteX12" fmla="*/ 1596788 w 1828800"/>
                <a:gd name="connsiteY12" fmla="*/ 751128 h 1092322"/>
                <a:gd name="connsiteX13" fmla="*/ 1589964 w 1828800"/>
                <a:gd name="connsiteY13" fmla="*/ 730656 h 1092322"/>
                <a:gd name="connsiteX14" fmla="*/ 1569492 w 1828800"/>
                <a:gd name="connsiteY14" fmla="*/ 710185 h 1092322"/>
                <a:gd name="connsiteX15" fmla="*/ 1562669 w 1828800"/>
                <a:gd name="connsiteY15" fmla="*/ 689713 h 1092322"/>
                <a:gd name="connsiteX16" fmla="*/ 1528549 w 1828800"/>
                <a:gd name="connsiteY16" fmla="*/ 648770 h 1092322"/>
                <a:gd name="connsiteX17" fmla="*/ 1487606 w 1828800"/>
                <a:gd name="connsiteY17" fmla="*/ 621474 h 1092322"/>
                <a:gd name="connsiteX18" fmla="*/ 1467134 w 1828800"/>
                <a:gd name="connsiteY18" fmla="*/ 607827 h 1092322"/>
                <a:gd name="connsiteX19" fmla="*/ 1426191 w 1828800"/>
                <a:gd name="connsiteY19" fmla="*/ 573707 h 1092322"/>
                <a:gd name="connsiteX20" fmla="*/ 1392072 w 1828800"/>
                <a:gd name="connsiteY20" fmla="*/ 546412 h 1092322"/>
                <a:gd name="connsiteX21" fmla="*/ 1344304 w 1828800"/>
                <a:gd name="connsiteY21" fmla="*/ 491821 h 1092322"/>
                <a:gd name="connsiteX22" fmla="*/ 1310185 w 1828800"/>
                <a:gd name="connsiteY22" fmla="*/ 444053 h 1092322"/>
                <a:gd name="connsiteX23" fmla="*/ 1289713 w 1828800"/>
                <a:gd name="connsiteY23" fmla="*/ 423582 h 1092322"/>
                <a:gd name="connsiteX24" fmla="*/ 1269242 w 1828800"/>
                <a:gd name="connsiteY24" fmla="*/ 416758 h 1092322"/>
                <a:gd name="connsiteX25" fmla="*/ 1228298 w 1828800"/>
                <a:gd name="connsiteY25" fmla="*/ 382638 h 1092322"/>
                <a:gd name="connsiteX26" fmla="*/ 1207827 w 1828800"/>
                <a:gd name="connsiteY26" fmla="*/ 362167 h 1092322"/>
                <a:gd name="connsiteX27" fmla="*/ 1166883 w 1828800"/>
                <a:gd name="connsiteY27" fmla="*/ 341695 h 1092322"/>
                <a:gd name="connsiteX28" fmla="*/ 1125940 w 1828800"/>
                <a:gd name="connsiteY28" fmla="*/ 314400 h 1092322"/>
                <a:gd name="connsiteX29" fmla="*/ 1084997 w 1828800"/>
                <a:gd name="connsiteY29" fmla="*/ 287104 h 1092322"/>
                <a:gd name="connsiteX30" fmla="*/ 1050877 w 1828800"/>
                <a:gd name="connsiteY30" fmla="*/ 246161 h 1092322"/>
                <a:gd name="connsiteX31" fmla="*/ 1030406 w 1828800"/>
                <a:gd name="connsiteY31" fmla="*/ 239337 h 1092322"/>
                <a:gd name="connsiteX32" fmla="*/ 1003110 w 1828800"/>
                <a:gd name="connsiteY32" fmla="*/ 212041 h 1092322"/>
                <a:gd name="connsiteX33" fmla="*/ 982639 w 1828800"/>
                <a:gd name="connsiteY33" fmla="*/ 205218 h 1092322"/>
                <a:gd name="connsiteX34" fmla="*/ 928048 w 1828800"/>
                <a:gd name="connsiteY34" fmla="*/ 184746 h 1092322"/>
                <a:gd name="connsiteX35" fmla="*/ 866633 w 1828800"/>
                <a:gd name="connsiteY35" fmla="*/ 157450 h 1092322"/>
                <a:gd name="connsiteX36" fmla="*/ 846161 w 1828800"/>
                <a:gd name="connsiteY36" fmla="*/ 150627 h 1092322"/>
                <a:gd name="connsiteX37" fmla="*/ 825689 w 1828800"/>
                <a:gd name="connsiteY37" fmla="*/ 143803 h 1092322"/>
                <a:gd name="connsiteX38" fmla="*/ 777922 w 1828800"/>
                <a:gd name="connsiteY38" fmla="*/ 123331 h 1092322"/>
                <a:gd name="connsiteX39" fmla="*/ 757451 w 1828800"/>
                <a:gd name="connsiteY39" fmla="*/ 109683 h 1092322"/>
                <a:gd name="connsiteX40" fmla="*/ 689212 w 1828800"/>
                <a:gd name="connsiteY40" fmla="*/ 89212 h 1092322"/>
                <a:gd name="connsiteX41" fmla="*/ 668740 w 1828800"/>
                <a:gd name="connsiteY41" fmla="*/ 82388 h 1092322"/>
                <a:gd name="connsiteX42" fmla="*/ 627797 w 1828800"/>
                <a:gd name="connsiteY42" fmla="*/ 75564 h 1092322"/>
                <a:gd name="connsiteX43" fmla="*/ 559558 w 1828800"/>
                <a:gd name="connsiteY43" fmla="*/ 61916 h 1092322"/>
                <a:gd name="connsiteX44" fmla="*/ 491319 w 1828800"/>
                <a:gd name="connsiteY44" fmla="*/ 55092 h 1092322"/>
                <a:gd name="connsiteX45" fmla="*/ 464024 w 1828800"/>
                <a:gd name="connsiteY45" fmla="*/ 48268 h 1092322"/>
                <a:gd name="connsiteX46" fmla="*/ 259307 w 1828800"/>
                <a:gd name="connsiteY46" fmla="*/ 34621 h 1092322"/>
                <a:gd name="connsiteX47" fmla="*/ 211540 w 1828800"/>
                <a:gd name="connsiteY47" fmla="*/ 20973 h 1092322"/>
                <a:gd name="connsiteX48" fmla="*/ 75063 w 1828800"/>
                <a:gd name="connsiteY48" fmla="*/ 14149 h 1092322"/>
                <a:gd name="connsiteX49" fmla="*/ 27295 w 1828800"/>
                <a:gd name="connsiteY49" fmla="*/ 501 h 1092322"/>
                <a:gd name="connsiteX50" fmla="*/ 0 w 1828800"/>
                <a:gd name="connsiteY50" fmla="*/ 501 h 10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8800" h="1092322">
                  <a:moveTo>
                    <a:pt x="1828800" y="1092322"/>
                  </a:moveTo>
                  <a:cubicBezTo>
                    <a:pt x="1821976" y="1080949"/>
                    <a:pt x="1816960" y="1068273"/>
                    <a:pt x="1808328" y="1058203"/>
                  </a:cubicBezTo>
                  <a:cubicBezTo>
                    <a:pt x="1802991" y="1051976"/>
                    <a:pt x="1791926" y="1051676"/>
                    <a:pt x="1787857" y="1044555"/>
                  </a:cubicBezTo>
                  <a:cubicBezTo>
                    <a:pt x="1782103" y="1034485"/>
                    <a:pt x="1785833" y="1020994"/>
                    <a:pt x="1781033" y="1010435"/>
                  </a:cubicBezTo>
                  <a:cubicBezTo>
                    <a:pt x="1761480" y="967418"/>
                    <a:pt x="1764153" y="972964"/>
                    <a:pt x="1733266" y="962668"/>
                  </a:cubicBezTo>
                  <a:cubicBezTo>
                    <a:pt x="1726442" y="955844"/>
                    <a:pt x="1720824" y="947550"/>
                    <a:pt x="1712794" y="942197"/>
                  </a:cubicBezTo>
                  <a:cubicBezTo>
                    <a:pt x="1706809" y="938207"/>
                    <a:pt x="1697408" y="940459"/>
                    <a:pt x="1692322" y="935373"/>
                  </a:cubicBezTo>
                  <a:cubicBezTo>
                    <a:pt x="1687236" y="930287"/>
                    <a:pt x="1688991" y="921189"/>
                    <a:pt x="1685498" y="914901"/>
                  </a:cubicBezTo>
                  <a:cubicBezTo>
                    <a:pt x="1677532" y="900563"/>
                    <a:pt x="1667301" y="887606"/>
                    <a:pt x="1658203" y="873958"/>
                  </a:cubicBezTo>
                  <a:cubicBezTo>
                    <a:pt x="1653654" y="867134"/>
                    <a:pt x="1647149" y="861267"/>
                    <a:pt x="1644555" y="853486"/>
                  </a:cubicBezTo>
                  <a:cubicBezTo>
                    <a:pt x="1635137" y="825234"/>
                    <a:pt x="1641721" y="839000"/>
                    <a:pt x="1624083" y="812543"/>
                  </a:cubicBezTo>
                  <a:cubicBezTo>
                    <a:pt x="1619534" y="798895"/>
                    <a:pt x="1618416" y="783570"/>
                    <a:pt x="1610436" y="771600"/>
                  </a:cubicBezTo>
                  <a:cubicBezTo>
                    <a:pt x="1605887" y="764776"/>
                    <a:pt x="1600456" y="758464"/>
                    <a:pt x="1596788" y="751128"/>
                  </a:cubicBezTo>
                  <a:cubicBezTo>
                    <a:pt x="1593571" y="744694"/>
                    <a:pt x="1593954" y="736641"/>
                    <a:pt x="1589964" y="730656"/>
                  </a:cubicBezTo>
                  <a:cubicBezTo>
                    <a:pt x="1584611" y="722626"/>
                    <a:pt x="1576316" y="717009"/>
                    <a:pt x="1569492" y="710185"/>
                  </a:cubicBezTo>
                  <a:cubicBezTo>
                    <a:pt x="1567218" y="703361"/>
                    <a:pt x="1565886" y="696147"/>
                    <a:pt x="1562669" y="689713"/>
                  </a:cubicBezTo>
                  <a:cubicBezTo>
                    <a:pt x="1555500" y="675375"/>
                    <a:pt x="1540898" y="658375"/>
                    <a:pt x="1528549" y="648770"/>
                  </a:cubicBezTo>
                  <a:cubicBezTo>
                    <a:pt x="1515602" y="638700"/>
                    <a:pt x="1501254" y="630572"/>
                    <a:pt x="1487606" y="621474"/>
                  </a:cubicBezTo>
                  <a:lnTo>
                    <a:pt x="1467134" y="607827"/>
                  </a:lnTo>
                  <a:cubicBezTo>
                    <a:pt x="1433882" y="557950"/>
                    <a:pt x="1478137" y="616997"/>
                    <a:pt x="1426191" y="573707"/>
                  </a:cubicBezTo>
                  <a:cubicBezTo>
                    <a:pt x="1385039" y="539413"/>
                    <a:pt x="1440945" y="562702"/>
                    <a:pt x="1392072" y="546412"/>
                  </a:cubicBezTo>
                  <a:cubicBezTo>
                    <a:pt x="1360227" y="498644"/>
                    <a:pt x="1378424" y="514566"/>
                    <a:pt x="1344304" y="491821"/>
                  </a:cubicBezTo>
                  <a:cubicBezTo>
                    <a:pt x="1333501" y="475616"/>
                    <a:pt x="1322885" y="458869"/>
                    <a:pt x="1310185" y="444053"/>
                  </a:cubicBezTo>
                  <a:cubicBezTo>
                    <a:pt x="1303905" y="436726"/>
                    <a:pt x="1297743" y="428935"/>
                    <a:pt x="1289713" y="423582"/>
                  </a:cubicBezTo>
                  <a:cubicBezTo>
                    <a:pt x="1283728" y="419592"/>
                    <a:pt x="1276066" y="419033"/>
                    <a:pt x="1269242" y="416758"/>
                  </a:cubicBezTo>
                  <a:cubicBezTo>
                    <a:pt x="1209434" y="356950"/>
                    <a:pt x="1285300" y="430140"/>
                    <a:pt x="1228298" y="382638"/>
                  </a:cubicBezTo>
                  <a:cubicBezTo>
                    <a:pt x="1220885" y="376460"/>
                    <a:pt x="1215240" y="368345"/>
                    <a:pt x="1207827" y="362167"/>
                  </a:cubicBezTo>
                  <a:cubicBezTo>
                    <a:pt x="1190189" y="347469"/>
                    <a:pt x="1187401" y="348534"/>
                    <a:pt x="1166883" y="341695"/>
                  </a:cubicBezTo>
                  <a:cubicBezTo>
                    <a:pt x="1121451" y="296263"/>
                    <a:pt x="1170381" y="339090"/>
                    <a:pt x="1125940" y="314400"/>
                  </a:cubicBezTo>
                  <a:cubicBezTo>
                    <a:pt x="1111602" y="306434"/>
                    <a:pt x="1084997" y="287104"/>
                    <a:pt x="1084997" y="287104"/>
                  </a:cubicBezTo>
                  <a:cubicBezTo>
                    <a:pt x="1074926" y="271997"/>
                    <a:pt x="1066641" y="256670"/>
                    <a:pt x="1050877" y="246161"/>
                  </a:cubicBezTo>
                  <a:cubicBezTo>
                    <a:pt x="1044892" y="242171"/>
                    <a:pt x="1037230" y="241612"/>
                    <a:pt x="1030406" y="239337"/>
                  </a:cubicBezTo>
                  <a:cubicBezTo>
                    <a:pt x="1021307" y="230238"/>
                    <a:pt x="1013581" y="219520"/>
                    <a:pt x="1003110" y="212041"/>
                  </a:cubicBezTo>
                  <a:cubicBezTo>
                    <a:pt x="997257" y="207860"/>
                    <a:pt x="989250" y="208051"/>
                    <a:pt x="982639" y="205218"/>
                  </a:cubicBezTo>
                  <a:cubicBezTo>
                    <a:pt x="932677" y="183806"/>
                    <a:pt x="978375" y="197328"/>
                    <a:pt x="928048" y="184746"/>
                  </a:cubicBezTo>
                  <a:cubicBezTo>
                    <a:pt x="895608" y="163119"/>
                    <a:pt x="915354" y="173690"/>
                    <a:pt x="866633" y="157450"/>
                  </a:cubicBezTo>
                  <a:lnTo>
                    <a:pt x="846161" y="150627"/>
                  </a:lnTo>
                  <a:lnTo>
                    <a:pt x="825689" y="143803"/>
                  </a:lnTo>
                  <a:cubicBezTo>
                    <a:pt x="774296" y="109539"/>
                    <a:pt x="839612" y="149770"/>
                    <a:pt x="777922" y="123331"/>
                  </a:cubicBezTo>
                  <a:cubicBezTo>
                    <a:pt x="770384" y="120100"/>
                    <a:pt x="764945" y="113014"/>
                    <a:pt x="757451" y="109683"/>
                  </a:cubicBezTo>
                  <a:cubicBezTo>
                    <a:pt x="728255" y="96707"/>
                    <a:pt x="717005" y="97153"/>
                    <a:pt x="689212" y="89212"/>
                  </a:cubicBezTo>
                  <a:cubicBezTo>
                    <a:pt x="682296" y="87236"/>
                    <a:pt x="675762" y="83948"/>
                    <a:pt x="668740" y="82388"/>
                  </a:cubicBezTo>
                  <a:cubicBezTo>
                    <a:pt x="655234" y="79387"/>
                    <a:pt x="641364" y="78277"/>
                    <a:pt x="627797" y="75564"/>
                  </a:cubicBezTo>
                  <a:cubicBezTo>
                    <a:pt x="578837" y="65772"/>
                    <a:pt x="621910" y="69710"/>
                    <a:pt x="559558" y="61916"/>
                  </a:cubicBezTo>
                  <a:cubicBezTo>
                    <a:pt x="536875" y="59081"/>
                    <a:pt x="514065" y="57367"/>
                    <a:pt x="491319" y="55092"/>
                  </a:cubicBezTo>
                  <a:cubicBezTo>
                    <a:pt x="482221" y="52817"/>
                    <a:pt x="473275" y="49810"/>
                    <a:pt x="464024" y="48268"/>
                  </a:cubicBezTo>
                  <a:cubicBezTo>
                    <a:pt x="395577" y="36860"/>
                    <a:pt x="329823" y="37826"/>
                    <a:pt x="259307" y="34621"/>
                  </a:cubicBezTo>
                  <a:cubicBezTo>
                    <a:pt x="247461" y="30672"/>
                    <a:pt x="222966" y="21925"/>
                    <a:pt x="211540" y="20973"/>
                  </a:cubicBezTo>
                  <a:cubicBezTo>
                    <a:pt x="166148" y="17190"/>
                    <a:pt x="120555" y="16424"/>
                    <a:pt x="75063" y="14149"/>
                  </a:cubicBezTo>
                  <a:cubicBezTo>
                    <a:pt x="61466" y="9617"/>
                    <a:pt x="41005" y="2215"/>
                    <a:pt x="27295" y="501"/>
                  </a:cubicBezTo>
                  <a:cubicBezTo>
                    <a:pt x="18267" y="-628"/>
                    <a:pt x="9098" y="501"/>
                    <a:pt x="0" y="50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C719E2F-341D-4C41-A2C1-492451D2591F}"/>
                </a:ext>
              </a:extLst>
            </p:cNvPr>
            <p:cNvSpPr/>
            <p:nvPr/>
          </p:nvSpPr>
          <p:spPr>
            <a:xfrm>
              <a:off x="0" y="2583645"/>
              <a:ext cx="1923988" cy="369332"/>
            </a:xfrm>
            <a:prstGeom prst="rect">
              <a:avLst/>
            </a:prstGeom>
          </p:spPr>
          <p:txBody>
            <a:bodyPr wrap="none">
              <a:spAutoFit/>
            </a:bodyPr>
            <a:lstStyle/>
            <a:p>
              <a:r>
                <a:rPr lang="en-US" b="1" dirty="0"/>
                <a:t>Harpers Ferry, WV</a:t>
              </a:r>
            </a:p>
          </p:txBody>
        </p:sp>
      </p:grpSp>
      <p:sp>
        <p:nvSpPr>
          <p:cNvPr id="41" name="Rectangle 40">
            <a:extLst>
              <a:ext uri="{FF2B5EF4-FFF2-40B4-BE49-F238E27FC236}">
                <a16:creationId xmlns:a16="http://schemas.microsoft.com/office/drawing/2014/main" id="{A5ACC54D-93A6-4CAE-AF8F-D6A8F837825E}"/>
              </a:ext>
            </a:extLst>
          </p:cNvPr>
          <p:cNvSpPr/>
          <p:nvPr/>
        </p:nvSpPr>
        <p:spPr>
          <a:xfrm>
            <a:off x="-4290" y="6581001"/>
            <a:ext cx="3024931" cy="276999"/>
          </a:xfrm>
          <a:prstGeom prst="rect">
            <a:avLst/>
          </a:prstGeom>
        </p:spPr>
        <p:txBody>
          <a:bodyPr wrap="none">
            <a:spAutoFit/>
          </a:bodyPr>
          <a:lstStyle/>
          <a:p>
            <a:r>
              <a:rPr lang="en-US" sz="1200" dirty="0">
                <a:hlinkClick r:id="rId6"/>
              </a:rPr>
              <a:t>http://bikewashington.org/canal/canal_l.php</a:t>
            </a:r>
            <a:r>
              <a:rPr lang="en-US" sz="1200" dirty="0"/>
              <a:t> </a:t>
            </a:r>
          </a:p>
        </p:txBody>
      </p:sp>
    </p:spTree>
    <p:extLst>
      <p:ext uri="{BB962C8B-B14F-4D97-AF65-F5344CB8AC3E}">
        <p14:creationId xmlns:p14="http://schemas.microsoft.com/office/powerpoint/2010/main" val="1179265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BF3A0E-E123-4AC9-9019-076F566CEA73}"/>
              </a:ext>
            </a:extLst>
          </p:cNvPr>
          <p:cNvPicPr>
            <a:picLocks noChangeAspect="1"/>
          </p:cNvPicPr>
          <p:nvPr/>
        </p:nvPicPr>
        <p:blipFill>
          <a:blip r:embed="rId2"/>
          <a:stretch>
            <a:fillRect/>
          </a:stretch>
        </p:blipFill>
        <p:spPr>
          <a:xfrm>
            <a:off x="7529518" y="0"/>
            <a:ext cx="4662482" cy="6858000"/>
          </a:xfrm>
          <a:prstGeom prst="rect">
            <a:avLst/>
          </a:prstGeom>
        </p:spPr>
      </p:pic>
      <p:sp>
        <p:nvSpPr>
          <p:cNvPr id="3" name="Rectangle 2">
            <a:extLst>
              <a:ext uri="{FF2B5EF4-FFF2-40B4-BE49-F238E27FC236}">
                <a16:creationId xmlns:a16="http://schemas.microsoft.com/office/drawing/2014/main" id="{277C1A85-0A9D-4EF6-847A-1602219C4C27}"/>
              </a:ext>
            </a:extLst>
          </p:cNvPr>
          <p:cNvSpPr/>
          <p:nvPr/>
        </p:nvSpPr>
        <p:spPr>
          <a:xfrm>
            <a:off x="0" y="0"/>
            <a:ext cx="7529518" cy="6463308"/>
          </a:xfrm>
          <a:prstGeom prst="rect">
            <a:avLst/>
          </a:prstGeom>
        </p:spPr>
        <p:txBody>
          <a:bodyPr wrap="square">
            <a:spAutoFit/>
          </a:bodyPr>
          <a:lstStyle/>
          <a:p>
            <a:r>
              <a:rPr lang="en-US" b="1" u="sng" dirty="0">
                <a:solidFill>
                  <a:srgbClr val="0000FF"/>
                </a:solidFill>
                <a:latin typeface="Times New Roman" panose="02020603050405020304" pitchFamily="18" charset="0"/>
                <a:cs typeface="Times New Roman" panose="02020603050405020304" pitchFamily="18" charset="0"/>
              </a:rPr>
              <a:t>Antietam National Battlefield</a:t>
            </a:r>
            <a:r>
              <a:rPr lang="en-US" dirty="0">
                <a:solidFill>
                  <a:srgbClr val="0000FF"/>
                </a:solidFill>
                <a:latin typeface="Times New Roman" panose="02020603050405020304" pitchFamily="18" charset="0"/>
                <a:cs typeface="Times New Roman" panose="02020603050405020304" pitchFamily="18" charset="0"/>
              </a:rPr>
              <a:t> </a:t>
            </a:r>
          </a:p>
          <a:p>
            <a:r>
              <a:rPr lang="en-US" dirty="0"/>
              <a:t>The bloodiest day in American history:  23,000 soldiers were killed, wounded or missing after twelve hours of savage combat on September 17, 1862. The Battle of Antietam ended the Confederate Army of Northern Virginia's first invasion into the North and led Abraham Lincoln to issue the preliminary Emancipation Proclamation.</a:t>
            </a:r>
          </a:p>
          <a:p>
            <a:r>
              <a:rPr lang="en-US" b="1" i="1" u="sng" dirty="0"/>
              <a:t>Fee</a:t>
            </a:r>
            <a:r>
              <a:rPr lang="en-US" b="1" i="1" dirty="0"/>
              <a:t>:  </a:t>
            </a:r>
            <a:r>
              <a:rPr lang="en-US" dirty="0"/>
              <a:t>$5.00 (or free if you have a National Parks pass)</a:t>
            </a:r>
          </a:p>
          <a:p>
            <a:r>
              <a:rPr lang="en-US" b="1" i="1" u="sng" dirty="0"/>
              <a:t>Visitor Center</a:t>
            </a:r>
            <a:r>
              <a:rPr lang="en-US" b="1" i="1" dirty="0"/>
              <a:t>:</a:t>
            </a:r>
            <a:r>
              <a:rPr lang="en-US" dirty="0"/>
              <a:t>  theater, exhibits, observation room, and </a:t>
            </a:r>
            <a:r>
              <a:rPr lang="en-US" b="1" u="sng" dirty="0"/>
              <a:t>museum store</a:t>
            </a:r>
            <a:r>
              <a:rPr lang="en-US" dirty="0"/>
              <a:t>. 26- minute orientation film narrated by James Earl Jones is shown on the hour and the half hour.</a:t>
            </a:r>
          </a:p>
          <a:p>
            <a:r>
              <a:rPr lang="en-US" b="1" i="1" u="sng" dirty="0"/>
              <a:t>Pry House Field Hospital Museum</a:t>
            </a:r>
            <a:r>
              <a:rPr lang="en-US" dirty="0"/>
              <a:t>: This new museum is located in the historic Pry House which served as Union Commander General George B. McClellan's headquarters during the battle.  $5.00 fee.  (on the right edge of the map)</a:t>
            </a:r>
          </a:p>
          <a:p>
            <a:r>
              <a:rPr lang="en-US" b="1" i="1" u="sng" dirty="0"/>
              <a:t>Bicycles</a:t>
            </a:r>
            <a:r>
              <a:rPr lang="en-US" b="1" i="1" dirty="0"/>
              <a:t>: </a:t>
            </a:r>
            <a:r>
              <a:rPr lang="en-US" dirty="0"/>
              <a:t>Bicycling is permitted on paved park tour roads and parking lots. Riding is prohibited on all walkways, agricultural land, the Snavely’s Ford Trail, and the </a:t>
            </a:r>
            <a:r>
              <a:rPr lang="en-US" dirty="0" err="1"/>
              <a:t>Sherrick</a:t>
            </a:r>
            <a:r>
              <a:rPr lang="en-US" dirty="0"/>
              <a:t> Farm Trail.</a:t>
            </a:r>
          </a:p>
          <a:p>
            <a:r>
              <a:rPr lang="en-US" b="1" i="1" u="sng" dirty="0"/>
              <a:t>Auto Tour (also great for bikes)</a:t>
            </a:r>
            <a:r>
              <a:rPr lang="en-US" b="1" i="1" dirty="0"/>
              <a:t>: </a:t>
            </a:r>
            <a:r>
              <a:rPr lang="en-US" dirty="0"/>
              <a:t>Take the self-guided 8.5 mile auto tour through the battlefield. The tour has 11 stops and begins at the Dunker Church.</a:t>
            </a:r>
          </a:p>
          <a:p>
            <a:endParaRPr lang="en-US" dirty="0"/>
          </a:p>
          <a:p>
            <a:r>
              <a:rPr lang="en-US" b="1" i="1" u="sng" dirty="0">
                <a:solidFill>
                  <a:srgbClr val="FF0000"/>
                </a:solidFill>
              </a:rPr>
              <a:t>Recommendation</a:t>
            </a:r>
            <a:r>
              <a:rPr lang="en-US" b="1" i="1" dirty="0">
                <a:solidFill>
                  <a:srgbClr val="FF0000"/>
                </a:solidFill>
              </a:rPr>
              <a:t>:  Begin at the Visitor Center and then cycle the Auto Tour (note that it is one-way).  Note that this will add 8.5 miles to our trip.</a:t>
            </a:r>
          </a:p>
          <a:p>
            <a:endParaRPr lang="en-US" dirty="0"/>
          </a:p>
        </p:txBody>
      </p:sp>
      <p:cxnSp>
        <p:nvCxnSpPr>
          <p:cNvPr id="5" name="Straight Arrow Connector 4">
            <a:extLst>
              <a:ext uri="{FF2B5EF4-FFF2-40B4-BE49-F238E27FC236}">
                <a16:creationId xmlns:a16="http://schemas.microsoft.com/office/drawing/2014/main" id="{9BB3C2C4-7178-4934-AAC8-D2DF0FBFC59D}"/>
              </a:ext>
            </a:extLst>
          </p:cNvPr>
          <p:cNvCxnSpPr/>
          <p:nvPr/>
        </p:nvCxnSpPr>
        <p:spPr>
          <a:xfrm flipH="1" flipV="1">
            <a:off x="8886825" y="5943600"/>
            <a:ext cx="123825" cy="91440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3F3ECA7-6C20-4993-AB50-0C17A1243EAC}"/>
              </a:ext>
            </a:extLst>
          </p:cNvPr>
          <p:cNvCxnSpPr>
            <a:cxnSpLocks/>
          </p:cNvCxnSpPr>
          <p:nvPr/>
        </p:nvCxnSpPr>
        <p:spPr>
          <a:xfrm flipV="1">
            <a:off x="8620125" y="66675"/>
            <a:ext cx="142876" cy="84772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9223B5-280F-4018-A2B3-888E476FC56D}"/>
              </a:ext>
            </a:extLst>
          </p:cNvPr>
          <p:cNvSpPr txBox="1"/>
          <p:nvPr/>
        </p:nvSpPr>
        <p:spPr>
          <a:xfrm>
            <a:off x="7681913" y="6206550"/>
            <a:ext cx="1190625" cy="584775"/>
          </a:xfrm>
          <a:prstGeom prst="rect">
            <a:avLst/>
          </a:prstGeom>
          <a:noFill/>
          <a:ln w="28575">
            <a:solidFill>
              <a:srgbClr val="0000FF"/>
            </a:solidFill>
          </a:ln>
        </p:spPr>
        <p:txBody>
          <a:bodyPr wrap="square" rtlCol="0">
            <a:spAutoFit/>
          </a:bodyPr>
          <a:lstStyle/>
          <a:p>
            <a:pPr algn="ctr"/>
            <a:r>
              <a:rPr lang="en-US" sz="1600" b="1" i="1" dirty="0">
                <a:solidFill>
                  <a:srgbClr val="0000FF"/>
                </a:solidFill>
              </a:rPr>
              <a:t>We will enter here</a:t>
            </a:r>
          </a:p>
        </p:txBody>
      </p:sp>
      <p:sp>
        <p:nvSpPr>
          <p:cNvPr id="9" name="TextBox 8">
            <a:extLst>
              <a:ext uri="{FF2B5EF4-FFF2-40B4-BE49-F238E27FC236}">
                <a16:creationId xmlns:a16="http://schemas.microsoft.com/office/drawing/2014/main" id="{689E94D4-23BD-49B9-8BC5-AA848A4A3D6F}"/>
              </a:ext>
            </a:extLst>
          </p:cNvPr>
          <p:cNvSpPr txBox="1"/>
          <p:nvPr/>
        </p:nvSpPr>
        <p:spPr>
          <a:xfrm>
            <a:off x="8872538" y="66675"/>
            <a:ext cx="966783" cy="584775"/>
          </a:xfrm>
          <a:prstGeom prst="rect">
            <a:avLst/>
          </a:prstGeom>
          <a:noFill/>
          <a:ln w="28575">
            <a:solidFill>
              <a:srgbClr val="0000FF"/>
            </a:solidFill>
          </a:ln>
        </p:spPr>
        <p:txBody>
          <a:bodyPr wrap="square" rtlCol="0">
            <a:spAutoFit/>
          </a:bodyPr>
          <a:lstStyle/>
          <a:p>
            <a:pPr algn="ctr"/>
            <a:r>
              <a:rPr lang="en-US" sz="1600" b="1" i="1" dirty="0">
                <a:solidFill>
                  <a:srgbClr val="0000FF"/>
                </a:solidFill>
              </a:rPr>
              <a:t>We will exit here</a:t>
            </a:r>
          </a:p>
        </p:txBody>
      </p:sp>
    </p:spTree>
    <p:extLst>
      <p:ext uri="{BB962C8B-B14F-4D97-AF65-F5344CB8AC3E}">
        <p14:creationId xmlns:p14="http://schemas.microsoft.com/office/powerpoint/2010/main" val="2450668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812A8-1FF0-4529-8350-A5A3A1CB4FD6}"/>
              </a:ext>
            </a:extLst>
          </p:cNvPr>
          <p:cNvPicPr>
            <a:picLocks noChangeAspect="1"/>
          </p:cNvPicPr>
          <p:nvPr/>
        </p:nvPicPr>
        <p:blipFill>
          <a:blip r:embed="rId2"/>
          <a:stretch>
            <a:fillRect/>
          </a:stretch>
        </p:blipFill>
        <p:spPr>
          <a:xfrm>
            <a:off x="0" y="3516295"/>
            <a:ext cx="6794063" cy="3341705"/>
          </a:xfrm>
          <a:prstGeom prst="rect">
            <a:avLst/>
          </a:prstGeom>
        </p:spPr>
      </p:pic>
      <p:pic>
        <p:nvPicPr>
          <p:cNvPr id="13" name="Picture 12">
            <a:extLst>
              <a:ext uri="{FF2B5EF4-FFF2-40B4-BE49-F238E27FC236}">
                <a16:creationId xmlns:a16="http://schemas.microsoft.com/office/drawing/2014/main" id="{973D9855-1E88-4228-A16A-CA08B2A8982F}"/>
              </a:ext>
            </a:extLst>
          </p:cNvPr>
          <p:cNvPicPr>
            <a:picLocks noChangeAspect="1"/>
          </p:cNvPicPr>
          <p:nvPr/>
        </p:nvPicPr>
        <p:blipFill>
          <a:blip r:embed="rId3"/>
          <a:stretch>
            <a:fillRect/>
          </a:stretch>
        </p:blipFill>
        <p:spPr>
          <a:xfrm>
            <a:off x="2981325" y="5716548"/>
            <a:ext cx="2095500" cy="1141452"/>
          </a:xfrm>
          <a:prstGeom prst="rect">
            <a:avLst/>
          </a:prstGeom>
        </p:spPr>
      </p:pic>
      <p:pic>
        <p:nvPicPr>
          <p:cNvPr id="14" name="Picture 13">
            <a:extLst>
              <a:ext uri="{FF2B5EF4-FFF2-40B4-BE49-F238E27FC236}">
                <a16:creationId xmlns:a16="http://schemas.microsoft.com/office/drawing/2014/main" id="{2DEF1989-23AA-42DA-9AB6-FD133014B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713" y="40731"/>
            <a:ext cx="3593592" cy="2401717"/>
          </a:xfrm>
          <a:prstGeom prst="rect">
            <a:avLst/>
          </a:prstGeom>
        </p:spPr>
      </p:pic>
      <p:sp>
        <p:nvSpPr>
          <p:cNvPr id="15" name="Rectangle 14">
            <a:extLst>
              <a:ext uri="{FF2B5EF4-FFF2-40B4-BE49-F238E27FC236}">
                <a16:creationId xmlns:a16="http://schemas.microsoft.com/office/drawing/2014/main" id="{B16F5693-69B0-4C11-AC16-E9D13766C7C5}"/>
              </a:ext>
            </a:extLst>
          </p:cNvPr>
          <p:cNvSpPr/>
          <p:nvPr/>
        </p:nvSpPr>
        <p:spPr>
          <a:xfrm>
            <a:off x="4733801" y="2413120"/>
            <a:ext cx="3047310" cy="646331"/>
          </a:xfrm>
          <a:prstGeom prst="rect">
            <a:avLst/>
          </a:prstGeom>
        </p:spPr>
        <p:txBody>
          <a:bodyPr wrap="square">
            <a:spAutoFit/>
          </a:bodyPr>
          <a:lstStyle/>
          <a:p>
            <a:r>
              <a:rPr lang="en-US" dirty="0"/>
              <a:t>Screened-In Bunkhouse: $15/cyclist, hot showers</a:t>
            </a:r>
          </a:p>
        </p:txBody>
      </p:sp>
      <p:pic>
        <p:nvPicPr>
          <p:cNvPr id="17" name="Picture 16">
            <a:extLst>
              <a:ext uri="{FF2B5EF4-FFF2-40B4-BE49-F238E27FC236}">
                <a16:creationId xmlns:a16="http://schemas.microsoft.com/office/drawing/2014/main" id="{8465952A-7130-42BA-8FAD-3FD084654A1F}"/>
              </a:ext>
            </a:extLst>
          </p:cNvPr>
          <p:cNvPicPr>
            <a:picLocks noChangeAspect="1"/>
          </p:cNvPicPr>
          <p:nvPr/>
        </p:nvPicPr>
        <p:blipFill>
          <a:blip r:embed="rId5"/>
          <a:stretch>
            <a:fillRect/>
          </a:stretch>
        </p:blipFill>
        <p:spPr>
          <a:xfrm>
            <a:off x="8458509" y="42612"/>
            <a:ext cx="3682270" cy="2399836"/>
          </a:xfrm>
          <a:prstGeom prst="rect">
            <a:avLst/>
          </a:prstGeom>
        </p:spPr>
      </p:pic>
      <p:sp>
        <p:nvSpPr>
          <p:cNvPr id="20" name="Rectangle 19">
            <a:extLst>
              <a:ext uri="{FF2B5EF4-FFF2-40B4-BE49-F238E27FC236}">
                <a16:creationId xmlns:a16="http://schemas.microsoft.com/office/drawing/2014/main" id="{41AAE03E-4666-4073-AF18-F41C329F1AF1}"/>
              </a:ext>
            </a:extLst>
          </p:cNvPr>
          <p:cNvSpPr/>
          <p:nvPr/>
        </p:nvSpPr>
        <p:spPr>
          <a:xfrm>
            <a:off x="9375957" y="2437507"/>
            <a:ext cx="1469890" cy="369332"/>
          </a:xfrm>
          <a:prstGeom prst="rect">
            <a:avLst/>
          </a:prstGeom>
        </p:spPr>
        <p:txBody>
          <a:bodyPr wrap="none">
            <a:spAutoFit/>
          </a:bodyPr>
          <a:lstStyle/>
          <a:p>
            <a:r>
              <a:rPr lang="en-US" dirty="0"/>
              <a:t>General Store</a:t>
            </a:r>
          </a:p>
        </p:txBody>
      </p:sp>
      <p:sp>
        <p:nvSpPr>
          <p:cNvPr id="2" name="Rectangle 1">
            <a:extLst>
              <a:ext uri="{FF2B5EF4-FFF2-40B4-BE49-F238E27FC236}">
                <a16:creationId xmlns:a16="http://schemas.microsoft.com/office/drawing/2014/main" id="{B4C56334-E72E-4287-AFB0-491B518226FC}"/>
              </a:ext>
            </a:extLst>
          </p:cNvPr>
          <p:cNvSpPr/>
          <p:nvPr/>
        </p:nvSpPr>
        <p:spPr>
          <a:xfrm>
            <a:off x="-4049" y="9739"/>
            <a:ext cx="4760762" cy="3493264"/>
          </a:xfrm>
          <a:prstGeom prst="rect">
            <a:avLst/>
          </a:prstGeom>
        </p:spPr>
        <p:txBody>
          <a:bodyPr wrap="square">
            <a:spAutoFit/>
          </a:bodyPr>
          <a:lstStyle/>
          <a:p>
            <a:r>
              <a:rPr lang="en-US" sz="1700" b="1" u="sng" dirty="0">
                <a:latin typeface="&amp;quot"/>
              </a:rPr>
              <a:t>C&amp;O Bicycle</a:t>
            </a:r>
            <a:r>
              <a:rPr lang="en-US" sz="1700" b="1" dirty="0">
                <a:latin typeface="&amp;quot"/>
              </a:rPr>
              <a:t> </a:t>
            </a:r>
            <a:r>
              <a:rPr lang="en-US" sz="1700" dirty="0">
                <a:latin typeface="&amp;quot"/>
              </a:rPr>
              <a:t>is located in beautiful, small-town Hancock, Maryland. You will find us at mile marker 124.5 of the C&amp;O Canal, an old towpath used to transport freight from Georgetown to Cumberland. We are also at mile marker 10.7 on the Western Maryland Rail Trail, a 22.5-mile paved trail that provides a scenic route through the mountains, not over them.</a:t>
            </a:r>
          </a:p>
          <a:p>
            <a:r>
              <a:rPr lang="en-US" sz="1700" dirty="0">
                <a:latin typeface="&amp;quot"/>
              </a:rPr>
              <a:t>Our unique shop offers bicycle rentals, repairs, and sales. We also have a screened-in bunkhouse for weary travelers to spend the night. Our general store is the perfect place to stop for a snack, a drink, or necessary supplies before hitting the trails.</a:t>
            </a:r>
            <a:endParaRPr lang="en-US" sz="1700" b="0" i="0" u="none" strike="noStrike" dirty="0">
              <a:effectLst/>
              <a:latin typeface="&amp;quot"/>
            </a:endParaRPr>
          </a:p>
        </p:txBody>
      </p:sp>
      <p:sp>
        <p:nvSpPr>
          <p:cNvPr id="4" name="Rectangle 3">
            <a:extLst>
              <a:ext uri="{FF2B5EF4-FFF2-40B4-BE49-F238E27FC236}">
                <a16:creationId xmlns:a16="http://schemas.microsoft.com/office/drawing/2014/main" id="{A7275303-A54C-47BD-9056-58F74C86D160}"/>
              </a:ext>
            </a:extLst>
          </p:cNvPr>
          <p:cNvSpPr/>
          <p:nvPr/>
        </p:nvSpPr>
        <p:spPr>
          <a:xfrm>
            <a:off x="3505581" y="5078546"/>
            <a:ext cx="1399794" cy="3221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0269B92-B317-433B-A750-16C3791A3FE2}"/>
              </a:ext>
            </a:extLst>
          </p:cNvPr>
          <p:cNvSpPr/>
          <p:nvPr/>
        </p:nvSpPr>
        <p:spPr>
          <a:xfrm>
            <a:off x="696229" y="5239610"/>
            <a:ext cx="1399794" cy="3221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3863D9-043B-476A-BBEF-5BC7D0652A9E}"/>
              </a:ext>
            </a:extLst>
          </p:cNvPr>
          <p:cNvSpPr/>
          <p:nvPr/>
        </p:nvSpPr>
        <p:spPr>
          <a:xfrm>
            <a:off x="2105787" y="4075442"/>
            <a:ext cx="799338" cy="2012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1CEFCD7-F962-4DE1-A910-36B2522C6940}"/>
              </a:ext>
            </a:extLst>
          </p:cNvPr>
          <p:cNvPicPr>
            <a:picLocks noChangeAspect="1"/>
          </p:cNvPicPr>
          <p:nvPr/>
        </p:nvPicPr>
        <p:blipFill>
          <a:blip r:embed="rId6"/>
          <a:stretch>
            <a:fillRect/>
          </a:stretch>
        </p:blipFill>
        <p:spPr>
          <a:xfrm>
            <a:off x="5906610" y="3880686"/>
            <a:ext cx="6313310" cy="2945060"/>
          </a:xfrm>
          <a:prstGeom prst="rect">
            <a:avLst/>
          </a:prstGeom>
          <a:ln w="28575">
            <a:solidFill>
              <a:srgbClr val="0000FF"/>
            </a:solidFill>
          </a:ln>
        </p:spPr>
      </p:pic>
      <p:sp>
        <p:nvSpPr>
          <p:cNvPr id="7" name="Rectangle 6">
            <a:extLst>
              <a:ext uri="{FF2B5EF4-FFF2-40B4-BE49-F238E27FC236}">
                <a16:creationId xmlns:a16="http://schemas.microsoft.com/office/drawing/2014/main" id="{7B0916F2-AA46-42EC-A515-6D33A9FF14F9}"/>
              </a:ext>
            </a:extLst>
          </p:cNvPr>
          <p:cNvSpPr/>
          <p:nvPr/>
        </p:nvSpPr>
        <p:spPr>
          <a:xfrm>
            <a:off x="7435289" y="2826208"/>
            <a:ext cx="4705490" cy="830997"/>
          </a:xfrm>
          <a:prstGeom prst="rect">
            <a:avLst/>
          </a:prstGeom>
          <a:ln w="28575">
            <a:solidFill>
              <a:srgbClr val="0000FF"/>
            </a:solidFill>
          </a:ln>
        </p:spPr>
        <p:txBody>
          <a:bodyPr wrap="square">
            <a:spAutoFit/>
          </a:bodyPr>
          <a:lstStyle/>
          <a:p>
            <a:r>
              <a:rPr lang="en-US" sz="1600" dirty="0">
                <a:solidFill>
                  <a:srgbClr val="0000FF"/>
                </a:solidFill>
                <a:latin typeface="&amp;quot"/>
              </a:rPr>
              <a:t>The bike shop recommends:</a:t>
            </a:r>
          </a:p>
          <a:p>
            <a:r>
              <a:rPr lang="en-US" sz="1600" b="1" i="1" dirty="0" err="1">
                <a:solidFill>
                  <a:srgbClr val="0000FF"/>
                </a:solidFill>
                <a:latin typeface="&amp;quot"/>
              </a:rPr>
              <a:t>Buddylou’s</a:t>
            </a:r>
            <a:r>
              <a:rPr lang="en-US" sz="1600" b="1" i="1" dirty="0">
                <a:solidFill>
                  <a:srgbClr val="0000FF"/>
                </a:solidFill>
                <a:latin typeface="&amp;quot"/>
              </a:rPr>
              <a:t> Eats Drinks &amp; Antiques </a:t>
            </a:r>
            <a:r>
              <a:rPr lang="en-US" sz="1600" dirty="0">
                <a:solidFill>
                  <a:srgbClr val="0000FF"/>
                </a:solidFill>
                <a:latin typeface="&amp;quot"/>
              </a:rPr>
              <a:t>for dinner</a:t>
            </a:r>
          </a:p>
          <a:p>
            <a:r>
              <a:rPr lang="en-US" sz="1600" b="1" i="1" dirty="0">
                <a:solidFill>
                  <a:srgbClr val="0000FF"/>
                </a:solidFill>
                <a:latin typeface="&amp;quot"/>
              </a:rPr>
              <a:t>Potomac River Grill </a:t>
            </a:r>
            <a:r>
              <a:rPr lang="en-US" sz="1600" dirty="0">
                <a:solidFill>
                  <a:srgbClr val="0000FF"/>
                </a:solidFill>
                <a:latin typeface="&amp;quot"/>
              </a:rPr>
              <a:t>for breakfast (opens 8am) </a:t>
            </a:r>
            <a:endParaRPr lang="en-US" sz="1600" dirty="0">
              <a:solidFill>
                <a:srgbClr val="0000FF"/>
              </a:solidFill>
            </a:endParaRPr>
          </a:p>
        </p:txBody>
      </p:sp>
    </p:spTree>
    <p:extLst>
      <p:ext uri="{BB962C8B-B14F-4D97-AF65-F5344CB8AC3E}">
        <p14:creationId xmlns:p14="http://schemas.microsoft.com/office/powerpoint/2010/main" val="1128727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435848-71A1-44E5-AA96-54E753A251D1}"/>
              </a:ext>
            </a:extLst>
          </p:cNvPr>
          <p:cNvPicPr>
            <a:picLocks noChangeAspect="1"/>
          </p:cNvPicPr>
          <p:nvPr/>
        </p:nvPicPr>
        <p:blipFill>
          <a:blip r:embed="rId2"/>
          <a:stretch>
            <a:fillRect/>
          </a:stretch>
        </p:blipFill>
        <p:spPr>
          <a:xfrm>
            <a:off x="-17243" y="2039113"/>
            <a:ext cx="12209243" cy="4818888"/>
          </a:xfrm>
          <a:prstGeom prst="rect">
            <a:avLst/>
          </a:prstGeom>
        </p:spPr>
      </p:pic>
      <p:sp>
        <p:nvSpPr>
          <p:cNvPr id="3" name="TextBox 2">
            <a:extLst>
              <a:ext uri="{FF2B5EF4-FFF2-40B4-BE49-F238E27FC236}">
                <a16:creationId xmlns:a16="http://schemas.microsoft.com/office/drawing/2014/main" id="{1F2D3DF3-15ED-49FD-B34B-3778B6CDB6C0}"/>
              </a:ext>
            </a:extLst>
          </p:cNvPr>
          <p:cNvSpPr txBox="1"/>
          <p:nvPr/>
        </p:nvSpPr>
        <p:spPr>
          <a:xfrm>
            <a:off x="1" y="0"/>
            <a:ext cx="4057649" cy="1785104"/>
          </a:xfrm>
          <a:prstGeom prst="rect">
            <a:avLst/>
          </a:prstGeom>
          <a:noFill/>
          <a:ln w="28575">
            <a:solidFill>
              <a:srgbClr val="0000FF"/>
            </a:solidFill>
          </a:ln>
        </p:spPr>
        <p:txBody>
          <a:bodyPr wrap="square" rtlCol="0">
            <a:spAutoFit/>
          </a:bodyPr>
          <a:lstStyle/>
          <a:p>
            <a:r>
              <a:rPr lang="en-US" sz="2000" b="1" dirty="0">
                <a:solidFill>
                  <a:srgbClr val="0000FF"/>
                </a:solidFill>
              </a:rPr>
              <a:t>Day 4 – Wednesday, May 9 – 62.8 mi</a:t>
            </a:r>
          </a:p>
          <a:p>
            <a:r>
              <a:rPr lang="en-US" dirty="0">
                <a:solidFill>
                  <a:srgbClr val="0000FF"/>
                </a:solidFill>
              </a:rPr>
              <a:t>C &amp; O Bicycle’s Screened-In Bunkhouse (Hancock, MD)  to</a:t>
            </a:r>
          </a:p>
          <a:p>
            <a:r>
              <a:rPr lang="en-US" dirty="0">
                <a:solidFill>
                  <a:srgbClr val="0000FF"/>
                </a:solidFill>
              </a:rPr>
              <a:t>Cumberland YMCA (Cumberland, MD)</a:t>
            </a:r>
          </a:p>
          <a:p>
            <a:r>
              <a:rPr lang="en-US" b="1" i="1" dirty="0">
                <a:solidFill>
                  <a:srgbClr val="FF0000"/>
                </a:solidFill>
              </a:rPr>
              <a:t>MP124.5 to MP184.5 on the C&amp;O Towpath</a:t>
            </a:r>
            <a:endParaRPr lang="en-US" dirty="0">
              <a:solidFill>
                <a:srgbClr val="0000FF"/>
              </a:solidFill>
            </a:endParaRPr>
          </a:p>
        </p:txBody>
      </p:sp>
      <p:sp>
        <p:nvSpPr>
          <p:cNvPr id="9" name="Rectangle 8">
            <a:extLst>
              <a:ext uri="{FF2B5EF4-FFF2-40B4-BE49-F238E27FC236}">
                <a16:creationId xmlns:a16="http://schemas.microsoft.com/office/drawing/2014/main" id="{DF4B1A8D-500B-4A66-90D0-9C58BB82986A}"/>
              </a:ext>
            </a:extLst>
          </p:cNvPr>
          <p:cNvSpPr/>
          <p:nvPr/>
        </p:nvSpPr>
        <p:spPr>
          <a:xfrm>
            <a:off x="325571" y="6261854"/>
            <a:ext cx="3463320" cy="369332"/>
          </a:xfrm>
          <a:prstGeom prst="rect">
            <a:avLst/>
          </a:prstGeom>
          <a:solidFill>
            <a:schemeClr val="bg1"/>
          </a:solidFill>
          <a:ln w="19050">
            <a:solidFill>
              <a:srgbClr val="0000FF"/>
            </a:solidFill>
          </a:ln>
        </p:spPr>
        <p:txBody>
          <a:bodyPr wrap="none">
            <a:spAutoFit/>
          </a:bodyPr>
          <a:lstStyle/>
          <a:p>
            <a:r>
              <a:rPr lang="en-US" dirty="0">
                <a:hlinkClick r:id="rId3"/>
              </a:rPr>
              <a:t>https://goo.gl/maps/495cZ78qKyp</a:t>
            </a:r>
            <a:r>
              <a:rPr lang="en-US" dirty="0"/>
              <a:t> </a:t>
            </a:r>
          </a:p>
        </p:txBody>
      </p:sp>
      <p:sp>
        <p:nvSpPr>
          <p:cNvPr id="5" name="Rectangle 4">
            <a:extLst>
              <a:ext uri="{FF2B5EF4-FFF2-40B4-BE49-F238E27FC236}">
                <a16:creationId xmlns:a16="http://schemas.microsoft.com/office/drawing/2014/main" id="{72BD069D-119C-4701-A80D-55C44746B530}"/>
              </a:ext>
            </a:extLst>
          </p:cNvPr>
          <p:cNvSpPr/>
          <p:nvPr/>
        </p:nvSpPr>
        <p:spPr>
          <a:xfrm>
            <a:off x="4124325" y="0"/>
            <a:ext cx="8067676" cy="2123658"/>
          </a:xfrm>
          <a:prstGeom prst="rect">
            <a:avLst/>
          </a:prstGeom>
          <a:solidFill>
            <a:schemeClr val="bg1"/>
          </a:solidFill>
        </p:spPr>
        <p:txBody>
          <a:bodyPr wrap="square">
            <a:spAutoFit/>
          </a:bodyPr>
          <a:lstStyle/>
          <a:p>
            <a:pPr marL="173038" indent="-173038">
              <a:buFont typeface="Arial" panose="020B0604020202020204" pitchFamily="34" charset="0"/>
              <a:buChar char="•"/>
            </a:pPr>
            <a:r>
              <a:rPr lang="en-US" sz="1200" dirty="0">
                <a:solidFill>
                  <a:srgbClr val="000000"/>
                </a:solidFill>
                <a:latin typeface="Arial" panose="020B0604020202020204" pitchFamily="34" charset="0"/>
              </a:rPr>
              <a:t>MP124.5 – Breakfast at </a:t>
            </a:r>
            <a:r>
              <a:rPr lang="en-US" sz="1200" b="1" i="1" dirty="0">
                <a:solidFill>
                  <a:srgbClr val="000000"/>
                </a:solidFill>
                <a:latin typeface="Arial" panose="020B0604020202020204" pitchFamily="34" charset="0"/>
              </a:rPr>
              <a:t>Potomac River Grill </a:t>
            </a:r>
            <a:r>
              <a:rPr lang="en-US" sz="1200" dirty="0">
                <a:solidFill>
                  <a:srgbClr val="000000"/>
                </a:solidFill>
                <a:latin typeface="Arial" panose="020B0604020202020204" pitchFamily="34" charset="0"/>
              </a:rPr>
              <a:t>(opens at 8am, recommended by bike shop) – ¼ mile from C&amp;O Bicycle via the </a:t>
            </a:r>
            <a:r>
              <a:rPr lang="en-US" sz="1200" b="1" i="1" dirty="0">
                <a:solidFill>
                  <a:srgbClr val="000000"/>
                </a:solidFill>
                <a:latin typeface="Arial" panose="020B0604020202020204" pitchFamily="34" charset="0"/>
              </a:rPr>
              <a:t>Western MD Rail Trail</a:t>
            </a:r>
            <a:r>
              <a:rPr lang="en-US" sz="1200" dirty="0">
                <a:solidFill>
                  <a:srgbClr val="000000"/>
                </a:solidFill>
                <a:latin typeface="Arial" panose="020B0604020202020204" pitchFamily="34" charset="0"/>
              </a:rPr>
              <a:t>.  Continue on the </a:t>
            </a:r>
            <a:r>
              <a:rPr lang="en-US" sz="1200" b="1" i="1" dirty="0">
                <a:solidFill>
                  <a:srgbClr val="000000"/>
                </a:solidFill>
                <a:latin typeface="Arial" panose="020B0604020202020204" pitchFamily="34" charset="0"/>
              </a:rPr>
              <a:t>Western MD Rail Trail </a:t>
            </a:r>
            <a:r>
              <a:rPr lang="en-US" sz="1200" dirty="0">
                <a:solidFill>
                  <a:srgbClr val="000000"/>
                </a:solidFill>
                <a:latin typeface="Arial" panose="020B0604020202020204" pitchFamily="34" charset="0"/>
              </a:rPr>
              <a:t>after breakfast.</a:t>
            </a:r>
          </a:p>
          <a:p>
            <a:pPr marL="173038" indent="-173038">
              <a:buFont typeface="Arial" panose="020B0604020202020204" pitchFamily="34" charset="0"/>
              <a:buChar char="•"/>
            </a:pPr>
            <a:r>
              <a:rPr lang="en-US" sz="1200" dirty="0">
                <a:solidFill>
                  <a:srgbClr val="000000"/>
                </a:solidFill>
                <a:latin typeface="Arial" panose="020B0604020202020204" pitchFamily="34" charset="0"/>
              </a:rPr>
              <a:t>MP136.3 – Exit the paved </a:t>
            </a:r>
            <a:r>
              <a:rPr lang="en-US" sz="1200" b="1" i="1" dirty="0">
                <a:solidFill>
                  <a:srgbClr val="000000"/>
                </a:solidFill>
                <a:latin typeface="Arial" panose="020B0604020202020204" pitchFamily="34" charset="0"/>
              </a:rPr>
              <a:t>Western MD Rail Trail </a:t>
            </a:r>
            <a:r>
              <a:rPr lang="en-US" sz="1200" dirty="0">
                <a:solidFill>
                  <a:srgbClr val="000000"/>
                </a:solidFill>
                <a:latin typeface="Arial" panose="020B0604020202020204" pitchFamily="34" charset="0"/>
              </a:rPr>
              <a:t>back onto the C&amp;O Towpath.</a:t>
            </a:r>
          </a:p>
          <a:p>
            <a:pPr marL="173038" indent="-173038">
              <a:buFont typeface="Arial" panose="020B0604020202020204" pitchFamily="34" charset="0"/>
              <a:buChar char="•"/>
            </a:pPr>
            <a:r>
              <a:rPr lang="en-US" sz="1200" dirty="0">
                <a:solidFill>
                  <a:srgbClr val="000000"/>
                </a:solidFill>
                <a:latin typeface="Arial" panose="020B0604020202020204" pitchFamily="34" charset="0"/>
              </a:rPr>
              <a:t>MP140.9 – Fifteen Mile Creek </a:t>
            </a:r>
            <a:r>
              <a:rPr lang="en-US" sz="1200" dirty="0" err="1">
                <a:solidFill>
                  <a:srgbClr val="000000"/>
                </a:solidFill>
                <a:latin typeface="Arial" panose="020B0604020202020204" pitchFamily="34" charset="0"/>
              </a:rPr>
              <a:t>Aquaduct</a:t>
            </a:r>
            <a:endParaRPr lang="en-US" sz="1200" dirty="0">
              <a:solidFill>
                <a:srgbClr val="000000"/>
              </a:solidFill>
              <a:latin typeface="Arial" panose="020B0604020202020204" pitchFamily="34" charset="0"/>
            </a:endParaRPr>
          </a:p>
          <a:p>
            <a:pPr marL="173038" indent="-173038">
              <a:buFont typeface="Arial" panose="020B0604020202020204" pitchFamily="34" charset="0"/>
              <a:buChar char="•"/>
            </a:pPr>
            <a:r>
              <a:rPr lang="en-US" sz="1200" dirty="0">
                <a:solidFill>
                  <a:srgbClr val="000000"/>
                </a:solidFill>
                <a:latin typeface="Arial" panose="020B0604020202020204" pitchFamily="34" charset="0"/>
              </a:rPr>
              <a:t>MP141 – Little Orleans, MD</a:t>
            </a:r>
          </a:p>
          <a:p>
            <a:pPr marL="173038" indent="-173038">
              <a:buFont typeface="Arial" panose="020B0604020202020204" pitchFamily="34" charset="0"/>
              <a:buChar char="•"/>
            </a:pPr>
            <a:r>
              <a:rPr lang="en-US" sz="1200" dirty="0">
                <a:solidFill>
                  <a:srgbClr val="000000"/>
                </a:solidFill>
                <a:latin typeface="Arial" panose="020B0604020202020204" pitchFamily="34" charset="0"/>
              </a:rPr>
              <a:t>MP155.2 – </a:t>
            </a:r>
            <a:r>
              <a:rPr lang="en-US" sz="1200" b="1" i="1" dirty="0">
                <a:solidFill>
                  <a:srgbClr val="000000"/>
                </a:solidFill>
                <a:latin typeface="Arial" panose="020B0604020202020204" pitchFamily="34" charset="0"/>
              </a:rPr>
              <a:t>Paw </a:t>
            </a:r>
            <a:r>
              <a:rPr lang="en-US" sz="1200" b="1" i="1" dirty="0" err="1">
                <a:solidFill>
                  <a:srgbClr val="000000"/>
                </a:solidFill>
                <a:latin typeface="Arial" panose="020B0604020202020204" pitchFamily="34" charset="0"/>
              </a:rPr>
              <a:t>Paw</a:t>
            </a:r>
            <a:r>
              <a:rPr lang="en-US" sz="1200" b="1" i="1" dirty="0">
                <a:solidFill>
                  <a:srgbClr val="000000"/>
                </a:solidFill>
                <a:latin typeface="Arial" panose="020B0604020202020204" pitchFamily="34" charset="0"/>
              </a:rPr>
              <a:t> Tunnel</a:t>
            </a:r>
            <a:r>
              <a:rPr lang="en-US" sz="1200" dirty="0">
                <a:solidFill>
                  <a:srgbClr val="000000"/>
                </a:solidFill>
                <a:latin typeface="Arial" panose="020B0604020202020204" pitchFamily="34" charset="0"/>
              </a:rPr>
              <a:t>.  We will likely need to walk bikes for 0.6 mi through this tunnel.  Canal and small, uneven side path in tunnel.  See photos next slide.  Stop at tunnel entrance/exit and hike to top (good photo op).</a:t>
            </a:r>
          </a:p>
          <a:p>
            <a:pPr marL="173038" indent="-173038">
              <a:buFont typeface="Arial" panose="020B0604020202020204" pitchFamily="34" charset="0"/>
              <a:buChar char="•"/>
            </a:pPr>
            <a:r>
              <a:rPr lang="en-US" sz="1200" dirty="0">
                <a:solidFill>
                  <a:srgbClr val="000000"/>
                </a:solidFill>
                <a:latin typeface="Arial" panose="020B0604020202020204" pitchFamily="34" charset="0"/>
              </a:rPr>
              <a:t>MP156.2 – </a:t>
            </a:r>
            <a:r>
              <a:rPr lang="en-US" sz="1200" b="1" i="1" dirty="0">
                <a:solidFill>
                  <a:srgbClr val="000000"/>
                </a:solidFill>
                <a:latin typeface="Arial" panose="020B0604020202020204" pitchFamily="34" charset="0"/>
              </a:rPr>
              <a:t>Wrenwood Inn B&amp;B (</a:t>
            </a:r>
            <a:r>
              <a:rPr lang="en-US" sz="1200" b="1" i="1" dirty="0" err="1">
                <a:solidFill>
                  <a:srgbClr val="000000"/>
                </a:solidFill>
                <a:latin typeface="Arial" panose="020B0604020202020204" pitchFamily="34" charset="0"/>
              </a:rPr>
              <a:t>PawPaw</a:t>
            </a:r>
            <a:r>
              <a:rPr lang="en-US" sz="1200" b="1" i="1" dirty="0">
                <a:solidFill>
                  <a:srgbClr val="000000"/>
                </a:solidFill>
                <a:latin typeface="Arial" panose="020B0604020202020204" pitchFamily="34" charset="0"/>
              </a:rPr>
              <a:t>, WV) </a:t>
            </a:r>
            <a:r>
              <a:rPr lang="en-US" sz="1200" dirty="0">
                <a:solidFill>
                  <a:srgbClr val="000000"/>
                </a:solidFill>
                <a:latin typeface="Arial" panose="020B0604020202020204" pitchFamily="34" charset="0"/>
              </a:rPr>
              <a:t>serves lunch 11-1.  0.5 mi off of the C&amp;O Towpath.</a:t>
            </a:r>
          </a:p>
          <a:p>
            <a:pPr marL="173038" indent="-173038">
              <a:buFont typeface="Arial" panose="020B0604020202020204" pitchFamily="34" charset="0"/>
              <a:buChar char="•"/>
            </a:pPr>
            <a:r>
              <a:rPr lang="en-US" sz="1200" dirty="0">
                <a:solidFill>
                  <a:srgbClr val="000000"/>
                </a:solidFill>
                <a:latin typeface="Arial" panose="020B0604020202020204" pitchFamily="34" charset="0"/>
              </a:rPr>
              <a:t>MP166.7 – </a:t>
            </a:r>
            <a:r>
              <a:rPr lang="en-US" sz="1200" b="1" i="1" dirty="0">
                <a:solidFill>
                  <a:srgbClr val="000000"/>
                </a:solidFill>
                <a:latin typeface="Arial" panose="020B0604020202020204" pitchFamily="34" charset="0"/>
              </a:rPr>
              <a:t>School House Kitchen </a:t>
            </a:r>
            <a:r>
              <a:rPr lang="en-US" sz="1200" dirty="0">
                <a:solidFill>
                  <a:srgbClr val="000000"/>
                </a:solidFill>
                <a:latin typeface="Arial" panose="020B0604020202020204" pitchFamily="34" charset="0"/>
              </a:rPr>
              <a:t>(</a:t>
            </a:r>
            <a:r>
              <a:rPr lang="en-US" sz="1200" dirty="0"/>
              <a:t>19210 </a:t>
            </a:r>
            <a:r>
              <a:rPr lang="en-US" sz="1200" dirty="0" err="1"/>
              <a:t>Opessa</a:t>
            </a:r>
            <a:r>
              <a:rPr lang="en-US" sz="1200" dirty="0"/>
              <a:t> St SE, Oldtown, MD (301) 478-5189) - Possible</a:t>
            </a:r>
            <a:r>
              <a:rPr lang="en-US" sz="1200" dirty="0">
                <a:solidFill>
                  <a:srgbClr val="000000"/>
                </a:solidFill>
                <a:latin typeface="Arial" panose="020B0604020202020204" pitchFamily="34" charset="0"/>
              </a:rPr>
              <a:t> late lunch.</a:t>
            </a:r>
          </a:p>
          <a:p>
            <a:pPr marL="173038" indent="-173038">
              <a:buFont typeface="Arial" panose="020B0604020202020204" pitchFamily="34" charset="0"/>
              <a:buChar char="•"/>
            </a:pPr>
            <a:r>
              <a:rPr lang="en-US" sz="1200" dirty="0">
                <a:solidFill>
                  <a:srgbClr val="000000"/>
                </a:solidFill>
                <a:latin typeface="Arial" panose="020B0604020202020204" pitchFamily="34" charset="0"/>
              </a:rPr>
              <a:t>MP184.5 – </a:t>
            </a:r>
            <a:r>
              <a:rPr lang="en-US" sz="1200" b="1" i="1" dirty="0">
                <a:solidFill>
                  <a:srgbClr val="000000"/>
                </a:solidFill>
                <a:latin typeface="Arial" panose="020B0604020202020204" pitchFamily="34" charset="0"/>
              </a:rPr>
              <a:t>Cumberland YMCA</a:t>
            </a:r>
            <a:r>
              <a:rPr lang="en-US" sz="1200" dirty="0">
                <a:solidFill>
                  <a:srgbClr val="000000"/>
                </a:solidFill>
                <a:latin typeface="Arial" panose="020B0604020202020204" pitchFamily="34" charset="0"/>
              </a:rPr>
              <a:t> - End of the C&amp;O Towpath.  We will start the Great Allegheny Passage (GAP) tomorrow.  See notes on upcoming slide.  Many restaurants in Cumberland.</a:t>
            </a:r>
            <a:endParaRPr lang="en-US" sz="1200" b="1" i="1" dirty="0">
              <a:solidFill>
                <a:srgbClr val="000000"/>
              </a:solidFill>
              <a:latin typeface="Arial" panose="020B0604020202020204" pitchFamily="34" charset="0"/>
            </a:endParaRPr>
          </a:p>
        </p:txBody>
      </p:sp>
      <p:sp>
        <p:nvSpPr>
          <p:cNvPr id="7" name="Rectangle 6">
            <a:extLst>
              <a:ext uri="{FF2B5EF4-FFF2-40B4-BE49-F238E27FC236}">
                <a16:creationId xmlns:a16="http://schemas.microsoft.com/office/drawing/2014/main" id="{862DB120-EA04-444D-9B53-E11E026668AD}"/>
              </a:ext>
            </a:extLst>
          </p:cNvPr>
          <p:cNvSpPr/>
          <p:nvPr/>
        </p:nvSpPr>
        <p:spPr>
          <a:xfrm>
            <a:off x="4374610" y="5193792"/>
            <a:ext cx="1969950" cy="369332"/>
          </a:xfrm>
          <a:prstGeom prst="rect">
            <a:avLst/>
          </a:prstGeom>
          <a:solidFill>
            <a:schemeClr val="bg1"/>
          </a:solidFill>
          <a:ln w="28575">
            <a:solidFill>
              <a:srgbClr val="FF0000"/>
            </a:solidFill>
          </a:ln>
        </p:spPr>
        <p:txBody>
          <a:bodyPr wrap="square">
            <a:spAutoFit/>
          </a:bodyPr>
          <a:lstStyle/>
          <a:p>
            <a:r>
              <a:rPr lang="en-US" b="1" i="1" dirty="0" err="1">
                <a:solidFill>
                  <a:srgbClr val="FF0000"/>
                </a:solidFill>
                <a:latin typeface="Arial" panose="020B0604020202020204" pitchFamily="34" charset="0"/>
              </a:rPr>
              <a:t>PawPaw</a:t>
            </a:r>
            <a:r>
              <a:rPr lang="en-US" b="1" i="1" dirty="0">
                <a:solidFill>
                  <a:srgbClr val="FF0000"/>
                </a:solidFill>
                <a:latin typeface="Arial" panose="020B0604020202020204" pitchFamily="34" charset="0"/>
              </a:rPr>
              <a:t> Tunnel</a:t>
            </a:r>
            <a:endParaRPr lang="en-US" b="1" i="1" dirty="0">
              <a:solidFill>
                <a:srgbClr val="FF0000"/>
              </a:solidFill>
            </a:endParaRPr>
          </a:p>
        </p:txBody>
      </p:sp>
      <p:sp>
        <p:nvSpPr>
          <p:cNvPr id="10" name="Left Brace 9">
            <a:extLst>
              <a:ext uri="{FF2B5EF4-FFF2-40B4-BE49-F238E27FC236}">
                <a16:creationId xmlns:a16="http://schemas.microsoft.com/office/drawing/2014/main" id="{ACF45C8E-7DD5-4378-99E3-EF3CEE1EBE23}"/>
              </a:ext>
            </a:extLst>
          </p:cNvPr>
          <p:cNvSpPr/>
          <p:nvPr/>
        </p:nvSpPr>
        <p:spPr>
          <a:xfrm rot="1262738">
            <a:off x="6455684" y="5322287"/>
            <a:ext cx="217020" cy="65919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303886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6971E8-1CFC-4C32-82BA-CABFD8455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9660"/>
            <a:ext cx="3813517" cy="2860138"/>
          </a:xfrm>
          <a:prstGeom prst="rect">
            <a:avLst/>
          </a:prstGeom>
        </p:spPr>
      </p:pic>
      <p:pic>
        <p:nvPicPr>
          <p:cNvPr id="8" name="Picture 7">
            <a:extLst>
              <a:ext uri="{FF2B5EF4-FFF2-40B4-BE49-F238E27FC236}">
                <a16:creationId xmlns:a16="http://schemas.microsoft.com/office/drawing/2014/main" id="{403F5B9A-B1AE-457F-BAE0-3D015150A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916" y="414140"/>
            <a:ext cx="3813517" cy="2860138"/>
          </a:xfrm>
          <a:prstGeom prst="rect">
            <a:avLst/>
          </a:prstGeom>
        </p:spPr>
      </p:pic>
      <p:sp>
        <p:nvSpPr>
          <p:cNvPr id="10" name="TextBox 9">
            <a:extLst>
              <a:ext uri="{FF2B5EF4-FFF2-40B4-BE49-F238E27FC236}">
                <a16:creationId xmlns:a16="http://schemas.microsoft.com/office/drawing/2014/main" id="{D56C8BBE-8CE8-40B3-99F1-9E21C2BC4663}"/>
              </a:ext>
            </a:extLst>
          </p:cNvPr>
          <p:cNvSpPr txBox="1"/>
          <p:nvPr/>
        </p:nvSpPr>
        <p:spPr>
          <a:xfrm>
            <a:off x="0" y="3274492"/>
            <a:ext cx="7713433" cy="584775"/>
          </a:xfrm>
          <a:prstGeom prst="rect">
            <a:avLst/>
          </a:prstGeom>
          <a:noFill/>
        </p:spPr>
        <p:txBody>
          <a:bodyPr wrap="square" rtlCol="0">
            <a:spAutoFit/>
          </a:bodyPr>
          <a:lstStyle/>
          <a:p>
            <a:r>
              <a:rPr lang="en-US" sz="1600" dirty="0"/>
              <a:t>Paw </a:t>
            </a:r>
            <a:r>
              <a:rPr lang="en-US" sz="1600" dirty="0" err="1"/>
              <a:t>Paw</a:t>
            </a:r>
            <a:r>
              <a:rPr lang="en-US" sz="1600" dirty="0"/>
              <a:t> Tunnel (MP155.2 – MP155.8) – Canal inside tunnel with small, uneven side path.  May have to walk bikes (3100’ or 0.6 mi).</a:t>
            </a:r>
          </a:p>
        </p:txBody>
      </p:sp>
      <p:pic>
        <p:nvPicPr>
          <p:cNvPr id="3" name="Picture 2">
            <a:extLst>
              <a:ext uri="{FF2B5EF4-FFF2-40B4-BE49-F238E27FC236}">
                <a16:creationId xmlns:a16="http://schemas.microsoft.com/office/drawing/2014/main" id="{961DD964-F058-4457-832A-C9A044F79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7842" y="407960"/>
            <a:ext cx="3771900" cy="2823537"/>
          </a:xfrm>
          <a:prstGeom prst="rect">
            <a:avLst/>
          </a:prstGeom>
        </p:spPr>
      </p:pic>
      <p:sp>
        <p:nvSpPr>
          <p:cNvPr id="7" name="TextBox 6">
            <a:extLst>
              <a:ext uri="{FF2B5EF4-FFF2-40B4-BE49-F238E27FC236}">
                <a16:creationId xmlns:a16="http://schemas.microsoft.com/office/drawing/2014/main" id="{F8E735DF-91CD-4319-8F34-1C69A08FC5B7}"/>
              </a:ext>
            </a:extLst>
          </p:cNvPr>
          <p:cNvSpPr txBox="1"/>
          <p:nvPr/>
        </p:nvSpPr>
        <p:spPr>
          <a:xfrm>
            <a:off x="7799832" y="3274278"/>
            <a:ext cx="4392168" cy="830997"/>
          </a:xfrm>
          <a:prstGeom prst="rect">
            <a:avLst/>
          </a:prstGeom>
          <a:noFill/>
        </p:spPr>
        <p:txBody>
          <a:bodyPr wrap="square" rtlCol="0">
            <a:spAutoFit/>
          </a:bodyPr>
          <a:lstStyle/>
          <a:p>
            <a:r>
              <a:rPr lang="en-US" sz="1600" dirty="0" err="1"/>
              <a:t>PawPaw</a:t>
            </a:r>
            <a:r>
              <a:rPr lang="en-US" sz="1600" dirty="0"/>
              <a:t> Tunnel (MP155.8) – Upstream entrance to the tunnel (we will exit here). </a:t>
            </a:r>
            <a:r>
              <a:rPr lang="en-US" sz="1600" dirty="0">
                <a:hlinkClick r:id="rId5"/>
              </a:rPr>
              <a:t>http://bikewashington.org/canal/canal_l.php</a:t>
            </a:r>
            <a:r>
              <a:rPr lang="en-US" sz="1600" dirty="0"/>
              <a:t> </a:t>
            </a:r>
          </a:p>
        </p:txBody>
      </p:sp>
      <p:sp>
        <p:nvSpPr>
          <p:cNvPr id="4" name="Rectangle 3">
            <a:extLst>
              <a:ext uri="{FF2B5EF4-FFF2-40B4-BE49-F238E27FC236}">
                <a16:creationId xmlns:a16="http://schemas.microsoft.com/office/drawing/2014/main" id="{08D11FF9-09F0-453F-AE1E-0040B846E530}"/>
              </a:ext>
            </a:extLst>
          </p:cNvPr>
          <p:cNvSpPr/>
          <p:nvPr/>
        </p:nvSpPr>
        <p:spPr>
          <a:xfrm>
            <a:off x="0" y="4114800"/>
            <a:ext cx="12192000" cy="2800767"/>
          </a:xfrm>
          <a:prstGeom prst="rect">
            <a:avLst/>
          </a:prstGeom>
        </p:spPr>
        <p:txBody>
          <a:bodyPr wrap="square">
            <a:spAutoFit/>
          </a:bodyPr>
          <a:lstStyle/>
          <a:p>
            <a:r>
              <a:rPr lang="en-US" sz="1600" dirty="0">
                <a:solidFill>
                  <a:srgbClr val="222222"/>
                </a:solidFill>
                <a:latin typeface="Arial" panose="020B0604020202020204" pitchFamily="34" charset="0"/>
              </a:rPr>
              <a:t>The </a:t>
            </a:r>
            <a:r>
              <a:rPr lang="en-US" sz="1600" b="1" dirty="0">
                <a:solidFill>
                  <a:srgbClr val="222222"/>
                </a:solidFill>
                <a:latin typeface="Arial" panose="020B0604020202020204" pitchFamily="34" charset="0"/>
              </a:rPr>
              <a:t>Paw </a:t>
            </a:r>
            <a:r>
              <a:rPr lang="en-US" sz="1600" b="1" dirty="0" err="1">
                <a:solidFill>
                  <a:srgbClr val="222222"/>
                </a:solidFill>
                <a:latin typeface="Arial" panose="020B0604020202020204" pitchFamily="34" charset="0"/>
              </a:rPr>
              <a:t>Paw</a:t>
            </a:r>
            <a:r>
              <a:rPr lang="en-US" sz="1600" b="1" dirty="0">
                <a:solidFill>
                  <a:srgbClr val="222222"/>
                </a:solidFill>
                <a:latin typeface="Arial" panose="020B0604020202020204" pitchFamily="34" charset="0"/>
              </a:rPr>
              <a:t> Tunnel</a:t>
            </a:r>
            <a:r>
              <a:rPr lang="en-US" sz="1600" dirty="0">
                <a:solidFill>
                  <a:srgbClr val="222222"/>
                </a:solidFill>
                <a:latin typeface="Arial" panose="020B0604020202020204" pitchFamily="34" charset="0"/>
              </a:rPr>
              <a:t> is a 3,118-foot-long (950 m) </a:t>
            </a:r>
            <a:r>
              <a:rPr lang="en-US" sz="1600" dirty="0">
                <a:solidFill>
                  <a:srgbClr val="0645AD"/>
                </a:solidFill>
                <a:latin typeface="Arial" panose="020B0604020202020204" pitchFamily="34" charset="0"/>
              </a:rPr>
              <a:t>canal tunnel</a:t>
            </a:r>
            <a:r>
              <a:rPr lang="en-US" sz="1600" dirty="0">
                <a:solidFill>
                  <a:srgbClr val="222222"/>
                </a:solidFill>
                <a:latin typeface="Arial" panose="020B0604020202020204" pitchFamily="34" charset="0"/>
              </a:rPr>
              <a:t> on the </a:t>
            </a:r>
            <a:r>
              <a:rPr lang="en-US" sz="1600" dirty="0">
                <a:solidFill>
                  <a:srgbClr val="0645AD"/>
                </a:solidFill>
                <a:latin typeface="Arial" panose="020B0604020202020204" pitchFamily="34" charset="0"/>
              </a:rPr>
              <a:t>Chesapeake and Ohio Canal</a:t>
            </a:r>
            <a:r>
              <a:rPr lang="en-US" sz="1600" dirty="0">
                <a:solidFill>
                  <a:srgbClr val="222222"/>
                </a:solidFill>
                <a:latin typeface="Arial" panose="020B0604020202020204" pitchFamily="34" charset="0"/>
              </a:rPr>
              <a:t> (C&amp;O) in </a:t>
            </a:r>
            <a:r>
              <a:rPr lang="en-US" sz="1600" dirty="0">
                <a:solidFill>
                  <a:srgbClr val="0645AD"/>
                </a:solidFill>
                <a:latin typeface="Arial" panose="020B0604020202020204" pitchFamily="34" charset="0"/>
              </a:rPr>
              <a:t>Allegany County, Maryland</a:t>
            </a:r>
            <a:r>
              <a:rPr lang="en-US" sz="1600" dirty="0">
                <a:solidFill>
                  <a:srgbClr val="222222"/>
                </a:solidFill>
                <a:latin typeface="Arial" panose="020B0604020202020204" pitchFamily="34" charset="0"/>
              </a:rPr>
              <a:t>. Located near </a:t>
            </a:r>
            <a:r>
              <a:rPr lang="en-US" sz="1600" dirty="0">
                <a:solidFill>
                  <a:srgbClr val="0645AD"/>
                </a:solidFill>
                <a:latin typeface="Arial" panose="020B0604020202020204" pitchFamily="34" charset="0"/>
              </a:rPr>
              <a:t>Paw </a:t>
            </a:r>
            <a:r>
              <a:rPr lang="en-US" sz="1600" dirty="0" err="1">
                <a:solidFill>
                  <a:srgbClr val="0645AD"/>
                </a:solidFill>
                <a:latin typeface="Arial" panose="020B0604020202020204" pitchFamily="34" charset="0"/>
              </a:rPr>
              <a:t>Paw</a:t>
            </a:r>
            <a:r>
              <a:rPr lang="en-US" sz="1600" dirty="0">
                <a:solidFill>
                  <a:srgbClr val="0645AD"/>
                </a:solidFill>
                <a:latin typeface="Arial" panose="020B0604020202020204" pitchFamily="34" charset="0"/>
              </a:rPr>
              <a:t>, West Virginia</a:t>
            </a:r>
            <a:r>
              <a:rPr lang="en-US" sz="1600" dirty="0">
                <a:solidFill>
                  <a:srgbClr val="222222"/>
                </a:solidFill>
                <a:latin typeface="Arial" panose="020B0604020202020204" pitchFamily="34" charset="0"/>
              </a:rPr>
              <a:t>, it was built to bypass the Paw </a:t>
            </a:r>
            <a:r>
              <a:rPr lang="en-US" sz="1600" dirty="0" err="1">
                <a:solidFill>
                  <a:srgbClr val="222222"/>
                </a:solidFill>
                <a:latin typeface="Arial" panose="020B0604020202020204" pitchFamily="34" charset="0"/>
              </a:rPr>
              <a:t>Paw</a:t>
            </a:r>
            <a:r>
              <a:rPr lang="en-US" sz="1600" dirty="0">
                <a:solidFill>
                  <a:srgbClr val="222222"/>
                </a:solidFill>
                <a:latin typeface="Arial" panose="020B0604020202020204" pitchFamily="34" charset="0"/>
              </a:rPr>
              <a:t> Bends, a six-mile (9.7 km) stretch of the </a:t>
            </a:r>
            <a:r>
              <a:rPr lang="en-US" sz="1600" dirty="0">
                <a:solidFill>
                  <a:srgbClr val="0645AD"/>
                </a:solidFill>
                <a:latin typeface="Arial" panose="020B0604020202020204" pitchFamily="34" charset="0"/>
              </a:rPr>
              <a:t>Potomac River</a:t>
            </a:r>
            <a:r>
              <a:rPr lang="en-US" sz="1600" dirty="0">
                <a:solidFill>
                  <a:srgbClr val="222222"/>
                </a:solidFill>
                <a:latin typeface="Arial" panose="020B0604020202020204" pitchFamily="34" charset="0"/>
              </a:rPr>
              <a:t> containing five horseshoe-shaped bends. The town, the bends, and the tunnel take their name from the </a:t>
            </a:r>
            <a:r>
              <a:rPr lang="en-US" sz="1600" dirty="0">
                <a:solidFill>
                  <a:srgbClr val="0645AD"/>
                </a:solidFill>
                <a:latin typeface="Arial" panose="020B0604020202020204" pitchFamily="34" charset="0"/>
                <a:hlinkClick r:id="rId6" tooltip="Asimina triloba"/>
              </a:rPr>
              <a:t>pawpaw</a:t>
            </a:r>
            <a:r>
              <a:rPr lang="en-US" sz="1600" dirty="0">
                <a:solidFill>
                  <a:srgbClr val="222222"/>
                </a:solidFill>
                <a:latin typeface="Arial" panose="020B0604020202020204" pitchFamily="34" charset="0"/>
              </a:rPr>
              <a:t> trees that grow prolifically along nearby ridges.</a:t>
            </a:r>
          </a:p>
          <a:p>
            <a:r>
              <a:rPr lang="en-US" sz="1600" dirty="0">
                <a:solidFill>
                  <a:srgbClr val="222222"/>
                </a:solidFill>
                <a:latin typeface="Arial" panose="020B0604020202020204" pitchFamily="34" charset="0"/>
              </a:rPr>
              <a:t>Built using more than six million bricks, the tunnel has been described as "</a:t>
            </a:r>
            <a:r>
              <a:rPr lang="en-US" sz="1600" dirty="0">
                <a:solidFill>
                  <a:srgbClr val="3366BB"/>
                </a:solidFill>
                <a:latin typeface="Arial" panose="020B0604020202020204" pitchFamily="34" charset="0"/>
              </a:rPr>
              <a:t>the greatest engineering marvel along the Chesapeake &amp; Ohio Canal National Historical Park.</a:t>
            </a:r>
            <a:r>
              <a:rPr lang="en-US" sz="1600" dirty="0">
                <a:solidFill>
                  <a:srgbClr val="222222"/>
                </a:solidFill>
                <a:latin typeface="Arial" panose="020B0604020202020204" pitchFamily="34" charset="0"/>
              </a:rPr>
              <a:t>" Located at milepost 155.2, the tunnel served to eliminate six miles of canal and is credited with contributing to the economic success of nearby Cumberland, Maryland.</a:t>
            </a:r>
          </a:p>
          <a:p>
            <a:r>
              <a:rPr lang="en-US" sz="1600" dirty="0">
                <a:solidFill>
                  <a:srgbClr val="222222"/>
                </a:solidFill>
                <a:latin typeface="Arial" panose="020B0604020202020204" pitchFamily="34" charset="0"/>
              </a:rPr>
              <a:t>Construction on the tunnel began in 1836 and was expected to be completed within two years at a total cost of $33,500. But the project proved far more complicated and costly than expected, and the tunnel would not open until 1850, more than a decade behind schedule.</a:t>
            </a:r>
          </a:p>
          <a:p>
            <a:r>
              <a:rPr lang="en-US" sz="1600" dirty="0">
                <a:solidFill>
                  <a:srgbClr val="222222"/>
                </a:solidFill>
                <a:latin typeface="Arial" panose="020B0604020202020204" pitchFamily="34" charset="0"/>
                <a:hlinkClick r:id="rId7"/>
              </a:rPr>
              <a:t>https://en.wikipedia.org/wiki/Paw_Paw_Tunnel</a:t>
            </a:r>
            <a:r>
              <a:rPr lang="en-US" sz="1600" dirty="0">
                <a:solidFill>
                  <a:srgbClr val="222222"/>
                </a:solidFill>
                <a:latin typeface="Arial" panose="020B0604020202020204" pitchFamily="34" charset="0"/>
              </a:rPr>
              <a:t> </a:t>
            </a:r>
            <a:endParaRPr lang="en-US" sz="1600" b="0" i="0" u="none" strike="noStrike" dirty="0">
              <a:solidFill>
                <a:srgbClr val="222222"/>
              </a:solidFill>
              <a:effectLst/>
              <a:latin typeface="Arial" panose="020B0604020202020204" pitchFamily="34" charset="0"/>
            </a:endParaRPr>
          </a:p>
        </p:txBody>
      </p:sp>
      <p:sp>
        <p:nvSpPr>
          <p:cNvPr id="5" name="Rectangle 4">
            <a:extLst>
              <a:ext uri="{FF2B5EF4-FFF2-40B4-BE49-F238E27FC236}">
                <a16:creationId xmlns:a16="http://schemas.microsoft.com/office/drawing/2014/main" id="{886C59EF-B37E-474D-B63F-1D0E760BB1D4}"/>
              </a:ext>
            </a:extLst>
          </p:cNvPr>
          <p:cNvSpPr/>
          <p:nvPr/>
        </p:nvSpPr>
        <p:spPr>
          <a:xfrm>
            <a:off x="0" y="-34499"/>
            <a:ext cx="2654509" cy="461665"/>
          </a:xfrm>
          <a:prstGeom prst="rect">
            <a:avLst/>
          </a:prstGeom>
        </p:spPr>
        <p:txBody>
          <a:bodyPr wrap="none">
            <a:spAutoFit/>
          </a:bodyPr>
          <a:lstStyle/>
          <a:p>
            <a:r>
              <a:rPr lang="en-US" sz="2400" b="1" dirty="0">
                <a:solidFill>
                  <a:srgbClr val="FF0000"/>
                </a:solidFill>
                <a:latin typeface="Arial" panose="020B0604020202020204" pitchFamily="34" charset="0"/>
              </a:rPr>
              <a:t>Paw </a:t>
            </a:r>
            <a:r>
              <a:rPr lang="en-US" sz="2400" b="1" dirty="0" err="1">
                <a:solidFill>
                  <a:srgbClr val="FF0000"/>
                </a:solidFill>
                <a:latin typeface="Arial" panose="020B0604020202020204" pitchFamily="34" charset="0"/>
              </a:rPr>
              <a:t>Paw</a:t>
            </a:r>
            <a:r>
              <a:rPr lang="en-US" sz="2400" b="1" dirty="0">
                <a:solidFill>
                  <a:srgbClr val="FF0000"/>
                </a:solidFill>
                <a:latin typeface="Arial" panose="020B0604020202020204" pitchFamily="34" charset="0"/>
              </a:rPr>
              <a:t> Tunnel</a:t>
            </a:r>
            <a:r>
              <a:rPr lang="en-US" sz="2400" dirty="0">
                <a:solidFill>
                  <a:srgbClr val="FF0000"/>
                </a:solidFill>
                <a:latin typeface="Arial" panose="020B0604020202020204" pitchFamily="34" charset="0"/>
              </a:rPr>
              <a:t> </a:t>
            </a:r>
            <a:endParaRPr lang="en-US" sz="2400" dirty="0">
              <a:solidFill>
                <a:srgbClr val="FF0000"/>
              </a:solidFill>
            </a:endParaRPr>
          </a:p>
        </p:txBody>
      </p:sp>
    </p:spTree>
    <p:extLst>
      <p:ext uri="{BB962C8B-B14F-4D97-AF65-F5344CB8AC3E}">
        <p14:creationId xmlns:p14="http://schemas.microsoft.com/office/powerpoint/2010/main" val="1435158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9831F3-8252-401C-A097-AE649A3FB3E8}"/>
              </a:ext>
            </a:extLst>
          </p:cNvPr>
          <p:cNvPicPr>
            <a:picLocks noChangeAspect="1"/>
          </p:cNvPicPr>
          <p:nvPr/>
        </p:nvPicPr>
        <p:blipFill rotWithShape="1">
          <a:blip r:embed="rId2"/>
          <a:srcRect l="17398" t="7639"/>
          <a:stretch/>
        </p:blipFill>
        <p:spPr>
          <a:xfrm>
            <a:off x="-1" y="369332"/>
            <a:ext cx="7776695" cy="6488668"/>
          </a:xfrm>
          <a:prstGeom prst="rect">
            <a:avLst/>
          </a:prstGeom>
          <a:ln w="28575">
            <a:solidFill>
              <a:srgbClr val="0000FF"/>
            </a:solidFill>
          </a:ln>
        </p:spPr>
      </p:pic>
      <p:sp>
        <p:nvSpPr>
          <p:cNvPr id="3" name="Rectangle 2">
            <a:extLst>
              <a:ext uri="{FF2B5EF4-FFF2-40B4-BE49-F238E27FC236}">
                <a16:creationId xmlns:a16="http://schemas.microsoft.com/office/drawing/2014/main" id="{FEAA070F-0B1A-41EC-A295-38F35A35D2DD}"/>
              </a:ext>
            </a:extLst>
          </p:cNvPr>
          <p:cNvSpPr/>
          <p:nvPr/>
        </p:nvSpPr>
        <p:spPr>
          <a:xfrm>
            <a:off x="0" y="0"/>
            <a:ext cx="4871334" cy="369332"/>
          </a:xfrm>
          <a:prstGeom prst="rect">
            <a:avLst/>
          </a:prstGeom>
        </p:spPr>
        <p:txBody>
          <a:bodyPr wrap="none">
            <a:spAutoFit/>
          </a:bodyPr>
          <a:lstStyle/>
          <a:p>
            <a:r>
              <a:rPr lang="en-US" dirty="0">
                <a:hlinkClick r:id="rId3"/>
              </a:rPr>
              <a:t>https://www.cumberlandymca.org/camping.html</a:t>
            </a:r>
            <a:r>
              <a:rPr lang="en-US" dirty="0"/>
              <a:t> </a:t>
            </a:r>
          </a:p>
        </p:txBody>
      </p:sp>
      <p:sp>
        <p:nvSpPr>
          <p:cNvPr id="4" name="Rectangle 3">
            <a:extLst>
              <a:ext uri="{FF2B5EF4-FFF2-40B4-BE49-F238E27FC236}">
                <a16:creationId xmlns:a16="http://schemas.microsoft.com/office/drawing/2014/main" id="{A57AB93D-80FA-4AD6-90F8-09758BC31A84}"/>
              </a:ext>
            </a:extLst>
          </p:cNvPr>
          <p:cNvSpPr/>
          <p:nvPr/>
        </p:nvSpPr>
        <p:spPr>
          <a:xfrm>
            <a:off x="7776694" y="16907"/>
            <a:ext cx="4415306" cy="8956298"/>
          </a:xfrm>
          <a:prstGeom prst="rect">
            <a:avLst/>
          </a:prstGeom>
        </p:spPr>
        <p:txBody>
          <a:bodyPr wrap="square">
            <a:spAutoFit/>
          </a:bodyPr>
          <a:lstStyle/>
          <a:p>
            <a:r>
              <a:rPr lang="en-US" dirty="0">
                <a:solidFill>
                  <a:srgbClr val="000000"/>
                </a:solidFill>
                <a:latin typeface="Verdana" panose="020B0604030504040204" pitchFamily="34" charset="0"/>
              </a:rPr>
              <a:t>There are two YMCA locations in Cumberland (Riverside and Downtown).  We will use the Riverside location:</a:t>
            </a:r>
          </a:p>
          <a:p>
            <a:endParaRPr lang="en-US" dirty="0">
              <a:solidFill>
                <a:srgbClr val="000000"/>
              </a:solidFill>
              <a:latin typeface="Verdana" panose="020B0604030504040204" pitchFamily="34" charset="0"/>
            </a:endParaRPr>
          </a:p>
          <a:p>
            <a:r>
              <a:rPr lang="en-US" b="1" i="1" dirty="0">
                <a:solidFill>
                  <a:srgbClr val="FF0000"/>
                </a:solidFill>
                <a:latin typeface="Verdana" panose="020B0604030504040204" pitchFamily="34" charset="0"/>
              </a:rPr>
              <a:t>Cumberland YMCA - Riverside</a:t>
            </a:r>
          </a:p>
          <a:p>
            <a:r>
              <a:rPr lang="en-US" b="1" i="1" dirty="0">
                <a:solidFill>
                  <a:srgbClr val="FF0000"/>
                </a:solidFill>
                <a:latin typeface="Verdana" panose="020B0604030504040204" pitchFamily="34" charset="0"/>
              </a:rPr>
              <a:t>601 Kelly Road</a:t>
            </a:r>
            <a:r>
              <a:rPr lang="en-US" b="1" i="1" dirty="0">
                <a:solidFill>
                  <a:srgbClr val="FF0000"/>
                </a:solidFill>
              </a:rPr>
              <a:t/>
            </a:r>
            <a:br>
              <a:rPr lang="en-US" b="1" i="1" dirty="0">
                <a:solidFill>
                  <a:srgbClr val="FF0000"/>
                </a:solidFill>
              </a:rPr>
            </a:br>
            <a:r>
              <a:rPr lang="en-US" b="1" i="1" dirty="0">
                <a:solidFill>
                  <a:srgbClr val="FF0000"/>
                </a:solidFill>
                <a:latin typeface="Verdana" panose="020B0604030504040204" pitchFamily="34" charset="0"/>
              </a:rPr>
              <a:t>Cumberland, MD</a:t>
            </a:r>
          </a:p>
          <a:p>
            <a:endParaRPr lang="en-US" dirty="0">
              <a:solidFill>
                <a:srgbClr val="000000"/>
              </a:solidFill>
              <a:latin typeface="Verdana" panose="020B0604030504040204" pitchFamily="34" charset="0"/>
            </a:endParaRPr>
          </a:p>
          <a:p>
            <a:r>
              <a:rPr lang="en-US" u="sng" dirty="0">
                <a:solidFill>
                  <a:srgbClr val="0000FF"/>
                </a:solidFill>
                <a:latin typeface="Verdana" panose="020B0604030504040204" pitchFamily="34" charset="0"/>
              </a:rPr>
              <a:t>PG made reservations on 2-14-18.</a:t>
            </a:r>
          </a:p>
          <a:p>
            <a:r>
              <a:rPr lang="en-US" dirty="0">
                <a:solidFill>
                  <a:srgbClr val="0000FF"/>
                </a:solidFill>
                <a:latin typeface="Verdana" panose="020B0604030504040204" pitchFamily="34" charset="0"/>
              </a:rPr>
              <a:t>Details:</a:t>
            </a:r>
          </a:p>
          <a:p>
            <a:pPr marL="285750" indent="-285750">
              <a:buFont typeface="Arial" panose="020B0604020202020204" pitchFamily="34" charset="0"/>
              <a:buChar char="•"/>
            </a:pPr>
            <a:r>
              <a:rPr lang="en-US" dirty="0">
                <a:solidFill>
                  <a:srgbClr val="0000FF"/>
                </a:solidFill>
                <a:latin typeface="Verdana" panose="020B0604030504040204" pitchFamily="34" charset="0"/>
              </a:rPr>
              <a:t>Reservation made for 15.</a:t>
            </a:r>
          </a:p>
          <a:p>
            <a:pPr marL="285750" indent="-285750">
              <a:buFont typeface="Arial" panose="020B0604020202020204" pitchFamily="34" charset="0"/>
              <a:buChar char="•"/>
            </a:pPr>
            <a:r>
              <a:rPr lang="en-US" dirty="0">
                <a:solidFill>
                  <a:srgbClr val="0000FF"/>
                </a:solidFill>
                <a:latin typeface="Verdana" panose="020B0604030504040204" pitchFamily="34" charset="0"/>
              </a:rPr>
              <a:t>We pay when we arrive ($12 per cyclist).</a:t>
            </a:r>
          </a:p>
          <a:p>
            <a:pPr marL="285750" indent="-285750">
              <a:buFont typeface="Arial" panose="020B0604020202020204" pitchFamily="34" charset="0"/>
              <a:buChar char="•"/>
            </a:pPr>
            <a:r>
              <a:rPr lang="en-US" dirty="0">
                <a:solidFill>
                  <a:srgbClr val="0000FF"/>
                </a:solidFill>
                <a:latin typeface="Verdana" panose="020B0604030504040204" pitchFamily="34" charset="0"/>
              </a:rPr>
              <a:t>YMCA open until 10pm for using showers.</a:t>
            </a:r>
          </a:p>
          <a:p>
            <a:pPr marL="285750" indent="-285750">
              <a:buFont typeface="Arial" panose="020B0604020202020204" pitchFamily="34" charset="0"/>
              <a:buChar char="•"/>
            </a:pPr>
            <a:r>
              <a:rPr lang="en-US" dirty="0">
                <a:solidFill>
                  <a:srgbClr val="0000FF"/>
                </a:solidFill>
                <a:latin typeface="Verdana" panose="020B0604030504040204" pitchFamily="34" charset="0"/>
              </a:rPr>
              <a:t>Portable bathroom near campsite.</a:t>
            </a:r>
          </a:p>
          <a:p>
            <a:pPr marL="285750" indent="-285750">
              <a:buFont typeface="Arial" panose="020B0604020202020204" pitchFamily="34" charset="0"/>
              <a:buChar char="•"/>
            </a:pPr>
            <a:r>
              <a:rPr lang="en-US" dirty="0">
                <a:solidFill>
                  <a:srgbClr val="0000FF"/>
                </a:solidFill>
                <a:latin typeface="Verdana" panose="020B0604030504040204" pitchFamily="34" charset="0"/>
              </a:rPr>
              <a:t>Web site lists check in and set up after 6pm, but I found out that the time isn’t critical and we can arrive whenever we wish.</a:t>
            </a:r>
          </a:p>
          <a:p>
            <a:pPr marL="285750" indent="-285750">
              <a:buFont typeface="Arial" panose="020B0604020202020204" pitchFamily="34" charset="0"/>
              <a:buChar char="•"/>
            </a:pPr>
            <a:r>
              <a:rPr lang="en-US" dirty="0">
                <a:solidFill>
                  <a:srgbClr val="0000FF"/>
                </a:solidFill>
                <a:latin typeface="Verdana" panose="020B0604030504040204" pitchFamily="34" charset="0"/>
              </a:rPr>
              <a:t>No laundry service at the YMCA, but there is in town. </a:t>
            </a:r>
          </a:p>
          <a:p>
            <a:pPr marL="285750" indent="-285750">
              <a:buFont typeface="Arial" panose="020B0604020202020204" pitchFamily="34" charset="0"/>
              <a:buChar char="•"/>
            </a:pPr>
            <a:endParaRPr lang="en-US" dirty="0">
              <a:solidFill>
                <a:srgbClr val="000000"/>
              </a:solidFill>
              <a:latin typeface="Verdana" panose="020B0604030504040204" pitchFamily="34" charset="0"/>
            </a:endParaRPr>
          </a:p>
          <a:p>
            <a:endParaRPr lang="en-US" dirty="0">
              <a:solidFill>
                <a:srgbClr val="000000"/>
              </a:solidFill>
              <a:latin typeface="Verdana" panose="020B0604030504040204" pitchFamily="34" charset="0"/>
            </a:endParaRPr>
          </a:p>
          <a:p>
            <a:endParaRPr lang="en-US" dirty="0">
              <a:solidFill>
                <a:srgbClr val="000000"/>
              </a:solidFill>
              <a:latin typeface="Verdana" panose="020B0604030504040204" pitchFamily="34" charset="0"/>
            </a:endParaRPr>
          </a:p>
          <a:p>
            <a:endParaRPr lang="en-US" dirty="0">
              <a:solidFill>
                <a:srgbClr val="000000"/>
              </a:solidFill>
              <a:latin typeface="Verdana" panose="020B0604030504040204" pitchFamily="34" charset="0"/>
            </a:endParaRPr>
          </a:p>
          <a:p>
            <a:endParaRPr lang="en-US" dirty="0">
              <a:solidFill>
                <a:srgbClr val="000000"/>
              </a:solidFill>
              <a:latin typeface="Verdana" panose="020B0604030504040204" pitchFamily="34" charset="0"/>
            </a:endParaRPr>
          </a:p>
          <a:p>
            <a:r>
              <a:rPr lang="en-US" dirty="0">
                <a:solidFill>
                  <a:srgbClr val="000000"/>
                </a:solidFill>
                <a:latin typeface="Verdana" panose="020B0604030504040204" pitchFamily="34" charset="0"/>
              </a:rPr>
              <a:t>will call to make reservations.</a:t>
            </a:r>
          </a:p>
          <a:p>
            <a:endParaRPr lang="en-US" dirty="0">
              <a:solidFill>
                <a:srgbClr val="000000"/>
              </a:solidFill>
              <a:latin typeface="Verdana" panose="020B0604030504040204" pitchFamily="34" charset="0"/>
            </a:endParaRPr>
          </a:p>
          <a:p>
            <a:r>
              <a:rPr lang="en-US" dirty="0">
                <a:solidFill>
                  <a:srgbClr val="000000"/>
                </a:solidFill>
                <a:latin typeface="Verdana" panose="020B0604030504040204" pitchFamily="34" charset="0"/>
              </a:rPr>
              <a:t>See map next slide.</a:t>
            </a:r>
            <a:endParaRPr lang="en-US" dirty="0"/>
          </a:p>
        </p:txBody>
      </p:sp>
    </p:spTree>
    <p:extLst>
      <p:ext uri="{BB962C8B-B14F-4D97-AF65-F5344CB8AC3E}">
        <p14:creationId xmlns:p14="http://schemas.microsoft.com/office/powerpoint/2010/main" val="740153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31BD6C5-3213-4E75-85C1-B81785627E8A}"/>
              </a:ext>
            </a:extLst>
          </p:cNvPr>
          <p:cNvGrpSpPr/>
          <p:nvPr/>
        </p:nvGrpSpPr>
        <p:grpSpPr>
          <a:xfrm>
            <a:off x="0" y="1031656"/>
            <a:ext cx="12192000" cy="5826344"/>
            <a:chOff x="0" y="0"/>
            <a:chExt cx="12192000" cy="5826344"/>
          </a:xfrm>
        </p:grpSpPr>
        <p:pic>
          <p:nvPicPr>
            <p:cNvPr id="5" name="Picture 4">
              <a:extLst>
                <a:ext uri="{FF2B5EF4-FFF2-40B4-BE49-F238E27FC236}">
                  <a16:creationId xmlns:a16="http://schemas.microsoft.com/office/drawing/2014/main" id="{42543DF8-58AF-4C79-84F6-D5381C42371F}"/>
                </a:ext>
              </a:extLst>
            </p:cNvPr>
            <p:cNvPicPr>
              <a:picLocks noChangeAspect="1"/>
            </p:cNvPicPr>
            <p:nvPr/>
          </p:nvPicPr>
          <p:blipFill>
            <a:blip r:embed="rId2"/>
            <a:stretch>
              <a:fillRect/>
            </a:stretch>
          </p:blipFill>
          <p:spPr>
            <a:xfrm>
              <a:off x="0" y="0"/>
              <a:ext cx="12192000" cy="5826344"/>
            </a:xfrm>
            <a:prstGeom prst="rect">
              <a:avLst/>
            </a:prstGeom>
          </p:spPr>
        </p:pic>
        <p:sp>
          <p:nvSpPr>
            <p:cNvPr id="6" name="Freeform: Shape 5">
              <a:extLst>
                <a:ext uri="{FF2B5EF4-FFF2-40B4-BE49-F238E27FC236}">
                  <a16:creationId xmlns:a16="http://schemas.microsoft.com/office/drawing/2014/main" id="{24788634-8746-4DF7-83EC-44FADB75D5BB}"/>
                </a:ext>
              </a:extLst>
            </p:cNvPr>
            <p:cNvSpPr/>
            <p:nvPr/>
          </p:nvSpPr>
          <p:spPr>
            <a:xfrm>
              <a:off x="8686800" y="2933700"/>
              <a:ext cx="104775" cy="152455"/>
            </a:xfrm>
            <a:custGeom>
              <a:avLst/>
              <a:gdLst>
                <a:gd name="connsiteX0" fmla="*/ 0 w 104775"/>
                <a:gd name="connsiteY0" fmla="*/ 0 h 152455"/>
                <a:gd name="connsiteX1" fmla="*/ 47625 w 104775"/>
                <a:gd name="connsiteY1" fmla="*/ 38100 h 152455"/>
                <a:gd name="connsiteX2" fmla="*/ 66675 w 104775"/>
                <a:gd name="connsiteY2" fmla="*/ 95250 h 152455"/>
                <a:gd name="connsiteX3" fmla="*/ 76200 w 104775"/>
                <a:gd name="connsiteY3" fmla="*/ 123825 h 152455"/>
                <a:gd name="connsiteX4" fmla="*/ 104775 w 104775"/>
                <a:gd name="connsiteY4" fmla="*/ 152400 h 152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2455">
                  <a:moveTo>
                    <a:pt x="0" y="0"/>
                  </a:moveTo>
                  <a:cubicBezTo>
                    <a:pt x="15875" y="12700"/>
                    <a:pt x="35967" y="21445"/>
                    <a:pt x="47625" y="38100"/>
                  </a:cubicBezTo>
                  <a:cubicBezTo>
                    <a:pt x="59140" y="54551"/>
                    <a:pt x="60325" y="76200"/>
                    <a:pt x="66675" y="95250"/>
                  </a:cubicBezTo>
                  <a:cubicBezTo>
                    <a:pt x="69850" y="104775"/>
                    <a:pt x="70631" y="115471"/>
                    <a:pt x="76200" y="123825"/>
                  </a:cubicBezTo>
                  <a:cubicBezTo>
                    <a:pt x="97011" y="155042"/>
                    <a:pt x="83802" y="152400"/>
                    <a:pt x="104775" y="1524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3512762F-F786-4407-AAFA-492A18C7C556}"/>
                </a:ext>
              </a:extLst>
            </p:cNvPr>
            <p:cNvSpPr/>
            <p:nvPr/>
          </p:nvSpPr>
          <p:spPr>
            <a:xfrm>
              <a:off x="8235892" y="3267075"/>
              <a:ext cx="889058" cy="2543175"/>
            </a:xfrm>
            <a:custGeom>
              <a:avLst/>
              <a:gdLst>
                <a:gd name="connsiteX0" fmla="*/ 650933 w 889058"/>
                <a:gd name="connsiteY0" fmla="*/ 0 h 2543175"/>
                <a:gd name="connsiteX1" fmla="*/ 669983 w 889058"/>
                <a:gd name="connsiteY1" fmla="*/ 47625 h 2543175"/>
                <a:gd name="connsiteX2" fmla="*/ 708083 w 889058"/>
                <a:gd name="connsiteY2" fmla="*/ 104775 h 2543175"/>
                <a:gd name="connsiteX3" fmla="*/ 755708 w 889058"/>
                <a:gd name="connsiteY3" fmla="*/ 190500 h 2543175"/>
                <a:gd name="connsiteX4" fmla="*/ 784283 w 889058"/>
                <a:gd name="connsiteY4" fmla="*/ 219075 h 2543175"/>
                <a:gd name="connsiteX5" fmla="*/ 822383 w 889058"/>
                <a:gd name="connsiteY5" fmla="*/ 276225 h 2543175"/>
                <a:gd name="connsiteX6" fmla="*/ 841433 w 889058"/>
                <a:gd name="connsiteY6" fmla="*/ 304800 h 2543175"/>
                <a:gd name="connsiteX7" fmla="*/ 870008 w 889058"/>
                <a:gd name="connsiteY7" fmla="*/ 361950 h 2543175"/>
                <a:gd name="connsiteX8" fmla="*/ 889058 w 889058"/>
                <a:gd name="connsiteY8" fmla="*/ 466725 h 2543175"/>
                <a:gd name="connsiteX9" fmla="*/ 879533 w 889058"/>
                <a:gd name="connsiteY9" fmla="*/ 695325 h 2543175"/>
                <a:gd name="connsiteX10" fmla="*/ 870008 w 889058"/>
                <a:gd name="connsiteY10" fmla="*/ 742950 h 2543175"/>
                <a:gd name="connsiteX11" fmla="*/ 831908 w 889058"/>
                <a:gd name="connsiteY11" fmla="*/ 828675 h 2543175"/>
                <a:gd name="connsiteX12" fmla="*/ 784283 w 889058"/>
                <a:gd name="connsiteY12" fmla="*/ 933450 h 2543175"/>
                <a:gd name="connsiteX13" fmla="*/ 784283 w 889058"/>
                <a:gd name="connsiteY13" fmla="*/ 933450 h 2543175"/>
                <a:gd name="connsiteX14" fmla="*/ 746183 w 889058"/>
                <a:gd name="connsiteY14" fmla="*/ 990600 h 2543175"/>
                <a:gd name="connsiteX15" fmla="*/ 736658 w 889058"/>
                <a:gd name="connsiteY15" fmla="*/ 1019175 h 2543175"/>
                <a:gd name="connsiteX16" fmla="*/ 679508 w 889058"/>
                <a:gd name="connsiteY16" fmla="*/ 1057275 h 2543175"/>
                <a:gd name="connsiteX17" fmla="*/ 650933 w 889058"/>
                <a:gd name="connsiteY17" fmla="*/ 1085850 h 2543175"/>
                <a:gd name="connsiteX18" fmla="*/ 612833 w 889058"/>
                <a:gd name="connsiteY18" fmla="*/ 1095375 h 2543175"/>
                <a:gd name="connsiteX19" fmla="*/ 527108 w 889058"/>
                <a:gd name="connsiteY19" fmla="*/ 1152525 h 2543175"/>
                <a:gd name="connsiteX20" fmla="*/ 498533 w 889058"/>
                <a:gd name="connsiteY20" fmla="*/ 1171575 h 2543175"/>
                <a:gd name="connsiteX21" fmla="*/ 384233 w 889058"/>
                <a:gd name="connsiteY21" fmla="*/ 1209675 h 2543175"/>
                <a:gd name="connsiteX22" fmla="*/ 355658 w 889058"/>
                <a:gd name="connsiteY22" fmla="*/ 1219200 h 2543175"/>
                <a:gd name="connsiteX23" fmla="*/ 327083 w 889058"/>
                <a:gd name="connsiteY23" fmla="*/ 1228725 h 2543175"/>
                <a:gd name="connsiteX24" fmla="*/ 298508 w 889058"/>
                <a:gd name="connsiteY24" fmla="*/ 1247775 h 2543175"/>
                <a:gd name="connsiteX25" fmla="*/ 231833 w 889058"/>
                <a:gd name="connsiteY25" fmla="*/ 1266825 h 2543175"/>
                <a:gd name="connsiteX26" fmla="*/ 174683 w 889058"/>
                <a:gd name="connsiteY26" fmla="*/ 1295400 h 2543175"/>
                <a:gd name="connsiteX27" fmla="*/ 155633 w 889058"/>
                <a:gd name="connsiteY27" fmla="*/ 1323975 h 2543175"/>
                <a:gd name="connsiteX28" fmla="*/ 127058 w 889058"/>
                <a:gd name="connsiteY28" fmla="*/ 1343025 h 2543175"/>
                <a:gd name="connsiteX29" fmla="*/ 98483 w 889058"/>
                <a:gd name="connsiteY29" fmla="*/ 1371600 h 2543175"/>
                <a:gd name="connsiteX30" fmla="*/ 88958 w 889058"/>
                <a:gd name="connsiteY30" fmla="*/ 1400175 h 2543175"/>
                <a:gd name="connsiteX31" fmla="*/ 69908 w 889058"/>
                <a:gd name="connsiteY31" fmla="*/ 1428750 h 2543175"/>
                <a:gd name="connsiteX32" fmla="*/ 50858 w 889058"/>
                <a:gd name="connsiteY32" fmla="*/ 1485900 h 2543175"/>
                <a:gd name="connsiteX33" fmla="*/ 41333 w 889058"/>
                <a:gd name="connsiteY33" fmla="*/ 1600200 h 2543175"/>
                <a:gd name="connsiteX34" fmla="*/ 22283 w 889058"/>
                <a:gd name="connsiteY34" fmla="*/ 1685925 h 2543175"/>
                <a:gd name="connsiteX35" fmla="*/ 12758 w 889058"/>
                <a:gd name="connsiteY35" fmla="*/ 1733550 h 2543175"/>
                <a:gd name="connsiteX36" fmla="*/ 22283 w 889058"/>
                <a:gd name="connsiteY36" fmla="*/ 1857375 h 2543175"/>
                <a:gd name="connsiteX37" fmla="*/ 31808 w 889058"/>
                <a:gd name="connsiteY37" fmla="*/ 1885950 h 2543175"/>
                <a:gd name="connsiteX38" fmla="*/ 12758 w 889058"/>
                <a:gd name="connsiteY38" fmla="*/ 2066925 h 2543175"/>
                <a:gd name="connsiteX39" fmla="*/ 12758 w 889058"/>
                <a:gd name="connsiteY39" fmla="*/ 2390775 h 2543175"/>
                <a:gd name="connsiteX40" fmla="*/ 22283 w 889058"/>
                <a:gd name="connsiteY40" fmla="*/ 2419350 h 2543175"/>
                <a:gd name="connsiteX41" fmla="*/ 12758 w 889058"/>
                <a:gd name="connsiteY41" fmla="*/ 2543175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9058" h="2543175">
                  <a:moveTo>
                    <a:pt x="650933" y="0"/>
                  </a:moveTo>
                  <a:cubicBezTo>
                    <a:pt x="657283" y="15875"/>
                    <a:pt x="661796" y="32615"/>
                    <a:pt x="669983" y="47625"/>
                  </a:cubicBezTo>
                  <a:cubicBezTo>
                    <a:pt x="680946" y="67725"/>
                    <a:pt x="700843" y="83055"/>
                    <a:pt x="708083" y="104775"/>
                  </a:cubicBezTo>
                  <a:cubicBezTo>
                    <a:pt x="720061" y="140708"/>
                    <a:pt x="722956" y="157748"/>
                    <a:pt x="755708" y="190500"/>
                  </a:cubicBezTo>
                  <a:cubicBezTo>
                    <a:pt x="765233" y="200025"/>
                    <a:pt x="776013" y="208442"/>
                    <a:pt x="784283" y="219075"/>
                  </a:cubicBezTo>
                  <a:cubicBezTo>
                    <a:pt x="798339" y="237147"/>
                    <a:pt x="809683" y="257175"/>
                    <a:pt x="822383" y="276225"/>
                  </a:cubicBezTo>
                  <a:cubicBezTo>
                    <a:pt x="828733" y="285750"/>
                    <a:pt x="837813" y="293940"/>
                    <a:pt x="841433" y="304800"/>
                  </a:cubicBezTo>
                  <a:cubicBezTo>
                    <a:pt x="854578" y="344235"/>
                    <a:pt x="845389" y="325021"/>
                    <a:pt x="870008" y="361950"/>
                  </a:cubicBezTo>
                  <a:cubicBezTo>
                    <a:pt x="878345" y="395296"/>
                    <a:pt x="889058" y="432596"/>
                    <a:pt x="889058" y="466725"/>
                  </a:cubicBezTo>
                  <a:cubicBezTo>
                    <a:pt x="889058" y="542991"/>
                    <a:pt x="884780" y="619240"/>
                    <a:pt x="879533" y="695325"/>
                  </a:cubicBezTo>
                  <a:cubicBezTo>
                    <a:pt x="878419" y="711476"/>
                    <a:pt x="875692" y="727791"/>
                    <a:pt x="870008" y="742950"/>
                  </a:cubicBezTo>
                  <a:cubicBezTo>
                    <a:pt x="835803" y="834164"/>
                    <a:pt x="861624" y="680096"/>
                    <a:pt x="831908" y="828675"/>
                  </a:cubicBezTo>
                  <a:cubicBezTo>
                    <a:pt x="817893" y="898751"/>
                    <a:pt x="831363" y="862830"/>
                    <a:pt x="784283" y="933450"/>
                  </a:cubicBezTo>
                  <a:lnTo>
                    <a:pt x="784283" y="933450"/>
                  </a:lnTo>
                  <a:cubicBezTo>
                    <a:pt x="770498" y="974804"/>
                    <a:pt x="781858" y="954925"/>
                    <a:pt x="746183" y="990600"/>
                  </a:cubicBezTo>
                  <a:cubicBezTo>
                    <a:pt x="743008" y="1000125"/>
                    <a:pt x="743758" y="1012075"/>
                    <a:pt x="736658" y="1019175"/>
                  </a:cubicBezTo>
                  <a:cubicBezTo>
                    <a:pt x="720469" y="1035364"/>
                    <a:pt x="695697" y="1041086"/>
                    <a:pt x="679508" y="1057275"/>
                  </a:cubicBezTo>
                  <a:cubicBezTo>
                    <a:pt x="669983" y="1066800"/>
                    <a:pt x="662629" y="1079167"/>
                    <a:pt x="650933" y="1085850"/>
                  </a:cubicBezTo>
                  <a:cubicBezTo>
                    <a:pt x="639567" y="1092345"/>
                    <a:pt x="625533" y="1092200"/>
                    <a:pt x="612833" y="1095375"/>
                  </a:cubicBezTo>
                  <a:lnTo>
                    <a:pt x="527108" y="1152525"/>
                  </a:lnTo>
                  <a:cubicBezTo>
                    <a:pt x="517583" y="1158875"/>
                    <a:pt x="509393" y="1167955"/>
                    <a:pt x="498533" y="1171575"/>
                  </a:cubicBezTo>
                  <a:lnTo>
                    <a:pt x="384233" y="1209675"/>
                  </a:lnTo>
                  <a:lnTo>
                    <a:pt x="355658" y="1219200"/>
                  </a:lnTo>
                  <a:cubicBezTo>
                    <a:pt x="346133" y="1222375"/>
                    <a:pt x="335437" y="1223156"/>
                    <a:pt x="327083" y="1228725"/>
                  </a:cubicBezTo>
                  <a:cubicBezTo>
                    <a:pt x="317558" y="1235075"/>
                    <a:pt x="309030" y="1243266"/>
                    <a:pt x="298508" y="1247775"/>
                  </a:cubicBezTo>
                  <a:cubicBezTo>
                    <a:pt x="255782" y="1266086"/>
                    <a:pt x="268904" y="1248289"/>
                    <a:pt x="231833" y="1266825"/>
                  </a:cubicBezTo>
                  <a:cubicBezTo>
                    <a:pt x="157975" y="1303754"/>
                    <a:pt x="246507" y="1271459"/>
                    <a:pt x="174683" y="1295400"/>
                  </a:cubicBezTo>
                  <a:cubicBezTo>
                    <a:pt x="168333" y="1304925"/>
                    <a:pt x="163728" y="1315880"/>
                    <a:pt x="155633" y="1323975"/>
                  </a:cubicBezTo>
                  <a:cubicBezTo>
                    <a:pt x="147538" y="1332070"/>
                    <a:pt x="135852" y="1335696"/>
                    <a:pt x="127058" y="1343025"/>
                  </a:cubicBezTo>
                  <a:cubicBezTo>
                    <a:pt x="116710" y="1351649"/>
                    <a:pt x="108008" y="1362075"/>
                    <a:pt x="98483" y="1371600"/>
                  </a:cubicBezTo>
                  <a:cubicBezTo>
                    <a:pt x="95308" y="1381125"/>
                    <a:pt x="93448" y="1391195"/>
                    <a:pt x="88958" y="1400175"/>
                  </a:cubicBezTo>
                  <a:cubicBezTo>
                    <a:pt x="83838" y="1410414"/>
                    <a:pt x="74557" y="1418289"/>
                    <a:pt x="69908" y="1428750"/>
                  </a:cubicBezTo>
                  <a:cubicBezTo>
                    <a:pt x="61753" y="1447100"/>
                    <a:pt x="50858" y="1485900"/>
                    <a:pt x="50858" y="1485900"/>
                  </a:cubicBezTo>
                  <a:cubicBezTo>
                    <a:pt x="47683" y="1524000"/>
                    <a:pt x="45800" y="1562230"/>
                    <a:pt x="41333" y="1600200"/>
                  </a:cubicBezTo>
                  <a:cubicBezTo>
                    <a:pt x="37742" y="1630723"/>
                    <a:pt x="28860" y="1656327"/>
                    <a:pt x="22283" y="1685925"/>
                  </a:cubicBezTo>
                  <a:cubicBezTo>
                    <a:pt x="18771" y="1701729"/>
                    <a:pt x="15933" y="1717675"/>
                    <a:pt x="12758" y="1733550"/>
                  </a:cubicBezTo>
                  <a:cubicBezTo>
                    <a:pt x="15933" y="1774825"/>
                    <a:pt x="17148" y="1816298"/>
                    <a:pt x="22283" y="1857375"/>
                  </a:cubicBezTo>
                  <a:cubicBezTo>
                    <a:pt x="23528" y="1867338"/>
                    <a:pt x="31808" y="1875910"/>
                    <a:pt x="31808" y="1885950"/>
                  </a:cubicBezTo>
                  <a:cubicBezTo>
                    <a:pt x="31808" y="2017917"/>
                    <a:pt x="36376" y="1996070"/>
                    <a:pt x="12758" y="2066925"/>
                  </a:cubicBezTo>
                  <a:cubicBezTo>
                    <a:pt x="-5349" y="2211784"/>
                    <a:pt x="-3122" y="2160516"/>
                    <a:pt x="12758" y="2390775"/>
                  </a:cubicBezTo>
                  <a:cubicBezTo>
                    <a:pt x="13449" y="2400791"/>
                    <a:pt x="19108" y="2409825"/>
                    <a:pt x="22283" y="2419350"/>
                  </a:cubicBezTo>
                  <a:lnTo>
                    <a:pt x="12758" y="254317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57A463B0-30C6-4490-A43F-CA38DD014322}"/>
                </a:ext>
              </a:extLst>
            </p:cNvPr>
            <p:cNvSpPr/>
            <p:nvPr/>
          </p:nvSpPr>
          <p:spPr>
            <a:xfrm>
              <a:off x="6800850" y="9525"/>
              <a:ext cx="1771650" cy="2543175"/>
            </a:xfrm>
            <a:custGeom>
              <a:avLst/>
              <a:gdLst>
                <a:gd name="connsiteX0" fmla="*/ 0 w 1771650"/>
                <a:gd name="connsiteY0" fmla="*/ 0 h 2543175"/>
                <a:gd name="connsiteX1" fmla="*/ 47625 w 1771650"/>
                <a:gd name="connsiteY1" fmla="*/ 47625 h 2543175"/>
                <a:gd name="connsiteX2" fmla="*/ 95250 w 1771650"/>
                <a:gd name="connsiteY2" fmla="*/ 95250 h 2543175"/>
                <a:gd name="connsiteX3" fmla="*/ 133350 w 1771650"/>
                <a:gd name="connsiteY3" fmla="*/ 142875 h 2543175"/>
                <a:gd name="connsiteX4" fmla="*/ 171450 w 1771650"/>
                <a:gd name="connsiteY4" fmla="*/ 190500 h 2543175"/>
                <a:gd name="connsiteX5" fmla="*/ 200025 w 1771650"/>
                <a:gd name="connsiteY5" fmla="*/ 247650 h 2543175"/>
                <a:gd name="connsiteX6" fmla="*/ 228600 w 1771650"/>
                <a:gd name="connsiteY6" fmla="*/ 266700 h 2543175"/>
                <a:gd name="connsiteX7" fmla="*/ 276225 w 1771650"/>
                <a:gd name="connsiteY7" fmla="*/ 304800 h 2543175"/>
                <a:gd name="connsiteX8" fmla="*/ 323850 w 1771650"/>
                <a:gd name="connsiteY8" fmla="*/ 342900 h 2543175"/>
                <a:gd name="connsiteX9" fmla="*/ 371475 w 1771650"/>
                <a:gd name="connsiteY9" fmla="*/ 390525 h 2543175"/>
                <a:gd name="connsiteX10" fmla="*/ 400050 w 1771650"/>
                <a:gd name="connsiteY10" fmla="*/ 447675 h 2543175"/>
                <a:gd name="connsiteX11" fmla="*/ 466725 w 1771650"/>
                <a:gd name="connsiteY11" fmla="*/ 523875 h 2543175"/>
                <a:gd name="connsiteX12" fmla="*/ 533400 w 1771650"/>
                <a:gd name="connsiteY12" fmla="*/ 590550 h 2543175"/>
                <a:gd name="connsiteX13" fmla="*/ 600075 w 1771650"/>
                <a:gd name="connsiteY13" fmla="*/ 666750 h 2543175"/>
                <a:gd name="connsiteX14" fmla="*/ 647700 w 1771650"/>
                <a:gd name="connsiteY14" fmla="*/ 752475 h 2543175"/>
                <a:gd name="connsiteX15" fmla="*/ 704850 w 1771650"/>
                <a:gd name="connsiteY15" fmla="*/ 838200 h 2543175"/>
                <a:gd name="connsiteX16" fmla="*/ 723900 w 1771650"/>
                <a:gd name="connsiteY16" fmla="*/ 866775 h 2543175"/>
                <a:gd name="connsiteX17" fmla="*/ 752475 w 1771650"/>
                <a:gd name="connsiteY17" fmla="*/ 876300 h 2543175"/>
                <a:gd name="connsiteX18" fmla="*/ 790575 w 1771650"/>
                <a:gd name="connsiteY18" fmla="*/ 914400 h 2543175"/>
                <a:gd name="connsiteX19" fmla="*/ 828675 w 1771650"/>
                <a:gd name="connsiteY19" fmla="*/ 952500 h 2543175"/>
                <a:gd name="connsiteX20" fmla="*/ 857250 w 1771650"/>
                <a:gd name="connsiteY20" fmla="*/ 981075 h 2543175"/>
                <a:gd name="connsiteX21" fmla="*/ 876300 w 1771650"/>
                <a:gd name="connsiteY21" fmla="*/ 1038225 h 2543175"/>
                <a:gd name="connsiteX22" fmla="*/ 933450 w 1771650"/>
                <a:gd name="connsiteY22" fmla="*/ 1076325 h 2543175"/>
                <a:gd name="connsiteX23" fmla="*/ 1000125 w 1771650"/>
                <a:gd name="connsiteY23" fmla="*/ 1152525 h 2543175"/>
                <a:gd name="connsiteX24" fmla="*/ 1019175 w 1771650"/>
                <a:gd name="connsiteY24" fmla="*/ 1181100 h 2543175"/>
                <a:gd name="connsiteX25" fmla="*/ 1047750 w 1771650"/>
                <a:gd name="connsiteY25" fmla="*/ 1190625 h 2543175"/>
                <a:gd name="connsiteX26" fmla="*/ 1104900 w 1771650"/>
                <a:gd name="connsiteY26" fmla="*/ 1276350 h 2543175"/>
                <a:gd name="connsiteX27" fmla="*/ 1143000 w 1771650"/>
                <a:gd name="connsiteY27" fmla="*/ 1333500 h 2543175"/>
                <a:gd name="connsiteX28" fmla="*/ 1162050 w 1771650"/>
                <a:gd name="connsiteY28" fmla="*/ 1362075 h 2543175"/>
                <a:gd name="connsiteX29" fmla="*/ 1190625 w 1771650"/>
                <a:gd name="connsiteY29" fmla="*/ 1390650 h 2543175"/>
                <a:gd name="connsiteX30" fmla="*/ 1257300 w 1771650"/>
                <a:gd name="connsiteY30" fmla="*/ 1476375 h 2543175"/>
                <a:gd name="connsiteX31" fmla="*/ 1285875 w 1771650"/>
                <a:gd name="connsiteY31" fmla="*/ 1495425 h 2543175"/>
                <a:gd name="connsiteX32" fmla="*/ 1343025 w 1771650"/>
                <a:gd name="connsiteY32" fmla="*/ 1581150 h 2543175"/>
                <a:gd name="connsiteX33" fmla="*/ 1362075 w 1771650"/>
                <a:gd name="connsiteY33" fmla="*/ 1609725 h 2543175"/>
                <a:gd name="connsiteX34" fmla="*/ 1381125 w 1771650"/>
                <a:gd name="connsiteY34" fmla="*/ 1638300 h 2543175"/>
                <a:gd name="connsiteX35" fmla="*/ 1409700 w 1771650"/>
                <a:gd name="connsiteY35" fmla="*/ 1666875 h 2543175"/>
                <a:gd name="connsiteX36" fmla="*/ 1438275 w 1771650"/>
                <a:gd name="connsiteY36" fmla="*/ 1724025 h 2543175"/>
                <a:gd name="connsiteX37" fmla="*/ 1457325 w 1771650"/>
                <a:gd name="connsiteY37" fmla="*/ 1781175 h 2543175"/>
                <a:gd name="connsiteX38" fmla="*/ 1466850 w 1771650"/>
                <a:gd name="connsiteY38" fmla="*/ 1809750 h 2543175"/>
                <a:gd name="connsiteX39" fmla="*/ 1495425 w 1771650"/>
                <a:gd name="connsiteY39" fmla="*/ 1866900 h 2543175"/>
                <a:gd name="connsiteX40" fmla="*/ 1514475 w 1771650"/>
                <a:gd name="connsiteY40" fmla="*/ 1895475 h 2543175"/>
                <a:gd name="connsiteX41" fmla="*/ 1533525 w 1771650"/>
                <a:gd name="connsiteY41" fmla="*/ 1952625 h 2543175"/>
                <a:gd name="connsiteX42" fmla="*/ 1543050 w 1771650"/>
                <a:gd name="connsiteY42" fmla="*/ 1981200 h 2543175"/>
                <a:gd name="connsiteX43" fmla="*/ 1571625 w 1771650"/>
                <a:gd name="connsiteY43" fmla="*/ 2000250 h 2543175"/>
                <a:gd name="connsiteX44" fmla="*/ 1609725 w 1771650"/>
                <a:gd name="connsiteY44" fmla="*/ 2114550 h 2543175"/>
                <a:gd name="connsiteX45" fmla="*/ 1619250 w 1771650"/>
                <a:gd name="connsiteY45" fmla="*/ 2143125 h 2543175"/>
                <a:gd name="connsiteX46" fmla="*/ 1628775 w 1771650"/>
                <a:gd name="connsiteY46" fmla="*/ 2171700 h 2543175"/>
                <a:gd name="connsiteX47" fmla="*/ 1647825 w 1771650"/>
                <a:gd name="connsiteY47" fmla="*/ 2200275 h 2543175"/>
                <a:gd name="connsiteX48" fmla="*/ 1657350 w 1771650"/>
                <a:gd name="connsiteY48" fmla="*/ 2257425 h 2543175"/>
                <a:gd name="connsiteX49" fmla="*/ 1676400 w 1771650"/>
                <a:gd name="connsiteY49" fmla="*/ 2314575 h 2543175"/>
                <a:gd name="connsiteX50" fmla="*/ 1685925 w 1771650"/>
                <a:gd name="connsiteY50" fmla="*/ 2343150 h 2543175"/>
                <a:gd name="connsiteX51" fmla="*/ 1695450 w 1771650"/>
                <a:gd name="connsiteY51" fmla="*/ 2371725 h 2543175"/>
                <a:gd name="connsiteX52" fmla="*/ 1704975 w 1771650"/>
                <a:gd name="connsiteY52" fmla="*/ 2400300 h 2543175"/>
                <a:gd name="connsiteX53" fmla="*/ 1724025 w 1771650"/>
                <a:gd name="connsiteY53" fmla="*/ 2428875 h 2543175"/>
                <a:gd name="connsiteX54" fmla="*/ 1743075 w 1771650"/>
                <a:gd name="connsiteY54" fmla="*/ 2486025 h 2543175"/>
                <a:gd name="connsiteX55" fmla="*/ 1752600 w 1771650"/>
                <a:gd name="connsiteY55" fmla="*/ 2514600 h 2543175"/>
                <a:gd name="connsiteX56" fmla="*/ 1771650 w 1771650"/>
                <a:gd name="connsiteY56" fmla="*/ 2543175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71650" h="2543175">
                  <a:moveTo>
                    <a:pt x="0" y="0"/>
                  </a:moveTo>
                  <a:cubicBezTo>
                    <a:pt x="15875" y="15875"/>
                    <a:pt x="32841" y="30729"/>
                    <a:pt x="47625" y="47625"/>
                  </a:cubicBezTo>
                  <a:cubicBezTo>
                    <a:pt x="92075" y="98425"/>
                    <a:pt x="38100" y="57150"/>
                    <a:pt x="95250" y="95250"/>
                  </a:cubicBezTo>
                  <a:cubicBezTo>
                    <a:pt x="119191" y="167074"/>
                    <a:pt x="84111" y="81327"/>
                    <a:pt x="133350" y="142875"/>
                  </a:cubicBezTo>
                  <a:cubicBezTo>
                    <a:pt x="185930" y="208600"/>
                    <a:pt x="89558" y="135905"/>
                    <a:pt x="171450" y="190500"/>
                  </a:cubicBezTo>
                  <a:cubicBezTo>
                    <a:pt x="179197" y="213741"/>
                    <a:pt x="181561" y="229186"/>
                    <a:pt x="200025" y="247650"/>
                  </a:cubicBezTo>
                  <a:cubicBezTo>
                    <a:pt x="208120" y="255745"/>
                    <a:pt x="219075" y="260350"/>
                    <a:pt x="228600" y="266700"/>
                  </a:cubicBezTo>
                  <a:cubicBezTo>
                    <a:pt x="283195" y="348592"/>
                    <a:pt x="210500" y="252220"/>
                    <a:pt x="276225" y="304800"/>
                  </a:cubicBezTo>
                  <a:cubicBezTo>
                    <a:pt x="337773" y="354039"/>
                    <a:pt x="252026" y="318959"/>
                    <a:pt x="323850" y="342900"/>
                  </a:cubicBezTo>
                  <a:cubicBezTo>
                    <a:pt x="374650" y="419100"/>
                    <a:pt x="307975" y="327025"/>
                    <a:pt x="371475" y="390525"/>
                  </a:cubicBezTo>
                  <a:cubicBezTo>
                    <a:pt x="403189" y="422239"/>
                    <a:pt x="380683" y="412814"/>
                    <a:pt x="400050" y="447675"/>
                  </a:cubicBezTo>
                  <a:cubicBezTo>
                    <a:pt x="432734" y="506506"/>
                    <a:pt x="424983" y="496047"/>
                    <a:pt x="466725" y="523875"/>
                  </a:cubicBezTo>
                  <a:cubicBezTo>
                    <a:pt x="510394" y="589379"/>
                    <a:pt x="483105" y="573785"/>
                    <a:pt x="533400" y="590550"/>
                  </a:cubicBezTo>
                  <a:cubicBezTo>
                    <a:pt x="577850" y="657225"/>
                    <a:pt x="552450" y="635000"/>
                    <a:pt x="600075" y="666750"/>
                  </a:cubicBezTo>
                  <a:cubicBezTo>
                    <a:pt x="616840" y="717045"/>
                    <a:pt x="604031" y="686971"/>
                    <a:pt x="647700" y="752475"/>
                  </a:cubicBezTo>
                  <a:lnTo>
                    <a:pt x="704850" y="838200"/>
                  </a:lnTo>
                  <a:cubicBezTo>
                    <a:pt x="711200" y="847725"/>
                    <a:pt x="713040" y="863155"/>
                    <a:pt x="723900" y="866775"/>
                  </a:cubicBezTo>
                  <a:lnTo>
                    <a:pt x="752475" y="876300"/>
                  </a:lnTo>
                  <a:cubicBezTo>
                    <a:pt x="777875" y="952500"/>
                    <a:pt x="739775" y="863600"/>
                    <a:pt x="790575" y="914400"/>
                  </a:cubicBezTo>
                  <a:cubicBezTo>
                    <a:pt x="841375" y="965200"/>
                    <a:pt x="752475" y="927100"/>
                    <a:pt x="828675" y="952500"/>
                  </a:cubicBezTo>
                  <a:cubicBezTo>
                    <a:pt x="838200" y="962025"/>
                    <a:pt x="850708" y="969300"/>
                    <a:pt x="857250" y="981075"/>
                  </a:cubicBezTo>
                  <a:cubicBezTo>
                    <a:pt x="867002" y="998628"/>
                    <a:pt x="859592" y="1027086"/>
                    <a:pt x="876300" y="1038225"/>
                  </a:cubicBezTo>
                  <a:lnTo>
                    <a:pt x="933450" y="1076325"/>
                  </a:lnTo>
                  <a:cubicBezTo>
                    <a:pt x="977900" y="1143000"/>
                    <a:pt x="952500" y="1120775"/>
                    <a:pt x="1000125" y="1152525"/>
                  </a:cubicBezTo>
                  <a:cubicBezTo>
                    <a:pt x="1006475" y="1162050"/>
                    <a:pt x="1010236" y="1173949"/>
                    <a:pt x="1019175" y="1181100"/>
                  </a:cubicBezTo>
                  <a:cubicBezTo>
                    <a:pt x="1027015" y="1187372"/>
                    <a:pt x="1040650" y="1183525"/>
                    <a:pt x="1047750" y="1190625"/>
                  </a:cubicBezTo>
                  <a:lnTo>
                    <a:pt x="1104900" y="1276350"/>
                  </a:lnTo>
                  <a:lnTo>
                    <a:pt x="1143000" y="1333500"/>
                  </a:lnTo>
                  <a:cubicBezTo>
                    <a:pt x="1149350" y="1343025"/>
                    <a:pt x="1153955" y="1353980"/>
                    <a:pt x="1162050" y="1362075"/>
                  </a:cubicBezTo>
                  <a:cubicBezTo>
                    <a:pt x="1171575" y="1371600"/>
                    <a:pt x="1182355" y="1380017"/>
                    <a:pt x="1190625" y="1390650"/>
                  </a:cubicBezTo>
                  <a:cubicBezTo>
                    <a:pt x="1229753" y="1440957"/>
                    <a:pt x="1216327" y="1442231"/>
                    <a:pt x="1257300" y="1476375"/>
                  </a:cubicBezTo>
                  <a:cubicBezTo>
                    <a:pt x="1266094" y="1483704"/>
                    <a:pt x="1276350" y="1489075"/>
                    <a:pt x="1285875" y="1495425"/>
                  </a:cubicBezTo>
                  <a:lnTo>
                    <a:pt x="1343025" y="1581150"/>
                  </a:lnTo>
                  <a:lnTo>
                    <a:pt x="1362075" y="1609725"/>
                  </a:lnTo>
                  <a:cubicBezTo>
                    <a:pt x="1368425" y="1619250"/>
                    <a:pt x="1373030" y="1630205"/>
                    <a:pt x="1381125" y="1638300"/>
                  </a:cubicBezTo>
                  <a:lnTo>
                    <a:pt x="1409700" y="1666875"/>
                  </a:lnTo>
                  <a:cubicBezTo>
                    <a:pt x="1444438" y="1771088"/>
                    <a:pt x="1389036" y="1613238"/>
                    <a:pt x="1438275" y="1724025"/>
                  </a:cubicBezTo>
                  <a:cubicBezTo>
                    <a:pt x="1446430" y="1742375"/>
                    <a:pt x="1450975" y="1762125"/>
                    <a:pt x="1457325" y="1781175"/>
                  </a:cubicBezTo>
                  <a:cubicBezTo>
                    <a:pt x="1460500" y="1790700"/>
                    <a:pt x="1461281" y="1801396"/>
                    <a:pt x="1466850" y="1809750"/>
                  </a:cubicBezTo>
                  <a:cubicBezTo>
                    <a:pt x="1521445" y="1891642"/>
                    <a:pt x="1455990" y="1788030"/>
                    <a:pt x="1495425" y="1866900"/>
                  </a:cubicBezTo>
                  <a:cubicBezTo>
                    <a:pt x="1500545" y="1877139"/>
                    <a:pt x="1509826" y="1885014"/>
                    <a:pt x="1514475" y="1895475"/>
                  </a:cubicBezTo>
                  <a:cubicBezTo>
                    <a:pt x="1522630" y="1913825"/>
                    <a:pt x="1527175" y="1933575"/>
                    <a:pt x="1533525" y="1952625"/>
                  </a:cubicBezTo>
                  <a:cubicBezTo>
                    <a:pt x="1536700" y="1962150"/>
                    <a:pt x="1534696" y="1975631"/>
                    <a:pt x="1543050" y="1981200"/>
                  </a:cubicBezTo>
                  <a:lnTo>
                    <a:pt x="1571625" y="2000250"/>
                  </a:lnTo>
                  <a:lnTo>
                    <a:pt x="1609725" y="2114550"/>
                  </a:lnTo>
                  <a:lnTo>
                    <a:pt x="1619250" y="2143125"/>
                  </a:lnTo>
                  <a:cubicBezTo>
                    <a:pt x="1622425" y="2152650"/>
                    <a:pt x="1623206" y="2163346"/>
                    <a:pt x="1628775" y="2171700"/>
                  </a:cubicBezTo>
                  <a:lnTo>
                    <a:pt x="1647825" y="2200275"/>
                  </a:lnTo>
                  <a:cubicBezTo>
                    <a:pt x="1651000" y="2219325"/>
                    <a:pt x="1652666" y="2238689"/>
                    <a:pt x="1657350" y="2257425"/>
                  </a:cubicBezTo>
                  <a:cubicBezTo>
                    <a:pt x="1662220" y="2276906"/>
                    <a:pt x="1670050" y="2295525"/>
                    <a:pt x="1676400" y="2314575"/>
                  </a:cubicBezTo>
                  <a:lnTo>
                    <a:pt x="1685925" y="2343150"/>
                  </a:lnTo>
                  <a:lnTo>
                    <a:pt x="1695450" y="2371725"/>
                  </a:lnTo>
                  <a:cubicBezTo>
                    <a:pt x="1698625" y="2381250"/>
                    <a:pt x="1699406" y="2391946"/>
                    <a:pt x="1704975" y="2400300"/>
                  </a:cubicBezTo>
                  <a:cubicBezTo>
                    <a:pt x="1711325" y="2409825"/>
                    <a:pt x="1719376" y="2418414"/>
                    <a:pt x="1724025" y="2428875"/>
                  </a:cubicBezTo>
                  <a:cubicBezTo>
                    <a:pt x="1732180" y="2447225"/>
                    <a:pt x="1736725" y="2466975"/>
                    <a:pt x="1743075" y="2486025"/>
                  </a:cubicBezTo>
                  <a:cubicBezTo>
                    <a:pt x="1746250" y="2495550"/>
                    <a:pt x="1747031" y="2506246"/>
                    <a:pt x="1752600" y="2514600"/>
                  </a:cubicBezTo>
                  <a:lnTo>
                    <a:pt x="1771650" y="2543175"/>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39EE5D2-0D18-466D-ADD5-AE9F1B43E7D7}"/>
                </a:ext>
              </a:extLst>
            </p:cNvPr>
            <p:cNvSpPr txBox="1"/>
            <p:nvPr/>
          </p:nvSpPr>
          <p:spPr>
            <a:xfrm>
              <a:off x="3009900" y="523875"/>
              <a:ext cx="3175678" cy="369332"/>
            </a:xfrm>
            <a:prstGeom prst="rect">
              <a:avLst/>
            </a:prstGeom>
            <a:solidFill>
              <a:schemeClr val="bg1"/>
            </a:solidFill>
            <a:ln w="38100">
              <a:solidFill>
                <a:srgbClr val="00B050"/>
              </a:solidFill>
            </a:ln>
          </p:spPr>
          <p:txBody>
            <a:bodyPr wrap="none" rtlCol="0">
              <a:spAutoFit/>
            </a:bodyPr>
            <a:lstStyle/>
            <a:p>
              <a:r>
                <a:rPr lang="en-US" b="1" i="1" dirty="0">
                  <a:solidFill>
                    <a:srgbClr val="00B050"/>
                  </a:solidFill>
                </a:rPr>
                <a:t>Great Allegheny Passage (GAP)</a:t>
              </a:r>
            </a:p>
          </p:txBody>
        </p:sp>
        <p:cxnSp>
          <p:nvCxnSpPr>
            <p:cNvPr id="11" name="Straight Arrow Connector 10">
              <a:extLst>
                <a:ext uri="{FF2B5EF4-FFF2-40B4-BE49-F238E27FC236}">
                  <a16:creationId xmlns:a16="http://schemas.microsoft.com/office/drawing/2014/main" id="{0568D006-03F5-44F4-97BC-47F8C50F97D0}"/>
                </a:ext>
              </a:extLst>
            </p:cNvPr>
            <p:cNvCxnSpPr>
              <a:stCxn id="9" idx="3"/>
            </p:cNvCxnSpPr>
            <p:nvPr/>
          </p:nvCxnSpPr>
          <p:spPr>
            <a:xfrm flipV="1">
              <a:off x="6185578" y="619125"/>
              <a:ext cx="1120097" cy="8941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8A1E55-7EC6-4D29-A05C-CD66B9D42CD2}"/>
                </a:ext>
              </a:extLst>
            </p:cNvPr>
            <p:cNvSpPr txBox="1"/>
            <p:nvPr/>
          </p:nvSpPr>
          <p:spPr>
            <a:xfrm>
              <a:off x="5797442" y="5440918"/>
              <a:ext cx="1508233" cy="369332"/>
            </a:xfrm>
            <a:prstGeom prst="rect">
              <a:avLst/>
            </a:prstGeom>
            <a:solidFill>
              <a:schemeClr val="bg1"/>
            </a:solidFill>
            <a:ln w="38100">
              <a:solidFill>
                <a:srgbClr val="FF0000"/>
              </a:solidFill>
            </a:ln>
          </p:spPr>
          <p:txBody>
            <a:bodyPr wrap="none" rtlCol="0">
              <a:spAutoFit/>
            </a:bodyPr>
            <a:lstStyle/>
            <a:p>
              <a:r>
                <a:rPr lang="en-US" b="1" i="1" dirty="0">
                  <a:solidFill>
                    <a:srgbClr val="FF0000"/>
                  </a:solidFill>
                </a:rPr>
                <a:t>C&amp;O Towpath</a:t>
              </a:r>
            </a:p>
          </p:txBody>
        </p:sp>
        <p:cxnSp>
          <p:nvCxnSpPr>
            <p:cNvPr id="13" name="Straight Arrow Connector 12">
              <a:extLst>
                <a:ext uri="{FF2B5EF4-FFF2-40B4-BE49-F238E27FC236}">
                  <a16:creationId xmlns:a16="http://schemas.microsoft.com/office/drawing/2014/main" id="{A36E491E-837B-44D6-8272-DED7F30942AF}"/>
                </a:ext>
              </a:extLst>
            </p:cNvPr>
            <p:cNvCxnSpPr>
              <a:cxnSpLocks/>
              <a:stCxn id="12" idx="3"/>
            </p:cNvCxnSpPr>
            <p:nvPr/>
          </p:nvCxnSpPr>
          <p:spPr>
            <a:xfrm flipV="1">
              <a:off x="7305675" y="5486400"/>
              <a:ext cx="930217" cy="139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92846F97-3FD1-4FE7-ADE6-1BFACFFA92C5}"/>
              </a:ext>
            </a:extLst>
          </p:cNvPr>
          <p:cNvSpPr txBox="1"/>
          <p:nvPr/>
        </p:nvSpPr>
        <p:spPr>
          <a:xfrm>
            <a:off x="0" y="9525"/>
            <a:ext cx="9489201" cy="400110"/>
          </a:xfrm>
          <a:prstGeom prst="rect">
            <a:avLst/>
          </a:prstGeom>
          <a:noFill/>
        </p:spPr>
        <p:txBody>
          <a:bodyPr wrap="none" rtlCol="0">
            <a:spAutoFit/>
          </a:bodyPr>
          <a:lstStyle/>
          <a:p>
            <a:r>
              <a:rPr lang="en-US" sz="2000" b="1" i="1" u="sng" dirty="0">
                <a:solidFill>
                  <a:srgbClr val="0000FF"/>
                </a:solidFill>
              </a:rPr>
              <a:t>Cumberland, MD</a:t>
            </a:r>
            <a:r>
              <a:rPr lang="en-US" sz="2000" b="1" i="1" dirty="0">
                <a:solidFill>
                  <a:srgbClr val="0000FF"/>
                </a:solidFill>
              </a:rPr>
              <a:t> </a:t>
            </a:r>
            <a:r>
              <a:rPr lang="en-US" sz="2000" dirty="0">
                <a:solidFill>
                  <a:srgbClr val="0000FF"/>
                </a:solidFill>
              </a:rPr>
              <a:t>– Direction to the Cumberland YMCA from the end of the C&amp;O Towpath</a:t>
            </a:r>
          </a:p>
        </p:txBody>
      </p:sp>
      <p:sp>
        <p:nvSpPr>
          <p:cNvPr id="14" name="TextBox 13">
            <a:extLst>
              <a:ext uri="{FF2B5EF4-FFF2-40B4-BE49-F238E27FC236}">
                <a16:creationId xmlns:a16="http://schemas.microsoft.com/office/drawing/2014/main" id="{AF185EBA-6A6E-4EEC-8A3A-E13938359C53}"/>
              </a:ext>
            </a:extLst>
          </p:cNvPr>
          <p:cNvSpPr txBox="1"/>
          <p:nvPr/>
        </p:nvSpPr>
        <p:spPr>
          <a:xfrm>
            <a:off x="8739187" y="3509823"/>
            <a:ext cx="880369" cy="253916"/>
          </a:xfrm>
          <a:prstGeom prst="rect">
            <a:avLst/>
          </a:prstGeom>
          <a:solidFill>
            <a:schemeClr val="bg1"/>
          </a:solidFill>
          <a:ln w="38100">
            <a:solidFill>
              <a:srgbClr val="00B050"/>
            </a:solidFill>
          </a:ln>
        </p:spPr>
        <p:txBody>
          <a:bodyPr wrap="none" rtlCol="0">
            <a:spAutoFit/>
          </a:bodyPr>
          <a:lstStyle/>
          <a:p>
            <a:r>
              <a:rPr lang="en-US" sz="1050" b="1" i="1" dirty="0">
                <a:solidFill>
                  <a:srgbClr val="00B050"/>
                </a:solidFill>
              </a:rPr>
              <a:t>MilePost 0.0</a:t>
            </a:r>
          </a:p>
        </p:txBody>
      </p:sp>
    </p:spTree>
    <p:extLst>
      <p:ext uri="{BB962C8B-B14F-4D97-AF65-F5344CB8AC3E}">
        <p14:creationId xmlns:p14="http://schemas.microsoft.com/office/powerpoint/2010/main" val="3340743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F956FC-EB77-4CE8-A1F2-376A2DB192AB}"/>
              </a:ext>
            </a:extLst>
          </p:cNvPr>
          <p:cNvSpPr txBox="1"/>
          <p:nvPr/>
        </p:nvSpPr>
        <p:spPr>
          <a:xfrm>
            <a:off x="0" y="541556"/>
            <a:ext cx="8448215" cy="6463308"/>
          </a:xfrm>
          <a:prstGeom prst="rect">
            <a:avLst/>
          </a:prstGeom>
          <a:noFill/>
        </p:spPr>
        <p:txBody>
          <a:bodyPr wrap="square" rtlCol="0">
            <a:spAutoFit/>
          </a:bodyPr>
          <a:lstStyle/>
          <a:p>
            <a:r>
              <a:rPr lang="en-US" b="1" i="1" u="sng" dirty="0">
                <a:solidFill>
                  <a:srgbClr val="0000FF"/>
                </a:solidFill>
                <a:latin typeface="Times New Roman" panose="02020603050405020304" pitchFamily="18" charset="0"/>
                <a:cs typeface="Times New Roman" panose="02020603050405020304" pitchFamily="18" charset="0"/>
              </a:rPr>
              <a:t>MP0 Marker</a:t>
            </a:r>
            <a:r>
              <a:rPr lang="en-US" b="1" i="1" dirty="0">
                <a:solidFill>
                  <a:srgbClr val="0000FF"/>
                </a:solidFill>
                <a:latin typeface="Times New Roman" panose="02020603050405020304" pitchFamily="18" charset="0"/>
                <a:cs typeface="Times New Roman" panose="02020603050405020304" pitchFamily="18" charset="0"/>
              </a:rPr>
              <a:t> </a:t>
            </a:r>
            <a:r>
              <a:rPr lang="en-US" dirty="0">
                <a:solidFill>
                  <a:srgbClr val="333333"/>
                </a:solidFill>
                <a:latin typeface="Times New Roman" panose="02020603050405020304" pitchFamily="18" charset="0"/>
                <a:cs typeface="Times New Roman" panose="02020603050405020304" pitchFamily="18" charset="0"/>
              </a:rPr>
              <a:t>– Look for the marker at the start of the GAP trail</a:t>
            </a:r>
          </a:p>
          <a:p>
            <a:r>
              <a:rPr lang="en-US" b="1" i="1" u="sng" dirty="0">
                <a:solidFill>
                  <a:srgbClr val="0000FF"/>
                </a:solidFill>
                <a:latin typeface="Times New Roman" panose="02020603050405020304" pitchFamily="18" charset="0"/>
                <a:cs typeface="Times New Roman" panose="02020603050405020304" pitchFamily="18" charset="0"/>
              </a:rPr>
              <a:t>C&amp;O Canal National Historical Park and Visitors Museum</a:t>
            </a:r>
            <a:r>
              <a:rPr lang="en-US" b="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13 Canal St, open </a:t>
            </a:r>
            <a:r>
              <a:rPr lang="en-US" dirty="0">
                <a:solidFill>
                  <a:srgbClr val="333333"/>
                </a:solidFill>
                <a:latin typeface="Times New Roman" panose="02020603050405020304" pitchFamily="18" charset="0"/>
                <a:cs typeface="Times New Roman" panose="02020603050405020304" pitchFamily="18" charset="0"/>
              </a:rPr>
              <a:t>9-5 – Beautiful restored train station with shops</a:t>
            </a:r>
          </a:p>
          <a:p>
            <a:r>
              <a:rPr lang="en-US" b="1" i="1" u="sng" dirty="0">
                <a:solidFill>
                  <a:srgbClr val="0000FF"/>
                </a:solidFill>
                <a:latin typeface="Times New Roman" panose="02020603050405020304" pitchFamily="18" charset="0"/>
                <a:cs typeface="Times New Roman" panose="02020603050405020304" pitchFamily="18" charset="0"/>
              </a:rPr>
              <a:t>Canal Place</a:t>
            </a:r>
            <a:r>
              <a:rPr lang="en-US" b="1" i="1" dirty="0">
                <a:solidFill>
                  <a:srgbClr val="0000FF"/>
                </a:solidFill>
                <a:latin typeface="Times New Roman" panose="02020603050405020304" pitchFamily="18" charset="0"/>
                <a:cs typeface="Times New Roman" panose="02020603050405020304" pitchFamily="18" charset="0"/>
              </a:rPr>
              <a:t> </a:t>
            </a:r>
            <a:r>
              <a:rPr lang="en-US" dirty="0">
                <a:solidFill>
                  <a:srgbClr val="333333"/>
                </a:solidFill>
                <a:latin typeface="Times New Roman" panose="02020603050405020304" pitchFamily="18" charset="0"/>
                <a:cs typeface="Times New Roman" panose="02020603050405020304" pitchFamily="18" charset="0"/>
              </a:rPr>
              <a:t>- at the western end of the C&amp;O Canal, showcases the heritage of this former railroad hub. It also features an enticing mix of retail, galleries and recreation. Boat rides on the canal and excursions aboard an old-time train powered by a steam locomotive are available from Canal Place.</a:t>
            </a:r>
          </a:p>
          <a:p>
            <a:r>
              <a:rPr lang="en-US" b="1" i="1" u="sng" dirty="0">
                <a:solidFill>
                  <a:srgbClr val="0000FF"/>
                </a:solidFill>
                <a:latin typeface="Times New Roman" panose="02020603050405020304" pitchFamily="18" charset="0"/>
                <a:cs typeface="Times New Roman" panose="02020603050405020304" pitchFamily="18" charset="0"/>
              </a:rPr>
              <a:t>Trestle Walk</a:t>
            </a:r>
            <a:r>
              <a:rPr lang="en-US" b="1" i="1" dirty="0">
                <a:solidFill>
                  <a:srgbClr val="0000FF"/>
                </a:solidFill>
                <a:latin typeface="Times New Roman" panose="02020603050405020304" pitchFamily="18" charset="0"/>
                <a:cs typeface="Times New Roman" panose="02020603050405020304" pitchFamily="18" charset="0"/>
              </a:rPr>
              <a:t> </a:t>
            </a:r>
            <a:r>
              <a:rPr lang="en-US" dirty="0">
                <a:solidFill>
                  <a:srgbClr val="333333"/>
                </a:solidFill>
                <a:latin typeface="Times New Roman" panose="02020603050405020304" pitchFamily="18" charset="0"/>
                <a:cs typeface="Times New Roman" panose="02020603050405020304" pitchFamily="18" charset="0"/>
              </a:rPr>
              <a:t>- The “Trestle Walk” project connects the station area with the C&amp;O Canal towpath. This project provides a pedestrian walkway along a former railroad trestle which will ultimately cross the re-watered canal basin and terminate in an overlook at the Potomac River. The walkway follows the perimeter of the Crescent Lawn Festival Grounds.</a:t>
            </a:r>
          </a:p>
          <a:p>
            <a:r>
              <a:rPr lang="en-US" b="1" i="1" u="sng" dirty="0">
                <a:solidFill>
                  <a:srgbClr val="0000FF"/>
                </a:solidFill>
                <a:latin typeface="Times New Roman" panose="02020603050405020304" pitchFamily="18" charset="0"/>
                <a:cs typeface="Times New Roman" panose="02020603050405020304" pitchFamily="18" charset="0"/>
              </a:rPr>
              <a:t>Trail Connection</a:t>
            </a:r>
            <a:r>
              <a:rPr lang="en-US" b="1" i="1" dirty="0">
                <a:solidFill>
                  <a:srgbClr val="0000FF"/>
                </a:solidFill>
                <a:latin typeface="Times New Roman" panose="02020603050405020304" pitchFamily="18" charset="0"/>
                <a:cs typeface="Times New Roman" panose="02020603050405020304" pitchFamily="18" charset="0"/>
              </a:rPr>
              <a:t> </a:t>
            </a:r>
            <a:r>
              <a:rPr lang="en-US" dirty="0">
                <a:solidFill>
                  <a:srgbClr val="333333"/>
                </a:solidFill>
                <a:latin typeface="Times New Roman" panose="02020603050405020304" pitchFamily="18" charset="0"/>
                <a:cs typeface="Times New Roman" panose="02020603050405020304" pitchFamily="18" charset="0"/>
              </a:rPr>
              <a:t>- bike shop</a:t>
            </a:r>
          </a:p>
          <a:p>
            <a:r>
              <a:rPr lang="en-US" b="1" i="1" u="sng" dirty="0">
                <a:solidFill>
                  <a:srgbClr val="0000FF"/>
                </a:solidFill>
                <a:latin typeface="Times New Roman" panose="02020603050405020304" pitchFamily="18" charset="0"/>
                <a:cs typeface="Times New Roman" panose="02020603050405020304" pitchFamily="18" charset="0"/>
              </a:rPr>
              <a:t>Western MD Scenic Railroad</a:t>
            </a:r>
            <a:r>
              <a:rPr lang="en-US" b="1" i="1" dirty="0">
                <a:solidFill>
                  <a:srgbClr val="0000FF"/>
                </a:solidFill>
                <a:latin typeface="Times New Roman" panose="02020603050405020304" pitchFamily="18" charset="0"/>
                <a:cs typeface="Times New Roman" panose="02020603050405020304" pitchFamily="18" charset="0"/>
              </a:rPr>
              <a:t> </a:t>
            </a:r>
            <a:r>
              <a:rPr lang="en-US" dirty="0">
                <a:solidFill>
                  <a:srgbClr val="333333"/>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Western Maryland Scenic Railroad offers a variety of scenic, dining, and specialty excursions throughout the year. Individual and group rates are available for the Mountain Limited, our scenic excursion, as well as Evening Paradise Dinner Trains on Saturday evenings. Also available throughout the year are various specialty and holiday excursions.</a:t>
            </a:r>
          </a:p>
          <a:p>
            <a:r>
              <a:rPr lang="en-US" b="1" i="1" u="sng" dirty="0">
                <a:solidFill>
                  <a:srgbClr val="0000FF"/>
                </a:solidFill>
                <a:latin typeface="Times New Roman" panose="02020603050405020304" pitchFamily="18" charset="0"/>
                <a:cs typeface="Times New Roman" panose="02020603050405020304" pitchFamily="18" charset="0"/>
              </a:rPr>
              <a:t>Allegany Museum</a:t>
            </a:r>
            <a:r>
              <a:rPr lang="en-US" b="1" i="1" dirty="0">
                <a:solidFill>
                  <a:srgbClr val="0000FF"/>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3 Pershing St, free, history of Cumberland, MD</a:t>
            </a:r>
          </a:p>
          <a:p>
            <a:r>
              <a:rPr lang="en-US" b="1" i="1" u="sng" dirty="0">
                <a:solidFill>
                  <a:srgbClr val="0000FF"/>
                </a:solidFill>
                <a:latin typeface="Times New Roman" panose="02020603050405020304" pitchFamily="18" charset="0"/>
                <a:cs typeface="Times New Roman" panose="02020603050405020304" pitchFamily="18" charset="0"/>
              </a:rPr>
              <a:t>George Washington’s Headquarters</a:t>
            </a:r>
            <a:r>
              <a:rPr lang="en-US" b="1" i="1" dirty="0">
                <a:solidFill>
                  <a:srgbClr val="0000FF"/>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In Riverside Park, Greene St. – a one-room cabin</a:t>
            </a:r>
          </a:p>
          <a:p>
            <a:r>
              <a:rPr lang="en-US" b="1" i="1" u="sng" dirty="0">
                <a:solidFill>
                  <a:srgbClr val="0000FF"/>
                </a:solidFill>
                <a:latin typeface="Times New Roman" panose="02020603050405020304" pitchFamily="18" charset="0"/>
                <a:cs typeface="Times New Roman" panose="02020603050405020304" pitchFamily="18" charset="0"/>
              </a:rPr>
              <a:t>Emmanuel Episcopal Church</a:t>
            </a:r>
            <a:r>
              <a:rPr lang="en-US" b="1" i="1" dirty="0">
                <a:solidFill>
                  <a:srgbClr val="0000FF"/>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- 16 Washington St – beautiful restored historical church on the site of pre-Revolutionary War Fort Cumberland with underground tunnels.  Safe stop on the Underground Railroad.  3 Tiffany stained-glass windows.</a:t>
            </a:r>
            <a:endParaRPr lang="en-US" b="1" i="1" dirty="0">
              <a:solidFill>
                <a:srgbClr val="0000FF"/>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3EB7021-5A90-4606-92A5-02C36E140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8216" y="0"/>
            <a:ext cx="3743783" cy="2800350"/>
          </a:xfrm>
          <a:prstGeom prst="rect">
            <a:avLst/>
          </a:prstGeom>
        </p:spPr>
      </p:pic>
      <p:sp>
        <p:nvSpPr>
          <p:cNvPr id="9" name="Rectangle 8">
            <a:extLst>
              <a:ext uri="{FF2B5EF4-FFF2-40B4-BE49-F238E27FC236}">
                <a16:creationId xmlns:a16="http://schemas.microsoft.com/office/drawing/2014/main" id="{0F8A0167-EC43-4F9C-A77C-FA50CCB7734A}"/>
              </a:ext>
            </a:extLst>
          </p:cNvPr>
          <p:cNvSpPr/>
          <p:nvPr/>
        </p:nvSpPr>
        <p:spPr>
          <a:xfrm>
            <a:off x="8634183" y="2782669"/>
            <a:ext cx="3371848" cy="646331"/>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C&amp;O Canal National Historical Park and Visitors Museum </a:t>
            </a:r>
          </a:p>
        </p:txBody>
      </p:sp>
      <p:sp>
        <p:nvSpPr>
          <p:cNvPr id="2" name="Rectangle 1">
            <a:extLst>
              <a:ext uri="{FF2B5EF4-FFF2-40B4-BE49-F238E27FC236}">
                <a16:creationId xmlns:a16="http://schemas.microsoft.com/office/drawing/2014/main" id="{16090CC0-F4A3-4C28-BF71-0BAD04413527}"/>
              </a:ext>
            </a:extLst>
          </p:cNvPr>
          <p:cNvSpPr/>
          <p:nvPr/>
        </p:nvSpPr>
        <p:spPr>
          <a:xfrm>
            <a:off x="0" y="0"/>
            <a:ext cx="3701654" cy="400110"/>
          </a:xfrm>
          <a:prstGeom prst="rect">
            <a:avLst/>
          </a:prstGeom>
          <a:ln w="28575">
            <a:solidFill>
              <a:srgbClr val="0000FF"/>
            </a:solidFill>
          </a:ln>
        </p:spPr>
        <p:txBody>
          <a:bodyPr wrap="none">
            <a:spAutoFit/>
          </a:bodyPr>
          <a:lstStyle/>
          <a:p>
            <a:r>
              <a:rPr lang="en-US" sz="2000" b="1" i="1" dirty="0">
                <a:solidFill>
                  <a:srgbClr val="0000FF"/>
                </a:solidFill>
                <a:latin typeface="Times New Roman" panose="02020603050405020304" pitchFamily="18" charset="0"/>
                <a:cs typeface="Times New Roman" panose="02020603050405020304" pitchFamily="18" charset="0"/>
              </a:rPr>
              <a:t>Cumberland, MD – Things to see</a:t>
            </a:r>
          </a:p>
        </p:txBody>
      </p:sp>
      <p:pic>
        <p:nvPicPr>
          <p:cNvPr id="7" name="Picture 6">
            <a:extLst>
              <a:ext uri="{FF2B5EF4-FFF2-40B4-BE49-F238E27FC236}">
                <a16:creationId xmlns:a16="http://schemas.microsoft.com/office/drawing/2014/main" id="{E74C0E93-CAB2-4899-99FB-F3D75C90E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075" y="3571875"/>
            <a:ext cx="3209925" cy="2857500"/>
          </a:xfrm>
          <a:prstGeom prst="rect">
            <a:avLst/>
          </a:prstGeom>
        </p:spPr>
      </p:pic>
      <p:sp>
        <p:nvSpPr>
          <p:cNvPr id="11" name="Rectangle 10">
            <a:extLst>
              <a:ext uri="{FF2B5EF4-FFF2-40B4-BE49-F238E27FC236}">
                <a16:creationId xmlns:a16="http://schemas.microsoft.com/office/drawing/2014/main" id="{B613EA58-3B88-40DB-882B-676036E301A6}"/>
              </a:ext>
            </a:extLst>
          </p:cNvPr>
          <p:cNvSpPr/>
          <p:nvPr/>
        </p:nvSpPr>
        <p:spPr>
          <a:xfrm>
            <a:off x="8634183" y="6429375"/>
            <a:ext cx="3638778"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Mile 0 Marker at start of GAP Trail</a:t>
            </a:r>
          </a:p>
        </p:txBody>
      </p:sp>
    </p:spTree>
    <p:extLst>
      <p:ext uri="{BB962C8B-B14F-4D97-AF65-F5344CB8AC3E}">
        <p14:creationId xmlns:p14="http://schemas.microsoft.com/office/powerpoint/2010/main" val="900586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38EF2E-FD41-4159-BFB5-09A544CF97AE}"/>
              </a:ext>
            </a:extLst>
          </p:cNvPr>
          <p:cNvSpPr/>
          <p:nvPr/>
        </p:nvSpPr>
        <p:spPr>
          <a:xfrm>
            <a:off x="10967072" y="0"/>
            <a:ext cx="1224928" cy="1077218"/>
          </a:xfrm>
          <a:prstGeom prst="rect">
            <a:avLst/>
          </a:prstGeom>
        </p:spPr>
        <p:txBody>
          <a:bodyPr wrap="square">
            <a:spAutoFit/>
          </a:bodyPr>
          <a:lstStyle/>
          <a:p>
            <a:pPr algn="ctr"/>
            <a:r>
              <a:rPr lang="en-US" sz="1600" b="1" i="1" dirty="0">
                <a:solidFill>
                  <a:srgbClr val="FF0000"/>
                </a:solidFill>
              </a:rPr>
              <a:t>See spreadsheet for more details</a:t>
            </a:r>
            <a:endParaRPr lang="en-US" sz="1600" dirty="0"/>
          </a:p>
        </p:txBody>
      </p:sp>
      <p:pic>
        <p:nvPicPr>
          <p:cNvPr id="2" name="Picture 1">
            <a:extLst>
              <a:ext uri="{FF2B5EF4-FFF2-40B4-BE49-F238E27FC236}">
                <a16:creationId xmlns:a16="http://schemas.microsoft.com/office/drawing/2014/main" id="{4DDD455B-5558-4748-92EB-ABFB062A274D}"/>
              </a:ext>
            </a:extLst>
          </p:cNvPr>
          <p:cNvPicPr>
            <a:picLocks noChangeAspect="1"/>
          </p:cNvPicPr>
          <p:nvPr/>
        </p:nvPicPr>
        <p:blipFill rotWithShape="1">
          <a:blip r:embed="rId2"/>
          <a:srcRect t="11055"/>
          <a:stretch/>
        </p:blipFill>
        <p:spPr>
          <a:xfrm>
            <a:off x="0" y="10581"/>
            <a:ext cx="9966960" cy="6854829"/>
          </a:xfrm>
          <a:prstGeom prst="rect">
            <a:avLst/>
          </a:prstGeom>
        </p:spPr>
      </p:pic>
    </p:spTree>
    <p:extLst>
      <p:ext uri="{BB962C8B-B14F-4D97-AF65-F5344CB8AC3E}">
        <p14:creationId xmlns:p14="http://schemas.microsoft.com/office/powerpoint/2010/main" val="667696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2D3DF3-15ED-49FD-B34B-3778B6CDB6C0}"/>
              </a:ext>
            </a:extLst>
          </p:cNvPr>
          <p:cNvSpPr txBox="1"/>
          <p:nvPr/>
        </p:nvSpPr>
        <p:spPr>
          <a:xfrm>
            <a:off x="0" y="0"/>
            <a:ext cx="4025910" cy="400110"/>
          </a:xfrm>
          <a:prstGeom prst="rect">
            <a:avLst/>
          </a:prstGeom>
          <a:solidFill>
            <a:schemeClr val="bg1"/>
          </a:solidFill>
          <a:ln w="28575">
            <a:solidFill>
              <a:srgbClr val="0000FF"/>
            </a:solidFill>
          </a:ln>
        </p:spPr>
        <p:txBody>
          <a:bodyPr wrap="none" rtlCol="0">
            <a:spAutoFit/>
          </a:bodyPr>
          <a:lstStyle/>
          <a:p>
            <a:r>
              <a:rPr lang="en-US" sz="2000" b="1" dirty="0">
                <a:solidFill>
                  <a:srgbClr val="0000FF"/>
                </a:solidFill>
              </a:rPr>
              <a:t>Great Allegheny Passage (GAP) Trail</a:t>
            </a:r>
            <a:endParaRPr lang="en-US" dirty="0">
              <a:solidFill>
                <a:srgbClr val="0000FF"/>
              </a:solidFill>
            </a:endParaRPr>
          </a:p>
        </p:txBody>
      </p:sp>
      <p:sp>
        <p:nvSpPr>
          <p:cNvPr id="4" name="Rectangle 3">
            <a:extLst>
              <a:ext uri="{FF2B5EF4-FFF2-40B4-BE49-F238E27FC236}">
                <a16:creationId xmlns:a16="http://schemas.microsoft.com/office/drawing/2014/main" id="{A2BDF21C-C9ED-458E-9756-B3D8CB7C808C}"/>
              </a:ext>
            </a:extLst>
          </p:cNvPr>
          <p:cNvSpPr/>
          <p:nvPr/>
        </p:nvSpPr>
        <p:spPr>
          <a:xfrm>
            <a:off x="0" y="412646"/>
            <a:ext cx="12125325" cy="2308324"/>
          </a:xfrm>
          <a:prstGeom prst="rect">
            <a:avLst/>
          </a:prstGeom>
        </p:spPr>
        <p:txBody>
          <a:bodyPr wrap="square">
            <a:spAutoFit/>
          </a:bodyPr>
          <a:lstStyle/>
          <a:p>
            <a:r>
              <a:rPr lang="en-US" dirty="0">
                <a:solidFill>
                  <a:srgbClr val="0000FF"/>
                </a:solidFill>
                <a:latin typeface="Times New Roman" panose="02020603050405020304" pitchFamily="18" charset="0"/>
                <a:cs typeface="Times New Roman" panose="02020603050405020304" pitchFamily="18" charset="0"/>
              </a:rPr>
              <a:t>On </a:t>
            </a:r>
            <a:r>
              <a:rPr lang="en-US" b="1" dirty="0">
                <a:solidFill>
                  <a:srgbClr val="FF0000"/>
                </a:solidFill>
                <a:latin typeface="Times New Roman" panose="02020603050405020304" pitchFamily="18" charset="0"/>
                <a:cs typeface="Times New Roman" panose="02020603050405020304" pitchFamily="18" charset="0"/>
              </a:rPr>
              <a:t>Days 5-7 </a:t>
            </a:r>
            <a:r>
              <a:rPr lang="en-US" dirty="0">
                <a:solidFill>
                  <a:srgbClr val="0000FF"/>
                </a:solidFill>
                <a:latin typeface="Times New Roman" panose="02020603050405020304" pitchFamily="18" charset="0"/>
                <a:cs typeface="Times New Roman" panose="02020603050405020304" pitchFamily="18" charset="0"/>
              </a:rPr>
              <a:t>we will cycle the GAP trail from Cumberland, MD to Pittsburgh, PA. The first 15 miles of the trail are adjacent to the Western Maryland Scenic Railroad (Cumberland to Frostburg) and the first 20 miles are uphill (see profile below).  Note that we climb 1787’ in 20 miles with an average grade of 1.7%.  The GAP trail has some nice improvements over the C&amp;O Towpath.  </a:t>
            </a:r>
          </a:p>
          <a:p>
            <a:pPr marL="285750" indent="-285750">
              <a:buFont typeface="Arial" panose="020B0604020202020204" pitchFamily="34" charset="0"/>
              <a:buChar char="•"/>
            </a:pPr>
            <a:r>
              <a:rPr lang="en-US" dirty="0">
                <a:solidFill>
                  <a:srgbClr val="0000FF"/>
                </a:solidFill>
                <a:latin typeface="Times New Roman" panose="02020603050405020304" pitchFamily="18" charset="0"/>
                <a:cs typeface="Times New Roman" panose="02020603050405020304" pitchFamily="18" charset="0"/>
              </a:rPr>
              <a:t>The trail is wider with a nicer surface.  </a:t>
            </a:r>
          </a:p>
          <a:p>
            <a:pPr marL="285750" indent="-285750">
              <a:buFont typeface="Arial" panose="020B0604020202020204" pitchFamily="34" charset="0"/>
              <a:buChar char="•"/>
            </a:pPr>
            <a:r>
              <a:rPr lang="en-US" dirty="0">
                <a:solidFill>
                  <a:srgbClr val="0000FF"/>
                </a:solidFill>
                <a:latin typeface="Times New Roman" panose="02020603050405020304" pitchFamily="18" charset="0"/>
                <a:cs typeface="Times New Roman" panose="02020603050405020304" pitchFamily="18" charset="0"/>
              </a:rPr>
              <a:t>The C&amp;O Towpath follows a canal and towns aren’t generally right on the trail, but the GAP Trail follows old railroad lines which went right through towns, so there are many nice “trail towns.”</a:t>
            </a:r>
          </a:p>
          <a:p>
            <a:pPr marL="285750" indent="-285750">
              <a:buFont typeface="Arial" panose="020B0604020202020204" pitchFamily="34" charset="0"/>
              <a:buChar char="•"/>
            </a:pPr>
            <a:r>
              <a:rPr lang="en-US" dirty="0">
                <a:solidFill>
                  <a:srgbClr val="0000FF"/>
                </a:solidFill>
                <a:latin typeface="Times New Roman" panose="02020603050405020304" pitchFamily="18" charset="0"/>
                <a:cs typeface="Times New Roman" panose="02020603050405020304" pitchFamily="18" charset="0"/>
              </a:rPr>
              <a:t>The </a:t>
            </a:r>
            <a:r>
              <a:rPr lang="en-US" dirty="0" err="1">
                <a:solidFill>
                  <a:srgbClr val="0000FF"/>
                </a:solidFill>
                <a:latin typeface="Times New Roman" panose="02020603050405020304" pitchFamily="18" charset="0"/>
                <a:cs typeface="Times New Roman" panose="02020603050405020304" pitchFamily="18" charset="0"/>
              </a:rPr>
              <a:t>PawPaw</a:t>
            </a:r>
            <a:r>
              <a:rPr lang="en-US" dirty="0">
                <a:solidFill>
                  <a:srgbClr val="0000FF"/>
                </a:solidFill>
                <a:latin typeface="Times New Roman" panose="02020603050405020304" pitchFamily="18" charset="0"/>
                <a:cs typeface="Times New Roman" panose="02020603050405020304" pitchFamily="18" charset="0"/>
              </a:rPr>
              <a:t> Tunnel had a rough surface with a canal inside, whereas the tunnels on the GAP trail were train tunnels and are now paved (and in some cases lighted) for cyclists.</a:t>
            </a:r>
          </a:p>
        </p:txBody>
      </p:sp>
      <p:pic>
        <p:nvPicPr>
          <p:cNvPr id="2" name="Picture 1">
            <a:extLst>
              <a:ext uri="{FF2B5EF4-FFF2-40B4-BE49-F238E27FC236}">
                <a16:creationId xmlns:a16="http://schemas.microsoft.com/office/drawing/2014/main" id="{DF5EF68F-B5F3-49F0-A3AA-21F5CAE7353C}"/>
              </a:ext>
            </a:extLst>
          </p:cNvPr>
          <p:cNvPicPr>
            <a:picLocks noChangeAspect="1"/>
          </p:cNvPicPr>
          <p:nvPr/>
        </p:nvPicPr>
        <p:blipFill>
          <a:blip r:embed="rId2"/>
          <a:stretch>
            <a:fillRect/>
          </a:stretch>
        </p:blipFill>
        <p:spPr>
          <a:xfrm>
            <a:off x="0" y="2809876"/>
            <a:ext cx="6807834" cy="4073306"/>
          </a:xfrm>
          <a:prstGeom prst="rect">
            <a:avLst/>
          </a:prstGeom>
          <a:solidFill>
            <a:schemeClr val="bg1"/>
          </a:solidFill>
          <a:ln w="28575">
            <a:solidFill>
              <a:srgbClr val="0000FF"/>
            </a:solidFill>
          </a:ln>
        </p:spPr>
      </p:pic>
      <p:sp>
        <p:nvSpPr>
          <p:cNvPr id="8" name="Oval 7">
            <a:extLst>
              <a:ext uri="{FF2B5EF4-FFF2-40B4-BE49-F238E27FC236}">
                <a16:creationId xmlns:a16="http://schemas.microsoft.com/office/drawing/2014/main" id="{69B30896-2D6B-447E-AA6F-E61F3EC2AAC2}"/>
              </a:ext>
            </a:extLst>
          </p:cNvPr>
          <p:cNvSpPr/>
          <p:nvPr/>
        </p:nvSpPr>
        <p:spPr>
          <a:xfrm>
            <a:off x="5178056" y="5530632"/>
            <a:ext cx="86549" cy="88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95C54C3-ED1C-4DD4-B4D7-8EE761B137DC}"/>
              </a:ext>
            </a:extLst>
          </p:cNvPr>
          <p:cNvSpPr txBox="1"/>
          <p:nvPr/>
        </p:nvSpPr>
        <p:spPr>
          <a:xfrm>
            <a:off x="4830689" y="5619308"/>
            <a:ext cx="900892" cy="276999"/>
          </a:xfrm>
          <a:prstGeom prst="rect">
            <a:avLst/>
          </a:prstGeom>
          <a:noFill/>
        </p:spPr>
        <p:txBody>
          <a:bodyPr wrap="square" rtlCol="0">
            <a:spAutoFit/>
          </a:bodyPr>
          <a:lstStyle/>
          <a:p>
            <a:pPr algn="ctr"/>
            <a:r>
              <a:rPr lang="en-US" sz="1200" b="1" i="1" dirty="0">
                <a:solidFill>
                  <a:srgbClr val="FF0000"/>
                </a:solidFill>
              </a:rPr>
              <a:t>Day 5 Start</a:t>
            </a:r>
          </a:p>
        </p:txBody>
      </p:sp>
      <p:sp>
        <p:nvSpPr>
          <p:cNvPr id="11" name="Oval 10">
            <a:extLst>
              <a:ext uri="{FF2B5EF4-FFF2-40B4-BE49-F238E27FC236}">
                <a16:creationId xmlns:a16="http://schemas.microsoft.com/office/drawing/2014/main" id="{3F6B0E16-45C2-41CA-B825-7995BB17EEC3}"/>
              </a:ext>
            </a:extLst>
          </p:cNvPr>
          <p:cNvSpPr/>
          <p:nvPr/>
        </p:nvSpPr>
        <p:spPr>
          <a:xfrm>
            <a:off x="3336851" y="4928120"/>
            <a:ext cx="86549" cy="88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37C5E2-643E-4635-942E-644F4B8F34CE}"/>
              </a:ext>
            </a:extLst>
          </p:cNvPr>
          <p:cNvSpPr txBox="1"/>
          <p:nvPr/>
        </p:nvSpPr>
        <p:spPr>
          <a:xfrm>
            <a:off x="3082413" y="5016796"/>
            <a:ext cx="595423" cy="461665"/>
          </a:xfrm>
          <a:prstGeom prst="rect">
            <a:avLst/>
          </a:prstGeom>
          <a:noFill/>
        </p:spPr>
        <p:txBody>
          <a:bodyPr wrap="square" rtlCol="0">
            <a:spAutoFit/>
          </a:bodyPr>
          <a:lstStyle/>
          <a:p>
            <a:pPr algn="ctr"/>
            <a:r>
              <a:rPr lang="en-US" sz="1200" b="1" i="1" dirty="0">
                <a:solidFill>
                  <a:srgbClr val="FF0000"/>
                </a:solidFill>
              </a:rPr>
              <a:t>Day 6 Start</a:t>
            </a:r>
          </a:p>
        </p:txBody>
      </p:sp>
      <p:sp>
        <p:nvSpPr>
          <p:cNvPr id="13" name="Oval 12">
            <a:extLst>
              <a:ext uri="{FF2B5EF4-FFF2-40B4-BE49-F238E27FC236}">
                <a16:creationId xmlns:a16="http://schemas.microsoft.com/office/drawing/2014/main" id="{B2F6085B-CA82-4F13-8BD8-8E0E79975B8B}"/>
              </a:ext>
            </a:extLst>
          </p:cNvPr>
          <p:cNvSpPr/>
          <p:nvPr/>
        </p:nvSpPr>
        <p:spPr>
          <a:xfrm>
            <a:off x="1793622" y="5389785"/>
            <a:ext cx="86549" cy="88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D79428A-820B-481F-88BA-44AEC6E0EC2D}"/>
              </a:ext>
            </a:extLst>
          </p:cNvPr>
          <p:cNvSpPr txBox="1"/>
          <p:nvPr/>
        </p:nvSpPr>
        <p:spPr>
          <a:xfrm>
            <a:off x="1539184" y="5478461"/>
            <a:ext cx="595423" cy="461665"/>
          </a:xfrm>
          <a:prstGeom prst="rect">
            <a:avLst/>
          </a:prstGeom>
          <a:noFill/>
        </p:spPr>
        <p:txBody>
          <a:bodyPr wrap="square" rtlCol="0">
            <a:spAutoFit/>
          </a:bodyPr>
          <a:lstStyle/>
          <a:p>
            <a:pPr algn="ctr"/>
            <a:r>
              <a:rPr lang="en-US" sz="1200" b="1" i="1" dirty="0">
                <a:solidFill>
                  <a:srgbClr val="FF0000"/>
                </a:solidFill>
              </a:rPr>
              <a:t>Day 7 Start</a:t>
            </a:r>
          </a:p>
        </p:txBody>
      </p:sp>
      <p:sp>
        <p:nvSpPr>
          <p:cNvPr id="15" name="TextBox 14">
            <a:extLst>
              <a:ext uri="{FF2B5EF4-FFF2-40B4-BE49-F238E27FC236}">
                <a16:creationId xmlns:a16="http://schemas.microsoft.com/office/drawing/2014/main" id="{A3FA6147-0C55-4092-80FA-D4F44BE899A5}"/>
              </a:ext>
            </a:extLst>
          </p:cNvPr>
          <p:cNvSpPr txBox="1"/>
          <p:nvPr/>
        </p:nvSpPr>
        <p:spPr>
          <a:xfrm>
            <a:off x="4880344" y="5942473"/>
            <a:ext cx="595423" cy="276999"/>
          </a:xfrm>
          <a:prstGeom prst="rect">
            <a:avLst/>
          </a:prstGeom>
          <a:noFill/>
        </p:spPr>
        <p:txBody>
          <a:bodyPr wrap="square" rtlCol="0">
            <a:spAutoFit/>
          </a:bodyPr>
          <a:lstStyle/>
          <a:p>
            <a:pPr algn="ctr"/>
            <a:r>
              <a:rPr lang="en-US" sz="1200" b="1" i="1" dirty="0">
                <a:solidFill>
                  <a:srgbClr val="FF0000"/>
                </a:solidFill>
              </a:rPr>
              <a:t>MP0</a:t>
            </a:r>
          </a:p>
        </p:txBody>
      </p:sp>
      <p:sp>
        <p:nvSpPr>
          <p:cNvPr id="16" name="TextBox 15">
            <a:extLst>
              <a:ext uri="{FF2B5EF4-FFF2-40B4-BE49-F238E27FC236}">
                <a16:creationId xmlns:a16="http://schemas.microsoft.com/office/drawing/2014/main" id="{F2FD4035-5136-4CA5-A27A-4693730D6EE7}"/>
              </a:ext>
            </a:extLst>
          </p:cNvPr>
          <p:cNvSpPr txBox="1"/>
          <p:nvPr/>
        </p:nvSpPr>
        <p:spPr>
          <a:xfrm>
            <a:off x="2664276" y="5970486"/>
            <a:ext cx="595423" cy="276999"/>
          </a:xfrm>
          <a:prstGeom prst="rect">
            <a:avLst/>
          </a:prstGeom>
          <a:noFill/>
        </p:spPr>
        <p:txBody>
          <a:bodyPr wrap="square" rtlCol="0">
            <a:spAutoFit/>
          </a:bodyPr>
          <a:lstStyle/>
          <a:p>
            <a:pPr algn="ctr"/>
            <a:r>
              <a:rPr lang="en-US" sz="1200" b="1" i="1" dirty="0">
                <a:solidFill>
                  <a:srgbClr val="FF0000"/>
                </a:solidFill>
              </a:rPr>
              <a:t>MP75</a:t>
            </a:r>
          </a:p>
        </p:txBody>
      </p:sp>
      <p:sp>
        <p:nvSpPr>
          <p:cNvPr id="17" name="TextBox 16">
            <a:extLst>
              <a:ext uri="{FF2B5EF4-FFF2-40B4-BE49-F238E27FC236}">
                <a16:creationId xmlns:a16="http://schemas.microsoft.com/office/drawing/2014/main" id="{E58D64E2-9724-41C6-A04D-67DE736DEF13}"/>
              </a:ext>
            </a:extLst>
          </p:cNvPr>
          <p:cNvSpPr txBox="1"/>
          <p:nvPr/>
        </p:nvSpPr>
        <p:spPr>
          <a:xfrm>
            <a:off x="3402965" y="5970274"/>
            <a:ext cx="595423" cy="276999"/>
          </a:xfrm>
          <a:prstGeom prst="rect">
            <a:avLst/>
          </a:prstGeom>
          <a:noFill/>
        </p:spPr>
        <p:txBody>
          <a:bodyPr wrap="square" rtlCol="0">
            <a:spAutoFit/>
          </a:bodyPr>
          <a:lstStyle/>
          <a:p>
            <a:pPr algn="ctr"/>
            <a:r>
              <a:rPr lang="en-US" sz="1200" b="1" i="1" dirty="0">
                <a:solidFill>
                  <a:srgbClr val="FF0000"/>
                </a:solidFill>
              </a:rPr>
              <a:t>MP50</a:t>
            </a:r>
          </a:p>
        </p:txBody>
      </p:sp>
      <p:sp>
        <p:nvSpPr>
          <p:cNvPr id="18" name="TextBox 17">
            <a:extLst>
              <a:ext uri="{FF2B5EF4-FFF2-40B4-BE49-F238E27FC236}">
                <a16:creationId xmlns:a16="http://schemas.microsoft.com/office/drawing/2014/main" id="{B3547F08-47D7-44D4-8316-95DB983608F4}"/>
              </a:ext>
            </a:extLst>
          </p:cNvPr>
          <p:cNvSpPr txBox="1"/>
          <p:nvPr/>
        </p:nvSpPr>
        <p:spPr>
          <a:xfrm>
            <a:off x="4157877" y="5970274"/>
            <a:ext cx="595423" cy="276999"/>
          </a:xfrm>
          <a:prstGeom prst="rect">
            <a:avLst/>
          </a:prstGeom>
          <a:noFill/>
        </p:spPr>
        <p:txBody>
          <a:bodyPr wrap="square" rtlCol="0">
            <a:spAutoFit/>
          </a:bodyPr>
          <a:lstStyle/>
          <a:p>
            <a:pPr algn="ctr"/>
            <a:r>
              <a:rPr lang="en-US" sz="1200" b="1" i="1" dirty="0">
                <a:solidFill>
                  <a:srgbClr val="FF0000"/>
                </a:solidFill>
              </a:rPr>
              <a:t>MP25</a:t>
            </a:r>
          </a:p>
        </p:txBody>
      </p:sp>
      <p:sp>
        <p:nvSpPr>
          <p:cNvPr id="19" name="TextBox 18">
            <a:extLst>
              <a:ext uri="{FF2B5EF4-FFF2-40B4-BE49-F238E27FC236}">
                <a16:creationId xmlns:a16="http://schemas.microsoft.com/office/drawing/2014/main" id="{1EB9E75C-7EB5-4B0B-B6B8-83243FFFD67A}"/>
              </a:ext>
            </a:extLst>
          </p:cNvPr>
          <p:cNvSpPr txBox="1"/>
          <p:nvPr/>
        </p:nvSpPr>
        <p:spPr>
          <a:xfrm>
            <a:off x="467974" y="5970486"/>
            <a:ext cx="722467" cy="276999"/>
          </a:xfrm>
          <a:prstGeom prst="rect">
            <a:avLst/>
          </a:prstGeom>
          <a:noFill/>
        </p:spPr>
        <p:txBody>
          <a:bodyPr wrap="square" rtlCol="0">
            <a:spAutoFit/>
          </a:bodyPr>
          <a:lstStyle/>
          <a:p>
            <a:pPr algn="ctr"/>
            <a:r>
              <a:rPr lang="en-US" sz="1200" b="1" i="1" dirty="0">
                <a:solidFill>
                  <a:srgbClr val="FF0000"/>
                </a:solidFill>
              </a:rPr>
              <a:t>MP150</a:t>
            </a:r>
          </a:p>
        </p:txBody>
      </p:sp>
      <p:sp>
        <p:nvSpPr>
          <p:cNvPr id="20" name="TextBox 19">
            <a:extLst>
              <a:ext uri="{FF2B5EF4-FFF2-40B4-BE49-F238E27FC236}">
                <a16:creationId xmlns:a16="http://schemas.microsoft.com/office/drawing/2014/main" id="{8B0ED9BB-3688-4BA5-8EAD-BB73EED0FD8E}"/>
              </a:ext>
            </a:extLst>
          </p:cNvPr>
          <p:cNvSpPr txBox="1"/>
          <p:nvPr/>
        </p:nvSpPr>
        <p:spPr>
          <a:xfrm>
            <a:off x="1143142" y="5971825"/>
            <a:ext cx="722467" cy="276999"/>
          </a:xfrm>
          <a:prstGeom prst="rect">
            <a:avLst/>
          </a:prstGeom>
          <a:noFill/>
        </p:spPr>
        <p:txBody>
          <a:bodyPr wrap="square" rtlCol="0">
            <a:spAutoFit/>
          </a:bodyPr>
          <a:lstStyle/>
          <a:p>
            <a:pPr algn="ctr"/>
            <a:r>
              <a:rPr lang="en-US" sz="1200" b="1" i="1" dirty="0">
                <a:solidFill>
                  <a:srgbClr val="FF0000"/>
                </a:solidFill>
              </a:rPr>
              <a:t>MP125</a:t>
            </a:r>
          </a:p>
        </p:txBody>
      </p:sp>
      <p:sp>
        <p:nvSpPr>
          <p:cNvPr id="21" name="TextBox 20">
            <a:extLst>
              <a:ext uri="{FF2B5EF4-FFF2-40B4-BE49-F238E27FC236}">
                <a16:creationId xmlns:a16="http://schemas.microsoft.com/office/drawing/2014/main" id="{7263C4E3-3BAB-4AF6-A048-9321189ACB0E}"/>
              </a:ext>
            </a:extLst>
          </p:cNvPr>
          <p:cNvSpPr txBox="1"/>
          <p:nvPr/>
        </p:nvSpPr>
        <p:spPr>
          <a:xfrm>
            <a:off x="1878287" y="5970273"/>
            <a:ext cx="722467" cy="276999"/>
          </a:xfrm>
          <a:prstGeom prst="rect">
            <a:avLst/>
          </a:prstGeom>
          <a:noFill/>
        </p:spPr>
        <p:txBody>
          <a:bodyPr wrap="square" rtlCol="0">
            <a:spAutoFit/>
          </a:bodyPr>
          <a:lstStyle/>
          <a:p>
            <a:pPr algn="ctr"/>
            <a:r>
              <a:rPr lang="en-US" sz="1200" b="1" i="1" dirty="0">
                <a:solidFill>
                  <a:srgbClr val="FF0000"/>
                </a:solidFill>
              </a:rPr>
              <a:t>MP100</a:t>
            </a:r>
          </a:p>
        </p:txBody>
      </p:sp>
    </p:spTree>
    <p:extLst>
      <p:ext uri="{BB962C8B-B14F-4D97-AF65-F5344CB8AC3E}">
        <p14:creationId xmlns:p14="http://schemas.microsoft.com/office/powerpoint/2010/main" val="340856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EDB66-2BB8-4401-8F87-4631325C7BA5}"/>
              </a:ext>
            </a:extLst>
          </p:cNvPr>
          <p:cNvPicPr>
            <a:picLocks noChangeAspect="1"/>
          </p:cNvPicPr>
          <p:nvPr/>
        </p:nvPicPr>
        <p:blipFill>
          <a:blip r:embed="rId2"/>
          <a:stretch>
            <a:fillRect/>
          </a:stretch>
        </p:blipFill>
        <p:spPr>
          <a:xfrm>
            <a:off x="2341753" y="-14086"/>
            <a:ext cx="9850247" cy="3763125"/>
          </a:xfrm>
          <a:prstGeom prst="rect">
            <a:avLst/>
          </a:prstGeom>
        </p:spPr>
      </p:pic>
      <p:pic>
        <p:nvPicPr>
          <p:cNvPr id="13" name="Picture 12">
            <a:extLst>
              <a:ext uri="{FF2B5EF4-FFF2-40B4-BE49-F238E27FC236}">
                <a16:creationId xmlns:a16="http://schemas.microsoft.com/office/drawing/2014/main" id="{2BC5DB88-214A-477E-B073-B9FEDD978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696" y="439361"/>
            <a:ext cx="3163824" cy="1778772"/>
          </a:xfrm>
          <a:prstGeom prst="rect">
            <a:avLst/>
          </a:prstGeom>
        </p:spPr>
      </p:pic>
      <p:sp>
        <p:nvSpPr>
          <p:cNvPr id="3" name="TextBox 2">
            <a:extLst>
              <a:ext uri="{FF2B5EF4-FFF2-40B4-BE49-F238E27FC236}">
                <a16:creationId xmlns:a16="http://schemas.microsoft.com/office/drawing/2014/main" id="{1F2D3DF3-15ED-49FD-B34B-3778B6CDB6C0}"/>
              </a:ext>
            </a:extLst>
          </p:cNvPr>
          <p:cNvSpPr txBox="1"/>
          <p:nvPr/>
        </p:nvSpPr>
        <p:spPr>
          <a:xfrm>
            <a:off x="0" y="0"/>
            <a:ext cx="4078224" cy="1389888"/>
          </a:xfrm>
          <a:prstGeom prst="rect">
            <a:avLst/>
          </a:prstGeom>
          <a:solidFill>
            <a:schemeClr val="bg1"/>
          </a:solidFill>
          <a:ln w="28575">
            <a:solidFill>
              <a:srgbClr val="0000FF"/>
            </a:solidFill>
          </a:ln>
        </p:spPr>
        <p:txBody>
          <a:bodyPr wrap="square" rtlCol="0">
            <a:spAutoFit/>
          </a:bodyPr>
          <a:lstStyle/>
          <a:p>
            <a:r>
              <a:rPr lang="en-US" b="1" dirty="0">
                <a:solidFill>
                  <a:srgbClr val="0000FF"/>
                </a:solidFill>
              </a:rPr>
              <a:t>Day 5 – Thursday, May 10</a:t>
            </a:r>
          </a:p>
          <a:p>
            <a:r>
              <a:rPr lang="en-US" sz="1600" dirty="0">
                <a:solidFill>
                  <a:srgbClr val="0000FF"/>
                </a:solidFill>
              </a:rPr>
              <a:t>Cumberland YMCA (Cumberland, MD) to</a:t>
            </a:r>
          </a:p>
          <a:p>
            <a:r>
              <a:rPr lang="en-US" sz="1600" dirty="0">
                <a:solidFill>
                  <a:srgbClr val="0000FF"/>
                </a:solidFill>
              </a:rPr>
              <a:t>US Army Corp of Engineers Outflow Camping – Youghiogheny River (Confluence, PA)</a:t>
            </a:r>
          </a:p>
          <a:p>
            <a:pPr marL="285750" indent="-285750">
              <a:buFont typeface="Arial" panose="020B0604020202020204" pitchFamily="34" charset="0"/>
              <a:buChar char="•"/>
            </a:pPr>
            <a:r>
              <a:rPr lang="en-US" sz="1600" b="1" i="1" dirty="0">
                <a:solidFill>
                  <a:srgbClr val="FF0000"/>
                </a:solidFill>
              </a:rPr>
              <a:t>MP0 to MP60 on the GAP Trail</a:t>
            </a:r>
            <a:endParaRPr lang="en-US" sz="1600" dirty="0">
              <a:solidFill>
                <a:srgbClr val="0000FF"/>
              </a:solidFill>
            </a:endParaRPr>
          </a:p>
        </p:txBody>
      </p:sp>
      <p:sp>
        <p:nvSpPr>
          <p:cNvPr id="9" name="Rectangle 8">
            <a:extLst>
              <a:ext uri="{FF2B5EF4-FFF2-40B4-BE49-F238E27FC236}">
                <a16:creationId xmlns:a16="http://schemas.microsoft.com/office/drawing/2014/main" id="{DF4B1A8D-500B-4A66-90D0-9C58BB82986A}"/>
              </a:ext>
            </a:extLst>
          </p:cNvPr>
          <p:cNvSpPr/>
          <p:nvPr/>
        </p:nvSpPr>
        <p:spPr>
          <a:xfrm>
            <a:off x="8756123" y="-25624"/>
            <a:ext cx="3435877" cy="369332"/>
          </a:xfrm>
          <a:prstGeom prst="rect">
            <a:avLst/>
          </a:prstGeom>
          <a:solidFill>
            <a:schemeClr val="bg1"/>
          </a:solidFill>
          <a:ln w="19050">
            <a:solidFill>
              <a:srgbClr val="0000FF"/>
            </a:solidFill>
          </a:ln>
        </p:spPr>
        <p:txBody>
          <a:bodyPr wrap="none">
            <a:spAutoFit/>
          </a:bodyPr>
          <a:lstStyle/>
          <a:p>
            <a:r>
              <a:rPr lang="en-US" dirty="0">
                <a:hlinkClick r:id="rId4"/>
              </a:rPr>
              <a:t>https://goo.gl/maps/XiwTtFQxnbz</a:t>
            </a:r>
            <a:r>
              <a:rPr lang="en-US" dirty="0"/>
              <a:t> </a:t>
            </a:r>
          </a:p>
        </p:txBody>
      </p:sp>
      <p:sp>
        <p:nvSpPr>
          <p:cNvPr id="6" name="Rectangle 5">
            <a:extLst>
              <a:ext uri="{FF2B5EF4-FFF2-40B4-BE49-F238E27FC236}">
                <a16:creationId xmlns:a16="http://schemas.microsoft.com/office/drawing/2014/main" id="{7964CE99-BFBA-4675-83E2-A684ABED7CD7}"/>
              </a:ext>
            </a:extLst>
          </p:cNvPr>
          <p:cNvSpPr/>
          <p:nvPr/>
        </p:nvSpPr>
        <p:spPr>
          <a:xfrm>
            <a:off x="0" y="2025908"/>
            <a:ext cx="7223760" cy="5047536"/>
          </a:xfrm>
          <a:prstGeom prst="rect">
            <a:avLst/>
          </a:prstGeom>
          <a:solidFill>
            <a:schemeClr val="bg1"/>
          </a:solidFill>
          <a:ln w="28575">
            <a:solidFill>
              <a:srgbClr val="0000FF"/>
            </a:solidFill>
          </a:ln>
        </p:spPr>
        <p:txBody>
          <a:bodyPr wrap="square">
            <a:spAutoFit/>
          </a:bodyPr>
          <a:lstStyle/>
          <a:p>
            <a:pPr marL="173038" indent="-173038">
              <a:buFont typeface="Arial" panose="020B0604020202020204" pitchFamily="34" charset="0"/>
              <a:buChar char="•"/>
            </a:pPr>
            <a:r>
              <a:rPr lang="en-US" sz="1400" dirty="0">
                <a:solidFill>
                  <a:srgbClr val="000000"/>
                </a:solidFill>
                <a:latin typeface="Arial" panose="020B0604020202020204" pitchFamily="34" charset="0"/>
              </a:rPr>
              <a:t>Leave the YMCA campground and cycle 1 mile into Cumberland for breakfast</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MP0 – Start the </a:t>
            </a:r>
            <a:r>
              <a:rPr lang="en-US" sz="1400" b="1" i="1" dirty="0">
                <a:solidFill>
                  <a:srgbClr val="000000"/>
                </a:solidFill>
                <a:latin typeface="Arial" panose="020B0604020202020204" pitchFamily="34" charset="0"/>
              </a:rPr>
              <a:t>Great Allegheny Passage (GAP) Trail</a:t>
            </a:r>
            <a:r>
              <a:rPr lang="en-US" sz="1400" dirty="0">
                <a:solidFill>
                  <a:srgbClr val="000000"/>
                </a:solidFill>
                <a:latin typeface="Arial" panose="020B0604020202020204" pitchFamily="34" charset="0"/>
              </a:rPr>
              <a:t>.  The first 15 miles of the trail are adjacent to the Western Maryland Scenic Railroad and the first 20 miles are uphill (see profile below).  1787’ climb.</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MP6 – </a:t>
            </a:r>
            <a:r>
              <a:rPr lang="en-US" sz="1400" b="1" i="1" dirty="0">
                <a:solidFill>
                  <a:srgbClr val="000000"/>
                </a:solidFill>
                <a:latin typeface="Arial" panose="020B0604020202020204" pitchFamily="34" charset="0"/>
              </a:rPr>
              <a:t>Brush Tunnel </a:t>
            </a:r>
            <a:r>
              <a:rPr lang="en-US" sz="1400" dirty="0">
                <a:solidFill>
                  <a:srgbClr val="000000"/>
                </a:solidFill>
                <a:latin typeface="Arial" panose="020B0604020202020204" pitchFamily="34" charset="0"/>
              </a:rPr>
              <a:t>– 914’ lighted tunnel originally cut for two tracks, but now has one track and one bike lane.  Used by Western Maryland Scenic Railroad (steam engine).</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MP15 – </a:t>
            </a:r>
            <a:r>
              <a:rPr lang="en-US" sz="1400" b="1" i="1" dirty="0">
                <a:solidFill>
                  <a:srgbClr val="000000"/>
                </a:solidFill>
                <a:latin typeface="Arial" panose="020B0604020202020204" pitchFamily="34" charset="0"/>
              </a:rPr>
              <a:t>Frostburg, MD </a:t>
            </a:r>
            <a:r>
              <a:rPr lang="en-US" sz="1400" dirty="0">
                <a:solidFill>
                  <a:srgbClr val="000000"/>
                </a:solidFill>
                <a:latin typeface="Arial" panose="020B0604020202020204" pitchFamily="34" charset="0"/>
              </a:rPr>
              <a:t>– Steep climb into town for many shops &amp; restaurants as well as a restored train depot and turntable (photo upper right), Thrasher Carriage Museum, </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MP17.5 – </a:t>
            </a:r>
            <a:r>
              <a:rPr lang="en-US" sz="1400" b="1" i="1" dirty="0">
                <a:solidFill>
                  <a:srgbClr val="000000"/>
                </a:solidFill>
                <a:latin typeface="Arial" panose="020B0604020202020204" pitchFamily="34" charset="0"/>
              </a:rPr>
              <a:t>Borden Tunnel</a:t>
            </a:r>
            <a:r>
              <a:rPr lang="en-US" sz="1400" dirty="0">
                <a:solidFill>
                  <a:srgbClr val="000000"/>
                </a:solidFill>
                <a:latin typeface="Arial" panose="020B0604020202020204" pitchFamily="34" charset="0"/>
              </a:rPr>
              <a:t> - 975.5’, paved, no lights, wide since built for two tracks</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MP20 – </a:t>
            </a:r>
            <a:r>
              <a:rPr lang="en-US" sz="1400" b="1" i="1" dirty="0">
                <a:solidFill>
                  <a:srgbClr val="000000"/>
                </a:solidFill>
                <a:latin typeface="Arial" panose="020B0604020202020204" pitchFamily="34" charset="0"/>
              </a:rPr>
              <a:t>Mason-Dixon Line </a:t>
            </a:r>
            <a:r>
              <a:rPr lang="en-US" sz="1400" dirty="0">
                <a:solidFill>
                  <a:srgbClr val="000000"/>
                </a:solidFill>
                <a:latin typeface="Arial" panose="020B0604020202020204" pitchFamily="34" charset="0"/>
              </a:rPr>
              <a:t>(cross from MD into PA).  Look for marker..</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MP22 – </a:t>
            </a:r>
            <a:r>
              <a:rPr lang="en-US" sz="1400" b="1" i="1" dirty="0">
                <a:solidFill>
                  <a:srgbClr val="000000"/>
                </a:solidFill>
                <a:latin typeface="Arial" panose="020B0604020202020204" pitchFamily="34" charset="0"/>
              </a:rPr>
              <a:t>Big Savage Tunnel -</a:t>
            </a:r>
            <a:r>
              <a:rPr lang="en-US" sz="1400" dirty="0">
                <a:solidFill>
                  <a:srgbClr val="000000"/>
                </a:solidFill>
                <a:latin typeface="Arial" panose="020B0604020202020204" pitchFamily="34" charset="0"/>
              </a:rPr>
              <a:t> longest tunnel on the GAP at 3294.6 ft, closed Oct – April and closed last year for maintenance, but should be open for us.  Great views.</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MP23 – </a:t>
            </a:r>
            <a:r>
              <a:rPr lang="en-US" sz="1400" b="1" i="1" dirty="0">
                <a:solidFill>
                  <a:srgbClr val="000000"/>
                </a:solidFill>
                <a:latin typeface="Arial" panose="020B0604020202020204" pitchFamily="34" charset="0"/>
              </a:rPr>
              <a:t>Eastern Continental Divide - </a:t>
            </a:r>
            <a:r>
              <a:rPr lang="en-US" sz="1400" dirty="0">
                <a:solidFill>
                  <a:srgbClr val="000000"/>
                </a:solidFill>
                <a:latin typeface="Arial" panose="020B0604020202020204" pitchFamily="34" charset="0"/>
              </a:rPr>
              <a:t>highest point on trip and cross into PA</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MP30 – </a:t>
            </a:r>
            <a:r>
              <a:rPr lang="en-US" sz="1400" b="1" i="1" dirty="0">
                <a:solidFill>
                  <a:srgbClr val="000000"/>
                </a:solidFill>
                <a:latin typeface="Arial" panose="020B0604020202020204" pitchFamily="34" charset="0"/>
              </a:rPr>
              <a:t>Keystone Viaduct </a:t>
            </a:r>
            <a:r>
              <a:rPr lang="en-US" sz="1400" dirty="0">
                <a:solidFill>
                  <a:srgbClr val="000000"/>
                </a:solidFill>
                <a:latin typeface="Arial" panose="020B0604020202020204" pitchFamily="34" charset="0"/>
              </a:rPr>
              <a:t>- magnificent, curving 910’ structure</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MP32 – Lunch in Meyersdale, PA (White House Restaurant or The </a:t>
            </a:r>
            <a:r>
              <a:rPr lang="en-US" sz="1400" dirty="0" err="1">
                <a:solidFill>
                  <a:srgbClr val="000000"/>
                </a:solidFill>
                <a:latin typeface="Arial" panose="020B0604020202020204" pitchFamily="34" charset="0"/>
              </a:rPr>
              <a:t>Morguen</a:t>
            </a:r>
            <a:r>
              <a:rPr lang="en-US" sz="1400" dirty="0">
                <a:solidFill>
                  <a:srgbClr val="000000"/>
                </a:solidFill>
                <a:latin typeface="Arial" panose="020B0604020202020204" pitchFamily="34" charset="0"/>
              </a:rPr>
              <a:t> Toole Company)</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MP34 – </a:t>
            </a:r>
            <a:r>
              <a:rPr lang="en-US" sz="1400" b="1" i="1" dirty="0">
                <a:solidFill>
                  <a:srgbClr val="000000"/>
                </a:solidFill>
                <a:latin typeface="Arial" panose="020B0604020202020204" pitchFamily="34" charset="0"/>
              </a:rPr>
              <a:t>Salisbury Viaduct </a:t>
            </a:r>
            <a:r>
              <a:rPr lang="en-US" sz="1400" dirty="0">
                <a:solidFill>
                  <a:srgbClr val="000000"/>
                </a:solidFill>
                <a:latin typeface="Arial" panose="020B0604020202020204" pitchFamily="34" charset="0"/>
              </a:rPr>
              <a:t>– impressive1908’ structure</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MP43 – Rockwood, PA (shops, restaurants, small bike shop)</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MP52 – </a:t>
            </a:r>
            <a:r>
              <a:rPr lang="en-US" sz="1400" b="1" i="1" dirty="0">
                <a:solidFill>
                  <a:srgbClr val="000000"/>
                </a:solidFill>
                <a:latin typeface="Arial" panose="020B0604020202020204" pitchFamily="34" charset="0"/>
              </a:rPr>
              <a:t>Pinkerton Tunnel</a:t>
            </a:r>
            <a:r>
              <a:rPr lang="en-US" sz="1400" dirty="0">
                <a:solidFill>
                  <a:srgbClr val="000000"/>
                </a:solidFill>
                <a:latin typeface="Arial" panose="020B0604020202020204" pitchFamily="34" charset="0"/>
              </a:rPr>
              <a:t> – impressive site with bridges on either side of this 849’ tunnel that was restored in 2015.  A trail along Pinkerton Horn used to bypass the tunnel is still available.</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MP60 – </a:t>
            </a:r>
            <a:r>
              <a:rPr lang="en-US" sz="1400" b="1" i="1" dirty="0">
                <a:solidFill>
                  <a:srgbClr val="000000"/>
                </a:solidFill>
                <a:latin typeface="Arial" panose="020B0604020202020204" pitchFamily="34" charset="0"/>
              </a:rPr>
              <a:t>US Army Corp of Engineers Outflow Camping – Youghiogheny River</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MP60 - Confluence, PA – restaurants, grocery store</a:t>
            </a:r>
          </a:p>
        </p:txBody>
      </p:sp>
      <p:pic>
        <p:nvPicPr>
          <p:cNvPr id="4" name="Picture 3">
            <a:extLst>
              <a:ext uri="{FF2B5EF4-FFF2-40B4-BE49-F238E27FC236}">
                <a16:creationId xmlns:a16="http://schemas.microsoft.com/office/drawing/2014/main" id="{F174CFD2-CCDF-4284-ABE3-7C038D24FE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488" y="3760577"/>
            <a:ext cx="4748784" cy="2642802"/>
          </a:xfrm>
          <a:prstGeom prst="rect">
            <a:avLst/>
          </a:prstGeom>
        </p:spPr>
      </p:pic>
      <p:sp>
        <p:nvSpPr>
          <p:cNvPr id="7" name="Rectangle 6">
            <a:extLst>
              <a:ext uri="{FF2B5EF4-FFF2-40B4-BE49-F238E27FC236}">
                <a16:creationId xmlns:a16="http://schemas.microsoft.com/office/drawing/2014/main" id="{F933B40C-649D-41E3-8E6D-53E0B35E4969}"/>
              </a:ext>
            </a:extLst>
          </p:cNvPr>
          <p:cNvSpPr/>
          <p:nvPr/>
        </p:nvSpPr>
        <p:spPr>
          <a:xfrm>
            <a:off x="7443216" y="6350169"/>
            <a:ext cx="4748784" cy="507831"/>
          </a:xfrm>
          <a:prstGeom prst="rect">
            <a:avLst/>
          </a:prstGeom>
        </p:spPr>
        <p:txBody>
          <a:bodyPr wrap="square">
            <a:spAutoFit/>
          </a:bodyPr>
          <a:lstStyle/>
          <a:p>
            <a:pPr algn="ctr"/>
            <a:r>
              <a:rPr lang="en-US" sz="1600" b="1" dirty="0"/>
              <a:t>Keystone Viaduct</a:t>
            </a:r>
            <a:endParaRPr lang="en-US" sz="1600" b="1" dirty="0">
              <a:hlinkClick r:id="rId6"/>
            </a:endParaRPr>
          </a:p>
          <a:p>
            <a:pPr algn="ctr"/>
            <a:r>
              <a:rPr lang="en-US" sz="1100" dirty="0">
                <a:hlinkClick r:id="rId6"/>
              </a:rPr>
              <a:t>http://old.post-</a:t>
            </a:r>
            <a:r>
              <a:rPr lang="en-US" sz="1050" dirty="0">
                <a:hlinkClick r:id="rId6"/>
              </a:rPr>
              <a:t>gazette.com/sports/outdoors/20030803walsh0803p2.asp</a:t>
            </a:r>
            <a:r>
              <a:rPr lang="en-US" sz="1050" dirty="0"/>
              <a:t> </a:t>
            </a:r>
            <a:endParaRPr lang="en-US" sz="1100" dirty="0"/>
          </a:p>
        </p:txBody>
      </p:sp>
      <p:sp>
        <p:nvSpPr>
          <p:cNvPr id="10" name="Rectangle 9">
            <a:extLst>
              <a:ext uri="{FF2B5EF4-FFF2-40B4-BE49-F238E27FC236}">
                <a16:creationId xmlns:a16="http://schemas.microsoft.com/office/drawing/2014/main" id="{B28E2A5B-2915-4713-8648-F857C4C05EC0}"/>
              </a:ext>
            </a:extLst>
          </p:cNvPr>
          <p:cNvSpPr/>
          <p:nvPr/>
        </p:nvSpPr>
        <p:spPr>
          <a:xfrm>
            <a:off x="9850247" y="1867476"/>
            <a:ext cx="2341753" cy="338554"/>
          </a:xfrm>
          <a:prstGeom prst="rect">
            <a:avLst/>
          </a:prstGeom>
          <a:solidFill>
            <a:schemeClr val="bg1"/>
          </a:solidFill>
        </p:spPr>
        <p:txBody>
          <a:bodyPr wrap="square">
            <a:spAutoFit/>
          </a:bodyPr>
          <a:lstStyle/>
          <a:p>
            <a:pPr algn="ctr"/>
            <a:r>
              <a:rPr lang="en-US" sz="1600" b="1" dirty="0"/>
              <a:t>Frostburg Turntable</a:t>
            </a:r>
            <a:endParaRPr lang="en-US" sz="1100" dirty="0"/>
          </a:p>
        </p:txBody>
      </p:sp>
    </p:spTree>
    <p:extLst>
      <p:ext uri="{BB962C8B-B14F-4D97-AF65-F5344CB8AC3E}">
        <p14:creationId xmlns:p14="http://schemas.microsoft.com/office/powerpoint/2010/main" val="4112910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103C3-EA21-4406-9B24-C927ACCC1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952750" cy="2857500"/>
          </a:xfrm>
          <a:prstGeom prst="rect">
            <a:avLst/>
          </a:prstGeom>
        </p:spPr>
      </p:pic>
      <p:sp>
        <p:nvSpPr>
          <p:cNvPr id="4" name="Rectangle 3">
            <a:extLst>
              <a:ext uri="{FF2B5EF4-FFF2-40B4-BE49-F238E27FC236}">
                <a16:creationId xmlns:a16="http://schemas.microsoft.com/office/drawing/2014/main" id="{2702521B-C465-45FB-9F4E-B4E27C4FF8DA}"/>
              </a:ext>
            </a:extLst>
          </p:cNvPr>
          <p:cNvSpPr/>
          <p:nvPr/>
        </p:nvSpPr>
        <p:spPr>
          <a:xfrm>
            <a:off x="1" y="2857500"/>
            <a:ext cx="2952750" cy="523220"/>
          </a:xfrm>
          <a:prstGeom prst="rect">
            <a:avLst/>
          </a:prstGeom>
        </p:spPr>
        <p:txBody>
          <a:bodyPr wrap="square">
            <a:spAutoFit/>
          </a:bodyPr>
          <a:lstStyle/>
          <a:p>
            <a:pPr algn="ctr"/>
            <a:r>
              <a:rPr lang="en-US" sz="1600" dirty="0">
                <a:solidFill>
                  <a:srgbClr val="0000FF"/>
                </a:solidFill>
                <a:latin typeface="Open Sans"/>
              </a:rPr>
              <a:t>Big Savage Tunnel (MP22)</a:t>
            </a:r>
          </a:p>
          <a:p>
            <a:pPr algn="ctr"/>
            <a:r>
              <a:rPr lang="en-US" sz="1100" dirty="0">
                <a:hlinkClick r:id="rId3"/>
              </a:rPr>
              <a:t>http://www.thegreatalleghenypassage.com</a:t>
            </a:r>
            <a:r>
              <a:rPr lang="en-US" sz="1100" dirty="0"/>
              <a:t> </a:t>
            </a:r>
          </a:p>
        </p:txBody>
      </p:sp>
      <p:pic>
        <p:nvPicPr>
          <p:cNvPr id="6" name="Picture 5">
            <a:extLst>
              <a:ext uri="{FF2B5EF4-FFF2-40B4-BE49-F238E27FC236}">
                <a16:creationId xmlns:a16="http://schemas.microsoft.com/office/drawing/2014/main" id="{7ECD0111-9679-4C75-940B-C6487A62F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9547" y="0"/>
            <a:ext cx="3228975" cy="2857500"/>
          </a:xfrm>
          <a:prstGeom prst="rect">
            <a:avLst/>
          </a:prstGeom>
        </p:spPr>
      </p:pic>
      <p:sp>
        <p:nvSpPr>
          <p:cNvPr id="7" name="Rectangle 6">
            <a:extLst>
              <a:ext uri="{FF2B5EF4-FFF2-40B4-BE49-F238E27FC236}">
                <a16:creationId xmlns:a16="http://schemas.microsoft.com/office/drawing/2014/main" id="{671644E2-1602-4E20-AADC-A3713DEDE7B3}"/>
              </a:ext>
            </a:extLst>
          </p:cNvPr>
          <p:cNvSpPr/>
          <p:nvPr/>
        </p:nvSpPr>
        <p:spPr>
          <a:xfrm>
            <a:off x="3154741" y="2857500"/>
            <a:ext cx="3343782" cy="507831"/>
          </a:xfrm>
          <a:prstGeom prst="rect">
            <a:avLst/>
          </a:prstGeom>
        </p:spPr>
        <p:txBody>
          <a:bodyPr wrap="square">
            <a:spAutoFit/>
          </a:bodyPr>
          <a:lstStyle/>
          <a:p>
            <a:pPr algn="ctr"/>
            <a:r>
              <a:rPr lang="en-US" sz="1600" dirty="0">
                <a:solidFill>
                  <a:srgbClr val="0000FF"/>
                </a:solidFill>
                <a:latin typeface="Open Sans"/>
              </a:rPr>
              <a:t>Eastern Continental Divide (MP23)</a:t>
            </a:r>
          </a:p>
          <a:p>
            <a:pPr algn="ctr"/>
            <a:r>
              <a:rPr lang="en-US" sz="1100" dirty="0">
                <a:hlinkClick r:id="rId3"/>
              </a:rPr>
              <a:t>http://www.thegreatalleghenypassage.com</a:t>
            </a:r>
            <a:r>
              <a:rPr lang="en-US" sz="1100" dirty="0"/>
              <a:t> </a:t>
            </a:r>
          </a:p>
        </p:txBody>
      </p:sp>
      <p:pic>
        <p:nvPicPr>
          <p:cNvPr id="9" name="Picture 8">
            <a:extLst>
              <a:ext uri="{FF2B5EF4-FFF2-40B4-BE49-F238E27FC236}">
                <a16:creationId xmlns:a16="http://schemas.microsoft.com/office/drawing/2014/main" id="{ECFCE4B6-71DA-4FFD-A55E-ADC9DD168DCB}"/>
              </a:ext>
            </a:extLst>
          </p:cNvPr>
          <p:cNvPicPr>
            <a:picLocks noChangeAspect="1"/>
          </p:cNvPicPr>
          <p:nvPr/>
        </p:nvPicPr>
        <p:blipFill rotWithShape="1">
          <a:blip r:embed="rId5">
            <a:extLst>
              <a:ext uri="{28A0092B-C50C-407E-A947-70E740481C1C}">
                <a14:useLocalDpi xmlns:a14="http://schemas.microsoft.com/office/drawing/2010/main" val="0"/>
              </a:ext>
            </a:extLst>
          </a:blip>
          <a:srcRect l="10546" t="14477" r="21223" b="20473"/>
          <a:stretch/>
        </p:blipFill>
        <p:spPr>
          <a:xfrm>
            <a:off x="6700513" y="0"/>
            <a:ext cx="4520898" cy="2857500"/>
          </a:xfrm>
          <a:prstGeom prst="rect">
            <a:avLst/>
          </a:prstGeom>
        </p:spPr>
      </p:pic>
      <p:sp>
        <p:nvSpPr>
          <p:cNvPr id="10" name="TextBox 9">
            <a:extLst>
              <a:ext uri="{FF2B5EF4-FFF2-40B4-BE49-F238E27FC236}">
                <a16:creationId xmlns:a16="http://schemas.microsoft.com/office/drawing/2014/main" id="{B78CE179-A392-46EB-AA42-A45E04F923A7}"/>
              </a:ext>
            </a:extLst>
          </p:cNvPr>
          <p:cNvSpPr txBox="1"/>
          <p:nvPr/>
        </p:nvSpPr>
        <p:spPr>
          <a:xfrm>
            <a:off x="6700512" y="2857500"/>
            <a:ext cx="5491487" cy="523220"/>
          </a:xfrm>
          <a:prstGeom prst="rect">
            <a:avLst/>
          </a:prstGeom>
          <a:solidFill>
            <a:schemeClr val="bg1"/>
          </a:solidFill>
        </p:spPr>
        <p:txBody>
          <a:bodyPr wrap="square" rtlCol="0">
            <a:spAutoFit/>
          </a:bodyPr>
          <a:lstStyle/>
          <a:p>
            <a:r>
              <a:rPr lang="en-US" sz="1600" dirty="0">
                <a:solidFill>
                  <a:srgbClr val="0000FF"/>
                </a:solidFill>
                <a:latin typeface="Open Sans"/>
              </a:rPr>
              <a:t>Brush Tunnel (MP6) –  tracks and path share the tunnel     </a:t>
            </a:r>
            <a:r>
              <a:rPr lang="en-US" sz="1100" dirty="0">
                <a:hlinkClick r:id="rId6"/>
              </a:rPr>
              <a:t>www.bridgehunter.com</a:t>
            </a:r>
            <a:r>
              <a:rPr lang="en-US" sz="1100" dirty="0"/>
              <a:t> </a:t>
            </a:r>
          </a:p>
        </p:txBody>
      </p:sp>
      <p:pic>
        <p:nvPicPr>
          <p:cNvPr id="11" name="Picture 10">
            <a:extLst>
              <a:ext uri="{FF2B5EF4-FFF2-40B4-BE49-F238E27FC236}">
                <a16:creationId xmlns:a16="http://schemas.microsoft.com/office/drawing/2014/main" id="{5E157BCD-63AE-4949-8ABC-9815D48DDC57}"/>
              </a:ext>
            </a:extLst>
          </p:cNvPr>
          <p:cNvPicPr>
            <a:picLocks noChangeAspect="1"/>
          </p:cNvPicPr>
          <p:nvPr/>
        </p:nvPicPr>
        <p:blipFill rotWithShape="1">
          <a:blip r:embed="rId7">
            <a:extLst>
              <a:ext uri="{28A0092B-C50C-407E-A947-70E740481C1C}">
                <a14:useLocalDpi xmlns:a14="http://schemas.microsoft.com/office/drawing/2010/main" val="0"/>
              </a:ext>
            </a:extLst>
          </a:blip>
          <a:srcRect t="14304" b="8741"/>
          <a:stretch/>
        </p:blipFill>
        <p:spPr>
          <a:xfrm>
            <a:off x="6700512" y="3564493"/>
            <a:ext cx="4520897" cy="2309857"/>
          </a:xfrm>
          <a:prstGeom prst="rect">
            <a:avLst/>
          </a:prstGeom>
        </p:spPr>
      </p:pic>
      <p:sp>
        <p:nvSpPr>
          <p:cNvPr id="12" name="TextBox 11">
            <a:extLst>
              <a:ext uri="{FF2B5EF4-FFF2-40B4-BE49-F238E27FC236}">
                <a16:creationId xmlns:a16="http://schemas.microsoft.com/office/drawing/2014/main" id="{9E7FFCD6-E736-4478-99FA-A094878E1DEE}"/>
              </a:ext>
            </a:extLst>
          </p:cNvPr>
          <p:cNvSpPr txBox="1"/>
          <p:nvPr/>
        </p:nvSpPr>
        <p:spPr>
          <a:xfrm>
            <a:off x="6700512" y="5842679"/>
            <a:ext cx="4520897" cy="523220"/>
          </a:xfrm>
          <a:prstGeom prst="rect">
            <a:avLst/>
          </a:prstGeom>
          <a:noFill/>
        </p:spPr>
        <p:txBody>
          <a:bodyPr wrap="square" rtlCol="0">
            <a:spAutoFit/>
          </a:bodyPr>
          <a:lstStyle/>
          <a:p>
            <a:pPr algn="ctr"/>
            <a:r>
              <a:rPr lang="en-US" sz="1600" dirty="0">
                <a:solidFill>
                  <a:srgbClr val="0000FF"/>
                </a:solidFill>
                <a:latin typeface="Open Sans"/>
              </a:rPr>
              <a:t>Salisbury Viaduct (MP34)</a:t>
            </a:r>
          </a:p>
          <a:p>
            <a:pPr algn="ctr"/>
            <a:r>
              <a:rPr lang="en-US" sz="1100" dirty="0">
                <a:hlinkClick r:id="rId6"/>
              </a:rPr>
              <a:t>www.bridgehunter.com</a:t>
            </a:r>
            <a:r>
              <a:rPr lang="en-US" sz="1100" dirty="0"/>
              <a:t> </a:t>
            </a:r>
          </a:p>
        </p:txBody>
      </p:sp>
      <p:pic>
        <p:nvPicPr>
          <p:cNvPr id="14" name="Picture 13">
            <a:extLst>
              <a:ext uri="{FF2B5EF4-FFF2-40B4-BE49-F238E27FC236}">
                <a16:creationId xmlns:a16="http://schemas.microsoft.com/office/drawing/2014/main" id="{92886230-7693-4CF5-B716-9D7B14E6FF5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27063" b="19621"/>
          <a:stretch/>
        </p:blipFill>
        <p:spPr>
          <a:xfrm>
            <a:off x="0" y="3592352"/>
            <a:ext cx="6498522" cy="2309858"/>
          </a:xfrm>
          <a:prstGeom prst="rect">
            <a:avLst/>
          </a:prstGeom>
        </p:spPr>
      </p:pic>
      <p:sp>
        <p:nvSpPr>
          <p:cNvPr id="15" name="Rectangle 14">
            <a:extLst>
              <a:ext uri="{FF2B5EF4-FFF2-40B4-BE49-F238E27FC236}">
                <a16:creationId xmlns:a16="http://schemas.microsoft.com/office/drawing/2014/main" id="{74FBA32F-614F-4D29-BC35-208701EDCE90}"/>
              </a:ext>
            </a:extLst>
          </p:cNvPr>
          <p:cNvSpPr/>
          <p:nvPr/>
        </p:nvSpPr>
        <p:spPr>
          <a:xfrm>
            <a:off x="0" y="5842679"/>
            <a:ext cx="6498522" cy="523220"/>
          </a:xfrm>
          <a:prstGeom prst="rect">
            <a:avLst/>
          </a:prstGeom>
        </p:spPr>
        <p:txBody>
          <a:bodyPr wrap="square">
            <a:spAutoFit/>
          </a:bodyPr>
          <a:lstStyle/>
          <a:p>
            <a:pPr algn="ctr"/>
            <a:r>
              <a:rPr lang="en-US" sz="1600" dirty="0">
                <a:solidFill>
                  <a:srgbClr val="0000FF"/>
                </a:solidFill>
                <a:latin typeface="Open Sans"/>
              </a:rPr>
              <a:t>Mason-Dixon Line  (MP20) - MD/PA border</a:t>
            </a:r>
          </a:p>
          <a:p>
            <a:pPr algn="ctr"/>
            <a:r>
              <a:rPr lang="en-US" sz="1200" dirty="0">
                <a:hlinkClick r:id="rId9"/>
              </a:rPr>
              <a:t>http://www.johnvantine.com/biking-dc-pittsburgh-co-canal-gap-trail/</a:t>
            </a:r>
            <a:r>
              <a:rPr lang="en-US" sz="1200" dirty="0"/>
              <a:t> </a:t>
            </a:r>
          </a:p>
        </p:txBody>
      </p:sp>
    </p:spTree>
    <p:extLst>
      <p:ext uri="{BB962C8B-B14F-4D97-AF65-F5344CB8AC3E}">
        <p14:creationId xmlns:p14="http://schemas.microsoft.com/office/powerpoint/2010/main" val="1183417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D0BE893-B5EC-4C30-A9D9-D22C712FC8D3}"/>
              </a:ext>
            </a:extLst>
          </p:cNvPr>
          <p:cNvGrpSpPr/>
          <p:nvPr/>
        </p:nvGrpSpPr>
        <p:grpSpPr>
          <a:xfrm>
            <a:off x="4354286" y="0"/>
            <a:ext cx="7837714" cy="6858000"/>
            <a:chOff x="4354286" y="0"/>
            <a:chExt cx="7837714" cy="6858000"/>
          </a:xfrm>
        </p:grpSpPr>
        <p:pic>
          <p:nvPicPr>
            <p:cNvPr id="3" name="Picture 2">
              <a:extLst>
                <a:ext uri="{FF2B5EF4-FFF2-40B4-BE49-F238E27FC236}">
                  <a16:creationId xmlns:a16="http://schemas.microsoft.com/office/drawing/2014/main" id="{2B8DC1EF-A7A9-4643-BAAE-4B43CCC606C1}"/>
                </a:ext>
              </a:extLst>
            </p:cNvPr>
            <p:cNvPicPr>
              <a:picLocks noChangeAspect="1"/>
            </p:cNvPicPr>
            <p:nvPr/>
          </p:nvPicPr>
          <p:blipFill>
            <a:blip r:embed="rId2"/>
            <a:stretch>
              <a:fillRect/>
            </a:stretch>
          </p:blipFill>
          <p:spPr>
            <a:xfrm>
              <a:off x="4354286" y="0"/>
              <a:ext cx="7837714" cy="6858000"/>
            </a:xfrm>
            <a:prstGeom prst="rect">
              <a:avLst/>
            </a:prstGeom>
          </p:spPr>
        </p:pic>
        <p:sp>
          <p:nvSpPr>
            <p:cNvPr id="4" name="Freeform: Shape 3">
              <a:extLst>
                <a:ext uri="{FF2B5EF4-FFF2-40B4-BE49-F238E27FC236}">
                  <a16:creationId xmlns:a16="http://schemas.microsoft.com/office/drawing/2014/main" id="{C0CEB634-3BDF-450D-A6C1-06BAB6A92AB8}"/>
                </a:ext>
              </a:extLst>
            </p:cNvPr>
            <p:cNvSpPr/>
            <p:nvPr/>
          </p:nvSpPr>
          <p:spPr>
            <a:xfrm>
              <a:off x="5742432" y="45720"/>
              <a:ext cx="4562856" cy="6812280"/>
            </a:xfrm>
            <a:custGeom>
              <a:avLst/>
              <a:gdLst>
                <a:gd name="connsiteX0" fmla="*/ 4562856 w 4562856"/>
                <a:gd name="connsiteY0" fmla="*/ 6812280 h 6812280"/>
                <a:gd name="connsiteX1" fmla="*/ 4507992 w 4562856"/>
                <a:gd name="connsiteY1" fmla="*/ 6711696 h 6812280"/>
                <a:gd name="connsiteX2" fmla="*/ 4471416 w 4562856"/>
                <a:gd name="connsiteY2" fmla="*/ 6656832 h 6812280"/>
                <a:gd name="connsiteX3" fmla="*/ 4453128 w 4562856"/>
                <a:gd name="connsiteY3" fmla="*/ 6601968 h 6812280"/>
                <a:gd name="connsiteX4" fmla="*/ 4425696 w 4562856"/>
                <a:gd name="connsiteY4" fmla="*/ 6547104 h 6812280"/>
                <a:gd name="connsiteX5" fmla="*/ 4398264 w 4562856"/>
                <a:gd name="connsiteY5" fmla="*/ 6528816 h 6812280"/>
                <a:gd name="connsiteX6" fmla="*/ 4352544 w 4562856"/>
                <a:gd name="connsiteY6" fmla="*/ 6446520 h 6812280"/>
                <a:gd name="connsiteX7" fmla="*/ 4334256 w 4562856"/>
                <a:gd name="connsiteY7" fmla="*/ 6419088 h 6812280"/>
                <a:gd name="connsiteX8" fmla="*/ 4270248 w 4562856"/>
                <a:gd name="connsiteY8" fmla="*/ 6336792 h 6812280"/>
                <a:gd name="connsiteX9" fmla="*/ 4242816 w 4562856"/>
                <a:gd name="connsiteY9" fmla="*/ 6281928 h 6812280"/>
                <a:gd name="connsiteX10" fmla="*/ 4233672 w 4562856"/>
                <a:gd name="connsiteY10" fmla="*/ 6254496 h 6812280"/>
                <a:gd name="connsiteX11" fmla="*/ 4206240 w 4562856"/>
                <a:gd name="connsiteY11" fmla="*/ 6236208 h 6812280"/>
                <a:gd name="connsiteX12" fmla="*/ 4187952 w 4562856"/>
                <a:gd name="connsiteY12" fmla="*/ 6208776 h 6812280"/>
                <a:gd name="connsiteX13" fmla="*/ 4160520 w 4562856"/>
                <a:gd name="connsiteY13" fmla="*/ 6199632 h 6812280"/>
                <a:gd name="connsiteX14" fmla="*/ 4123944 w 4562856"/>
                <a:gd name="connsiteY14" fmla="*/ 6163056 h 6812280"/>
                <a:gd name="connsiteX15" fmla="*/ 4096512 w 4562856"/>
                <a:gd name="connsiteY15" fmla="*/ 6135624 h 6812280"/>
                <a:gd name="connsiteX16" fmla="*/ 4069080 w 4562856"/>
                <a:gd name="connsiteY16" fmla="*/ 6126480 h 6812280"/>
                <a:gd name="connsiteX17" fmla="*/ 4014216 w 4562856"/>
                <a:gd name="connsiteY17" fmla="*/ 6089904 h 6812280"/>
                <a:gd name="connsiteX18" fmla="*/ 4014216 w 4562856"/>
                <a:gd name="connsiteY18" fmla="*/ 6089904 h 6812280"/>
                <a:gd name="connsiteX19" fmla="*/ 3959352 w 4562856"/>
                <a:gd name="connsiteY19" fmla="*/ 6035040 h 6812280"/>
                <a:gd name="connsiteX20" fmla="*/ 3904488 w 4562856"/>
                <a:gd name="connsiteY20" fmla="*/ 5998464 h 6812280"/>
                <a:gd name="connsiteX21" fmla="*/ 3867912 w 4562856"/>
                <a:gd name="connsiteY21" fmla="*/ 5943600 h 6812280"/>
                <a:gd name="connsiteX22" fmla="*/ 3849624 w 4562856"/>
                <a:gd name="connsiteY22" fmla="*/ 5916168 h 6812280"/>
                <a:gd name="connsiteX23" fmla="*/ 3822192 w 4562856"/>
                <a:gd name="connsiteY23" fmla="*/ 5907024 h 6812280"/>
                <a:gd name="connsiteX24" fmla="*/ 3813048 w 4562856"/>
                <a:gd name="connsiteY24" fmla="*/ 5879592 h 6812280"/>
                <a:gd name="connsiteX25" fmla="*/ 3758184 w 4562856"/>
                <a:gd name="connsiteY25" fmla="*/ 5843016 h 6812280"/>
                <a:gd name="connsiteX26" fmla="*/ 3675888 w 4562856"/>
                <a:gd name="connsiteY26" fmla="*/ 5788152 h 6812280"/>
                <a:gd name="connsiteX27" fmla="*/ 3621024 w 4562856"/>
                <a:gd name="connsiteY27" fmla="*/ 5751576 h 6812280"/>
                <a:gd name="connsiteX28" fmla="*/ 3593592 w 4562856"/>
                <a:gd name="connsiteY28" fmla="*/ 5733288 h 6812280"/>
                <a:gd name="connsiteX29" fmla="*/ 3547872 w 4562856"/>
                <a:gd name="connsiteY29" fmla="*/ 5687568 h 6812280"/>
                <a:gd name="connsiteX30" fmla="*/ 3529584 w 4562856"/>
                <a:gd name="connsiteY30" fmla="*/ 5660136 h 6812280"/>
                <a:gd name="connsiteX31" fmla="*/ 3502152 w 4562856"/>
                <a:gd name="connsiteY31" fmla="*/ 5641848 h 6812280"/>
                <a:gd name="connsiteX32" fmla="*/ 3419856 w 4562856"/>
                <a:gd name="connsiteY32" fmla="*/ 5577840 h 6812280"/>
                <a:gd name="connsiteX33" fmla="*/ 3410712 w 4562856"/>
                <a:gd name="connsiteY33" fmla="*/ 5550408 h 6812280"/>
                <a:gd name="connsiteX34" fmla="*/ 3355848 w 4562856"/>
                <a:gd name="connsiteY34" fmla="*/ 5532120 h 6812280"/>
                <a:gd name="connsiteX35" fmla="*/ 3282696 w 4562856"/>
                <a:gd name="connsiteY35" fmla="*/ 5468112 h 6812280"/>
                <a:gd name="connsiteX36" fmla="*/ 3282696 w 4562856"/>
                <a:gd name="connsiteY36" fmla="*/ 5468112 h 6812280"/>
                <a:gd name="connsiteX37" fmla="*/ 3227832 w 4562856"/>
                <a:gd name="connsiteY37" fmla="*/ 5413248 h 6812280"/>
                <a:gd name="connsiteX38" fmla="*/ 3172968 w 4562856"/>
                <a:gd name="connsiteY38" fmla="*/ 5376672 h 6812280"/>
                <a:gd name="connsiteX39" fmla="*/ 3154680 w 4562856"/>
                <a:gd name="connsiteY39" fmla="*/ 5349240 h 6812280"/>
                <a:gd name="connsiteX40" fmla="*/ 3127248 w 4562856"/>
                <a:gd name="connsiteY40" fmla="*/ 5330952 h 6812280"/>
                <a:gd name="connsiteX41" fmla="*/ 3118104 w 4562856"/>
                <a:gd name="connsiteY41" fmla="*/ 5303520 h 6812280"/>
                <a:gd name="connsiteX42" fmla="*/ 3063240 w 4562856"/>
                <a:gd name="connsiteY42" fmla="*/ 5257800 h 6812280"/>
                <a:gd name="connsiteX43" fmla="*/ 2999232 w 4562856"/>
                <a:gd name="connsiteY43" fmla="*/ 5193792 h 6812280"/>
                <a:gd name="connsiteX44" fmla="*/ 2916936 w 4562856"/>
                <a:gd name="connsiteY44" fmla="*/ 5138928 h 6812280"/>
                <a:gd name="connsiteX45" fmla="*/ 2889504 w 4562856"/>
                <a:gd name="connsiteY45" fmla="*/ 5120640 h 6812280"/>
                <a:gd name="connsiteX46" fmla="*/ 2852928 w 4562856"/>
                <a:gd name="connsiteY46" fmla="*/ 5102352 h 6812280"/>
                <a:gd name="connsiteX47" fmla="*/ 2798064 w 4562856"/>
                <a:gd name="connsiteY47" fmla="*/ 5056632 h 6812280"/>
                <a:gd name="connsiteX48" fmla="*/ 2770632 w 4562856"/>
                <a:gd name="connsiteY48" fmla="*/ 5047488 h 6812280"/>
                <a:gd name="connsiteX49" fmla="*/ 2761488 w 4562856"/>
                <a:gd name="connsiteY49" fmla="*/ 5020056 h 6812280"/>
                <a:gd name="connsiteX50" fmla="*/ 2706624 w 4562856"/>
                <a:gd name="connsiteY50" fmla="*/ 4983480 h 6812280"/>
                <a:gd name="connsiteX51" fmla="*/ 2642616 w 4562856"/>
                <a:gd name="connsiteY51" fmla="*/ 4946904 h 6812280"/>
                <a:gd name="connsiteX52" fmla="*/ 2587752 w 4562856"/>
                <a:gd name="connsiteY52" fmla="*/ 4910328 h 6812280"/>
                <a:gd name="connsiteX53" fmla="*/ 2542032 w 4562856"/>
                <a:gd name="connsiteY53" fmla="*/ 4855464 h 6812280"/>
                <a:gd name="connsiteX54" fmla="*/ 2514600 w 4562856"/>
                <a:gd name="connsiteY54" fmla="*/ 4828032 h 6812280"/>
                <a:gd name="connsiteX55" fmla="*/ 2459736 w 4562856"/>
                <a:gd name="connsiteY55" fmla="*/ 4791456 h 6812280"/>
                <a:gd name="connsiteX56" fmla="*/ 2432304 w 4562856"/>
                <a:gd name="connsiteY56" fmla="*/ 4773168 h 6812280"/>
                <a:gd name="connsiteX57" fmla="*/ 2423160 w 4562856"/>
                <a:gd name="connsiteY57" fmla="*/ 4745736 h 6812280"/>
                <a:gd name="connsiteX58" fmla="*/ 2395728 w 4562856"/>
                <a:gd name="connsiteY58" fmla="*/ 4736592 h 6812280"/>
                <a:gd name="connsiteX59" fmla="*/ 2340864 w 4562856"/>
                <a:gd name="connsiteY59" fmla="*/ 4690872 h 6812280"/>
                <a:gd name="connsiteX60" fmla="*/ 2286000 w 4562856"/>
                <a:gd name="connsiteY60" fmla="*/ 4654296 h 6812280"/>
                <a:gd name="connsiteX61" fmla="*/ 2221992 w 4562856"/>
                <a:gd name="connsiteY61" fmla="*/ 4590288 h 6812280"/>
                <a:gd name="connsiteX62" fmla="*/ 2176272 w 4562856"/>
                <a:gd name="connsiteY62" fmla="*/ 4535424 h 6812280"/>
                <a:gd name="connsiteX63" fmla="*/ 2121408 w 4562856"/>
                <a:gd name="connsiteY63" fmla="*/ 4498848 h 6812280"/>
                <a:gd name="connsiteX64" fmla="*/ 2066544 w 4562856"/>
                <a:gd name="connsiteY64" fmla="*/ 4453128 h 6812280"/>
                <a:gd name="connsiteX65" fmla="*/ 2039112 w 4562856"/>
                <a:gd name="connsiteY65" fmla="*/ 4434840 h 6812280"/>
                <a:gd name="connsiteX66" fmla="*/ 1984248 w 4562856"/>
                <a:gd name="connsiteY66" fmla="*/ 4416552 h 6812280"/>
                <a:gd name="connsiteX67" fmla="*/ 1920240 w 4562856"/>
                <a:gd name="connsiteY67" fmla="*/ 4389120 h 6812280"/>
                <a:gd name="connsiteX68" fmla="*/ 1783080 w 4562856"/>
                <a:gd name="connsiteY68" fmla="*/ 4416552 h 6812280"/>
                <a:gd name="connsiteX69" fmla="*/ 1719072 w 4562856"/>
                <a:gd name="connsiteY69" fmla="*/ 4434840 h 6812280"/>
                <a:gd name="connsiteX70" fmla="*/ 1536192 w 4562856"/>
                <a:gd name="connsiteY70" fmla="*/ 4443984 h 6812280"/>
                <a:gd name="connsiteX71" fmla="*/ 1453896 w 4562856"/>
                <a:gd name="connsiteY71" fmla="*/ 4471416 h 6812280"/>
                <a:gd name="connsiteX72" fmla="*/ 1426464 w 4562856"/>
                <a:gd name="connsiteY72" fmla="*/ 4480560 h 6812280"/>
                <a:gd name="connsiteX73" fmla="*/ 1271016 w 4562856"/>
                <a:gd name="connsiteY73" fmla="*/ 4498848 h 6812280"/>
                <a:gd name="connsiteX74" fmla="*/ 1234440 w 4562856"/>
                <a:gd name="connsiteY74" fmla="*/ 4507992 h 6812280"/>
                <a:gd name="connsiteX75" fmla="*/ 1179576 w 4562856"/>
                <a:gd name="connsiteY75" fmla="*/ 4526280 h 6812280"/>
                <a:gd name="connsiteX76" fmla="*/ 1024128 w 4562856"/>
                <a:gd name="connsiteY76" fmla="*/ 4544568 h 6812280"/>
                <a:gd name="connsiteX77" fmla="*/ 987552 w 4562856"/>
                <a:gd name="connsiteY77" fmla="*/ 4553712 h 6812280"/>
                <a:gd name="connsiteX78" fmla="*/ 960120 w 4562856"/>
                <a:gd name="connsiteY78" fmla="*/ 4562856 h 6812280"/>
                <a:gd name="connsiteX79" fmla="*/ 886968 w 4562856"/>
                <a:gd name="connsiteY79" fmla="*/ 4572000 h 6812280"/>
                <a:gd name="connsiteX80" fmla="*/ 850392 w 4562856"/>
                <a:gd name="connsiteY80" fmla="*/ 4581144 h 6812280"/>
                <a:gd name="connsiteX81" fmla="*/ 603504 w 4562856"/>
                <a:gd name="connsiteY81" fmla="*/ 4599432 h 6812280"/>
                <a:gd name="connsiteX82" fmla="*/ 557784 w 4562856"/>
                <a:gd name="connsiteY82" fmla="*/ 4608576 h 6812280"/>
                <a:gd name="connsiteX83" fmla="*/ 484632 w 4562856"/>
                <a:gd name="connsiteY83" fmla="*/ 4617720 h 6812280"/>
                <a:gd name="connsiteX84" fmla="*/ 429768 w 4562856"/>
                <a:gd name="connsiteY84" fmla="*/ 4636008 h 6812280"/>
                <a:gd name="connsiteX85" fmla="*/ 402336 w 4562856"/>
                <a:gd name="connsiteY85" fmla="*/ 4718304 h 6812280"/>
                <a:gd name="connsiteX86" fmla="*/ 429768 w 4562856"/>
                <a:gd name="connsiteY86" fmla="*/ 4727448 h 6812280"/>
                <a:gd name="connsiteX87" fmla="*/ 457200 w 4562856"/>
                <a:gd name="connsiteY87" fmla="*/ 4718304 h 6812280"/>
                <a:gd name="connsiteX88" fmla="*/ 484632 w 4562856"/>
                <a:gd name="connsiteY88" fmla="*/ 4645152 h 6812280"/>
                <a:gd name="connsiteX89" fmla="*/ 502920 w 4562856"/>
                <a:gd name="connsiteY89" fmla="*/ 4617720 h 6812280"/>
                <a:gd name="connsiteX90" fmla="*/ 521208 w 4562856"/>
                <a:gd name="connsiteY90" fmla="*/ 4489704 h 6812280"/>
                <a:gd name="connsiteX91" fmla="*/ 530352 w 4562856"/>
                <a:gd name="connsiteY91" fmla="*/ 4462272 h 6812280"/>
                <a:gd name="connsiteX92" fmla="*/ 566928 w 4562856"/>
                <a:gd name="connsiteY92" fmla="*/ 4407408 h 6812280"/>
                <a:gd name="connsiteX93" fmla="*/ 594360 w 4562856"/>
                <a:gd name="connsiteY93" fmla="*/ 4315968 h 6812280"/>
                <a:gd name="connsiteX94" fmla="*/ 630936 w 4562856"/>
                <a:gd name="connsiteY94" fmla="*/ 4261104 h 6812280"/>
                <a:gd name="connsiteX95" fmla="*/ 649224 w 4562856"/>
                <a:gd name="connsiteY95" fmla="*/ 4096512 h 6812280"/>
                <a:gd name="connsiteX96" fmla="*/ 667512 w 4562856"/>
                <a:gd name="connsiteY96" fmla="*/ 4041648 h 6812280"/>
                <a:gd name="connsiteX97" fmla="*/ 658368 w 4562856"/>
                <a:gd name="connsiteY97" fmla="*/ 3886200 h 6812280"/>
                <a:gd name="connsiteX98" fmla="*/ 649224 w 4562856"/>
                <a:gd name="connsiteY98" fmla="*/ 3858768 h 6812280"/>
                <a:gd name="connsiteX99" fmla="*/ 640080 w 4562856"/>
                <a:gd name="connsiteY99" fmla="*/ 3794760 h 6812280"/>
                <a:gd name="connsiteX100" fmla="*/ 612648 w 4562856"/>
                <a:gd name="connsiteY100" fmla="*/ 3703320 h 6812280"/>
                <a:gd name="connsiteX101" fmla="*/ 585216 w 4562856"/>
                <a:gd name="connsiteY101" fmla="*/ 3685032 h 6812280"/>
                <a:gd name="connsiteX102" fmla="*/ 539496 w 4562856"/>
                <a:gd name="connsiteY102" fmla="*/ 3547872 h 6812280"/>
                <a:gd name="connsiteX103" fmla="*/ 530352 w 4562856"/>
                <a:gd name="connsiteY103" fmla="*/ 3520440 h 6812280"/>
                <a:gd name="connsiteX104" fmla="*/ 521208 w 4562856"/>
                <a:gd name="connsiteY104" fmla="*/ 3493008 h 6812280"/>
                <a:gd name="connsiteX105" fmla="*/ 502920 w 4562856"/>
                <a:gd name="connsiteY105" fmla="*/ 3465576 h 6812280"/>
                <a:gd name="connsiteX106" fmla="*/ 475488 w 4562856"/>
                <a:gd name="connsiteY106" fmla="*/ 3383280 h 6812280"/>
                <a:gd name="connsiteX107" fmla="*/ 466344 w 4562856"/>
                <a:gd name="connsiteY107" fmla="*/ 3355848 h 6812280"/>
                <a:gd name="connsiteX108" fmla="*/ 457200 w 4562856"/>
                <a:gd name="connsiteY108" fmla="*/ 3328416 h 6812280"/>
                <a:gd name="connsiteX109" fmla="*/ 448056 w 4562856"/>
                <a:gd name="connsiteY109" fmla="*/ 3291840 h 6812280"/>
                <a:gd name="connsiteX110" fmla="*/ 429768 w 4562856"/>
                <a:gd name="connsiteY110" fmla="*/ 3236976 h 6812280"/>
                <a:gd name="connsiteX111" fmla="*/ 420624 w 4562856"/>
                <a:gd name="connsiteY111" fmla="*/ 3118104 h 6812280"/>
                <a:gd name="connsiteX112" fmla="*/ 411480 w 4562856"/>
                <a:gd name="connsiteY112" fmla="*/ 3090672 h 6812280"/>
                <a:gd name="connsiteX113" fmla="*/ 402336 w 4562856"/>
                <a:gd name="connsiteY113" fmla="*/ 3054096 h 6812280"/>
                <a:gd name="connsiteX114" fmla="*/ 384048 w 4562856"/>
                <a:gd name="connsiteY114" fmla="*/ 2953512 h 6812280"/>
                <a:gd name="connsiteX115" fmla="*/ 374904 w 4562856"/>
                <a:gd name="connsiteY115" fmla="*/ 2916936 h 6812280"/>
                <a:gd name="connsiteX116" fmla="*/ 356616 w 4562856"/>
                <a:gd name="connsiteY116" fmla="*/ 2852928 h 6812280"/>
                <a:gd name="connsiteX117" fmla="*/ 347472 w 4562856"/>
                <a:gd name="connsiteY117" fmla="*/ 2779776 h 6812280"/>
                <a:gd name="connsiteX118" fmla="*/ 338328 w 4562856"/>
                <a:gd name="connsiteY118" fmla="*/ 2624328 h 6812280"/>
                <a:gd name="connsiteX119" fmla="*/ 329184 w 4562856"/>
                <a:gd name="connsiteY119" fmla="*/ 2596896 h 6812280"/>
                <a:gd name="connsiteX120" fmla="*/ 301752 w 4562856"/>
                <a:gd name="connsiteY120" fmla="*/ 2505456 h 6812280"/>
                <a:gd name="connsiteX121" fmla="*/ 283464 w 4562856"/>
                <a:gd name="connsiteY121" fmla="*/ 2478024 h 6812280"/>
                <a:gd name="connsiteX122" fmla="*/ 265176 w 4562856"/>
                <a:gd name="connsiteY122" fmla="*/ 2368296 h 6812280"/>
                <a:gd name="connsiteX123" fmla="*/ 256032 w 4562856"/>
                <a:gd name="connsiteY123" fmla="*/ 2340864 h 6812280"/>
                <a:gd name="connsiteX124" fmla="*/ 246888 w 4562856"/>
                <a:gd name="connsiteY124" fmla="*/ 2286000 h 6812280"/>
                <a:gd name="connsiteX125" fmla="*/ 228600 w 4562856"/>
                <a:gd name="connsiteY125" fmla="*/ 2231136 h 6812280"/>
                <a:gd name="connsiteX126" fmla="*/ 219456 w 4562856"/>
                <a:gd name="connsiteY126" fmla="*/ 2203704 h 6812280"/>
                <a:gd name="connsiteX127" fmla="*/ 201168 w 4562856"/>
                <a:gd name="connsiteY127" fmla="*/ 2176272 h 6812280"/>
                <a:gd name="connsiteX128" fmla="*/ 182880 w 4562856"/>
                <a:gd name="connsiteY128" fmla="*/ 2121408 h 6812280"/>
                <a:gd name="connsiteX129" fmla="*/ 146304 w 4562856"/>
                <a:gd name="connsiteY129" fmla="*/ 2011680 h 6812280"/>
                <a:gd name="connsiteX130" fmla="*/ 128016 w 4562856"/>
                <a:gd name="connsiteY130" fmla="*/ 1956816 h 6812280"/>
                <a:gd name="connsiteX131" fmla="*/ 118872 w 4562856"/>
                <a:gd name="connsiteY131" fmla="*/ 1929384 h 6812280"/>
                <a:gd name="connsiteX132" fmla="*/ 100584 w 4562856"/>
                <a:gd name="connsiteY132" fmla="*/ 1901952 h 6812280"/>
                <a:gd name="connsiteX133" fmla="*/ 82296 w 4562856"/>
                <a:gd name="connsiteY133" fmla="*/ 1810512 h 6812280"/>
                <a:gd name="connsiteX134" fmla="*/ 73152 w 4562856"/>
                <a:gd name="connsiteY134" fmla="*/ 1746504 h 6812280"/>
                <a:gd name="connsiteX135" fmla="*/ 54864 w 4562856"/>
                <a:gd name="connsiteY135" fmla="*/ 1691640 h 6812280"/>
                <a:gd name="connsiteX136" fmla="*/ 45720 w 4562856"/>
                <a:gd name="connsiteY136" fmla="*/ 1600200 h 6812280"/>
                <a:gd name="connsiteX137" fmla="*/ 27432 w 4562856"/>
                <a:gd name="connsiteY137" fmla="*/ 1545336 h 6812280"/>
                <a:gd name="connsiteX138" fmla="*/ 18288 w 4562856"/>
                <a:gd name="connsiteY138" fmla="*/ 1417320 h 6812280"/>
                <a:gd name="connsiteX139" fmla="*/ 9144 w 4562856"/>
                <a:gd name="connsiteY139" fmla="*/ 1389888 h 6812280"/>
                <a:gd name="connsiteX140" fmla="*/ 0 w 4562856"/>
                <a:gd name="connsiteY140" fmla="*/ 1024128 h 6812280"/>
                <a:gd name="connsiteX141" fmla="*/ 18288 w 4562856"/>
                <a:gd name="connsiteY141" fmla="*/ 704088 h 6812280"/>
                <a:gd name="connsiteX142" fmla="*/ 45720 w 4562856"/>
                <a:gd name="connsiteY142" fmla="*/ 621792 h 6812280"/>
                <a:gd name="connsiteX143" fmla="*/ 54864 w 4562856"/>
                <a:gd name="connsiteY143" fmla="*/ 594360 h 6812280"/>
                <a:gd name="connsiteX144" fmla="*/ 45720 w 4562856"/>
                <a:gd name="connsiteY144" fmla="*/ 420624 h 6812280"/>
                <a:gd name="connsiteX145" fmla="*/ 36576 w 4562856"/>
                <a:gd name="connsiteY145" fmla="*/ 292608 h 6812280"/>
                <a:gd name="connsiteX146" fmla="*/ 45720 w 4562856"/>
                <a:gd name="connsiteY146" fmla="*/ 109728 h 6812280"/>
                <a:gd name="connsiteX147" fmla="*/ 27432 w 4562856"/>
                <a:gd name="connsiteY147" fmla="*/ 0 h 68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562856" h="6812280">
                  <a:moveTo>
                    <a:pt x="4562856" y="6812280"/>
                  </a:moveTo>
                  <a:cubicBezTo>
                    <a:pt x="4476664" y="6760565"/>
                    <a:pt x="4546164" y="6818578"/>
                    <a:pt x="4507992" y="6711696"/>
                  </a:cubicBezTo>
                  <a:cubicBezTo>
                    <a:pt x="4500600" y="6690997"/>
                    <a:pt x="4478367" y="6677684"/>
                    <a:pt x="4471416" y="6656832"/>
                  </a:cubicBezTo>
                  <a:lnTo>
                    <a:pt x="4453128" y="6601968"/>
                  </a:lnTo>
                  <a:cubicBezTo>
                    <a:pt x="4445691" y="6579657"/>
                    <a:pt x="4443422" y="6564830"/>
                    <a:pt x="4425696" y="6547104"/>
                  </a:cubicBezTo>
                  <a:cubicBezTo>
                    <a:pt x="4417925" y="6539333"/>
                    <a:pt x="4407408" y="6534912"/>
                    <a:pt x="4398264" y="6528816"/>
                  </a:cubicBezTo>
                  <a:cubicBezTo>
                    <a:pt x="4382169" y="6480532"/>
                    <a:pt x="4394467" y="6509404"/>
                    <a:pt x="4352544" y="6446520"/>
                  </a:cubicBezTo>
                  <a:cubicBezTo>
                    <a:pt x="4346448" y="6437376"/>
                    <a:pt x="4342027" y="6426859"/>
                    <a:pt x="4334256" y="6419088"/>
                  </a:cubicBezTo>
                  <a:cubicBezTo>
                    <a:pt x="4310587" y="6395419"/>
                    <a:pt x="4281185" y="6369604"/>
                    <a:pt x="4270248" y="6336792"/>
                  </a:cubicBezTo>
                  <a:cubicBezTo>
                    <a:pt x="4247264" y="6267841"/>
                    <a:pt x="4278268" y="6352832"/>
                    <a:pt x="4242816" y="6281928"/>
                  </a:cubicBezTo>
                  <a:cubicBezTo>
                    <a:pt x="4238505" y="6273307"/>
                    <a:pt x="4239693" y="6262022"/>
                    <a:pt x="4233672" y="6254496"/>
                  </a:cubicBezTo>
                  <a:cubicBezTo>
                    <a:pt x="4226807" y="6245914"/>
                    <a:pt x="4215384" y="6242304"/>
                    <a:pt x="4206240" y="6236208"/>
                  </a:cubicBezTo>
                  <a:cubicBezTo>
                    <a:pt x="4200144" y="6227064"/>
                    <a:pt x="4196534" y="6215641"/>
                    <a:pt x="4187952" y="6208776"/>
                  </a:cubicBezTo>
                  <a:cubicBezTo>
                    <a:pt x="4180426" y="6202755"/>
                    <a:pt x="4167336" y="6206448"/>
                    <a:pt x="4160520" y="6199632"/>
                  </a:cubicBezTo>
                  <a:cubicBezTo>
                    <a:pt x="4111752" y="6150864"/>
                    <a:pt x="4197096" y="6187440"/>
                    <a:pt x="4123944" y="6163056"/>
                  </a:cubicBezTo>
                  <a:cubicBezTo>
                    <a:pt x="4114800" y="6153912"/>
                    <a:pt x="4107272" y="6142797"/>
                    <a:pt x="4096512" y="6135624"/>
                  </a:cubicBezTo>
                  <a:cubicBezTo>
                    <a:pt x="4088492" y="6130277"/>
                    <a:pt x="4077506" y="6131161"/>
                    <a:pt x="4069080" y="6126480"/>
                  </a:cubicBezTo>
                  <a:cubicBezTo>
                    <a:pt x="4049867" y="6115806"/>
                    <a:pt x="4032504" y="6102096"/>
                    <a:pt x="4014216" y="6089904"/>
                  </a:cubicBezTo>
                  <a:lnTo>
                    <a:pt x="4014216" y="6089904"/>
                  </a:lnTo>
                  <a:cubicBezTo>
                    <a:pt x="3995928" y="6071616"/>
                    <a:pt x="3980871" y="6049386"/>
                    <a:pt x="3959352" y="6035040"/>
                  </a:cubicBezTo>
                  <a:lnTo>
                    <a:pt x="3904488" y="5998464"/>
                  </a:lnTo>
                  <a:cubicBezTo>
                    <a:pt x="3888418" y="5950255"/>
                    <a:pt x="3905965" y="5989263"/>
                    <a:pt x="3867912" y="5943600"/>
                  </a:cubicBezTo>
                  <a:cubicBezTo>
                    <a:pt x="3860877" y="5935157"/>
                    <a:pt x="3858206" y="5923033"/>
                    <a:pt x="3849624" y="5916168"/>
                  </a:cubicBezTo>
                  <a:cubicBezTo>
                    <a:pt x="3842098" y="5910147"/>
                    <a:pt x="3831336" y="5910072"/>
                    <a:pt x="3822192" y="5907024"/>
                  </a:cubicBezTo>
                  <a:cubicBezTo>
                    <a:pt x="3819144" y="5897880"/>
                    <a:pt x="3819864" y="5886408"/>
                    <a:pt x="3813048" y="5879592"/>
                  </a:cubicBezTo>
                  <a:cubicBezTo>
                    <a:pt x="3797506" y="5864050"/>
                    <a:pt x="3776472" y="5855208"/>
                    <a:pt x="3758184" y="5843016"/>
                  </a:cubicBezTo>
                  <a:lnTo>
                    <a:pt x="3675888" y="5788152"/>
                  </a:lnTo>
                  <a:lnTo>
                    <a:pt x="3621024" y="5751576"/>
                  </a:lnTo>
                  <a:lnTo>
                    <a:pt x="3593592" y="5733288"/>
                  </a:lnTo>
                  <a:cubicBezTo>
                    <a:pt x="3544824" y="5660136"/>
                    <a:pt x="3608832" y="5748528"/>
                    <a:pt x="3547872" y="5687568"/>
                  </a:cubicBezTo>
                  <a:cubicBezTo>
                    <a:pt x="3540101" y="5679797"/>
                    <a:pt x="3537355" y="5667907"/>
                    <a:pt x="3529584" y="5660136"/>
                  </a:cubicBezTo>
                  <a:cubicBezTo>
                    <a:pt x="3521813" y="5652365"/>
                    <a:pt x="3510366" y="5649149"/>
                    <a:pt x="3502152" y="5641848"/>
                  </a:cubicBezTo>
                  <a:cubicBezTo>
                    <a:pt x="3428137" y="5576056"/>
                    <a:pt x="3476421" y="5596695"/>
                    <a:pt x="3419856" y="5577840"/>
                  </a:cubicBezTo>
                  <a:cubicBezTo>
                    <a:pt x="3416808" y="5568696"/>
                    <a:pt x="3418555" y="5556010"/>
                    <a:pt x="3410712" y="5550408"/>
                  </a:cubicBezTo>
                  <a:cubicBezTo>
                    <a:pt x="3395025" y="5539203"/>
                    <a:pt x="3355848" y="5532120"/>
                    <a:pt x="3355848" y="5532120"/>
                  </a:cubicBezTo>
                  <a:cubicBezTo>
                    <a:pt x="3325368" y="5486400"/>
                    <a:pt x="3346704" y="5510784"/>
                    <a:pt x="3282696" y="5468112"/>
                  </a:cubicBezTo>
                  <a:lnTo>
                    <a:pt x="3282696" y="5468112"/>
                  </a:lnTo>
                  <a:cubicBezTo>
                    <a:pt x="3230128" y="5398022"/>
                    <a:pt x="3281315" y="5457817"/>
                    <a:pt x="3227832" y="5413248"/>
                  </a:cubicBezTo>
                  <a:cubicBezTo>
                    <a:pt x="3182169" y="5375195"/>
                    <a:pt x="3221177" y="5392742"/>
                    <a:pt x="3172968" y="5376672"/>
                  </a:cubicBezTo>
                  <a:cubicBezTo>
                    <a:pt x="3166872" y="5367528"/>
                    <a:pt x="3162451" y="5357011"/>
                    <a:pt x="3154680" y="5349240"/>
                  </a:cubicBezTo>
                  <a:cubicBezTo>
                    <a:pt x="3146909" y="5341469"/>
                    <a:pt x="3134113" y="5339534"/>
                    <a:pt x="3127248" y="5330952"/>
                  </a:cubicBezTo>
                  <a:cubicBezTo>
                    <a:pt x="3121227" y="5323426"/>
                    <a:pt x="3123451" y="5311540"/>
                    <a:pt x="3118104" y="5303520"/>
                  </a:cubicBezTo>
                  <a:cubicBezTo>
                    <a:pt x="3104023" y="5282398"/>
                    <a:pt x="3083482" y="5271294"/>
                    <a:pt x="3063240" y="5257800"/>
                  </a:cubicBezTo>
                  <a:cubicBezTo>
                    <a:pt x="3047145" y="5209516"/>
                    <a:pt x="3062116" y="5235715"/>
                    <a:pt x="2999232" y="5193792"/>
                  </a:cubicBezTo>
                  <a:lnTo>
                    <a:pt x="2916936" y="5138928"/>
                  </a:lnTo>
                  <a:cubicBezTo>
                    <a:pt x="2907792" y="5132832"/>
                    <a:pt x="2899334" y="5125555"/>
                    <a:pt x="2889504" y="5120640"/>
                  </a:cubicBezTo>
                  <a:cubicBezTo>
                    <a:pt x="2877312" y="5114544"/>
                    <a:pt x="2864763" y="5109115"/>
                    <a:pt x="2852928" y="5102352"/>
                  </a:cubicBezTo>
                  <a:cubicBezTo>
                    <a:pt x="2748219" y="5042519"/>
                    <a:pt x="2911537" y="5132281"/>
                    <a:pt x="2798064" y="5056632"/>
                  </a:cubicBezTo>
                  <a:cubicBezTo>
                    <a:pt x="2790044" y="5051285"/>
                    <a:pt x="2779776" y="5050536"/>
                    <a:pt x="2770632" y="5047488"/>
                  </a:cubicBezTo>
                  <a:cubicBezTo>
                    <a:pt x="2767584" y="5038344"/>
                    <a:pt x="2768304" y="5026872"/>
                    <a:pt x="2761488" y="5020056"/>
                  </a:cubicBezTo>
                  <a:cubicBezTo>
                    <a:pt x="2745946" y="5004514"/>
                    <a:pt x="2724912" y="4995672"/>
                    <a:pt x="2706624" y="4983480"/>
                  </a:cubicBezTo>
                  <a:cubicBezTo>
                    <a:pt x="2667850" y="4957631"/>
                    <a:pt x="2689022" y="4970107"/>
                    <a:pt x="2642616" y="4946904"/>
                  </a:cubicBezTo>
                  <a:cubicBezTo>
                    <a:pt x="2603058" y="4887567"/>
                    <a:pt x="2651341" y="4946665"/>
                    <a:pt x="2587752" y="4910328"/>
                  </a:cubicBezTo>
                  <a:cubicBezTo>
                    <a:pt x="2562252" y="4895757"/>
                    <a:pt x="2559247" y="4876122"/>
                    <a:pt x="2542032" y="4855464"/>
                  </a:cubicBezTo>
                  <a:cubicBezTo>
                    <a:pt x="2533753" y="4845530"/>
                    <a:pt x="2524808" y="4835971"/>
                    <a:pt x="2514600" y="4828032"/>
                  </a:cubicBezTo>
                  <a:cubicBezTo>
                    <a:pt x="2497250" y="4814538"/>
                    <a:pt x="2478024" y="4803648"/>
                    <a:pt x="2459736" y="4791456"/>
                  </a:cubicBezTo>
                  <a:lnTo>
                    <a:pt x="2432304" y="4773168"/>
                  </a:lnTo>
                  <a:cubicBezTo>
                    <a:pt x="2429256" y="4764024"/>
                    <a:pt x="2429976" y="4752552"/>
                    <a:pt x="2423160" y="4745736"/>
                  </a:cubicBezTo>
                  <a:cubicBezTo>
                    <a:pt x="2416344" y="4738920"/>
                    <a:pt x="2404349" y="4740903"/>
                    <a:pt x="2395728" y="4736592"/>
                  </a:cubicBezTo>
                  <a:cubicBezTo>
                    <a:pt x="2356518" y="4716987"/>
                    <a:pt x="2377265" y="4719184"/>
                    <a:pt x="2340864" y="4690872"/>
                  </a:cubicBezTo>
                  <a:cubicBezTo>
                    <a:pt x="2323514" y="4677378"/>
                    <a:pt x="2286000" y="4654296"/>
                    <a:pt x="2286000" y="4654296"/>
                  </a:cubicBezTo>
                  <a:cubicBezTo>
                    <a:pt x="2244077" y="4591412"/>
                    <a:pt x="2270276" y="4606383"/>
                    <a:pt x="2221992" y="4590288"/>
                  </a:cubicBezTo>
                  <a:cubicBezTo>
                    <a:pt x="2205736" y="4565904"/>
                    <a:pt x="2200643" y="4554379"/>
                    <a:pt x="2176272" y="4535424"/>
                  </a:cubicBezTo>
                  <a:cubicBezTo>
                    <a:pt x="2158922" y="4521930"/>
                    <a:pt x="2121408" y="4498848"/>
                    <a:pt x="2121408" y="4498848"/>
                  </a:cubicBezTo>
                  <a:cubicBezTo>
                    <a:pt x="2092681" y="4455757"/>
                    <a:pt x="2116519" y="4481685"/>
                    <a:pt x="2066544" y="4453128"/>
                  </a:cubicBezTo>
                  <a:cubicBezTo>
                    <a:pt x="2057002" y="4447676"/>
                    <a:pt x="2049155" y="4439303"/>
                    <a:pt x="2039112" y="4434840"/>
                  </a:cubicBezTo>
                  <a:cubicBezTo>
                    <a:pt x="2021496" y="4427011"/>
                    <a:pt x="2001490" y="4425173"/>
                    <a:pt x="1984248" y="4416552"/>
                  </a:cubicBezTo>
                  <a:cubicBezTo>
                    <a:pt x="1939051" y="4393953"/>
                    <a:pt x="1960604" y="4402575"/>
                    <a:pt x="1920240" y="4389120"/>
                  </a:cubicBezTo>
                  <a:cubicBezTo>
                    <a:pt x="1866637" y="4396778"/>
                    <a:pt x="1835989" y="4398916"/>
                    <a:pt x="1783080" y="4416552"/>
                  </a:cubicBezTo>
                  <a:cubicBezTo>
                    <a:pt x="1767209" y="4421842"/>
                    <a:pt x="1734381" y="4433564"/>
                    <a:pt x="1719072" y="4434840"/>
                  </a:cubicBezTo>
                  <a:cubicBezTo>
                    <a:pt x="1658247" y="4439909"/>
                    <a:pt x="1597152" y="4440936"/>
                    <a:pt x="1536192" y="4443984"/>
                  </a:cubicBezTo>
                  <a:lnTo>
                    <a:pt x="1453896" y="4471416"/>
                  </a:lnTo>
                  <a:cubicBezTo>
                    <a:pt x="1444752" y="4474464"/>
                    <a:pt x="1436028" y="4479364"/>
                    <a:pt x="1426464" y="4480560"/>
                  </a:cubicBezTo>
                  <a:cubicBezTo>
                    <a:pt x="1325924" y="4493127"/>
                    <a:pt x="1377735" y="4486990"/>
                    <a:pt x="1271016" y="4498848"/>
                  </a:cubicBezTo>
                  <a:cubicBezTo>
                    <a:pt x="1258824" y="4501896"/>
                    <a:pt x="1246477" y="4504381"/>
                    <a:pt x="1234440" y="4507992"/>
                  </a:cubicBezTo>
                  <a:cubicBezTo>
                    <a:pt x="1215976" y="4513531"/>
                    <a:pt x="1198704" y="4523889"/>
                    <a:pt x="1179576" y="4526280"/>
                  </a:cubicBezTo>
                  <a:cubicBezTo>
                    <a:pt x="1079036" y="4538847"/>
                    <a:pt x="1130847" y="4532710"/>
                    <a:pt x="1024128" y="4544568"/>
                  </a:cubicBezTo>
                  <a:cubicBezTo>
                    <a:pt x="1011936" y="4547616"/>
                    <a:pt x="999636" y="4550260"/>
                    <a:pt x="987552" y="4553712"/>
                  </a:cubicBezTo>
                  <a:cubicBezTo>
                    <a:pt x="978284" y="4556360"/>
                    <a:pt x="969603" y="4561132"/>
                    <a:pt x="960120" y="4562856"/>
                  </a:cubicBezTo>
                  <a:cubicBezTo>
                    <a:pt x="935943" y="4567252"/>
                    <a:pt x="911207" y="4567960"/>
                    <a:pt x="886968" y="4572000"/>
                  </a:cubicBezTo>
                  <a:cubicBezTo>
                    <a:pt x="874572" y="4574066"/>
                    <a:pt x="862813" y="4579233"/>
                    <a:pt x="850392" y="4581144"/>
                  </a:cubicBezTo>
                  <a:cubicBezTo>
                    <a:pt x="773009" y="4593049"/>
                    <a:pt x="677149" y="4595341"/>
                    <a:pt x="603504" y="4599432"/>
                  </a:cubicBezTo>
                  <a:cubicBezTo>
                    <a:pt x="588264" y="4602480"/>
                    <a:pt x="573145" y="4606213"/>
                    <a:pt x="557784" y="4608576"/>
                  </a:cubicBezTo>
                  <a:cubicBezTo>
                    <a:pt x="533496" y="4612313"/>
                    <a:pt x="508660" y="4612571"/>
                    <a:pt x="484632" y="4617720"/>
                  </a:cubicBezTo>
                  <a:cubicBezTo>
                    <a:pt x="465783" y="4621759"/>
                    <a:pt x="429768" y="4636008"/>
                    <a:pt x="429768" y="4636008"/>
                  </a:cubicBezTo>
                  <a:cubicBezTo>
                    <a:pt x="417206" y="4654850"/>
                    <a:pt x="373366" y="4689334"/>
                    <a:pt x="402336" y="4718304"/>
                  </a:cubicBezTo>
                  <a:cubicBezTo>
                    <a:pt x="409152" y="4725120"/>
                    <a:pt x="420624" y="4724400"/>
                    <a:pt x="429768" y="4727448"/>
                  </a:cubicBezTo>
                  <a:cubicBezTo>
                    <a:pt x="438912" y="4724400"/>
                    <a:pt x="450384" y="4725120"/>
                    <a:pt x="457200" y="4718304"/>
                  </a:cubicBezTo>
                  <a:cubicBezTo>
                    <a:pt x="480057" y="4695447"/>
                    <a:pt x="473151" y="4671941"/>
                    <a:pt x="484632" y="4645152"/>
                  </a:cubicBezTo>
                  <a:cubicBezTo>
                    <a:pt x="488961" y="4635051"/>
                    <a:pt x="496824" y="4626864"/>
                    <a:pt x="502920" y="4617720"/>
                  </a:cubicBezTo>
                  <a:cubicBezTo>
                    <a:pt x="510207" y="4544850"/>
                    <a:pt x="505910" y="4543249"/>
                    <a:pt x="521208" y="4489704"/>
                  </a:cubicBezTo>
                  <a:cubicBezTo>
                    <a:pt x="523856" y="4480436"/>
                    <a:pt x="525671" y="4470698"/>
                    <a:pt x="530352" y="4462272"/>
                  </a:cubicBezTo>
                  <a:cubicBezTo>
                    <a:pt x="541026" y="4443059"/>
                    <a:pt x="566928" y="4407408"/>
                    <a:pt x="566928" y="4407408"/>
                  </a:cubicBezTo>
                  <a:cubicBezTo>
                    <a:pt x="572040" y="4386962"/>
                    <a:pt x="585455" y="4329325"/>
                    <a:pt x="594360" y="4315968"/>
                  </a:cubicBezTo>
                  <a:lnTo>
                    <a:pt x="630936" y="4261104"/>
                  </a:lnTo>
                  <a:cubicBezTo>
                    <a:pt x="637032" y="4206240"/>
                    <a:pt x="631768" y="4148881"/>
                    <a:pt x="649224" y="4096512"/>
                  </a:cubicBezTo>
                  <a:lnTo>
                    <a:pt x="667512" y="4041648"/>
                  </a:lnTo>
                  <a:cubicBezTo>
                    <a:pt x="664464" y="3989832"/>
                    <a:pt x="663533" y="3937848"/>
                    <a:pt x="658368" y="3886200"/>
                  </a:cubicBezTo>
                  <a:cubicBezTo>
                    <a:pt x="657409" y="3876609"/>
                    <a:pt x="651114" y="3868219"/>
                    <a:pt x="649224" y="3858768"/>
                  </a:cubicBezTo>
                  <a:cubicBezTo>
                    <a:pt x="644997" y="3837634"/>
                    <a:pt x="643935" y="3815965"/>
                    <a:pt x="640080" y="3794760"/>
                  </a:cubicBezTo>
                  <a:cubicBezTo>
                    <a:pt x="637556" y="3780876"/>
                    <a:pt x="617584" y="3706611"/>
                    <a:pt x="612648" y="3703320"/>
                  </a:cubicBezTo>
                  <a:lnTo>
                    <a:pt x="585216" y="3685032"/>
                  </a:lnTo>
                  <a:lnTo>
                    <a:pt x="539496" y="3547872"/>
                  </a:lnTo>
                  <a:lnTo>
                    <a:pt x="530352" y="3520440"/>
                  </a:lnTo>
                  <a:cubicBezTo>
                    <a:pt x="527304" y="3511296"/>
                    <a:pt x="526555" y="3501028"/>
                    <a:pt x="521208" y="3493008"/>
                  </a:cubicBezTo>
                  <a:cubicBezTo>
                    <a:pt x="515112" y="3483864"/>
                    <a:pt x="507383" y="3475619"/>
                    <a:pt x="502920" y="3465576"/>
                  </a:cubicBezTo>
                  <a:lnTo>
                    <a:pt x="475488" y="3383280"/>
                  </a:lnTo>
                  <a:lnTo>
                    <a:pt x="466344" y="3355848"/>
                  </a:lnTo>
                  <a:cubicBezTo>
                    <a:pt x="463296" y="3346704"/>
                    <a:pt x="459538" y="3337767"/>
                    <a:pt x="457200" y="3328416"/>
                  </a:cubicBezTo>
                  <a:cubicBezTo>
                    <a:pt x="454152" y="3316224"/>
                    <a:pt x="451667" y="3303877"/>
                    <a:pt x="448056" y="3291840"/>
                  </a:cubicBezTo>
                  <a:cubicBezTo>
                    <a:pt x="442517" y="3273376"/>
                    <a:pt x="429768" y="3236976"/>
                    <a:pt x="429768" y="3236976"/>
                  </a:cubicBezTo>
                  <a:cubicBezTo>
                    <a:pt x="426720" y="3197352"/>
                    <a:pt x="425553" y="3157538"/>
                    <a:pt x="420624" y="3118104"/>
                  </a:cubicBezTo>
                  <a:cubicBezTo>
                    <a:pt x="419428" y="3108540"/>
                    <a:pt x="414128" y="3099940"/>
                    <a:pt x="411480" y="3090672"/>
                  </a:cubicBezTo>
                  <a:cubicBezTo>
                    <a:pt x="408028" y="3078588"/>
                    <a:pt x="404801" y="3066419"/>
                    <a:pt x="402336" y="3054096"/>
                  </a:cubicBezTo>
                  <a:cubicBezTo>
                    <a:pt x="382484" y="2954838"/>
                    <a:pt x="403662" y="3041775"/>
                    <a:pt x="384048" y="2953512"/>
                  </a:cubicBezTo>
                  <a:cubicBezTo>
                    <a:pt x="381322" y="2941244"/>
                    <a:pt x="378356" y="2929020"/>
                    <a:pt x="374904" y="2916936"/>
                  </a:cubicBezTo>
                  <a:cubicBezTo>
                    <a:pt x="366207" y="2886497"/>
                    <a:pt x="362333" y="2887231"/>
                    <a:pt x="356616" y="2852928"/>
                  </a:cubicBezTo>
                  <a:cubicBezTo>
                    <a:pt x="352576" y="2828689"/>
                    <a:pt x="350520" y="2804160"/>
                    <a:pt x="347472" y="2779776"/>
                  </a:cubicBezTo>
                  <a:cubicBezTo>
                    <a:pt x="344424" y="2727960"/>
                    <a:pt x="343493" y="2675976"/>
                    <a:pt x="338328" y="2624328"/>
                  </a:cubicBezTo>
                  <a:cubicBezTo>
                    <a:pt x="337369" y="2614737"/>
                    <a:pt x="331832" y="2606164"/>
                    <a:pt x="329184" y="2596896"/>
                  </a:cubicBezTo>
                  <a:cubicBezTo>
                    <a:pt x="322795" y="2574533"/>
                    <a:pt x="312617" y="2521754"/>
                    <a:pt x="301752" y="2505456"/>
                  </a:cubicBezTo>
                  <a:lnTo>
                    <a:pt x="283464" y="2478024"/>
                  </a:lnTo>
                  <a:cubicBezTo>
                    <a:pt x="277368" y="2441448"/>
                    <a:pt x="276902" y="2403474"/>
                    <a:pt x="265176" y="2368296"/>
                  </a:cubicBezTo>
                  <a:cubicBezTo>
                    <a:pt x="262128" y="2359152"/>
                    <a:pt x="258123" y="2350273"/>
                    <a:pt x="256032" y="2340864"/>
                  </a:cubicBezTo>
                  <a:cubicBezTo>
                    <a:pt x="252010" y="2322765"/>
                    <a:pt x="251385" y="2303987"/>
                    <a:pt x="246888" y="2286000"/>
                  </a:cubicBezTo>
                  <a:cubicBezTo>
                    <a:pt x="242213" y="2267298"/>
                    <a:pt x="234696" y="2249424"/>
                    <a:pt x="228600" y="2231136"/>
                  </a:cubicBezTo>
                  <a:cubicBezTo>
                    <a:pt x="225552" y="2221992"/>
                    <a:pt x="224803" y="2211724"/>
                    <a:pt x="219456" y="2203704"/>
                  </a:cubicBezTo>
                  <a:cubicBezTo>
                    <a:pt x="213360" y="2194560"/>
                    <a:pt x="205631" y="2186315"/>
                    <a:pt x="201168" y="2176272"/>
                  </a:cubicBezTo>
                  <a:cubicBezTo>
                    <a:pt x="193339" y="2158656"/>
                    <a:pt x="188976" y="2139696"/>
                    <a:pt x="182880" y="2121408"/>
                  </a:cubicBezTo>
                  <a:lnTo>
                    <a:pt x="146304" y="2011680"/>
                  </a:lnTo>
                  <a:lnTo>
                    <a:pt x="128016" y="1956816"/>
                  </a:lnTo>
                  <a:cubicBezTo>
                    <a:pt x="124968" y="1947672"/>
                    <a:pt x="124219" y="1937404"/>
                    <a:pt x="118872" y="1929384"/>
                  </a:cubicBezTo>
                  <a:lnTo>
                    <a:pt x="100584" y="1901952"/>
                  </a:lnTo>
                  <a:cubicBezTo>
                    <a:pt x="94488" y="1871472"/>
                    <a:pt x="86692" y="1841283"/>
                    <a:pt x="82296" y="1810512"/>
                  </a:cubicBezTo>
                  <a:cubicBezTo>
                    <a:pt x="79248" y="1789176"/>
                    <a:pt x="77998" y="1767505"/>
                    <a:pt x="73152" y="1746504"/>
                  </a:cubicBezTo>
                  <a:cubicBezTo>
                    <a:pt x="68817" y="1727720"/>
                    <a:pt x="54864" y="1691640"/>
                    <a:pt x="54864" y="1691640"/>
                  </a:cubicBezTo>
                  <a:cubicBezTo>
                    <a:pt x="51816" y="1661160"/>
                    <a:pt x="51365" y="1630307"/>
                    <a:pt x="45720" y="1600200"/>
                  </a:cubicBezTo>
                  <a:cubicBezTo>
                    <a:pt x="42167" y="1581253"/>
                    <a:pt x="27432" y="1545336"/>
                    <a:pt x="27432" y="1545336"/>
                  </a:cubicBezTo>
                  <a:cubicBezTo>
                    <a:pt x="24384" y="1502664"/>
                    <a:pt x="23287" y="1459808"/>
                    <a:pt x="18288" y="1417320"/>
                  </a:cubicBezTo>
                  <a:cubicBezTo>
                    <a:pt x="17162" y="1407747"/>
                    <a:pt x="9592" y="1399516"/>
                    <a:pt x="9144" y="1389888"/>
                  </a:cubicBezTo>
                  <a:cubicBezTo>
                    <a:pt x="3478" y="1268062"/>
                    <a:pt x="3048" y="1146048"/>
                    <a:pt x="0" y="1024128"/>
                  </a:cubicBezTo>
                  <a:cubicBezTo>
                    <a:pt x="439" y="1011840"/>
                    <a:pt x="-542" y="785685"/>
                    <a:pt x="18288" y="704088"/>
                  </a:cubicBezTo>
                  <a:lnTo>
                    <a:pt x="45720" y="621792"/>
                  </a:lnTo>
                  <a:lnTo>
                    <a:pt x="54864" y="594360"/>
                  </a:lnTo>
                  <a:cubicBezTo>
                    <a:pt x="51816" y="536448"/>
                    <a:pt x="49228" y="478510"/>
                    <a:pt x="45720" y="420624"/>
                  </a:cubicBezTo>
                  <a:cubicBezTo>
                    <a:pt x="43132" y="377922"/>
                    <a:pt x="36576" y="335389"/>
                    <a:pt x="36576" y="292608"/>
                  </a:cubicBezTo>
                  <a:cubicBezTo>
                    <a:pt x="36576" y="231572"/>
                    <a:pt x="42672" y="170688"/>
                    <a:pt x="45720" y="109728"/>
                  </a:cubicBezTo>
                  <a:cubicBezTo>
                    <a:pt x="35898" y="11506"/>
                    <a:pt x="50275" y="45686"/>
                    <a:pt x="27432" y="0"/>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4B31E7-5338-4FA4-A08F-E1FEA4DE3CE8}"/>
                </a:ext>
              </a:extLst>
            </p:cNvPr>
            <p:cNvSpPr/>
            <p:nvPr/>
          </p:nvSpPr>
          <p:spPr>
            <a:xfrm>
              <a:off x="8549640" y="1024128"/>
              <a:ext cx="2130552" cy="4846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1E3737C-6DFA-4CCC-B9B3-EBC7C3685352}"/>
                </a:ext>
              </a:extLst>
            </p:cNvPr>
            <p:cNvSpPr/>
            <p:nvPr/>
          </p:nvSpPr>
          <p:spPr>
            <a:xfrm>
              <a:off x="4596384" y="5309616"/>
              <a:ext cx="1499616" cy="560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0186A36-ED0A-4F61-BD10-3DA9777B7FBF}"/>
                </a:ext>
              </a:extLst>
            </p:cNvPr>
            <p:cNvSpPr txBox="1"/>
            <p:nvPr/>
          </p:nvSpPr>
          <p:spPr>
            <a:xfrm>
              <a:off x="6949384" y="5220700"/>
              <a:ext cx="1069524" cy="369332"/>
            </a:xfrm>
            <a:prstGeom prst="rect">
              <a:avLst/>
            </a:prstGeom>
            <a:noFill/>
            <a:ln w="38100">
              <a:solidFill>
                <a:srgbClr val="0000FF"/>
              </a:solidFill>
            </a:ln>
          </p:spPr>
          <p:txBody>
            <a:bodyPr wrap="none" rtlCol="0">
              <a:spAutoFit/>
            </a:bodyPr>
            <a:lstStyle/>
            <a:p>
              <a:r>
                <a:rPr lang="en-US" b="1" i="1" dirty="0">
                  <a:solidFill>
                    <a:srgbClr val="0000FF"/>
                  </a:solidFill>
                </a:rPr>
                <a:t>GAP Trail</a:t>
              </a:r>
            </a:p>
          </p:txBody>
        </p:sp>
        <p:cxnSp>
          <p:nvCxnSpPr>
            <p:cNvPr id="9" name="Straight Arrow Connector 8">
              <a:extLst>
                <a:ext uri="{FF2B5EF4-FFF2-40B4-BE49-F238E27FC236}">
                  <a16:creationId xmlns:a16="http://schemas.microsoft.com/office/drawing/2014/main" id="{822C47B0-A411-4CD9-87A7-A418EFCCEC59}"/>
                </a:ext>
              </a:extLst>
            </p:cNvPr>
            <p:cNvCxnSpPr>
              <a:cxnSpLocks/>
              <a:stCxn id="7" idx="0"/>
              <a:endCxn id="4" idx="62"/>
            </p:cNvCxnSpPr>
            <p:nvPr/>
          </p:nvCxnSpPr>
          <p:spPr>
            <a:xfrm flipV="1">
              <a:off x="7484146" y="4581144"/>
              <a:ext cx="434558" cy="63955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99C1E1-F77E-4477-9222-674AB04E1369}"/>
                </a:ext>
              </a:extLst>
            </p:cNvPr>
            <p:cNvSpPr txBox="1"/>
            <p:nvPr/>
          </p:nvSpPr>
          <p:spPr>
            <a:xfrm>
              <a:off x="6599143" y="6187362"/>
              <a:ext cx="2849434" cy="646331"/>
            </a:xfrm>
            <a:prstGeom prst="rect">
              <a:avLst/>
            </a:prstGeom>
            <a:solidFill>
              <a:schemeClr val="bg1"/>
            </a:solidFill>
            <a:ln w="38100">
              <a:solidFill>
                <a:srgbClr val="FF0000"/>
              </a:solidFill>
            </a:ln>
          </p:spPr>
          <p:txBody>
            <a:bodyPr wrap="none" rtlCol="0">
              <a:spAutoFit/>
            </a:bodyPr>
            <a:lstStyle/>
            <a:p>
              <a:r>
                <a:rPr lang="en-US" b="1" i="1" dirty="0">
                  <a:solidFill>
                    <a:srgbClr val="FF0000"/>
                  </a:solidFill>
                </a:rPr>
                <a:t>US Army Corp of Engineers</a:t>
              </a:r>
            </a:p>
            <a:p>
              <a:r>
                <a:rPr lang="en-US" b="1" i="1" dirty="0">
                  <a:solidFill>
                    <a:srgbClr val="FF0000"/>
                  </a:solidFill>
                </a:rPr>
                <a:t>Outflow Camping Area</a:t>
              </a:r>
            </a:p>
          </p:txBody>
        </p:sp>
        <p:cxnSp>
          <p:nvCxnSpPr>
            <p:cNvPr id="11" name="Straight Arrow Connector 10">
              <a:extLst>
                <a:ext uri="{FF2B5EF4-FFF2-40B4-BE49-F238E27FC236}">
                  <a16:creationId xmlns:a16="http://schemas.microsoft.com/office/drawing/2014/main" id="{138F8562-9460-4E2C-9EBB-416068596C0E}"/>
                </a:ext>
              </a:extLst>
            </p:cNvPr>
            <p:cNvCxnSpPr>
              <a:cxnSpLocks/>
            </p:cNvCxnSpPr>
            <p:nvPr/>
          </p:nvCxnSpPr>
          <p:spPr>
            <a:xfrm flipH="1" flipV="1">
              <a:off x="6096013" y="5870448"/>
              <a:ext cx="503129" cy="3169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BD29B5E1-B985-4984-8F08-25E932FFAFFB}"/>
              </a:ext>
            </a:extLst>
          </p:cNvPr>
          <p:cNvSpPr/>
          <p:nvPr/>
        </p:nvSpPr>
        <p:spPr>
          <a:xfrm>
            <a:off x="0" y="0"/>
            <a:ext cx="4562800" cy="6494085"/>
          </a:xfrm>
          <a:prstGeom prst="rect">
            <a:avLst/>
          </a:prstGeom>
          <a:solidFill>
            <a:schemeClr val="bg1"/>
          </a:solidFill>
        </p:spPr>
        <p:txBody>
          <a:bodyPr wrap="square">
            <a:spAutoFit/>
          </a:bodyPr>
          <a:lstStyle/>
          <a:p>
            <a:r>
              <a:rPr lang="en-US" sz="1600" b="1" i="1" u="sng" dirty="0">
                <a:solidFill>
                  <a:srgbClr val="0000FF"/>
                </a:solidFill>
                <a:latin typeface="Open Sans"/>
              </a:rPr>
              <a:t>US Army Corp of Engineers Outflow Camping Area (Youghiogheny River)</a:t>
            </a:r>
            <a:r>
              <a:rPr lang="en-US" sz="1600" dirty="0">
                <a:solidFill>
                  <a:srgbClr val="0000FF"/>
                </a:solidFill>
                <a:latin typeface="Open Sans"/>
              </a:rPr>
              <a:t> </a:t>
            </a:r>
          </a:p>
          <a:p>
            <a:r>
              <a:rPr lang="en-US" sz="1600" b="1" i="1" dirty="0">
                <a:solidFill>
                  <a:srgbClr val="FF0000"/>
                </a:solidFill>
              </a:rPr>
              <a:t>Group site 1A reserved by PG.  $35 total for up to 40 campers.  Hot showers.</a:t>
            </a:r>
            <a:endParaRPr lang="en-US" sz="1600" b="1" i="1" dirty="0">
              <a:solidFill>
                <a:srgbClr val="FF0000"/>
              </a:solidFill>
              <a:latin typeface="Open Sans"/>
            </a:endParaRPr>
          </a:p>
          <a:p>
            <a:r>
              <a:rPr lang="en-US" sz="1600" b="1" i="1" u="sng" dirty="0">
                <a:solidFill>
                  <a:srgbClr val="0000FF"/>
                </a:solidFill>
                <a:latin typeface="Open Sans"/>
              </a:rPr>
              <a:t>Rivers Edge Café</a:t>
            </a:r>
            <a:r>
              <a:rPr lang="en-US" sz="1600" dirty="0">
                <a:solidFill>
                  <a:srgbClr val="0000FF"/>
                </a:solidFill>
                <a:latin typeface="Open Sans"/>
              </a:rPr>
              <a:t> - </a:t>
            </a:r>
            <a:r>
              <a:rPr lang="en-US" sz="1600" dirty="0"/>
              <a:t>Dine on the wrap-around porch overlooking the river, or inside the old-world 1890’s farmhouse. Long a favorite of bicyclists on the Great Allegheny Passage.</a:t>
            </a:r>
            <a:endParaRPr lang="en-US" sz="1600" dirty="0">
              <a:solidFill>
                <a:srgbClr val="0000FF"/>
              </a:solidFill>
              <a:latin typeface="Open Sans"/>
            </a:endParaRPr>
          </a:p>
          <a:p>
            <a:r>
              <a:rPr lang="en-US" sz="1600" b="1" i="1" u="sng" dirty="0">
                <a:solidFill>
                  <a:srgbClr val="0000FF"/>
                </a:solidFill>
                <a:latin typeface="Open Sans"/>
              </a:rPr>
              <a:t>Lucky Dog Café</a:t>
            </a:r>
            <a:r>
              <a:rPr lang="en-US" sz="1600" b="1" i="1" dirty="0">
                <a:solidFill>
                  <a:srgbClr val="0000FF"/>
                </a:solidFill>
                <a:latin typeface="Open Sans"/>
              </a:rPr>
              <a:t> - </a:t>
            </a:r>
            <a:r>
              <a:rPr lang="en-US" sz="1600" dirty="0"/>
              <a:t>Located on the bike trail we provide a comfortable setting for any appetite with a diverse menu that will appeal to everyone’s taste.</a:t>
            </a:r>
            <a:r>
              <a:rPr lang="en-US" sz="1600" dirty="0">
                <a:solidFill>
                  <a:srgbClr val="0000FF"/>
                </a:solidFill>
                <a:latin typeface="Open Sans"/>
              </a:rPr>
              <a:t> </a:t>
            </a:r>
          </a:p>
          <a:p>
            <a:r>
              <a:rPr lang="en-US" sz="1600" b="1" i="1" u="sng" dirty="0">
                <a:solidFill>
                  <a:srgbClr val="0000FF"/>
                </a:solidFill>
                <a:latin typeface="Open Sans"/>
              </a:rPr>
              <a:t>Sisters Café</a:t>
            </a:r>
            <a:r>
              <a:rPr lang="en-US" sz="1600" b="1" i="1" dirty="0">
                <a:solidFill>
                  <a:srgbClr val="0000FF"/>
                </a:solidFill>
                <a:latin typeface="Open Sans"/>
              </a:rPr>
              <a:t> - </a:t>
            </a:r>
            <a:r>
              <a:rPr lang="en-US" sz="1600" dirty="0"/>
              <a:t>Sisters’ Café is located four blocks from the Great Allegheny Passage bike trail. We provide a full menu and are open daily from 6am – 2pm year round. </a:t>
            </a:r>
            <a:endParaRPr lang="en-US" sz="1600" dirty="0">
              <a:solidFill>
                <a:srgbClr val="0000FF"/>
              </a:solidFill>
              <a:latin typeface="Open Sans"/>
            </a:endParaRPr>
          </a:p>
          <a:p>
            <a:r>
              <a:rPr lang="en-US" sz="1600" b="1" i="1" u="sng" dirty="0">
                <a:solidFill>
                  <a:srgbClr val="0000FF"/>
                </a:solidFill>
                <a:latin typeface="Open Sans"/>
              </a:rPr>
              <a:t>Confluence Cyclery</a:t>
            </a:r>
            <a:r>
              <a:rPr lang="en-US" sz="1600" b="1" i="1" dirty="0">
                <a:solidFill>
                  <a:srgbClr val="0000FF"/>
                </a:solidFill>
                <a:latin typeface="Open Sans"/>
              </a:rPr>
              <a:t> - </a:t>
            </a:r>
            <a:r>
              <a:rPr lang="en-US" sz="1600" dirty="0"/>
              <a:t>A full service bike shop on the Great Allegheny Passage. Rentals, repairs and sales and accessories. Stop in and say hello when you are in the Confluence area.</a:t>
            </a:r>
          </a:p>
          <a:p>
            <a:r>
              <a:rPr lang="en-US" sz="1600" b="1" i="1" u="sng" dirty="0">
                <a:solidFill>
                  <a:srgbClr val="0000FF"/>
                </a:solidFill>
                <a:latin typeface="Open Sans"/>
              </a:rPr>
              <a:t>Confluence </a:t>
            </a:r>
            <a:r>
              <a:rPr lang="en-US" sz="1600" b="1" i="1" u="sng" dirty="0" err="1">
                <a:solidFill>
                  <a:srgbClr val="0000FF"/>
                </a:solidFill>
                <a:latin typeface="Open Sans"/>
              </a:rPr>
              <a:t>Foodmart</a:t>
            </a:r>
            <a:r>
              <a:rPr lang="en-US" sz="1600" b="1" i="1" dirty="0">
                <a:solidFill>
                  <a:srgbClr val="0000FF"/>
                </a:solidFill>
                <a:latin typeface="Open Sans"/>
              </a:rPr>
              <a:t> </a:t>
            </a:r>
            <a:r>
              <a:rPr lang="en-US" sz="1600" b="1" i="1" dirty="0">
                <a:solidFill>
                  <a:srgbClr val="0000FF"/>
                </a:solidFill>
              </a:rPr>
              <a:t>- </a:t>
            </a:r>
            <a:r>
              <a:rPr lang="en-US" sz="1600" dirty="0"/>
              <a:t>Confluence </a:t>
            </a:r>
            <a:r>
              <a:rPr lang="en-US" sz="1600" dirty="0" err="1"/>
              <a:t>Foodmart</a:t>
            </a:r>
            <a:r>
              <a:rPr lang="en-US" sz="1600" dirty="0"/>
              <a:t> is a full service grocery store. </a:t>
            </a:r>
            <a:r>
              <a:rPr lang="en-US" sz="1600" dirty="0" err="1"/>
              <a:t>Yough</a:t>
            </a:r>
            <a:r>
              <a:rPr lang="en-US" sz="1600" dirty="0"/>
              <a:t> Valley Pharmacy is located inside along with our gift and home decor shop. </a:t>
            </a:r>
          </a:p>
          <a:p>
            <a:endParaRPr lang="en-US" sz="1600" dirty="0"/>
          </a:p>
          <a:p>
            <a:r>
              <a:rPr lang="en-US" sz="1600" dirty="0"/>
              <a:t>(Descriptions courtesy of nearby </a:t>
            </a:r>
            <a:r>
              <a:rPr lang="en-US" sz="1600" dirty="0" err="1"/>
              <a:t>WendyWorld</a:t>
            </a:r>
            <a:r>
              <a:rPr lang="en-US" sz="1600" dirty="0"/>
              <a:t> Campground, </a:t>
            </a:r>
            <a:r>
              <a:rPr lang="en-US" sz="1600" dirty="0">
                <a:hlinkClick r:id="rId3"/>
              </a:rPr>
              <a:t>http://www.wendyworld.biz/</a:t>
            </a:r>
            <a:r>
              <a:rPr lang="en-US" sz="1600" dirty="0"/>
              <a:t>  )</a:t>
            </a:r>
          </a:p>
        </p:txBody>
      </p:sp>
    </p:spTree>
    <p:extLst>
      <p:ext uri="{BB962C8B-B14F-4D97-AF65-F5344CB8AC3E}">
        <p14:creationId xmlns:p14="http://schemas.microsoft.com/office/powerpoint/2010/main" val="2916602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3567CD-1F27-46E7-8BF8-4ECED730644E}"/>
              </a:ext>
            </a:extLst>
          </p:cNvPr>
          <p:cNvPicPr>
            <a:picLocks noChangeAspect="1"/>
          </p:cNvPicPr>
          <p:nvPr/>
        </p:nvPicPr>
        <p:blipFill>
          <a:blip r:embed="rId2"/>
          <a:stretch>
            <a:fillRect/>
          </a:stretch>
        </p:blipFill>
        <p:spPr>
          <a:xfrm>
            <a:off x="4919472" y="-20884"/>
            <a:ext cx="7272528" cy="6884512"/>
          </a:xfrm>
          <a:prstGeom prst="rect">
            <a:avLst/>
          </a:prstGeom>
        </p:spPr>
      </p:pic>
      <p:sp>
        <p:nvSpPr>
          <p:cNvPr id="3" name="TextBox 2">
            <a:extLst>
              <a:ext uri="{FF2B5EF4-FFF2-40B4-BE49-F238E27FC236}">
                <a16:creationId xmlns:a16="http://schemas.microsoft.com/office/drawing/2014/main" id="{1F2D3DF3-15ED-49FD-B34B-3778B6CDB6C0}"/>
              </a:ext>
            </a:extLst>
          </p:cNvPr>
          <p:cNvSpPr txBox="1"/>
          <p:nvPr/>
        </p:nvSpPr>
        <p:spPr>
          <a:xfrm>
            <a:off x="0" y="0"/>
            <a:ext cx="4918907" cy="1785104"/>
          </a:xfrm>
          <a:prstGeom prst="rect">
            <a:avLst/>
          </a:prstGeom>
          <a:noFill/>
          <a:ln w="28575">
            <a:solidFill>
              <a:srgbClr val="0000FF"/>
            </a:solidFill>
          </a:ln>
        </p:spPr>
        <p:txBody>
          <a:bodyPr wrap="square" rtlCol="0">
            <a:spAutoFit/>
          </a:bodyPr>
          <a:lstStyle/>
          <a:p>
            <a:r>
              <a:rPr lang="en-US" sz="2000" b="1" dirty="0">
                <a:solidFill>
                  <a:srgbClr val="0000FF"/>
                </a:solidFill>
              </a:rPr>
              <a:t>Day 6 – Friday, May 11</a:t>
            </a:r>
          </a:p>
          <a:p>
            <a:r>
              <a:rPr lang="en-US" dirty="0">
                <a:solidFill>
                  <a:srgbClr val="0000FF"/>
                </a:solidFill>
              </a:rPr>
              <a:t>US Army Corp of Engineer Outflow Camping (Confluence, PA) to</a:t>
            </a:r>
          </a:p>
          <a:p>
            <a:r>
              <a:rPr lang="en-US" dirty="0">
                <a:solidFill>
                  <a:srgbClr val="0000FF"/>
                </a:solidFill>
              </a:rPr>
              <a:t>Youghiogheny Canoe Outfitters Campground (West Newton, PA)</a:t>
            </a:r>
          </a:p>
          <a:p>
            <a:pPr marL="285750" indent="-285750">
              <a:buFont typeface="Arial" panose="020B0604020202020204" pitchFamily="34" charset="0"/>
              <a:buChar char="•"/>
            </a:pPr>
            <a:r>
              <a:rPr lang="en-US" b="1" i="1" dirty="0">
                <a:solidFill>
                  <a:srgbClr val="FF0000"/>
                </a:solidFill>
              </a:rPr>
              <a:t>MP60 to MP114 on the GAP Trail</a:t>
            </a:r>
            <a:r>
              <a:rPr lang="en-US" dirty="0">
                <a:solidFill>
                  <a:srgbClr val="0000FF"/>
                </a:solidFill>
              </a:rPr>
              <a:t> </a:t>
            </a:r>
          </a:p>
        </p:txBody>
      </p:sp>
      <p:sp>
        <p:nvSpPr>
          <p:cNvPr id="9" name="Rectangle 8">
            <a:extLst>
              <a:ext uri="{FF2B5EF4-FFF2-40B4-BE49-F238E27FC236}">
                <a16:creationId xmlns:a16="http://schemas.microsoft.com/office/drawing/2014/main" id="{DF4B1A8D-500B-4A66-90D0-9C58BB82986A}"/>
              </a:ext>
            </a:extLst>
          </p:cNvPr>
          <p:cNvSpPr/>
          <p:nvPr/>
        </p:nvSpPr>
        <p:spPr>
          <a:xfrm>
            <a:off x="5492496" y="6501384"/>
            <a:ext cx="3636829" cy="369332"/>
          </a:xfrm>
          <a:prstGeom prst="rect">
            <a:avLst/>
          </a:prstGeom>
          <a:solidFill>
            <a:schemeClr val="bg1"/>
          </a:solidFill>
          <a:ln w="19050">
            <a:solidFill>
              <a:srgbClr val="0000FF"/>
            </a:solidFill>
          </a:ln>
        </p:spPr>
        <p:txBody>
          <a:bodyPr wrap="none">
            <a:spAutoFit/>
          </a:bodyPr>
          <a:lstStyle/>
          <a:p>
            <a:r>
              <a:rPr lang="en-US" dirty="0">
                <a:hlinkClick r:id="rId3"/>
              </a:rPr>
              <a:t>https://goo.gl/maps/hC8s5Cc2mAF2</a:t>
            </a:r>
            <a:r>
              <a:rPr lang="en-US" dirty="0"/>
              <a:t> </a:t>
            </a:r>
          </a:p>
        </p:txBody>
      </p:sp>
      <p:sp>
        <p:nvSpPr>
          <p:cNvPr id="11" name="Rectangle 10">
            <a:extLst>
              <a:ext uri="{FF2B5EF4-FFF2-40B4-BE49-F238E27FC236}">
                <a16:creationId xmlns:a16="http://schemas.microsoft.com/office/drawing/2014/main" id="{8A2A2022-4639-4F3A-A1D5-410C327D9012}"/>
              </a:ext>
            </a:extLst>
          </p:cNvPr>
          <p:cNvSpPr/>
          <p:nvPr/>
        </p:nvSpPr>
        <p:spPr>
          <a:xfrm>
            <a:off x="0" y="1832706"/>
            <a:ext cx="5285232" cy="5016758"/>
          </a:xfrm>
          <a:prstGeom prst="rect">
            <a:avLst/>
          </a:prstGeom>
          <a:solidFill>
            <a:schemeClr val="bg1"/>
          </a:solidFill>
          <a:ln w="28575">
            <a:solidFill>
              <a:srgbClr val="0000FF"/>
            </a:solidFill>
          </a:ln>
        </p:spPr>
        <p:txBody>
          <a:bodyPr wrap="square">
            <a:spAutoFit/>
          </a:bodyPr>
          <a:lstStyle/>
          <a:p>
            <a:pPr marL="173038" indent="-173038">
              <a:buFont typeface="Arial" panose="020B0604020202020204" pitchFamily="34" charset="0"/>
              <a:buChar char="•"/>
            </a:pPr>
            <a:r>
              <a:rPr lang="en-US" sz="1600" dirty="0">
                <a:solidFill>
                  <a:srgbClr val="000000"/>
                </a:solidFill>
                <a:latin typeface="Arial" panose="020B0604020202020204" pitchFamily="34" charset="0"/>
              </a:rPr>
              <a:t>Leave the campground and cycle 1 mile to </a:t>
            </a:r>
            <a:r>
              <a:rPr lang="en-US" sz="1600" b="1" i="1" dirty="0">
                <a:solidFill>
                  <a:srgbClr val="0000FF"/>
                </a:solidFill>
                <a:latin typeface="Arial" panose="020B0604020202020204" pitchFamily="34" charset="0"/>
              </a:rPr>
              <a:t>Sisters Café </a:t>
            </a:r>
            <a:r>
              <a:rPr lang="en-US" sz="1600" dirty="0">
                <a:solidFill>
                  <a:srgbClr val="000000"/>
                </a:solidFill>
                <a:latin typeface="Arial" panose="020B0604020202020204" pitchFamily="34" charset="0"/>
              </a:rPr>
              <a:t>in Confluence (</a:t>
            </a:r>
            <a:r>
              <a:rPr lang="en-US" sz="1600" dirty="0"/>
              <a:t>482 </a:t>
            </a:r>
            <a:r>
              <a:rPr lang="en-US" sz="1600" dirty="0" err="1"/>
              <a:t>Hugart</a:t>
            </a:r>
            <a:r>
              <a:rPr lang="en-US" sz="1600" dirty="0"/>
              <a:t> St)</a:t>
            </a:r>
            <a:r>
              <a:rPr lang="en-US" sz="1600" dirty="0">
                <a:solidFill>
                  <a:srgbClr val="000000"/>
                </a:solidFill>
                <a:latin typeface="Arial" panose="020B0604020202020204" pitchFamily="34" charset="0"/>
              </a:rPr>
              <a:t> for breakfast (opens 6am).</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MP60 – Continue on GAP trail after breakfast</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MP72 – </a:t>
            </a:r>
            <a:r>
              <a:rPr lang="en-US" sz="1600" b="1" i="1" dirty="0" err="1">
                <a:solidFill>
                  <a:srgbClr val="0000FF"/>
                </a:solidFill>
                <a:latin typeface="Arial" panose="020B0604020202020204" pitchFamily="34" charset="0"/>
              </a:rPr>
              <a:t>Ohiopyle</a:t>
            </a:r>
            <a:r>
              <a:rPr lang="en-US" sz="1600" b="1" i="1" dirty="0">
                <a:solidFill>
                  <a:srgbClr val="0000FF"/>
                </a:solidFill>
                <a:latin typeface="Arial" panose="020B0604020202020204" pitchFamily="34" charset="0"/>
              </a:rPr>
              <a:t>, PA</a:t>
            </a:r>
            <a:r>
              <a:rPr lang="en-US" sz="1600" dirty="0">
                <a:solidFill>
                  <a:srgbClr val="000000"/>
                </a:solidFill>
                <a:latin typeface="Arial" panose="020B0604020202020204" pitchFamily="34" charset="0"/>
              </a:rPr>
              <a:t>.  Stop to see </a:t>
            </a:r>
            <a:r>
              <a:rPr lang="en-US" sz="1600" dirty="0" err="1">
                <a:solidFill>
                  <a:srgbClr val="000000"/>
                </a:solidFill>
                <a:latin typeface="Arial" panose="020B0604020202020204" pitchFamily="34" charset="0"/>
              </a:rPr>
              <a:t>Ohiopyle</a:t>
            </a:r>
            <a:r>
              <a:rPr lang="en-US" sz="1600" dirty="0">
                <a:solidFill>
                  <a:srgbClr val="000000"/>
                </a:solidFill>
                <a:latin typeface="Arial" panose="020B0604020202020204" pitchFamily="34" charset="0"/>
              </a:rPr>
              <a:t> State Park, </a:t>
            </a:r>
            <a:r>
              <a:rPr lang="en-US" sz="1600" dirty="0" err="1">
                <a:solidFill>
                  <a:srgbClr val="000000"/>
                </a:solidFill>
                <a:latin typeface="Arial" panose="020B0604020202020204" pitchFamily="34" charset="0"/>
              </a:rPr>
              <a:t>Ohiopyle</a:t>
            </a:r>
            <a:r>
              <a:rPr lang="en-US" sz="1600" dirty="0">
                <a:solidFill>
                  <a:srgbClr val="000000"/>
                </a:solidFill>
                <a:latin typeface="Arial" panose="020B0604020202020204" pitchFamily="34" charset="0"/>
              </a:rPr>
              <a:t> Falls, Cucumber Falls, 2 bike shops, many shops and restaurants</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MP72 – Side trip to </a:t>
            </a:r>
            <a:r>
              <a:rPr lang="en-US" sz="1600" b="1" i="1" dirty="0" err="1">
                <a:solidFill>
                  <a:srgbClr val="0000FF"/>
                </a:solidFill>
                <a:latin typeface="Arial" panose="020B0604020202020204" pitchFamily="34" charset="0"/>
              </a:rPr>
              <a:t>Fallingwater</a:t>
            </a:r>
            <a:r>
              <a:rPr lang="en-US" sz="1600" b="1" i="1" dirty="0">
                <a:solidFill>
                  <a:srgbClr val="0000FF"/>
                </a:solidFill>
                <a:latin typeface="Arial" panose="020B0604020202020204" pitchFamily="34" charset="0"/>
              </a:rPr>
              <a:t> </a:t>
            </a:r>
            <a:r>
              <a:rPr lang="en-US" sz="1600" dirty="0">
                <a:solidFill>
                  <a:srgbClr val="000000"/>
                </a:solidFill>
                <a:latin typeface="Arial" panose="020B0604020202020204" pitchFamily="34" charset="0"/>
              </a:rPr>
              <a:t>(8 mi RT)</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MP72 – Return to </a:t>
            </a:r>
            <a:r>
              <a:rPr lang="en-US" sz="1600" dirty="0" err="1">
                <a:solidFill>
                  <a:srgbClr val="000000"/>
                </a:solidFill>
                <a:latin typeface="Arial" panose="020B0604020202020204" pitchFamily="34" charset="0"/>
              </a:rPr>
              <a:t>Ohiopyle</a:t>
            </a:r>
            <a:r>
              <a:rPr lang="en-US" sz="1600" dirty="0">
                <a:solidFill>
                  <a:srgbClr val="000000"/>
                </a:solidFill>
                <a:latin typeface="Arial" panose="020B0604020202020204" pitchFamily="34" charset="0"/>
              </a:rPr>
              <a:t> for lunch.</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MP72 – Continue on the GAP trail.  We ride on two trestles over the Youghiogheny River leaving </a:t>
            </a:r>
            <a:r>
              <a:rPr lang="en-US" sz="1600" dirty="0" err="1">
                <a:solidFill>
                  <a:srgbClr val="000000"/>
                </a:solidFill>
                <a:latin typeface="Arial" panose="020B0604020202020204" pitchFamily="34" charset="0"/>
              </a:rPr>
              <a:t>Ohiopyle</a:t>
            </a:r>
            <a:r>
              <a:rPr lang="en-US" sz="1600" dirty="0">
                <a:solidFill>
                  <a:srgbClr val="000000"/>
                </a:solidFill>
                <a:latin typeface="Arial" panose="020B0604020202020204" pitchFamily="34" charset="0"/>
              </a:rPr>
              <a:t>.</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MP88 Connellsville, PA – many restaurants, shops, bike shop, Westgate Laundromat.  Cross the river into town and try their bike loop through town.</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MP114 - </a:t>
            </a:r>
            <a:r>
              <a:rPr lang="en-US" sz="1600" b="1" i="1" dirty="0">
                <a:solidFill>
                  <a:srgbClr val="0000FF"/>
                </a:solidFill>
                <a:latin typeface="Arial" panose="020B0604020202020204" pitchFamily="34" charset="0"/>
              </a:rPr>
              <a:t>Youghiogheny Canoe Outfitters Campground (West Newton, PA)</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 114 – West Newton, PA.  Cross the century-old bridge into town for many shops and restaurants.</a:t>
            </a:r>
          </a:p>
          <a:p>
            <a:pPr marL="173038" indent="-173038">
              <a:buFont typeface="Arial" panose="020B0604020202020204" pitchFamily="34" charset="0"/>
              <a:buChar char="•"/>
            </a:pPr>
            <a:r>
              <a:rPr lang="en-US" sz="1600" dirty="0">
                <a:solidFill>
                  <a:srgbClr val="000000"/>
                </a:solidFill>
                <a:latin typeface="Arial" panose="020B0604020202020204" pitchFamily="34" charset="0"/>
              </a:rPr>
              <a:t>MP114 – Dinner – </a:t>
            </a:r>
            <a:r>
              <a:rPr lang="en-US" sz="1600" b="1" i="1" dirty="0">
                <a:solidFill>
                  <a:srgbClr val="0000FF"/>
                </a:solidFill>
                <a:latin typeface="Arial" panose="020B0604020202020204" pitchFamily="34" charset="0"/>
              </a:rPr>
              <a:t>Trailside</a:t>
            </a:r>
            <a:r>
              <a:rPr lang="en-US" sz="1600" dirty="0">
                <a:solidFill>
                  <a:srgbClr val="000000"/>
                </a:solidFill>
                <a:latin typeface="Arial" panose="020B0604020202020204" pitchFamily="34" charset="0"/>
              </a:rPr>
              <a:t> restaurant in West Newton</a:t>
            </a:r>
          </a:p>
        </p:txBody>
      </p:sp>
    </p:spTree>
    <p:extLst>
      <p:ext uri="{BB962C8B-B14F-4D97-AF65-F5344CB8AC3E}">
        <p14:creationId xmlns:p14="http://schemas.microsoft.com/office/powerpoint/2010/main" val="993581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E6F71D-BDD6-4F78-8E9E-08CFAFADC718}"/>
              </a:ext>
            </a:extLst>
          </p:cNvPr>
          <p:cNvSpPr/>
          <p:nvPr/>
        </p:nvSpPr>
        <p:spPr>
          <a:xfrm>
            <a:off x="0" y="7531"/>
            <a:ext cx="12192000" cy="1200329"/>
          </a:xfrm>
          <a:prstGeom prst="rect">
            <a:avLst/>
          </a:prstGeom>
        </p:spPr>
        <p:txBody>
          <a:bodyPr wrap="square">
            <a:spAutoFit/>
          </a:bodyPr>
          <a:lstStyle/>
          <a:p>
            <a:r>
              <a:rPr lang="en-US" sz="1600" b="1" i="1" dirty="0" err="1">
                <a:solidFill>
                  <a:srgbClr val="0000FF"/>
                </a:solidFill>
                <a:latin typeface="Arial" panose="020B0604020202020204" pitchFamily="34" charset="0"/>
                <a:hlinkClick r:id="rId2" tooltip="http://www.friendsofohiopyle.info/"/>
              </a:rPr>
              <a:t>Ohiopyle</a:t>
            </a:r>
            <a:r>
              <a:rPr lang="en-US" sz="1600" b="1" i="1" dirty="0">
                <a:solidFill>
                  <a:srgbClr val="0000FF"/>
                </a:solidFill>
                <a:latin typeface="Arial" panose="020B0604020202020204" pitchFamily="34" charset="0"/>
              </a:rPr>
              <a:t> (Mile 72) </a:t>
            </a:r>
            <a:r>
              <a:rPr lang="en-US" dirty="0">
                <a:solidFill>
                  <a:srgbClr val="000000"/>
                </a:solidFill>
                <a:latin typeface="Droid Sans"/>
              </a:rPr>
              <a:t>– The falls and river recreation have made </a:t>
            </a:r>
            <a:r>
              <a:rPr lang="en-US" dirty="0" err="1">
                <a:solidFill>
                  <a:srgbClr val="000000"/>
                </a:solidFill>
                <a:latin typeface="Droid Sans"/>
              </a:rPr>
              <a:t>Ohiopyle</a:t>
            </a:r>
            <a:r>
              <a:rPr lang="en-US" dirty="0">
                <a:solidFill>
                  <a:srgbClr val="000000"/>
                </a:solidFill>
                <a:latin typeface="Droid Sans"/>
              </a:rPr>
              <a:t> a tourist destination since the advent of the railroads. Today, </a:t>
            </a:r>
            <a:r>
              <a:rPr lang="en-US" dirty="0" err="1">
                <a:solidFill>
                  <a:srgbClr val="000000"/>
                </a:solidFill>
                <a:latin typeface="Droid Sans"/>
              </a:rPr>
              <a:t>Ohiopyle</a:t>
            </a:r>
            <a:r>
              <a:rPr lang="en-US" dirty="0">
                <a:solidFill>
                  <a:srgbClr val="000000"/>
                </a:solidFill>
                <a:latin typeface="Droid Sans"/>
              </a:rPr>
              <a:t> is the headquarters of </a:t>
            </a:r>
            <a:r>
              <a:rPr lang="en-US" b="1" i="1" dirty="0" err="1">
                <a:solidFill>
                  <a:srgbClr val="0000FF"/>
                </a:solidFill>
                <a:latin typeface="&amp;quot"/>
                <a:hlinkClick r:id="rId3"/>
              </a:rPr>
              <a:t>Ohiopyle</a:t>
            </a:r>
            <a:r>
              <a:rPr lang="en-US" b="1" i="1" dirty="0">
                <a:solidFill>
                  <a:srgbClr val="0000FF"/>
                </a:solidFill>
                <a:latin typeface="&amp;quot"/>
                <a:hlinkClick r:id="rId3"/>
              </a:rPr>
              <a:t> State Park</a:t>
            </a:r>
            <a:r>
              <a:rPr lang="en-US" dirty="0">
                <a:solidFill>
                  <a:srgbClr val="000000"/>
                </a:solidFill>
                <a:latin typeface="Droid Sans"/>
              </a:rPr>
              <a:t>, one the most popular state parks in Pennsylvania. Opportunities for whitewater rafting, hiking, and, of course, biking make this town an outdoor recreation destination for over 1.5 million visitors each year. </a:t>
            </a:r>
            <a:r>
              <a:rPr lang="en-US" sz="1200" dirty="0">
                <a:solidFill>
                  <a:srgbClr val="000000"/>
                </a:solidFill>
                <a:latin typeface="Droid Sans"/>
                <a:hlinkClick r:id="rId4"/>
              </a:rPr>
              <a:t>https://www.gaptrail.org/explore/trail-towns</a:t>
            </a:r>
            <a:r>
              <a:rPr lang="en-US" sz="1200" dirty="0">
                <a:solidFill>
                  <a:srgbClr val="000000"/>
                </a:solidFill>
                <a:latin typeface="Droid Sans"/>
              </a:rPr>
              <a:t> </a:t>
            </a:r>
            <a:endParaRPr lang="en-US" dirty="0"/>
          </a:p>
        </p:txBody>
      </p:sp>
      <p:sp>
        <p:nvSpPr>
          <p:cNvPr id="19" name="Rectangle 18">
            <a:extLst>
              <a:ext uri="{FF2B5EF4-FFF2-40B4-BE49-F238E27FC236}">
                <a16:creationId xmlns:a16="http://schemas.microsoft.com/office/drawing/2014/main" id="{8298223F-C1BA-47F6-B5F5-0885D05A73EC}"/>
              </a:ext>
            </a:extLst>
          </p:cNvPr>
          <p:cNvSpPr/>
          <p:nvPr/>
        </p:nvSpPr>
        <p:spPr>
          <a:xfrm>
            <a:off x="8631936" y="1017248"/>
            <a:ext cx="3560064" cy="3046988"/>
          </a:xfrm>
          <a:prstGeom prst="rect">
            <a:avLst/>
          </a:prstGeom>
        </p:spPr>
        <p:txBody>
          <a:bodyPr wrap="square">
            <a:spAutoFit/>
          </a:bodyPr>
          <a:lstStyle/>
          <a:p>
            <a:r>
              <a:rPr lang="en-US" sz="1600" b="1" i="1" dirty="0">
                <a:solidFill>
                  <a:srgbClr val="0000FF"/>
                </a:solidFill>
                <a:latin typeface="Arial" panose="020B0604020202020204" pitchFamily="34" charset="0"/>
              </a:rPr>
              <a:t>Cucumber Falls</a:t>
            </a:r>
            <a:r>
              <a:rPr lang="en-US" sz="1600" dirty="0">
                <a:solidFill>
                  <a:srgbClr val="2A2A2A"/>
                </a:solidFill>
                <a:latin typeface="Arial" panose="020B0604020202020204" pitchFamily="34" charset="0"/>
              </a:rPr>
              <a:t> can be reached from </a:t>
            </a:r>
            <a:r>
              <a:rPr lang="en-US" sz="1600" dirty="0" err="1">
                <a:solidFill>
                  <a:srgbClr val="2A2A2A"/>
                </a:solidFill>
                <a:latin typeface="Arial" panose="020B0604020202020204" pitchFamily="34" charset="0"/>
              </a:rPr>
              <a:t>Kentuck</a:t>
            </a:r>
            <a:r>
              <a:rPr lang="en-US" sz="1600" dirty="0">
                <a:solidFill>
                  <a:srgbClr val="2A2A2A"/>
                </a:solidFill>
                <a:latin typeface="Arial" panose="020B0604020202020204" pitchFamily="34" charset="0"/>
              </a:rPr>
              <a:t> road or </a:t>
            </a:r>
            <a:r>
              <a:rPr lang="en-US" sz="1600" dirty="0" err="1">
                <a:solidFill>
                  <a:srgbClr val="2A2A2A"/>
                </a:solidFill>
                <a:latin typeface="Arial" panose="020B0604020202020204" pitchFamily="34" charset="0"/>
              </a:rPr>
              <a:t>Rt</a:t>
            </a:r>
            <a:r>
              <a:rPr lang="en-US" sz="1600" dirty="0">
                <a:solidFill>
                  <a:srgbClr val="2A2A2A"/>
                </a:solidFill>
                <a:latin typeface="Arial" panose="020B0604020202020204" pitchFamily="34" charset="0"/>
              </a:rPr>
              <a:t> 381. </a:t>
            </a:r>
            <a:r>
              <a:rPr lang="en-US" sz="1600" dirty="0" err="1">
                <a:solidFill>
                  <a:srgbClr val="2A2A2A"/>
                </a:solidFill>
                <a:latin typeface="Arial" panose="020B0604020202020204" pitchFamily="34" charset="0"/>
              </a:rPr>
              <a:t>Kentuck</a:t>
            </a:r>
            <a:r>
              <a:rPr lang="en-US" sz="1600" dirty="0">
                <a:solidFill>
                  <a:srgbClr val="2A2A2A"/>
                </a:solidFill>
                <a:latin typeface="Arial" panose="020B0604020202020204" pitchFamily="34" charset="0"/>
              </a:rPr>
              <a:t> road intersects </a:t>
            </a:r>
            <a:r>
              <a:rPr lang="en-US" sz="1600" dirty="0" err="1">
                <a:solidFill>
                  <a:srgbClr val="2A2A2A"/>
                </a:solidFill>
                <a:latin typeface="Arial" panose="020B0604020202020204" pitchFamily="34" charset="0"/>
              </a:rPr>
              <a:t>Rt</a:t>
            </a:r>
            <a:r>
              <a:rPr lang="en-US" sz="1600" dirty="0">
                <a:solidFill>
                  <a:srgbClr val="2A2A2A"/>
                </a:solidFill>
                <a:latin typeface="Arial" panose="020B0604020202020204" pitchFamily="34" charset="0"/>
              </a:rPr>
              <a:t> 381 just south of the main falls and just across from the natural water slides. There is a rustic stairway down into the gorge which will take you to the base of the falls. There is an overlook by the top of the falls. Maps are available for free in the park office which shows you the location of everything in the park.  </a:t>
            </a:r>
            <a:endParaRPr lang="en-US" sz="1600" dirty="0"/>
          </a:p>
        </p:txBody>
      </p:sp>
      <p:pic>
        <p:nvPicPr>
          <p:cNvPr id="24" name="Picture 23">
            <a:extLst>
              <a:ext uri="{FF2B5EF4-FFF2-40B4-BE49-F238E27FC236}">
                <a16:creationId xmlns:a16="http://schemas.microsoft.com/office/drawing/2014/main" id="{1503251F-27D2-4BC4-B944-26CD47E30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9345" y="4064236"/>
            <a:ext cx="3712655" cy="2786233"/>
          </a:xfrm>
          <a:prstGeom prst="rect">
            <a:avLst/>
          </a:prstGeom>
        </p:spPr>
      </p:pic>
      <p:sp>
        <p:nvSpPr>
          <p:cNvPr id="25" name="Rectangle 24">
            <a:extLst>
              <a:ext uri="{FF2B5EF4-FFF2-40B4-BE49-F238E27FC236}">
                <a16:creationId xmlns:a16="http://schemas.microsoft.com/office/drawing/2014/main" id="{6BE96550-F5A4-4F55-963E-A908DDC38A7F}"/>
              </a:ext>
            </a:extLst>
          </p:cNvPr>
          <p:cNvSpPr/>
          <p:nvPr/>
        </p:nvSpPr>
        <p:spPr>
          <a:xfrm>
            <a:off x="5513640" y="1260241"/>
            <a:ext cx="3118296" cy="2308324"/>
          </a:xfrm>
          <a:prstGeom prst="rect">
            <a:avLst/>
          </a:prstGeom>
        </p:spPr>
        <p:txBody>
          <a:bodyPr wrap="square">
            <a:spAutoFit/>
          </a:bodyPr>
          <a:lstStyle/>
          <a:p>
            <a:r>
              <a:rPr lang="en-US" sz="1600" b="1" i="1" dirty="0" err="1">
                <a:solidFill>
                  <a:srgbClr val="0000FF"/>
                </a:solidFill>
                <a:latin typeface="Arial" panose="020B0604020202020204" pitchFamily="34" charset="0"/>
              </a:rPr>
              <a:t>Ohiopyle</a:t>
            </a:r>
            <a:r>
              <a:rPr lang="en-US" sz="1600" b="1" i="1" dirty="0">
                <a:solidFill>
                  <a:srgbClr val="0000FF"/>
                </a:solidFill>
                <a:latin typeface="Arial" panose="020B0604020202020204" pitchFamily="34" charset="0"/>
              </a:rPr>
              <a:t> Falls </a:t>
            </a:r>
            <a:r>
              <a:rPr lang="en-US" dirty="0">
                <a:solidFill>
                  <a:srgbClr val="333333"/>
                </a:solidFill>
                <a:latin typeface="Georgia" panose="02040502050405020303" pitchFamily="18" charset="0"/>
              </a:rPr>
              <a:t>is in </a:t>
            </a:r>
            <a:r>
              <a:rPr lang="en-US" u="sng" dirty="0" err="1">
                <a:solidFill>
                  <a:srgbClr val="6666CC"/>
                </a:solidFill>
                <a:latin typeface="Georgia" panose="02040502050405020303" pitchFamily="18" charset="0"/>
                <a:hlinkClick r:id="rId6"/>
              </a:rPr>
              <a:t>Ohiopyle</a:t>
            </a:r>
            <a:r>
              <a:rPr lang="en-US" u="sng" dirty="0">
                <a:solidFill>
                  <a:srgbClr val="6666CC"/>
                </a:solidFill>
                <a:latin typeface="Georgia" panose="02040502050405020303" pitchFamily="18" charset="0"/>
                <a:hlinkClick r:id="rId6"/>
              </a:rPr>
              <a:t> State Park</a:t>
            </a:r>
            <a:r>
              <a:rPr lang="en-US" dirty="0">
                <a:solidFill>
                  <a:srgbClr val="333333"/>
                </a:solidFill>
                <a:latin typeface="Georgia" panose="02040502050405020303" pitchFamily="18" charset="0"/>
              </a:rPr>
              <a:t>. This is a large park, but the falls are right in the center of it and hard to miss. This is low, wide waterfall on the powerful Youghiogheny River (known as the "</a:t>
            </a:r>
            <a:r>
              <a:rPr lang="en-US" dirty="0" err="1">
                <a:solidFill>
                  <a:srgbClr val="333333"/>
                </a:solidFill>
                <a:latin typeface="Georgia" panose="02040502050405020303" pitchFamily="18" charset="0"/>
              </a:rPr>
              <a:t>Yawk</a:t>
            </a:r>
            <a:r>
              <a:rPr lang="en-US" dirty="0">
                <a:solidFill>
                  <a:srgbClr val="333333"/>
                </a:solidFill>
                <a:latin typeface="Georgia" panose="02040502050405020303" pitchFamily="18" charset="0"/>
              </a:rPr>
              <a:t>"). </a:t>
            </a:r>
            <a:endParaRPr lang="en-US" dirty="0"/>
          </a:p>
        </p:txBody>
      </p:sp>
      <p:pic>
        <p:nvPicPr>
          <p:cNvPr id="27" name="Picture 26">
            <a:extLst>
              <a:ext uri="{FF2B5EF4-FFF2-40B4-BE49-F238E27FC236}">
                <a16:creationId xmlns:a16="http://schemas.microsoft.com/office/drawing/2014/main" id="{F642A914-6250-4B9D-AA83-BC4DD37CE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0240" y="3802469"/>
            <a:ext cx="2286000" cy="3048000"/>
          </a:xfrm>
          <a:prstGeom prst="rect">
            <a:avLst/>
          </a:prstGeom>
        </p:spPr>
      </p:pic>
      <p:grpSp>
        <p:nvGrpSpPr>
          <p:cNvPr id="26" name="Group 25">
            <a:extLst>
              <a:ext uri="{FF2B5EF4-FFF2-40B4-BE49-F238E27FC236}">
                <a16:creationId xmlns:a16="http://schemas.microsoft.com/office/drawing/2014/main" id="{5AE3D447-9E53-42E7-989B-30A1A997254A}"/>
              </a:ext>
            </a:extLst>
          </p:cNvPr>
          <p:cNvGrpSpPr/>
          <p:nvPr/>
        </p:nvGrpSpPr>
        <p:grpSpPr>
          <a:xfrm>
            <a:off x="0" y="1809750"/>
            <a:ext cx="5419725" cy="5048250"/>
            <a:chOff x="0" y="1809750"/>
            <a:chExt cx="5419725" cy="5048250"/>
          </a:xfrm>
        </p:grpSpPr>
        <p:pic>
          <p:nvPicPr>
            <p:cNvPr id="11" name="Picture 10">
              <a:extLst>
                <a:ext uri="{FF2B5EF4-FFF2-40B4-BE49-F238E27FC236}">
                  <a16:creationId xmlns:a16="http://schemas.microsoft.com/office/drawing/2014/main" id="{ACD09545-CBB0-4036-A91D-C18663E5AA5B}"/>
                </a:ext>
              </a:extLst>
            </p:cNvPr>
            <p:cNvPicPr>
              <a:picLocks noChangeAspect="1"/>
            </p:cNvPicPr>
            <p:nvPr/>
          </p:nvPicPr>
          <p:blipFill>
            <a:blip r:embed="rId8"/>
            <a:stretch>
              <a:fillRect/>
            </a:stretch>
          </p:blipFill>
          <p:spPr>
            <a:xfrm>
              <a:off x="0" y="1809750"/>
              <a:ext cx="5419725" cy="5048250"/>
            </a:xfrm>
            <a:prstGeom prst="rect">
              <a:avLst/>
            </a:prstGeom>
          </p:spPr>
        </p:pic>
        <p:cxnSp>
          <p:nvCxnSpPr>
            <p:cNvPr id="13" name="Straight Arrow Connector 12">
              <a:extLst>
                <a:ext uri="{FF2B5EF4-FFF2-40B4-BE49-F238E27FC236}">
                  <a16:creationId xmlns:a16="http://schemas.microsoft.com/office/drawing/2014/main" id="{51491420-8430-45FB-8587-4A160226DA18}"/>
                </a:ext>
              </a:extLst>
            </p:cNvPr>
            <p:cNvCxnSpPr/>
            <p:nvPr/>
          </p:nvCxnSpPr>
          <p:spPr>
            <a:xfrm flipH="1" flipV="1">
              <a:off x="2907792" y="5696712"/>
              <a:ext cx="1133856" cy="10332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D66CEB0-8E90-4C2C-8F66-7DB66B4DD180}"/>
                </a:ext>
              </a:extLst>
            </p:cNvPr>
            <p:cNvCxnSpPr>
              <a:cxnSpLocks/>
            </p:cNvCxnSpPr>
            <p:nvPr/>
          </p:nvCxnSpPr>
          <p:spPr>
            <a:xfrm flipV="1">
              <a:off x="2907792" y="2551176"/>
              <a:ext cx="379666" cy="17826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20EE6BB-2682-4634-A017-81651B51DF60}"/>
                </a:ext>
              </a:extLst>
            </p:cNvPr>
            <p:cNvSpPr txBox="1"/>
            <p:nvPr/>
          </p:nvSpPr>
          <p:spPr>
            <a:xfrm>
              <a:off x="3661162" y="5844016"/>
              <a:ext cx="1069524" cy="369332"/>
            </a:xfrm>
            <a:prstGeom prst="rect">
              <a:avLst/>
            </a:prstGeom>
            <a:solidFill>
              <a:schemeClr val="bg1"/>
            </a:solidFill>
            <a:ln w="38100">
              <a:solidFill>
                <a:srgbClr val="FF0000"/>
              </a:solidFill>
            </a:ln>
          </p:spPr>
          <p:txBody>
            <a:bodyPr wrap="none" rtlCol="0">
              <a:spAutoFit/>
            </a:bodyPr>
            <a:lstStyle/>
            <a:p>
              <a:r>
                <a:rPr lang="en-US" b="1" i="1" dirty="0">
                  <a:solidFill>
                    <a:srgbClr val="FF0000"/>
                  </a:solidFill>
                </a:rPr>
                <a:t>GAP Trail</a:t>
              </a:r>
            </a:p>
          </p:txBody>
        </p:sp>
        <p:sp>
          <p:nvSpPr>
            <p:cNvPr id="18" name="TextBox 17">
              <a:extLst>
                <a:ext uri="{FF2B5EF4-FFF2-40B4-BE49-F238E27FC236}">
                  <a16:creationId xmlns:a16="http://schemas.microsoft.com/office/drawing/2014/main" id="{16242BB3-44C7-4E9D-83DA-3441F6C2A9B8}"/>
                </a:ext>
              </a:extLst>
            </p:cNvPr>
            <p:cNvSpPr txBox="1"/>
            <p:nvPr/>
          </p:nvSpPr>
          <p:spPr>
            <a:xfrm>
              <a:off x="1838268" y="3199233"/>
              <a:ext cx="1069524" cy="369332"/>
            </a:xfrm>
            <a:prstGeom prst="rect">
              <a:avLst/>
            </a:prstGeom>
            <a:solidFill>
              <a:schemeClr val="bg1"/>
            </a:solidFill>
            <a:ln w="38100">
              <a:solidFill>
                <a:srgbClr val="FF0000"/>
              </a:solidFill>
            </a:ln>
          </p:spPr>
          <p:txBody>
            <a:bodyPr wrap="none" rtlCol="0">
              <a:spAutoFit/>
            </a:bodyPr>
            <a:lstStyle/>
            <a:p>
              <a:r>
                <a:rPr lang="en-US" b="1" i="1" dirty="0">
                  <a:solidFill>
                    <a:srgbClr val="FF0000"/>
                  </a:solidFill>
                </a:rPr>
                <a:t>GAP Trail</a:t>
              </a:r>
            </a:p>
          </p:txBody>
        </p:sp>
        <p:cxnSp>
          <p:nvCxnSpPr>
            <p:cNvPr id="15" name="Straight Arrow Connector 14">
              <a:extLst>
                <a:ext uri="{FF2B5EF4-FFF2-40B4-BE49-F238E27FC236}">
                  <a16:creationId xmlns:a16="http://schemas.microsoft.com/office/drawing/2014/main" id="{68941E70-7832-40E7-8FB0-ADCE0474C132}"/>
                </a:ext>
              </a:extLst>
            </p:cNvPr>
            <p:cNvCxnSpPr>
              <a:cxnSpLocks/>
            </p:cNvCxnSpPr>
            <p:nvPr/>
          </p:nvCxnSpPr>
          <p:spPr>
            <a:xfrm flipV="1">
              <a:off x="2106741" y="5074920"/>
              <a:ext cx="76456" cy="150305"/>
            </a:xfrm>
            <a:prstGeom prst="straightConnector1">
              <a:avLst/>
            </a:prstGeom>
            <a:ln w="1270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7CC628-46CA-4A89-B5F1-470944C638CF}"/>
                </a:ext>
              </a:extLst>
            </p:cNvPr>
            <p:cNvCxnSpPr>
              <a:cxnSpLocks/>
            </p:cNvCxnSpPr>
            <p:nvPr/>
          </p:nvCxnSpPr>
          <p:spPr>
            <a:xfrm flipH="1" flipV="1">
              <a:off x="2183197" y="5568696"/>
              <a:ext cx="97536" cy="123534"/>
            </a:xfrm>
            <a:prstGeom prst="straightConnector1">
              <a:avLst/>
            </a:prstGeom>
            <a:ln w="1270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A65AF05-5198-4A1D-8FCE-35EEF9C0B51B}"/>
                </a:ext>
              </a:extLst>
            </p:cNvPr>
            <p:cNvSpPr txBox="1"/>
            <p:nvPr/>
          </p:nvSpPr>
          <p:spPr>
            <a:xfrm>
              <a:off x="534479" y="5253815"/>
              <a:ext cx="916148" cy="369332"/>
            </a:xfrm>
            <a:prstGeom prst="rect">
              <a:avLst/>
            </a:prstGeom>
            <a:noFill/>
            <a:ln w="38100">
              <a:noFill/>
            </a:ln>
          </p:spPr>
          <p:txBody>
            <a:bodyPr wrap="none" rtlCol="0">
              <a:spAutoFit/>
            </a:bodyPr>
            <a:lstStyle/>
            <a:p>
              <a:r>
                <a:rPr lang="en-US" b="1" i="1" dirty="0">
                  <a:solidFill>
                    <a:srgbClr val="0000FF"/>
                  </a:solidFill>
                </a:rPr>
                <a:t>Trestles</a:t>
              </a:r>
            </a:p>
          </p:txBody>
        </p:sp>
        <p:cxnSp>
          <p:nvCxnSpPr>
            <p:cNvPr id="21" name="Straight Arrow Connector 20">
              <a:extLst>
                <a:ext uri="{FF2B5EF4-FFF2-40B4-BE49-F238E27FC236}">
                  <a16:creationId xmlns:a16="http://schemas.microsoft.com/office/drawing/2014/main" id="{A51020E7-408B-40CC-9E31-DC59C30884C0}"/>
                </a:ext>
              </a:extLst>
            </p:cNvPr>
            <p:cNvCxnSpPr>
              <a:cxnSpLocks/>
            </p:cNvCxnSpPr>
            <p:nvPr/>
          </p:nvCxnSpPr>
          <p:spPr>
            <a:xfrm flipV="1">
              <a:off x="1394063" y="5186476"/>
              <a:ext cx="658625" cy="27087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D386875-58AC-41A3-A435-1B099A48571B}"/>
                </a:ext>
              </a:extLst>
            </p:cNvPr>
            <p:cNvCxnSpPr>
              <a:cxnSpLocks/>
            </p:cNvCxnSpPr>
            <p:nvPr/>
          </p:nvCxnSpPr>
          <p:spPr>
            <a:xfrm>
              <a:off x="1399032" y="5457352"/>
              <a:ext cx="747261" cy="18408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6350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10A80E-092E-476D-85FD-86E8C764445C}"/>
              </a:ext>
            </a:extLst>
          </p:cNvPr>
          <p:cNvSpPr/>
          <p:nvPr/>
        </p:nvSpPr>
        <p:spPr>
          <a:xfrm>
            <a:off x="0" y="0"/>
            <a:ext cx="7690104" cy="6632585"/>
          </a:xfrm>
          <a:prstGeom prst="rect">
            <a:avLst/>
          </a:prstGeom>
        </p:spPr>
        <p:txBody>
          <a:bodyPr wrap="square">
            <a:spAutoFit/>
          </a:bodyPr>
          <a:lstStyle/>
          <a:p>
            <a:r>
              <a:rPr lang="en-US" sz="1700" b="1" i="1" dirty="0" err="1">
                <a:solidFill>
                  <a:srgbClr val="0000FF"/>
                </a:solidFill>
              </a:rPr>
              <a:t>Fallingwater</a:t>
            </a:r>
            <a:r>
              <a:rPr lang="en-US" sz="1700" dirty="0">
                <a:solidFill>
                  <a:srgbClr val="0000FF"/>
                </a:solidFill>
              </a:rPr>
              <a:t> is a house designed by architect </a:t>
            </a:r>
            <a:r>
              <a:rPr lang="en-US" sz="1700" b="1" i="1" dirty="0">
                <a:solidFill>
                  <a:srgbClr val="0000FF"/>
                </a:solidFill>
              </a:rPr>
              <a:t>Frank Lloyd Wright </a:t>
            </a:r>
            <a:r>
              <a:rPr lang="en-US" sz="1700" dirty="0">
                <a:solidFill>
                  <a:srgbClr val="0000FF"/>
                </a:solidFill>
              </a:rPr>
              <a:t>in 1935 in rural southwestern Pennsylvania, 43 miles (69 km) southeast of Pittsburgh. The house was built partly over a waterfall on Bear Run in the Mill Run section of Stewart Township, Fayette County, Pennsylvania, located in the Laurel Highlands of the Allegheny Mountains. The house was designed as a weekend home for the family of Liliane Kaufmann and her husband, Edgar J. Kaufmann, Sr., owner of Kaufmann's Department Store.</a:t>
            </a:r>
          </a:p>
          <a:p>
            <a:r>
              <a:rPr lang="en-US" sz="1700" dirty="0">
                <a:solidFill>
                  <a:srgbClr val="0000FF"/>
                </a:solidFill>
              </a:rPr>
              <a:t>After its completion, </a:t>
            </a:r>
            <a:r>
              <a:rPr lang="en-US" sz="1700" i="1" dirty="0">
                <a:solidFill>
                  <a:srgbClr val="0000FF"/>
                </a:solidFill>
              </a:rPr>
              <a:t>Time</a:t>
            </a:r>
            <a:r>
              <a:rPr lang="en-US" sz="1700" dirty="0">
                <a:solidFill>
                  <a:srgbClr val="0000FF"/>
                </a:solidFill>
              </a:rPr>
              <a:t> called </a:t>
            </a:r>
            <a:r>
              <a:rPr lang="en-US" sz="1700" dirty="0" err="1">
                <a:solidFill>
                  <a:srgbClr val="0000FF"/>
                </a:solidFill>
              </a:rPr>
              <a:t>Fallingwater</a:t>
            </a:r>
            <a:r>
              <a:rPr lang="en-US" sz="1700" dirty="0">
                <a:solidFill>
                  <a:srgbClr val="0000FF"/>
                </a:solidFill>
              </a:rPr>
              <a:t> Wright's "most beautiful job,"</a:t>
            </a:r>
            <a:r>
              <a:rPr lang="en-US" sz="1700" baseline="30000" dirty="0">
                <a:solidFill>
                  <a:srgbClr val="0000FF"/>
                </a:solidFill>
              </a:rPr>
              <a:t>[5]</a:t>
            </a:r>
            <a:r>
              <a:rPr lang="en-US" sz="1700" dirty="0">
                <a:solidFill>
                  <a:srgbClr val="0000FF"/>
                </a:solidFill>
              </a:rPr>
              <a:t> and it is listed among </a:t>
            </a:r>
            <a:r>
              <a:rPr lang="en-US" sz="1700" i="1" dirty="0">
                <a:solidFill>
                  <a:srgbClr val="0000FF"/>
                </a:solidFill>
              </a:rPr>
              <a:t>Smithsonian</a:t>
            </a:r>
            <a:r>
              <a:rPr lang="en-US" sz="1700" dirty="0">
                <a:solidFill>
                  <a:srgbClr val="0000FF"/>
                </a:solidFill>
              </a:rPr>
              <a:t>'s "Life List of 28 places to visit before you die."</a:t>
            </a:r>
            <a:r>
              <a:rPr lang="en-US" sz="1700" baseline="30000" dirty="0">
                <a:solidFill>
                  <a:srgbClr val="0000FF"/>
                </a:solidFill>
              </a:rPr>
              <a:t>[6]</a:t>
            </a:r>
            <a:r>
              <a:rPr lang="en-US" sz="1700" dirty="0">
                <a:solidFill>
                  <a:srgbClr val="0000FF"/>
                </a:solidFill>
              </a:rPr>
              <a:t> The house was designated a National Historic Landmark in 1966.</a:t>
            </a:r>
            <a:r>
              <a:rPr lang="en-US" sz="1700" baseline="30000" dirty="0">
                <a:solidFill>
                  <a:srgbClr val="0000FF"/>
                </a:solidFill>
              </a:rPr>
              <a:t>[3]</a:t>
            </a:r>
            <a:r>
              <a:rPr lang="en-US" sz="1700" dirty="0">
                <a:solidFill>
                  <a:srgbClr val="0000FF"/>
                </a:solidFill>
              </a:rPr>
              <a:t> In 1991, members of the American Institute of Architects named </a:t>
            </a:r>
            <a:r>
              <a:rPr lang="en-US" sz="1700" dirty="0" err="1">
                <a:solidFill>
                  <a:srgbClr val="0000FF"/>
                </a:solidFill>
              </a:rPr>
              <a:t>Fallingwater</a:t>
            </a:r>
            <a:r>
              <a:rPr lang="en-US" sz="1700" dirty="0">
                <a:solidFill>
                  <a:srgbClr val="0000FF"/>
                </a:solidFill>
              </a:rPr>
              <a:t> the </a:t>
            </a:r>
            <a:r>
              <a:rPr lang="en-US" sz="1700" b="1" i="1" dirty="0">
                <a:solidFill>
                  <a:srgbClr val="0000FF"/>
                </a:solidFill>
              </a:rPr>
              <a:t>"best all-time work of American architecture" </a:t>
            </a:r>
            <a:r>
              <a:rPr lang="en-US" sz="1700" dirty="0">
                <a:solidFill>
                  <a:srgbClr val="0000FF"/>
                </a:solidFill>
              </a:rPr>
              <a:t>and in 2007, it was ranked 29th on the list of America's Favorite Architecture according to the AIA.</a:t>
            </a:r>
          </a:p>
          <a:p>
            <a:r>
              <a:rPr lang="en-US" sz="1700" dirty="0">
                <a:solidFill>
                  <a:srgbClr val="0000FF"/>
                </a:solidFill>
                <a:hlinkClick r:id="rId2"/>
              </a:rPr>
              <a:t>https://en.wikipedia.org/wiki/Fallingwater</a:t>
            </a:r>
            <a:r>
              <a:rPr lang="en-US" sz="1700" dirty="0">
                <a:solidFill>
                  <a:srgbClr val="0000FF"/>
                </a:solidFill>
              </a:rPr>
              <a:t> </a:t>
            </a:r>
          </a:p>
          <a:p>
            <a:endParaRPr lang="en-US" sz="1700" dirty="0">
              <a:solidFill>
                <a:srgbClr val="0000FF"/>
              </a:solidFill>
            </a:endParaRPr>
          </a:p>
          <a:p>
            <a:r>
              <a:rPr lang="en-US" sz="1700" b="1" i="1" u="sng" dirty="0">
                <a:solidFill>
                  <a:srgbClr val="FF0000"/>
                </a:solidFill>
              </a:rPr>
              <a:t>Visiting </a:t>
            </a:r>
            <a:r>
              <a:rPr lang="en-US" sz="1700" b="1" i="1" u="sng" dirty="0" err="1">
                <a:solidFill>
                  <a:srgbClr val="FF0000"/>
                </a:solidFill>
              </a:rPr>
              <a:t>Fallingwater</a:t>
            </a:r>
            <a:endParaRPr lang="en-US" sz="1700" b="1" i="1" u="sng" dirty="0">
              <a:solidFill>
                <a:srgbClr val="FF0000"/>
              </a:solidFill>
            </a:endParaRPr>
          </a:p>
          <a:p>
            <a:pPr marL="285750" indent="-285750">
              <a:buFont typeface="Arial" panose="020B0604020202020204" pitchFamily="34" charset="0"/>
              <a:buChar char="•"/>
            </a:pPr>
            <a:r>
              <a:rPr lang="en-US" sz="1700" dirty="0" err="1">
                <a:solidFill>
                  <a:srgbClr val="FF0000"/>
                </a:solidFill>
              </a:rPr>
              <a:t>Fallingwater</a:t>
            </a:r>
            <a:r>
              <a:rPr lang="en-US" sz="1700" dirty="0">
                <a:solidFill>
                  <a:srgbClr val="FF0000"/>
                </a:solidFill>
              </a:rPr>
              <a:t> is 4 miles off of the GAP trail, so visiting it adds 8 miles RT to our trip (already included in the total listed).</a:t>
            </a:r>
          </a:p>
          <a:p>
            <a:pPr marL="285750" indent="-285750">
              <a:buFont typeface="Arial" panose="020B0604020202020204" pitchFamily="34" charset="0"/>
              <a:buChar char="•"/>
            </a:pPr>
            <a:r>
              <a:rPr lang="en-US" sz="1700" dirty="0">
                <a:solidFill>
                  <a:srgbClr val="FF0000"/>
                </a:solidFill>
              </a:rPr>
              <a:t>A grounds pass costs $10.00 allowing us to see the grounds and the outside of the house (I think that this is a good option).</a:t>
            </a:r>
          </a:p>
          <a:p>
            <a:pPr marL="285750" indent="-285750">
              <a:buFont typeface="Arial" panose="020B0604020202020204" pitchFamily="34" charset="0"/>
              <a:buChar char="•"/>
            </a:pPr>
            <a:r>
              <a:rPr lang="en-US" sz="1700" dirty="0">
                <a:solidFill>
                  <a:srgbClr val="FF0000"/>
                </a:solidFill>
              </a:rPr>
              <a:t>Tours of the house are available for $30.00, but you might need to check the schedule.</a:t>
            </a:r>
          </a:p>
          <a:p>
            <a:pPr marL="285750" indent="-285750">
              <a:buFont typeface="Arial" panose="020B0604020202020204" pitchFamily="34" charset="0"/>
              <a:buChar char="•"/>
            </a:pPr>
            <a:r>
              <a:rPr lang="en-US" sz="1700" dirty="0" err="1">
                <a:solidFill>
                  <a:srgbClr val="FF0000"/>
                </a:solidFill>
              </a:rPr>
              <a:t>Fallingwater</a:t>
            </a:r>
            <a:r>
              <a:rPr lang="en-US" sz="1700" dirty="0">
                <a:solidFill>
                  <a:srgbClr val="FF0000"/>
                </a:solidFill>
              </a:rPr>
              <a:t> Visitor Center (9:15 a.m. to 4 p.m.)</a:t>
            </a:r>
          </a:p>
          <a:p>
            <a:pPr marL="285750" indent="-285750">
              <a:buFont typeface="Arial" panose="020B0604020202020204" pitchFamily="34" charset="0"/>
              <a:buChar char="•"/>
            </a:pPr>
            <a:r>
              <a:rPr lang="en-US" sz="1700" dirty="0" err="1">
                <a:solidFill>
                  <a:srgbClr val="FF0000"/>
                </a:solidFill>
              </a:rPr>
              <a:t>Fallingwater</a:t>
            </a:r>
            <a:r>
              <a:rPr lang="en-US" sz="1700" dirty="0">
                <a:solidFill>
                  <a:srgbClr val="FF0000"/>
                </a:solidFill>
              </a:rPr>
              <a:t> Museum Store (9:30 a.m. to 4:30 p.m.)</a:t>
            </a:r>
          </a:p>
          <a:p>
            <a:pPr marL="285750" indent="-285750">
              <a:buFont typeface="Arial" panose="020B0604020202020204" pitchFamily="34" charset="0"/>
              <a:buChar char="•"/>
            </a:pPr>
            <a:r>
              <a:rPr lang="en-US" sz="1700" dirty="0" err="1">
                <a:solidFill>
                  <a:srgbClr val="FF0000"/>
                </a:solidFill>
              </a:rPr>
              <a:t>Fallingwater</a:t>
            </a:r>
            <a:r>
              <a:rPr lang="en-US" sz="1700" dirty="0">
                <a:solidFill>
                  <a:srgbClr val="FF0000"/>
                </a:solidFill>
              </a:rPr>
              <a:t> Café (10 a.m. to 4 p.m.)</a:t>
            </a:r>
          </a:p>
        </p:txBody>
      </p:sp>
      <p:pic>
        <p:nvPicPr>
          <p:cNvPr id="11" name="Picture 10">
            <a:extLst>
              <a:ext uri="{FF2B5EF4-FFF2-40B4-BE49-F238E27FC236}">
                <a16:creationId xmlns:a16="http://schemas.microsoft.com/office/drawing/2014/main" id="{601D5676-FCA4-4203-BE23-A7CC314AF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2804688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F5206A-8EDA-4DEF-9B13-EE28C6822D17}"/>
              </a:ext>
            </a:extLst>
          </p:cNvPr>
          <p:cNvSpPr/>
          <p:nvPr/>
        </p:nvSpPr>
        <p:spPr>
          <a:xfrm>
            <a:off x="0" y="0"/>
            <a:ext cx="12192000" cy="1754326"/>
          </a:xfrm>
          <a:prstGeom prst="rect">
            <a:avLst/>
          </a:prstGeom>
        </p:spPr>
        <p:txBody>
          <a:bodyPr wrap="square">
            <a:spAutoFit/>
          </a:bodyPr>
          <a:lstStyle/>
          <a:p>
            <a:r>
              <a:rPr lang="en-US" b="1" i="1" u="sng" dirty="0">
                <a:solidFill>
                  <a:srgbClr val="0000FF"/>
                </a:solidFill>
              </a:rPr>
              <a:t>West Newton</a:t>
            </a:r>
            <a:r>
              <a:rPr lang="en-US" dirty="0"/>
              <a:t>, located at mile 113 on the Great Allegheny Passage, boasts a sheltered location in a scenic river valley. Some businesses near the trail include a canoe outfitter, B&amp;B, bike shop and restaurant with outdoor seating. At the road crossing there's a </a:t>
            </a:r>
            <a:r>
              <a:rPr lang="en-US" i="1" dirty="0">
                <a:solidFill>
                  <a:srgbClr val="0000FF"/>
                </a:solidFill>
              </a:rPr>
              <a:t>pioneer sculpture crafted from railroad spikes </a:t>
            </a:r>
            <a:r>
              <a:rPr lang="en-US" dirty="0"/>
              <a:t>and be sure to pose with him for a picture! Stop by the West Newton Visitor Center for a friendly chat, trail information, and lots of trail-related merchandise. The historic downtown is just across West Newton Bridge.</a:t>
            </a:r>
          </a:p>
          <a:p>
            <a:r>
              <a:rPr lang="en-US" dirty="0"/>
              <a:t>Giant Eagle Supermarket</a:t>
            </a:r>
          </a:p>
        </p:txBody>
      </p:sp>
      <p:sp>
        <p:nvSpPr>
          <p:cNvPr id="4" name="Rectangle 3">
            <a:extLst>
              <a:ext uri="{FF2B5EF4-FFF2-40B4-BE49-F238E27FC236}">
                <a16:creationId xmlns:a16="http://schemas.microsoft.com/office/drawing/2014/main" id="{4E7DFF74-8861-4B2D-A9C2-F15A2127485B}"/>
              </a:ext>
            </a:extLst>
          </p:cNvPr>
          <p:cNvSpPr/>
          <p:nvPr/>
        </p:nvSpPr>
        <p:spPr>
          <a:xfrm>
            <a:off x="4503634" y="3995678"/>
            <a:ext cx="4100805" cy="2862322"/>
          </a:xfrm>
          <a:prstGeom prst="rect">
            <a:avLst/>
          </a:prstGeom>
        </p:spPr>
        <p:txBody>
          <a:bodyPr wrap="square">
            <a:spAutoFit/>
          </a:bodyPr>
          <a:lstStyle/>
          <a:p>
            <a:r>
              <a:rPr lang="en-US" dirty="0"/>
              <a:t>The </a:t>
            </a:r>
            <a:r>
              <a:rPr lang="en-US" b="1" i="1" dirty="0">
                <a:solidFill>
                  <a:srgbClr val="0000FF"/>
                </a:solidFill>
              </a:rPr>
              <a:t>Trailside</a:t>
            </a:r>
            <a:r>
              <a:rPr lang="en-US" dirty="0"/>
              <a:t> is located on the west side of West Newton Pennsylvania along the Great Allegheny Passage and Youghiogheny River.  Our facility consists of a Pub and Restaurant with the West Newton Bike Shop on the lower level.</a:t>
            </a:r>
          </a:p>
          <a:p>
            <a:endParaRPr lang="en-US" dirty="0"/>
          </a:p>
          <a:p>
            <a:r>
              <a:rPr lang="en-US" dirty="0"/>
              <a:t>Good menu.  Dinners, sandwiches, pizzas, salads, wraps, …</a:t>
            </a:r>
          </a:p>
          <a:p>
            <a:r>
              <a:rPr lang="en-US" dirty="0"/>
              <a:t>Open 5-9pm (winter hours) – check later.</a:t>
            </a:r>
            <a:endParaRPr lang="en-US" sz="1600" dirty="0"/>
          </a:p>
        </p:txBody>
      </p:sp>
      <p:sp>
        <p:nvSpPr>
          <p:cNvPr id="5" name="Rectangle 4">
            <a:extLst>
              <a:ext uri="{FF2B5EF4-FFF2-40B4-BE49-F238E27FC236}">
                <a16:creationId xmlns:a16="http://schemas.microsoft.com/office/drawing/2014/main" id="{5E6378CD-6DB8-413A-8669-1D8D7E291F13}"/>
              </a:ext>
            </a:extLst>
          </p:cNvPr>
          <p:cNvSpPr/>
          <p:nvPr/>
        </p:nvSpPr>
        <p:spPr>
          <a:xfrm>
            <a:off x="10238" y="3903346"/>
            <a:ext cx="4352544" cy="1200329"/>
          </a:xfrm>
          <a:prstGeom prst="rect">
            <a:avLst/>
          </a:prstGeom>
        </p:spPr>
        <p:txBody>
          <a:bodyPr wrap="square">
            <a:spAutoFit/>
          </a:bodyPr>
          <a:lstStyle/>
          <a:p>
            <a:r>
              <a:rPr lang="en-US" b="1" i="1" dirty="0">
                <a:solidFill>
                  <a:srgbClr val="0000FF"/>
                </a:solidFill>
              </a:rPr>
              <a:t>Gary’s Chuckwagon Restaurant</a:t>
            </a:r>
          </a:p>
          <a:p>
            <a:r>
              <a:rPr lang="en-US" dirty="0"/>
              <a:t>Great little place for breakfast or lunch. Quality homemade food for a decent price.  Bakery connected to restaurant.  Open 8-3. </a:t>
            </a:r>
          </a:p>
        </p:txBody>
      </p:sp>
      <p:pic>
        <p:nvPicPr>
          <p:cNvPr id="6" name="Picture 5">
            <a:extLst>
              <a:ext uri="{FF2B5EF4-FFF2-40B4-BE49-F238E27FC236}">
                <a16:creationId xmlns:a16="http://schemas.microsoft.com/office/drawing/2014/main" id="{91304DAD-86FC-4C96-88EE-515A2E3F9FE2}"/>
              </a:ext>
            </a:extLst>
          </p:cNvPr>
          <p:cNvPicPr>
            <a:picLocks noChangeAspect="1"/>
          </p:cNvPicPr>
          <p:nvPr/>
        </p:nvPicPr>
        <p:blipFill>
          <a:blip r:embed="rId2"/>
          <a:stretch>
            <a:fillRect/>
          </a:stretch>
        </p:blipFill>
        <p:spPr>
          <a:xfrm>
            <a:off x="10238" y="2152973"/>
            <a:ext cx="4464931" cy="1633190"/>
          </a:xfrm>
          <a:prstGeom prst="rect">
            <a:avLst/>
          </a:prstGeom>
        </p:spPr>
      </p:pic>
      <p:pic>
        <p:nvPicPr>
          <p:cNvPr id="9" name="Picture 8">
            <a:extLst>
              <a:ext uri="{FF2B5EF4-FFF2-40B4-BE49-F238E27FC236}">
                <a16:creationId xmlns:a16="http://schemas.microsoft.com/office/drawing/2014/main" id="{61025362-FA5F-4A31-83FD-395EF9126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812" y="1508760"/>
            <a:ext cx="3840716" cy="2562576"/>
          </a:xfrm>
          <a:prstGeom prst="rect">
            <a:avLst/>
          </a:prstGeom>
        </p:spPr>
      </p:pic>
      <p:grpSp>
        <p:nvGrpSpPr>
          <p:cNvPr id="14" name="Group 13">
            <a:extLst>
              <a:ext uri="{FF2B5EF4-FFF2-40B4-BE49-F238E27FC236}">
                <a16:creationId xmlns:a16="http://schemas.microsoft.com/office/drawing/2014/main" id="{C3B763BF-D97A-48A4-A226-2D42EF3A2181}"/>
              </a:ext>
            </a:extLst>
          </p:cNvPr>
          <p:cNvGrpSpPr/>
          <p:nvPr/>
        </p:nvGrpSpPr>
        <p:grpSpPr>
          <a:xfrm>
            <a:off x="8555171" y="1956816"/>
            <a:ext cx="3636829" cy="4901184"/>
            <a:chOff x="7780172" y="0"/>
            <a:chExt cx="4411828" cy="5650992"/>
          </a:xfrm>
        </p:grpSpPr>
        <p:pic>
          <p:nvPicPr>
            <p:cNvPr id="15" name="Picture 14">
              <a:extLst>
                <a:ext uri="{FF2B5EF4-FFF2-40B4-BE49-F238E27FC236}">
                  <a16:creationId xmlns:a16="http://schemas.microsoft.com/office/drawing/2014/main" id="{6CFBB1D1-0295-4E14-9F09-965118C4B07E}"/>
                </a:ext>
              </a:extLst>
            </p:cNvPr>
            <p:cNvPicPr>
              <a:picLocks noChangeAspect="1"/>
            </p:cNvPicPr>
            <p:nvPr/>
          </p:nvPicPr>
          <p:blipFill>
            <a:blip r:embed="rId4"/>
            <a:stretch>
              <a:fillRect/>
            </a:stretch>
          </p:blipFill>
          <p:spPr>
            <a:xfrm>
              <a:off x="7891272" y="4156081"/>
              <a:ext cx="4300728" cy="1419941"/>
            </a:xfrm>
            <a:prstGeom prst="rect">
              <a:avLst/>
            </a:prstGeom>
          </p:spPr>
        </p:pic>
        <p:pic>
          <p:nvPicPr>
            <p:cNvPr id="16" name="Picture 15">
              <a:extLst>
                <a:ext uri="{FF2B5EF4-FFF2-40B4-BE49-F238E27FC236}">
                  <a16:creationId xmlns:a16="http://schemas.microsoft.com/office/drawing/2014/main" id="{F195E806-5914-4C6D-AC94-B528BA1FEBE8}"/>
                </a:ext>
              </a:extLst>
            </p:cNvPr>
            <p:cNvPicPr>
              <a:picLocks noChangeAspect="1"/>
            </p:cNvPicPr>
            <p:nvPr/>
          </p:nvPicPr>
          <p:blipFill>
            <a:blip r:embed="rId5"/>
            <a:stretch>
              <a:fillRect/>
            </a:stretch>
          </p:blipFill>
          <p:spPr>
            <a:xfrm>
              <a:off x="8247888" y="2487168"/>
              <a:ext cx="3773043" cy="704233"/>
            </a:xfrm>
            <a:prstGeom prst="rect">
              <a:avLst/>
            </a:prstGeom>
          </p:spPr>
        </p:pic>
        <p:pic>
          <p:nvPicPr>
            <p:cNvPr id="17" name="Picture 16">
              <a:extLst>
                <a:ext uri="{FF2B5EF4-FFF2-40B4-BE49-F238E27FC236}">
                  <a16:creationId xmlns:a16="http://schemas.microsoft.com/office/drawing/2014/main" id="{2C626B25-0B2D-415A-8869-5F7812694660}"/>
                </a:ext>
              </a:extLst>
            </p:cNvPr>
            <p:cNvPicPr>
              <a:picLocks noChangeAspect="1"/>
            </p:cNvPicPr>
            <p:nvPr/>
          </p:nvPicPr>
          <p:blipFill>
            <a:blip r:embed="rId6"/>
            <a:stretch>
              <a:fillRect/>
            </a:stretch>
          </p:blipFill>
          <p:spPr>
            <a:xfrm>
              <a:off x="9107424" y="3191401"/>
              <a:ext cx="2295144" cy="903008"/>
            </a:xfrm>
            <a:prstGeom prst="rect">
              <a:avLst/>
            </a:prstGeom>
          </p:spPr>
        </p:pic>
        <p:pic>
          <p:nvPicPr>
            <p:cNvPr id="18" name="Picture 17">
              <a:extLst>
                <a:ext uri="{FF2B5EF4-FFF2-40B4-BE49-F238E27FC236}">
                  <a16:creationId xmlns:a16="http://schemas.microsoft.com/office/drawing/2014/main" id="{91B24EF0-9BDE-4320-AF54-475DFDCD531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80172" y="0"/>
              <a:ext cx="4411828" cy="2487168"/>
            </a:xfrm>
            <a:prstGeom prst="rect">
              <a:avLst/>
            </a:prstGeom>
          </p:spPr>
        </p:pic>
        <p:sp>
          <p:nvSpPr>
            <p:cNvPr id="19" name="Rectangle 18">
              <a:extLst>
                <a:ext uri="{FF2B5EF4-FFF2-40B4-BE49-F238E27FC236}">
                  <a16:creationId xmlns:a16="http://schemas.microsoft.com/office/drawing/2014/main" id="{6C7AB21E-441B-4C8E-BF85-28AA15CEE99D}"/>
                </a:ext>
              </a:extLst>
            </p:cNvPr>
            <p:cNvSpPr/>
            <p:nvPr/>
          </p:nvSpPr>
          <p:spPr>
            <a:xfrm>
              <a:off x="7780172" y="0"/>
              <a:ext cx="4411828" cy="565099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91483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8B3DAC-6D4C-4B32-A56C-488753F03A2B}"/>
              </a:ext>
            </a:extLst>
          </p:cNvPr>
          <p:cNvSpPr/>
          <p:nvPr/>
        </p:nvSpPr>
        <p:spPr>
          <a:xfrm>
            <a:off x="0" y="0"/>
            <a:ext cx="6096000" cy="3046988"/>
          </a:xfrm>
          <a:prstGeom prst="rect">
            <a:avLst/>
          </a:prstGeom>
        </p:spPr>
        <p:txBody>
          <a:bodyPr>
            <a:spAutoFit/>
          </a:bodyPr>
          <a:lstStyle/>
          <a:p>
            <a:r>
              <a:rPr lang="en-US" sz="1600" dirty="0">
                <a:solidFill>
                  <a:srgbClr val="222222"/>
                </a:solidFill>
                <a:latin typeface="Arial" panose="020B0604020202020204" pitchFamily="34" charset="0"/>
              </a:rPr>
              <a:t>The </a:t>
            </a:r>
            <a:r>
              <a:rPr lang="en-US" sz="1600" b="1" dirty="0">
                <a:solidFill>
                  <a:srgbClr val="222222"/>
                </a:solidFill>
                <a:latin typeface="Arial" panose="020B0604020202020204" pitchFamily="34" charset="0"/>
              </a:rPr>
              <a:t>Hot Metal Bridge</a:t>
            </a:r>
            <a:r>
              <a:rPr lang="en-US" sz="1600" dirty="0">
                <a:solidFill>
                  <a:srgbClr val="222222"/>
                </a:solidFill>
                <a:latin typeface="Arial" panose="020B0604020202020204" pitchFamily="34" charset="0"/>
              </a:rPr>
              <a:t> is a </a:t>
            </a:r>
            <a:r>
              <a:rPr lang="en-US" sz="1600" dirty="0">
                <a:solidFill>
                  <a:srgbClr val="0645AD"/>
                </a:solidFill>
                <a:latin typeface="Arial" panose="020B0604020202020204" pitchFamily="34" charset="0"/>
                <a:hlinkClick r:id="rId2" tooltip="Truss bridge"/>
              </a:rPr>
              <a:t>truss bridge</a:t>
            </a:r>
            <a:r>
              <a:rPr lang="en-US" sz="1600" dirty="0">
                <a:solidFill>
                  <a:srgbClr val="222222"/>
                </a:solidFill>
                <a:latin typeface="Arial" panose="020B0604020202020204" pitchFamily="34" charset="0"/>
              </a:rPr>
              <a:t> in </a:t>
            </a:r>
            <a:r>
              <a:rPr lang="en-US" sz="1600" dirty="0">
                <a:solidFill>
                  <a:srgbClr val="0645AD"/>
                </a:solidFill>
                <a:latin typeface="Arial" panose="020B0604020202020204" pitchFamily="34" charset="0"/>
                <a:hlinkClick r:id="rId3" tooltip="Pittsburgh, Pennsylvania"/>
              </a:rPr>
              <a:t>Pittsburgh, Pennsylvania</a:t>
            </a:r>
            <a:r>
              <a:rPr lang="en-US" sz="1600" dirty="0">
                <a:solidFill>
                  <a:srgbClr val="222222"/>
                </a:solidFill>
                <a:latin typeface="Arial" panose="020B0604020202020204" pitchFamily="34" charset="0"/>
              </a:rPr>
              <a:t>, that crosses the </a:t>
            </a:r>
            <a:r>
              <a:rPr lang="en-US" sz="1600" dirty="0">
                <a:solidFill>
                  <a:srgbClr val="0645AD"/>
                </a:solidFill>
                <a:latin typeface="Arial" panose="020B0604020202020204" pitchFamily="34" charset="0"/>
                <a:hlinkClick r:id="rId4" tooltip="Monongahela River"/>
              </a:rPr>
              <a:t>Monongahela River</a:t>
            </a:r>
            <a:r>
              <a:rPr lang="en-US" sz="1600" dirty="0">
                <a:solidFill>
                  <a:srgbClr val="222222"/>
                </a:solidFill>
                <a:latin typeface="Arial" panose="020B0604020202020204" pitchFamily="34" charset="0"/>
              </a:rPr>
              <a:t>. The bridge consists of two parallel spans on a single set of piers: the former </a:t>
            </a:r>
            <a:r>
              <a:rPr lang="en-US" sz="1600" dirty="0">
                <a:solidFill>
                  <a:srgbClr val="0645AD"/>
                </a:solidFill>
                <a:latin typeface="Arial" panose="020B0604020202020204" pitchFamily="34" charset="0"/>
                <a:hlinkClick r:id="rId5" tooltip="Monongahela Connecting Railroad"/>
              </a:rPr>
              <a:t>Monongahela Connecting Railroad</a:t>
            </a:r>
            <a:r>
              <a:rPr lang="en-US" sz="1600" dirty="0">
                <a:solidFill>
                  <a:srgbClr val="222222"/>
                </a:solidFill>
                <a:latin typeface="Arial" panose="020B0604020202020204" pitchFamily="34" charset="0"/>
              </a:rPr>
              <a:t> Bridge, built in 1887, on the upstream side and the former Hot Metal Bridge, built in 1900, on the downstream side.</a:t>
            </a:r>
          </a:p>
          <a:p>
            <a:r>
              <a:rPr lang="en-US" sz="1600" dirty="0"/>
              <a:t>The bridge connects 2nd Avenue at the </a:t>
            </a:r>
            <a:r>
              <a:rPr lang="en-US" sz="1600" dirty="0">
                <a:hlinkClick r:id="rId6" tooltip="Pittsburgh Technology Center"/>
              </a:rPr>
              <a:t>Pittsburgh Technology Center</a:t>
            </a:r>
            <a:r>
              <a:rPr lang="en-US" sz="1600" dirty="0"/>
              <a:t> in South </a:t>
            </a:r>
            <a:r>
              <a:rPr lang="en-US" sz="1600" dirty="0">
                <a:hlinkClick r:id="rId7" tooltip="Oakland (Pittsburgh)"/>
              </a:rPr>
              <a:t>Oakland</a:t>
            </a:r>
            <a:r>
              <a:rPr lang="en-US" sz="1600" dirty="0"/>
              <a:t> with Hot Metal Street (South 29th Street) in the </a:t>
            </a:r>
            <a:r>
              <a:rPr lang="en-US" sz="1600" dirty="0">
                <a:hlinkClick r:id="rId8" tooltip="Southside (Pittsburgh)"/>
              </a:rPr>
              <a:t>South Side</a:t>
            </a:r>
            <a:r>
              <a:rPr lang="en-US" sz="1600" dirty="0"/>
              <a:t>. The downstream span reopened for pedestrian and bicycle use in late 2007 after two years of work. The </a:t>
            </a:r>
            <a:r>
              <a:rPr lang="en-US" sz="1600" dirty="0">
                <a:hlinkClick r:id="rId9" tooltip="Great Allegheny Passage"/>
              </a:rPr>
              <a:t>Great Allegheny Passage</a:t>
            </a:r>
            <a:r>
              <a:rPr lang="en-US" sz="1600" dirty="0"/>
              <a:t> hiker/biker trail passes over this bridge as it approaches Pittsburgh's </a:t>
            </a:r>
            <a:r>
              <a:rPr lang="en-US" sz="1600" dirty="0">
                <a:hlinkClick r:id="rId10" tooltip="Golden Triangle (Pittsburgh)"/>
              </a:rPr>
              <a:t>Golden Triangle</a:t>
            </a:r>
            <a:r>
              <a:rPr lang="en-US" sz="1600" dirty="0"/>
              <a:t> area.</a:t>
            </a:r>
          </a:p>
        </p:txBody>
      </p:sp>
      <p:sp>
        <p:nvSpPr>
          <p:cNvPr id="5" name="Rectangle 4">
            <a:extLst>
              <a:ext uri="{FF2B5EF4-FFF2-40B4-BE49-F238E27FC236}">
                <a16:creationId xmlns:a16="http://schemas.microsoft.com/office/drawing/2014/main" id="{7023948D-76F9-488F-890B-8F868A71E265}"/>
              </a:ext>
            </a:extLst>
          </p:cNvPr>
          <p:cNvSpPr/>
          <p:nvPr/>
        </p:nvSpPr>
        <p:spPr>
          <a:xfrm>
            <a:off x="0" y="6334780"/>
            <a:ext cx="6096000" cy="523220"/>
          </a:xfrm>
          <a:prstGeom prst="rect">
            <a:avLst/>
          </a:prstGeom>
        </p:spPr>
        <p:txBody>
          <a:bodyPr>
            <a:spAutoFit/>
          </a:bodyPr>
          <a:lstStyle/>
          <a:p>
            <a:r>
              <a:rPr lang="en-US" sz="1400" dirty="0"/>
              <a:t>By Samuel </a:t>
            </a:r>
            <a:r>
              <a:rPr lang="en-US" sz="1400" dirty="0" err="1"/>
              <a:t>Sonne</a:t>
            </a:r>
            <a:r>
              <a:rPr lang="en-US" sz="1400" dirty="0"/>
              <a:t> - Own work, CC BY-SA 2.5, </a:t>
            </a:r>
            <a:r>
              <a:rPr lang="en-US" sz="1400" dirty="0">
                <a:hlinkClick r:id="rId11"/>
              </a:rPr>
              <a:t>https://commons.wikimedia.org/w/index.php?curid=802564</a:t>
            </a:r>
            <a:r>
              <a:rPr lang="en-US" sz="1400" dirty="0"/>
              <a:t> </a:t>
            </a:r>
          </a:p>
        </p:txBody>
      </p:sp>
      <p:pic>
        <p:nvPicPr>
          <p:cNvPr id="7" name="Picture 6">
            <a:extLst>
              <a:ext uri="{FF2B5EF4-FFF2-40B4-BE49-F238E27FC236}">
                <a16:creationId xmlns:a16="http://schemas.microsoft.com/office/drawing/2014/main" id="{1415ABEE-125D-4B9F-A1C2-ACD94457C1C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0" y="3046988"/>
            <a:ext cx="4383723" cy="3287792"/>
          </a:xfrm>
          <a:prstGeom prst="rect">
            <a:avLst/>
          </a:prstGeom>
        </p:spPr>
      </p:pic>
      <p:sp>
        <p:nvSpPr>
          <p:cNvPr id="8" name="Rectangle 7">
            <a:extLst>
              <a:ext uri="{FF2B5EF4-FFF2-40B4-BE49-F238E27FC236}">
                <a16:creationId xmlns:a16="http://schemas.microsoft.com/office/drawing/2014/main" id="{6A923DD2-3A9A-4616-B14E-6384EE51B39C}"/>
              </a:ext>
            </a:extLst>
          </p:cNvPr>
          <p:cNvSpPr/>
          <p:nvPr/>
        </p:nvSpPr>
        <p:spPr>
          <a:xfrm>
            <a:off x="6239256" y="3429000"/>
            <a:ext cx="6096000" cy="923330"/>
          </a:xfrm>
          <a:prstGeom prst="rect">
            <a:avLst/>
          </a:prstGeom>
        </p:spPr>
        <p:txBody>
          <a:bodyPr>
            <a:spAutoFit/>
          </a:bodyPr>
          <a:lstStyle/>
          <a:p>
            <a:r>
              <a:rPr lang="en-US" dirty="0">
                <a:solidFill>
                  <a:srgbClr val="0645AD"/>
                </a:solidFill>
                <a:latin typeface="Arial" panose="020B0604020202020204" pitchFamily="34" charset="0"/>
                <a:hlinkClick r:id="rId13" tooltip="Dead Man's Hollow"/>
              </a:rPr>
              <a:t>Dead Man's Hollow</a:t>
            </a:r>
            <a:r>
              <a:rPr lang="en-US" dirty="0">
                <a:solidFill>
                  <a:srgbClr val="222222"/>
                </a:solidFill>
                <a:latin typeface="Arial" panose="020B0604020202020204" pitchFamily="34" charset="0"/>
              </a:rPr>
              <a:t>, former site of the Union Sewer Pipe Company located outside of </a:t>
            </a:r>
            <a:r>
              <a:rPr lang="en-US" dirty="0">
                <a:solidFill>
                  <a:srgbClr val="0645AD"/>
                </a:solidFill>
                <a:latin typeface="Arial" panose="020B0604020202020204" pitchFamily="34" charset="0"/>
                <a:hlinkClick r:id="rId14" tooltip="McKeesport, Pennsylvania"/>
              </a:rPr>
              <a:t>McKeesport, Pennsylvania</a:t>
            </a:r>
            <a:r>
              <a:rPr lang="en-US" dirty="0">
                <a:solidFill>
                  <a:srgbClr val="222222"/>
                </a:solidFill>
                <a:latin typeface="Arial" panose="020B0604020202020204" pitchFamily="34" charset="0"/>
              </a:rPr>
              <a:t>, now a 440-acre nature preserve and spur trail</a:t>
            </a:r>
            <a:endParaRPr lang="en-US" dirty="0"/>
          </a:p>
        </p:txBody>
      </p:sp>
      <p:sp>
        <p:nvSpPr>
          <p:cNvPr id="9" name="Rectangle 8">
            <a:extLst>
              <a:ext uri="{FF2B5EF4-FFF2-40B4-BE49-F238E27FC236}">
                <a16:creationId xmlns:a16="http://schemas.microsoft.com/office/drawing/2014/main" id="{FB971FEF-37DF-403E-B654-5B2C148E079F}"/>
              </a:ext>
            </a:extLst>
          </p:cNvPr>
          <p:cNvSpPr/>
          <p:nvPr/>
        </p:nvSpPr>
        <p:spPr>
          <a:xfrm>
            <a:off x="6239256" y="4602772"/>
            <a:ext cx="6096000" cy="1200329"/>
          </a:xfrm>
          <a:prstGeom prst="rect">
            <a:avLst/>
          </a:prstGeom>
        </p:spPr>
        <p:txBody>
          <a:bodyPr>
            <a:spAutoFit/>
          </a:bodyPr>
          <a:lstStyle/>
          <a:p>
            <a:r>
              <a:rPr lang="en-US" dirty="0" err="1">
                <a:solidFill>
                  <a:srgbClr val="0645AD"/>
                </a:solidFill>
                <a:latin typeface="Arial" panose="020B0604020202020204" pitchFamily="34" charset="0"/>
                <a:hlinkClick r:id="rId15" tooltip="Dravo Cemetery"/>
              </a:rPr>
              <a:t>Dravo</a:t>
            </a:r>
            <a:r>
              <a:rPr lang="en-US" dirty="0">
                <a:solidFill>
                  <a:srgbClr val="0645AD"/>
                </a:solidFill>
                <a:latin typeface="Arial" panose="020B0604020202020204" pitchFamily="34" charset="0"/>
                <a:hlinkClick r:id="rId15" tooltip="Dravo Cemetery"/>
              </a:rPr>
              <a:t> Cemetery</a:t>
            </a:r>
            <a:r>
              <a:rPr lang="en-US" dirty="0">
                <a:solidFill>
                  <a:srgbClr val="222222"/>
                </a:solidFill>
                <a:latin typeface="Arial" panose="020B0604020202020204" pitchFamily="34" charset="0"/>
              </a:rPr>
              <a:t>, originally the Seneca tribe's village known as </a:t>
            </a:r>
            <a:r>
              <a:rPr lang="en-US" dirty="0" err="1">
                <a:solidFill>
                  <a:srgbClr val="222222"/>
                </a:solidFill>
                <a:latin typeface="Arial" panose="020B0604020202020204" pitchFamily="34" charset="0"/>
              </a:rPr>
              <a:t>Cyrie</a:t>
            </a:r>
            <a:r>
              <a:rPr lang="en-US" dirty="0">
                <a:solidFill>
                  <a:srgbClr val="222222"/>
                </a:solidFill>
                <a:latin typeface="Arial" panose="020B0604020202020204" pitchFamily="34" charset="0"/>
              </a:rPr>
              <a:t>, later the home of the </a:t>
            </a:r>
            <a:r>
              <a:rPr lang="en-US" dirty="0" err="1">
                <a:solidFill>
                  <a:srgbClr val="222222"/>
                </a:solidFill>
                <a:latin typeface="Arial" panose="020B0604020202020204" pitchFamily="34" charset="0"/>
              </a:rPr>
              <a:t>Dravo</a:t>
            </a:r>
            <a:r>
              <a:rPr lang="en-US" dirty="0">
                <a:solidFill>
                  <a:srgbClr val="222222"/>
                </a:solidFill>
                <a:latin typeface="Arial" panose="020B0604020202020204" pitchFamily="34" charset="0"/>
              </a:rPr>
              <a:t> Methodist Church and Cemetery. Now a popular camping area and rest spot near Buena Vista, Pennsylvania.</a:t>
            </a:r>
            <a:endParaRPr lang="en-US" dirty="0"/>
          </a:p>
        </p:txBody>
      </p:sp>
      <p:sp>
        <p:nvSpPr>
          <p:cNvPr id="10" name="Rectangle 9">
            <a:extLst>
              <a:ext uri="{FF2B5EF4-FFF2-40B4-BE49-F238E27FC236}">
                <a16:creationId xmlns:a16="http://schemas.microsoft.com/office/drawing/2014/main" id="{06C413DF-DDEA-4512-A926-3D5C74B01C03}"/>
              </a:ext>
            </a:extLst>
          </p:cNvPr>
          <p:cNvSpPr/>
          <p:nvPr/>
        </p:nvSpPr>
        <p:spPr>
          <a:xfrm>
            <a:off x="6096000" y="2404246"/>
            <a:ext cx="6096000" cy="584775"/>
          </a:xfrm>
          <a:prstGeom prst="rect">
            <a:avLst/>
          </a:prstGeom>
        </p:spPr>
        <p:txBody>
          <a:bodyPr>
            <a:spAutoFit/>
          </a:bodyPr>
          <a:lstStyle/>
          <a:p>
            <a:r>
              <a:rPr lang="en-US" sz="1600" dirty="0">
                <a:solidFill>
                  <a:srgbClr val="333333"/>
                </a:solidFill>
                <a:latin typeface="Open Sans"/>
              </a:rPr>
              <a:t>Before reaching the quaint town of </a:t>
            </a:r>
            <a:r>
              <a:rPr lang="en-US" sz="1600" dirty="0" err="1">
                <a:solidFill>
                  <a:srgbClr val="333333"/>
                </a:solidFill>
                <a:latin typeface="Open Sans"/>
              </a:rPr>
              <a:t>Ohiopyle</a:t>
            </a:r>
            <a:r>
              <a:rPr lang="en-US" sz="1600" dirty="0">
                <a:solidFill>
                  <a:srgbClr val="333333"/>
                </a:solidFill>
                <a:latin typeface="Open Sans"/>
              </a:rPr>
              <a:t>, you cross two impressive trestles (going south)</a:t>
            </a:r>
            <a:endParaRPr lang="en-US" sz="1600" dirty="0"/>
          </a:p>
        </p:txBody>
      </p:sp>
      <p:sp>
        <p:nvSpPr>
          <p:cNvPr id="11" name="Rectangle 10">
            <a:extLst>
              <a:ext uri="{FF2B5EF4-FFF2-40B4-BE49-F238E27FC236}">
                <a16:creationId xmlns:a16="http://schemas.microsoft.com/office/drawing/2014/main" id="{CCC1F20E-F18B-4ED1-99BC-4616A3D1B400}"/>
              </a:ext>
            </a:extLst>
          </p:cNvPr>
          <p:cNvSpPr/>
          <p:nvPr/>
        </p:nvSpPr>
        <p:spPr>
          <a:xfrm>
            <a:off x="6096000" y="0"/>
            <a:ext cx="6096000" cy="2308324"/>
          </a:xfrm>
          <a:prstGeom prst="rect">
            <a:avLst/>
          </a:prstGeom>
        </p:spPr>
        <p:txBody>
          <a:bodyPr>
            <a:spAutoFit/>
          </a:bodyPr>
          <a:lstStyle/>
          <a:p>
            <a:r>
              <a:rPr lang="en-US" sz="1600" dirty="0">
                <a:solidFill>
                  <a:srgbClr val="333333"/>
                </a:solidFill>
                <a:latin typeface="Open Sans"/>
              </a:rPr>
              <a:t>Beginning in Pittsburgh's Point State Park, the trail overlaps the route of the Eliza Furnace segment of the </a:t>
            </a:r>
            <a:r>
              <a:rPr lang="en-US" sz="1600" dirty="0">
                <a:solidFill>
                  <a:srgbClr val="43A0C3"/>
                </a:solidFill>
                <a:latin typeface="&amp;quot"/>
                <a:hlinkClick r:id="rId16"/>
              </a:rPr>
              <a:t>Three Rivers Heritage Trail</a:t>
            </a:r>
            <a:r>
              <a:rPr lang="en-US" sz="1600" dirty="0">
                <a:solidFill>
                  <a:srgbClr val="333333"/>
                </a:solidFill>
                <a:latin typeface="Open Sans"/>
              </a:rPr>
              <a:t>. Trail users are treated to an array of signage interpreting the area's industrial past. A crossing of the Hot Metal Bridge, once used to carry iron by rail from the Eliza furnaces to Pittsburgh's south side to produce finished steel, leads across the Monongahela River to the Three Rivers Heritage Trail's South Side and Baldwin Borough segments, which extend south to Homestead.</a:t>
            </a:r>
            <a:endParaRPr lang="en-US" sz="1600" dirty="0"/>
          </a:p>
        </p:txBody>
      </p:sp>
    </p:spTree>
    <p:extLst>
      <p:ext uri="{BB962C8B-B14F-4D97-AF65-F5344CB8AC3E}">
        <p14:creationId xmlns:p14="http://schemas.microsoft.com/office/powerpoint/2010/main" val="1382122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DD3F3B-E612-4152-A59C-D204C1DB5F66}"/>
              </a:ext>
            </a:extLst>
          </p:cNvPr>
          <p:cNvPicPr>
            <a:picLocks noChangeAspect="1"/>
          </p:cNvPicPr>
          <p:nvPr/>
        </p:nvPicPr>
        <p:blipFill>
          <a:blip r:embed="rId2"/>
          <a:stretch>
            <a:fillRect/>
          </a:stretch>
        </p:blipFill>
        <p:spPr>
          <a:xfrm>
            <a:off x="3830307" y="0"/>
            <a:ext cx="8391525" cy="6286500"/>
          </a:xfrm>
          <a:prstGeom prst="rect">
            <a:avLst/>
          </a:prstGeom>
        </p:spPr>
      </p:pic>
      <p:sp>
        <p:nvSpPr>
          <p:cNvPr id="3" name="TextBox 2">
            <a:extLst>
              <a:ext uri="{FF2B5EF4-FFF2-40B4-BE49-F238E27FC236}">
                <a16:creationId xmlns:a16="http://schemas.microsoft.com/office/drawing/2014/main" id="{1F2D3DF3-15ED-49FD-B34B-3778B6CDB6C0}"/>
              </a:ext>
            </a:extLst>
          </p:cNvPr>
          <p:cNvSpPr txBox="1"/>
          <p:nvPr/>
        </p:nvSpPr>
        <p:spPr>
          <a:xfrm>
            <a:off x="0" y="0"/>
            <a:ext cx="3830307" cy="1508105"/>
          </a:xfrm>
          <a:prstGeom prst="rect">
            <a:avLst/>
          </a:prstGeom>
          <a:solidFill>
            <a:schemeClr val="bg1"/>
          </a:solidFill>
          <a:ln w="28575">
            <a:solidFill>
              <a:srgbClr val="0000FF"/>
            </a:solidFill>
          </a:ln>
        </p:spPr>
        <p:txBody>
          <a:bodyPr wrap="square" rtlCol="0">
            <a:spAutoFit/>
          </a:bodyPr>
          <a:lstStyle/>
          <a:p>
            <a:r>
              <a:rPr lang="en-US" sz="2000" b="1" dirty="0">
                <a:solidFill>
                  <a:srgbClr val="0000FF"/>
                </a:solidFill>
              </a:rPr>
              <a:t>Day 7 – Saturday, May 12</a:t>
            </a:r>
          </a:p>
          <a:p>
            <a:r>
              <a:rPr lang="en-US" dirty="0">
                <a:solidFill>
                  <a:srgbClr val="0000FF"/>
                </a:solidFill>
              </a:rPr>
              <a:t>Youghiogheny Canoe Outfitters Campground (West Newton, PA) to</a:t>
            </a:r>
          </a:p>
          <a:p>
            <a:r>
              <a:rPr lang="en-US" dirty="0">
                <a:solidFill>
                  <a:srgbClr val="0000FF"/>
                </a:solidFill>
              </a:rPr>
              <a:t>SpringHill Suites Motel (Lebanon, PA) </a:t>
            </a:r>
          </a:p>
          <a:p>
            <a:pPr marL="285750" indent="-285750">
              <a:buFont typeface="Arial" panose="020B0604020202020204" pitchFamily="34" charset="0"/>
              <a:buChar char="•"/>
            </a:pPr>
            <a:r>
              <a:rPr lang="en-US" b="1" i="1" dirty="0">
                <a:solidFill>
                  <a:srgbClr val="FF0000"/>
                </a:solidFill>
              </a:rPr>
              <a:t>MP114 to MP150 on the GAP Trail </a:t>
            </a:r>
            <a:r>
              <a:rPr lang="en-US" dirty="0">
                <a:solidFill>
                  <a:srgbClr val="0000FF"/>
                </a:solidFill>
              </a:rPr>
              <a:t> </a:t>
            </a:r>
          </a:p>
        </p:txBody>
      </p:sp>
      <p:sp>
        <p:nvSpPr>
          <p:cNvPr id="9" name="Rectangle 8">
            <a:extLst>
              <a:ext uri="{FF2B5EF4-FFF2-40B4-BE49-F238E27FC236}">
                <a16:creationId xmlns:a16="http://schemas.microsoft.com/office/drawing/2014/main" id="{DF4B1A8D-500B-4A66-90D0-9C58BB82986A}"/>
              </a:ext>
            </a:extLst>
          </p:cNvPr>
          <p:cNvSpPr/>
          <p:nvPr/>
        </p:nvSpPr>
        <p:spPr>
          <a:xfrm>
            <a:off x="8983445" y="2637406"/>
            <a:ext cx="3238387" cy="338554"/>
          </a:xfrm>
          <a:prstGeom prst="rect">
            <a:avLst/>
          </a:prstGeom>
          <a:solidFill>
            <a:schemeClr val="bg1"/>
          </a:solidFill>
          <a:ln w="19050">
            <a:solidFill>
              <a:srgbClr val="0000FF"/>
            </a:solidFill>
          </a:ln>
        </p:spPr>
        <p:txBody>
          <a:bodyPr wrap="none">
            <a:spAutoFit/>
          </a:bodyPr>
          <a:lstStyle/>
          <a:p>
            <a:r>
              <a:rPr lang="en-US" sz="1600" dirty="0">
                <a:hlinkClick r:id="rId3"/>
              </a:rPr>
              <a:t>https://goo.gl/maps/nKkHnCS285S2</a:t>
            </a:r>
            <a:r>
              <a:rPr lang="en-US" sz="1600" dirty="0"/>
              <a:t> </a:t>
            </a:r>
          </a:p>
        </p:txBody>
      </p:sp>
      <p:sp>
        <p:nvSpPr>
          <p:cNvPr id="5" name="Rectangle 4">
            <a:extLst>
              <a:ext uri="{FF2B5EF4-FFF2-40B4-BE49-F238E27FC236}">
                <a16:creationId xmlns:a16="http://schemas.microsoft.com/office/drawing/2014/main" id="{EBD8003C-80B6-4DFB-B8FD-05FF6D9FCD84}"/>
              </a:ext>
            </a:extLst>
          </p:cNvPr>
          <p:cNvSpPr/>
          <p:nvPr/>
        </p:nvSpPr>
        <p:spPr>
          <a:xfrm>
            <a:off x="0" y="2056912"/>
            <a:ext cx="7205472" cy="4832092"/>
          </a:xfrm>
          <a:prstGeom prst="rect">
            <a:avLst/>
          </a:prstGeom>
          <a:solidFill>
            <a:schemeClr val="bg1"/>
          </a:solidFill>
          <a:ln w="28575">
            <a:solidFill>
              <a:srgbClr val="0000FF"/>
            </a:solidFill>
          </a:ln>
        </p:spPr>
        <p:txBody>
          <a:bodyPr wrap="square">
            <a:spAutoFit/>
          </a:bodyPr>
          <a:lstStyle/>
          <a:p>
            <a:pPr marL="173038" indent="-173038">
              <a:buFont typeface="Arial" panose="020B0604020202020204" pitchFamily="34" charset="0"/>
              <a:buChar char="•"/>
            </a:pPr>
            <a:r>
              <a:rPr lang="en-US" sz="1400" dirty="0">
                <a:solidFill>
                  <a:srgbClr val="000000"/>
                </a:solidFill>
                <a:latin typeface="Arial" panose="020B0604020202020204" pitchFamily="34" charset="0"/>
              </a:rPr>
              <a:t>Leave the campground and stop at nearby </a:t>
            </a:r>
            <a:r>
              <a:rPr lang="en-US" sz="1400" b="1" i="1" dirty="0">
                <a:solidFill>
                  <a:srgbClr val="0000FF"/>
                </a:solidFill>
                <a:latin typeface="Arial" panose="020B0604020202020204" pitchFamily="34" charset="0"/>
              </a:rPr>
              <a:t>Gary’s Chuckwagon Restaurant </a:t>
            </a:r>
            <a:r>
              <a:rPr lang="en-US" sz="1400" dirty="0">
                <a:solidFill>
                  <a:srgbClr val="000000"/>
                </a:solidFill>
                <a:latin typeface="Arial" panose="020B0604020202020204" pitchFamily="34" charset="0"/>
              </a:rPr>
              <a:t>in West Newton for breakfast (opens 8am).</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MP114 – Continue on GAP trail after breakfast</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MP128 – </a:t>
            </a:r>
            <a:r>
              <a:rPr lang="en-US" sz="1400" b="1" i="1" dirty="0">
                <a:solidFill>
                  <a:srgbClr val="0000FF"/>
                </a:solidFill>
                <a:latin typeface="Arial" panose="020B0604020202020204" pitchFamily="34" charset="0"/>
              </a:rPr>
              <a:t>Boston, PA </a:t>
            </a:r>
            <a:r>
              <a:rPr lang="en-US" sz="1400" dirty="0">
                <a:solidFill>
                  <a:srgbClr val="000000"/>
                </a:solidFill>
                <a:latin typeface="Arial" panose="020B0604020202020204" pitchFamily="34" charset="0"/>
              </a:rPr>
              <a:t>– </a:t>
            </a:r>
            <a:r>
              <a:rPr lang="en-US" sz="1400" dirty="0"/>
              <a:t>The Great Allegheny Passage passes through ‘Little Boston’ at a busy trailhead and ballpark, with many shops and restaurants.</a:t>
            </a:r>
            <a:endParaRPr lang="en-US" sz="1400" dirty="0">
              <a:solidFill>
                <a:srgbClr val="000000"/>
              </a:solidFill>
              <a:latin typeface="Arial" panose="020B0604020202020204" pitchFamily="34" charset="0"/>
            </a:endParaRPr>
          </a:p>
          <a:p>
            <a:pPr marL="173038" indent="-173038">
              <a:buFont typeface="Arial" panose="020B0604020202020204" pitchFamily="34" charset="0"/>
              <a:buChar char="•"/>
            </a:pPr>
            <a:r>
              <a:rPr lang="en-US" sz="1400" dirty="0">
                <a:solidFill>
                  <a:srgbClr val="000000"/>
                </a:solidFill>
                <a:latin typeface="Arial" panose="020B0604020202020204" pitchFamily="34" charset="0"/>
              </a:rPr>
              <a:t>MP132 – </a:t>
            </a:r>
            <a:r>
              <a:rPr lang="en-US" sz="1400" b="1" i="1" dirty="0">
                <a:solidFill>
                  <a:srgbClr val="0000FF"/>
                </a:solidFill>
                <a:latin typeface="Arial" panose="020B0604020202020204" pitchFamily="34" charset="0"/>
              </a:rPr>
              <a:t>McKeesport, PA </a:t>
            </a:r>
            <a:r>
              <a:rPr lang="en-US" sz="1400" dirty="0">
                <a:solidFill>
                  <a:srgbClr val="000000"/>
                </a:solidFill>
                <a:latin typeface="Arial" panose="020B0604020202020204" pitchFamily="34" charset="0"/>
              </a:rPr>
              <a:t>– </a:t>
            </a:r>
            <a:r>
              <a:rPr lang="en-US" sz="1400" dirty="0"/>
              <a:t>McKeesport is at the junction of the Youghiogheny River and the Monongahela, which the Great Allegheny Passage follows to Pittsburgh.   Connection to the Montour Trail.</a:t>
            </a:r>
            <a:endParaRPr lang="en-US" sz="1400" dirty="0">
              <a:solidFill>
                <a:srgbClr val="000000"/>
              </a:solidFill>
              <a:latin typeface="Arial" panose="020B0604020202020204" pitchFamily="34" charset="0"/>
            </a:endParaRPr>
          </a:p>
          <a:p>
            <a:pPr marL="173038" indent="-173038">
              <a:buFont typeface="Arial" panose="020B0604020202020204" pitchFamily="34" charset="0"/>
              <a:buChar char="•"/>
            </a:pPr>
            <a:r>
              <a:rPr lang="en-US" sz="1400" dirty="0">
                <a:solidFill>
                  <a:srgbClr val="000000"/>
                </a:solidFill>
                <a:latin typeface="Arial" panose="020B0604020202020204" pitchFamily="34" charset="0"/>
              </a:rPr>
              <a:t>MP140 – </a:t>
            </a:r>
            <a:r>
              <a:rPr lang="en-US" sz="1400" b="1" i="1" dirty="0">
                <a:solidFill>
                  <a:srgbClr val="0000FF"/>
                </a:solidFill>
                <a:latin typeface="Arial" panose="020B0604020202020204" pitchFamily="34" charset="0"/>
              </a:rPr>
              <a:t>Homestead/The Waterfront </a:t>
            </a:r>
            <a:r>
              <a:rPr lang="en-US" sz="1400" dirty="0">
                <a:solidFill>
                  <a:srgbClr val="000000"/>
                </a:solidFill>
                <a:latin typeface="Arial" panose="020B0604020202020204" pitchFamily="34" charset="0"/>
              </a:rPr>
              <a:t>– </a:t>
            </a:r>
            <a:r>
              <a:rPr lang="en-US" sz="1400" dirty="0"/>
              <a:t>This development was once the sprawling site for the Homestead Steel Works and now features dozens of retail stores, restaurants, and entertainment venues.  Trail runs along the river next to a shopping mall, Costco, restaurants, etc.</a:t>
            </a:r>
            <a:endParaRPr lang="en-US" sz="1400" dirty="0">
              <a:solidFill>
                <a:srgbClr val="000000"/>
              </a:solidFill>
              <a:latin typeface="Arial" panose="020B0604020202020204" pitchFamily="34" charset="0"/>
            </a:endParaRPr>
          </a:p>
          <a:p>
            <a:pPr marL="173038" indent="-173038">
              <a:buFont typeface="Arial" panose="020B0604020202020204" pitchFamily="34" charset="0"/>
              <a:buChar char="•"/>
            </a:pPr>
            <a:r>
              <a:rPr lang="en-US" sz="1400" dirty="0">
                <a:solidFill>
                  <a:srgbClr val="000000"/>
                </a:solidFill>
                <a:latin typeface="Arial" panose="020B0604020202020204" pitchFamily="34" charset="0"/>
              </a:rPr>
              <a:t>MP146 – </a:t>
            </a:r>
            <a:r>
              <a:rPr lang="en-US" sz="1400" b="1" i="1" dirty="0">
                <a:solidFill>
                  <a:srgbClr val="0000FF"/>
                </a:solidFill>
                <a:latin typeface="Arial" panose="020B0604020202020204" pitchFamily="34" charset="0"/>
              </a:rPr>
              <a:t>Southside of Pittsburgh </a:t>
            </a:r>
            <a:r>
              <a:rPr lang="en-US" sz="1400" dirty="0">
                <a:solidFill>
                  <a:srgbClr val="000000"/>
                </a:solidFill>
                <a:latin typeface="Arial" panose="020B0604020202020204" pitchFamily="34" charset="0"/>
              </a:rPr>
              <a:t>– Cross the Monongahela River into Pittsburgh over the </a:t>
            </a:r>
            <a:r>
              <a:rPr lang="en-US" sz="1400" b="1" i="1" dirty="0">
                <a:solidFill>
                  <a:srgbClr val="FF0000"/>
                </a:solidFill>
                <a:latin typeface="Arial" panose="020B0604020202020204" pitchFamily="34" charset="0"/>
              </a:rPr>
              <a:t>Hot Metal Bridge</a:t>
            </a:r>
            <a:r>
              <a:rPr lang="en-US" sz="1400" dirty="0">
                <a:solidFill>
                  <a:srgbClr val="000000"/>
                </a:solidFill>
                <a:latin typeface="Arial" panose="020B0604020202020204" pitchFamily="34" charset="0"/>
              </a:rPr>
              <a:t>.  Half of this double trestle was refurbished in 2016 into a nice bike lane.</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MP150 – </a:t>
            </a:r>
            <a:r>
              <a:rPr lang="en-US" sz="1400" b="1" i="1" dirty="0">
                <a:solidFill>
                  <a:srgbClr val="0000FF"/>
                </a:solidFill>
                <a:latin typeface="Arial" panose="020B0604020202020204" pitchFamily="34" charset="0"/>
              </a:rPr>
              <a:t>Downtown Pittsburgh </a:t>
            </a:r>
            <a:r>
              <a:rPr lang="en-US" sz="1400" dirty="0">
                <a:solidFill>
                  <a:srgbClr val="000000"/>
                </a:solidFill>
                <a:latin typeface="Arial" panose="020B0604020202020204" pitchFamily="34" charset="0"/>
              </a:rPr>
              <a:t>– We will ride the </a:t>
            </a:r>
            <a:r>
              <a:rPr lang="en-US" sz="1400" b="1" i="1" dirty="0">
                <a:solidFill>
                  <a:srgbClr val="FF0000"/>
                </a:solidFill>
                <a:latin typeface="Arial" panose="020B0604020202020204" pitchFamily="34" charset="0"/>
              </a:rPr>
              <a:t>Three Rivers Heritage trail </a:t>
            </a:r>
            <a:r>
              <a:rPr lang="en-US" sz="1400" dirty="0">
                <a:solidFill>
                  <a:srgbClr val="000000"/>
                </a:solidFill>
                <a:latin typeface="Arial" panose="020B0604020202020204" pitchFamily="34" charset="0"/>
              </a:rPr>
              <a:t>along the banks of the Monongahela, Allegheny, and Ohio Rivers.</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MP150 – The GAP trail officially ends at </a:t>
            </a:r>
            <a:r>
              <a:rPr lang="en-US" sz="1400" b="1" i="1" dirty="0">
                <a:solidFill>
                  <a:srgbClr val="FF0000"/>
                </a:solidFill>
                <a:latin typeface="Arial" panose="020B0604020202020204" pitchFamily="34" charset="0"/>
              </a:rPr>
              <a:t>Point State Park</a:t>
            </a:r>
            <a:r>
              <a:rPr lang="en-US" sz="1400" dirty="0">
                <a:solidFill>
                  <a:srgbClr val="000000"/>
                </a:solidFill>
                <a:latin typeface="Arial" panose="020B0604020202020204" pitchFamily="34" charset="0"/>
              </a:rPr>
              <a:t> where the 3 rivers meet.  A beautiful fountain, great views of the rivers, and remains of forts are within the park.</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Duquesne Incline - </a:t>
            </a:r>
          </a:p>
          <a:p>
            <a:pPr marL="173038" indent="-173038">
              <a:buFont typeface="Arial" panose="020B0604020202020204" pitchFamily="34" charset="0"/>
              <a:buChar char="•"/>
            </a:pPr>
            <a:r>
              <a:rPr lang="en-US" sz="1400" dirty="0">
                <a:solidFill>
                  <a:srgbClr val="000000"/>
                </a:solidFill>
                <a:latin typeface="Arial" panose="020B0604020202020204" pitchFamily="34" charset="0"/>
              </a:rPr>
              <a:t>SpringHill Suites – Mt. Lebanon, PA – right next to light rail line which we will take to the Pirates game tomorrow.</a:t>
            </a:r>
          </a:p>
        </p:txBody>
      </p:sp>
      <p:sp>
        <p:nvSpPr>
          <p:cNvPr id="2" name="Rectangle 1">
            <a:extLst>
              <a:ext uri="{FF2B5EF4-FFF2-40B4-BE49-F238E27FC236}">
                <a16:creationId xmlns:a16="http://schemas.microsoft.com/office/drawing/2014/main" id="{B082D4F5-45CA-4A92-881F-8F85AD18D97E}"/>
              </a:ext>
            </a:extLst>
          </p:cNvPr>
          <p:cNvSpPr/>
          <p:nvPr/>
        </p:nvSpPr>
        <p:spPr>
          <a:xfrm>
            <a:off x="9065438" y="694944"/>
            <a:ext cx="3126562" cy="600164"/>
          </a:xfrm>
          <a:prstGeom prst="rect">
            <a:avLst/>
          </a:prstGeom>
          <a:solidFill>
            <a:schemeClr val="bg1"/>
          </a:solidFill>
        </p:spPr>
        <p:txBody>
          <a:bodyPr wrap="square">
            <a:spAutoFit/>
          </a:bodyPr>
          <a:lstStyle/>
          <a:p>
            <a:r>
              <a:rPr lang="en-US" sz="1200" b="1" u="sng" dirty="0"/>
              <a:t>Hot Metal Bridge </a:t>
            </a:r>
            <a:r>
              <a:rPr lang="en-US" sz="1200" dirty="0"/>
              <a:t>into Pittsburgh - By </a:t>
            </a:r>
            <a:r>
              <a:rPr lang="en-US" sz="1200" dirty="0" err="1"/>
              <a:t>Dllu</a:t>
            </a:r>
            <a:r>
              <a:rPr lang="en-US" sz="1200" dirty="0"/>
              <a:t> - Own work, CC BY-SA 4.0, </a:t>
            </a:r>
            <a:r>
              <a:rPr lang="en-US" sz="900" dirty="0">
                <a:hlinkClick r:id="rId4"/>
              </a:rPr>
              <a:t>https://commons.wikimedia.org/w/index.php?curid=47782007</a:t>
            </a:r>
            <a:r>
              <a:rPr lang="en-US" sz="900" dirty="0"/>
              <a:t> </a:t>
            </a:r>
            <a:endParaRPr lang="en-US" sz="1200" dirty="0"/>
          </a:p>
        </p:txBody>
      </p:sp>
      <p:pic>
        <p:nvPicPr>
          <p:cNvPr id="7" name="Picture 6">
            <a:extLst>
              <a:ext uri="{FF2B5EF4-FFF2-40B4-BE49-F238E27FC236}">
                <a16:creationId xmlns:a16="http://schemas.microsoft.com/office/drawing/2014/main" id="{A299C13F-9B74-4483-8BE8-85C984A7CC36}"/>
              </a:ext>
            </a:extLst>
          </p:cNvPr>
          <p:cNvPicPr>
            <a:picLocks noChangeAspect="1"/>
          </p:cNvPicPr>
          <p:nvPr/>
        </p:nvPicPr>
        <p:blipFill rotWithShape="1">
          <a:blip r:embed="rId5">
            <a:extLst>
              <a:ext uri="{28A0092B-C50C-407E-A947-70E740481C1C}">
                <a14:useLocalDpi xmlns:a14="http://schemas.microsoft.com/office/drawing/2010/main" val="0"/>
              </a:ext>
            </a:extLst>
          </a:blip>
          <a:srcRect l="19758" t="9522" r="11167" b="37532"/>
          <a:stretch/>
        </p:blipFill>
        <p:spPr>
          <a:xfrm>
            <a:off x="8540496" y="0"/>
            <a:ext cx="3681336" cy="750125"/>
          </a:xfrm>
          <a:prstGeom prst="rect">
            <a:avLst/>
          </a:prstGeom>
        </p:spPr>
      </p:pic>
      <p:sp>
        <p:nvSpPr>
          <p:cNvPr id="10" name="Rectangle 9">
            <a:extLst>
              <a:ext uri="{FF2B5EF4-FFF2-40B4-BE49-F238E27FC236}">
                <a16:creationId xmlns:a16="http://schemas.microsoft.com/office/drawing/2014/main" id="{C10E1619-3BE6-4DD6-BF23-26426F7B6FA8}"/>
              </a:ext>
            </a:extLst>
          </p:cNvPr>
          <p:cNvSpPr/>
          <p:nvPr/>
        </p:nvSpPr>
        <p:spPr>
          <a:xfrm>
            <a:off x="7440433" y="6433863"/>
            <a:ext cx="4546437" cy="307777"/>
          </a:xfrm>
          <a:prstGeom prst="rect">
            <a:avLst/>
          </a:prstGeom>
        </p:spPr>
        <p:txBody>
          <a:bodyPr wrap="none">
            <a:spAutoFit/>
          </a:bodyPr>
          <a:lstStyle/>
          <a:p>
            <a:r>
              <a:rPr lang="en-US" sz="1400" b="1" i="1" dirty="0">
                <a:solidFill>
                  <a:srgbClr val="FF0000"/>
                </a:solidFill>
                <a:latin typeface="Arial" panose="020B0604020202020204" pitchFamily="34" charset="0"/>
              </a:rPr>
              <a:t>See expanded view of Pittsburgh area on next slide</a:t>
            </a:r>
            <a:endParaRPr lang="en-US" sz="1400" dirty="0"/>
          </a:p>
        </p:txBody>
      </p:sp>
    </p:spTree>
    <p:extLst>
      <p:ext uri="{BB962C8B-B14F-4D97-AF65-F5344CB8AC3E}">
        <p14:creationId xmlns:p14="http://schemas.microsoft.com/office/powerpoint/2010/main" val="88850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0BCD3C-9211-4F4D-B06B-DCDD07397912}"/>
              </a:ext>
            </a:extLst>
          </p:cNvPr>
          <p:cNvPicPr>
            <a:picLocks noChangeAspect="1"/>
          </p:cNvPicPr>
          <p:nvPr/>
        </p:nvPicPr>
        <p:blipFill>
          <a:blip r:embed="rId2"/>
          <a:stretch>
            <a:fillRect/>
          </a:stretch>
        </p:blipFill>
        <p:spPr>
          <a:xfrm>
            <a:off x="1164336" y="-9044"/>
            <a:ext cx="11027664" cy="6867044"/>
          </a:xfrm>
          <a:prstGeom prst="rect">
            <a:avLst/>
          </a:prstGeom>
        </p:spPr>
      </p:pic>
      <p:sp>
        <p:nvSpPr>
          <p:cNvPr id="3" name="TextBox 2">
            <a:extLst>
              <a:ext uri="{FF2B5EF4-FFF2-40B4-BE49-F238E27FC236}">
                <a16:creationId xmlns:a16="http://schemas.microsoft.com/office/drawing/2014/main" id="{2DD33F51-F218-4BAE-B9EC-BBECBD89CD0F}"/>
              </a:ext>
            </a:extLst>
          </p:cNvPr>
          <p:cNvSpPr txBox="1"/>
          <p:nvPr/>
        </p:nvSpPr>
        <p:spPr>
          <a:xfrm>
            <a:off x="0" y="566928"/>
            <a:ext cx="1243584" cy="4247317"/>
          </a:xfrm>
          <a:prstGeom prst="rect">
            <a:avLst/>
          </a:prstGeom>
          <a:noFill/>
        </p:spPr>
        <p:txBody>
          <a:bodyPr wrap="square" rtlCol="0">
            <a:spAutoFit/>
          </a:bodyPr>
          <a:lstStyle/>
          <a:p>
            <a:r>
              <a:rPr lang="en-US" dirty="0"/>
              <a:t>It could be a big group, although some cyclists listed aren’t certain yet.  It looks like we will have at least 12 and maybe more.</a:t>
            </a:r>
          </a:p>
        </p:txBody>
      </p:sp>
      <p:sp>
        <p:nvSpPr>
          <p:cNvPr id="4" name="Rectangle 3">
            <a:extLst>
              <a:ext uri="{FF2B5EF4-FFF2-40B4-BE49-F238E27FC236}">
                <a16:creationId xmlns:a16="http://schemas.microsoft.com/office/drawing/2014/main" id="{FD63D1AB-DE6C-4639-9039-0C536F4A4593}"/>
              </a:ext>
            </a:extLst>
          </p:cNvPr>
          <p:cNvSpPr/>
          <p:nvPr/>
        </p:nvSpPr>
        <p:spPr>
          <a:xfrm>
            <a:off x="0" y="5213854"/>
            <a:ext cx="1224928" cy="1077218"/>
          </a:xfrm>
          <a:prstGeom prst="rect">
            <a:avLst/>
          </a:prstGeom>
        </p:spPr>
        <p:txBody>
          <a:bodyPr wrap="square">
            <a:spAutoFit/>
          </a:bodyPr>
          <a:lstStyle/>
          <a:p>
            <a:pPr algn="ctr"/>
            <a:r>
              <a:rPr lang="en-US" sz="1600" b="1" i="1" dirty="0">
                <a:solidFill>
                  <a:srgbClr val="FF0000"/>
                </a:solidFill>
              </a:rPr>
              <a:t>See spreadsheet for more details</a:t>
            </a:r>
            <a:endParaRPr lang="en-US" sz="1600" dirty="0"/>
          </a:p>
        </p:txBody>
      </p:sp>
    </p:spTree>
    <p:extLst>
      <p:ext uri="{BB962C8B-B14F-4D97-AF65-F5344CB8AC3E}">
        <p14:creationId xmlns:p14="http://schemas.microsoft.com/office/powerpoint/2010/main" val="798432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DDCEE-912E-408E-8E9C-C677F148AF36}"/>
              </a:ext>
            </a:extLst>
          </p:cNvPr>
          <p:cNvPicPr>
            <a:picLocks noChangeAspect="1"/>
          </p:cNvPicPr>
          <p:nvPr/>
        </p:nvPicPr>
        <p:blipFill>
          <a:blip r:embed="rId2"/>
          <a:stretch>
            <a:fillRect/>
          </a:stretch>
        </p:blipFill>
        <p:spPr>
          <a:xfrm>
            <a:off x="725424" y="562356"/>
            <a:ext cx="11466576" cy="5733288"/>
          </a:xfrm>
          <a:prstGeom prst="rect">
            <a:avLst/>
          </a:prstGeom>
        </p:spPr>
      </p:pic>
      <p:pic>
        <p:nvPicPr>
          <p:cNvPr id="5" name="Picture 4">
            <a:extLst>
              <a:ext uri="{FF2B5EF4-FFF2-40B4-BE49-F238E27FC236}">
                <a16:creationId xmlns:a16="http://schemas.microsoft.com/office/drawing/2014/main" id="{B08B3544-B662-4C5C-9EF2-BD33A1B37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1483"/>
            <a:ext cx="5202936" cy="3296517"/>
          </a:xfrm>
          <a:prstGeom prst="rect">
            <a:avLst/>
          </a:prstGeom>
        </p:spPr>
      </p:pic>
      <p:sp>
        <p:nvSpPr>
          <p:cNvPr id="4" name="Rectangle 3">
            <a:extLst>
              <a:ext uri="{FF2B5EF4-FFF2-40B4-BE49-F238E27FC236}">
                <a16:creationId xmlns:a16="http://schemas.microsoft.com/office/drawing/2014/main" id="{99FD14F2-A045-459E-8636-E43939EA504D}"/>
              </a:ext>
            </a:extLst>
          </p:cNvPr>
          <p:cNvSpPr/>
          <p:nvPr/>
        </p:nvSpPr>
        <p:spPr>
          <a:xfrm>
            <a:off x="0" y="12706"/>
            <a:ext cx="2064989" cy="400110"/>
          </a:xfrm>
          <a:prstGeom prst="rect">
            <a:avLst/>
          </a:prstGeom>
        </p:spPr>
        <p:txBody>
          <a:bodyPr wrap="none">
            <a:spAutoFit/>
          </a:bodyPr>
          <a:lstStyle/>
          <a:p>
            <a:r>
              <a:rPr lang="en-US" sz="2000" b="1" i="1" u="sng" dirty="0">
                <a:solidFill>
                  <a:srgbClr val="FF0000"/>
                </a:solidFill>
                <a:latin typeface="Arial" panose="020B0604020202020204" pitchFamily="34" charset="0"/>
              </a:rPr>
              <a:t>Pittsburgh area</a:t>
            </a:r>
            <a:endParaRPr lang="en-US" sz="2000" u="sng" dirty="0"/>
          </a:p>
        </p:txBody>
      </p:sp>
    </p:spTree>
    <p:extLst>
      <p:ext uri="{BB962C8B-B14F-4D97-AF65-F5344CB8AC3E}">
        <p14:creationId xmlns:p14="http://schemas.microsoft.com/office/powerpoint/2010/main" val="2982031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B8DD8-736A-4918-A6AB-0261DAA2FC00}"/>
              </a:ext>
            </a:extLst>
          </p:cNvPr>
          <p:cNvSpPr/>
          <p:nvPr/>
        </p:nvSpPr>
        <p:spPr>
          <a:xfrm>
            <a:off x="0" y="0"/>
            <a:ext cx="5358384" cy="1077218"/>
          </a:xfrm>
          <a:prstGeom prst="rect">
            <a:avLst/>
          </a:prstGeom>
        </p:spPr>
        <p:txBody>
          <a:bodyPr wrap="square">
            <a:spAutoFit/>
          </a:bodyPr>
          <a:lstStyle/>
          <a:p>
            <a:r>
              <a:rPr lang="en-US" sz="1600" b="1" i="1" u="sng" dirty="0">
                <a:solidFill>
                  <a:srgbClr val="0000FF"/>
                </a:solidFill>
                <a:latin typeface="Arial" panose="020B0604020202020204" pitchFamily="34" charset="0"/>
              </a:rPr>
              <a:t>Point State Park</a:t>
            </a:r>
            <a:r>
              <a:rPr lang="en-US" sz="1600" b="1" i="1" dirty="0">
                <a:solidFill>
                  <a:srgbClr val="0000FF"/>
                </a:solidFill>
                <a:latin typeface="Arial" panose="020B0604020202020204" pitchFamily="34" charset="0"/>
              </a:rPr>
              <a:t> </a:t>
            </a:r>
            <a:r>
              <a:rPr lang="en-US" sz="1600" dirty="0">
                <a:latin typeface="Arial" panose="020B0604020202020204" pitchFamily="34" charset="0"/>
              </a:rPr>
              <a:t>is a Pennsylvania state park on 36 acres in Downtown Pittsburgh at the confluence of the Allegheny and Monongahela rivers, forming the Ohio River. </a:t>
            </a:r>
            <a:r>
              <a:rPr lang="en-US" sz="1050" dirty="0">
                <a:latin typeface="Arial" panose="020B0604020202020204" pitchFamily="34" charset="0"/>
                <a:hlinkClick r:id="rId2"/>
              </a:rPr>
              <a:t>https://en.wikipedia.org/wiki/Point_State_Park</a:t>
            </a:r>
            <a:r>
              <a:rPr lang="en-US" sz="1050" dirty="0">
                <a:latin typeface="Arial" panose="020B0604020202020204" pitchFamily="34" charset="0"/>
              </a:rPr>
              <a:t> </a:t>
            </a:r>
            <a:endParaRPr lang="en-US" sz="1600" dirty="0"/>
          </a:p>
        </p:txBody>
      </p:sp>
      <p:pic>
        <p:nvPicPr>
          <p:cNvPr id="10" name="Picture 9">
            <a:extLst>
              <a:ext uri="{FF2B5EF4-FFF2-40B4-BE49-F238E27FC236}">
                <a16:creationId xmlns:a16="http://schemas.microsoft.com/office/drawing/2014/main" id="{B9635589-A673-486B-AA59-26B8FAB08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0582"/>
            <a:ext cx="5358384" cy="4026906"/>
          </a:xfrm>
          <a:prstGeom prst="rect">
            <a:avLst/>
          </a:prstGeom>
        </p:spPr>
      </p:pic>
      <p:sp>
        <p:nvSpPr>
          <p:cNvPr id="11" name="Rectangle 10">
            <a:extLst>
              <a:ext uri="{FF2B5EF4-FFF2-40B4-BE49-F238E27FC236}">
                <a16:creationId xmlns:a16="http://schemas.microsoft.com/office/drawing/2014/main" id="{4E33322D-58FE-4E6F-ADA1-DE176BD1B80F}"/>
              </a:ext>
            </a:extLst>
          </p:cNvPr>
          <p:cNvSpPr/>
          <p:nvPr/>
        </p:nvSpPr>
        <p:spPr>
          <a:xfrm>
            <a:off x="0" y="5042118"/>
            <a:ext cx="5495544" cy="1815882"/>
          </a:xfrm>
          <a:prstGeom prst="rect">
            <a:avLst/>
          </a:prstGeom>
        </p:spPr>
        <p:txBody>
          <a:bodyPr wrap="square">
            <a:spAutoFit/>
          </a:bodyPr>
          <a:lstStyle/>
          <a:p>
            <a:r>
              <a:rPr lang="en-US" sz="1400" dirty="0">
                <a:solidFill>
                  <a:srgbClr val="222222"/>
                </a:solidFill>
                <a:latin typeface="Arial" panose="020B0604020202020204" pitchFamily="34" charset="0"/>
              </a:rPr>
              <a:t>The park also includes the outlines and remains of two of the oldest structures in Pittsburgh, </a:t>
            </a:r>
            <a:r>
              <a:rPr lang="en-US" sz="1400" dirty="0">
                <a:solidFill>
                  <a:srgbClr val="0645AD"/>
                </a:solidFill>
                <a:latin typeface="Arial" panose="020B0604020202020204" pitchFamily="34" charset="0"/>
                <a:hlinkClick r:id="rId4" tooltip="Fort Pitt (Pennsylvania)"/>
              </a:rPr>
              <a:t>Fort Pitt</a:t>
            </a:r>
            <a:r>
              <a:rPr lang="en-US" sz="1400" dirty="0">
                <a:solidFill>
                  <a:srgbClr val="222222"/>
                </a:solidFill>
                <a:latin typeface="Arial" panose="020B0604020202020204" pitchFamily="34" charset="0"/>
              </a:rPr>
              <a:t> and </a:t>
            </a:r>
            <a:r>
              <a:rPr lang="en-US" sz="1400" dirty="0">
                <a:solidFill>
                  <a:srgbClr val="0645AD"/>
                </a:solidFill>
                <a:latin typeface="Arial" panose="020B0604020202020204" pitchFamily="34" charset="0"/>
                <a:hlinkClick r:id="rId5" tooltip="Fort Duquesne"/>
              </a:rPr>
              <a:t>Fort Duquesne</a:t>
            </a:r>
            <a:r>
              <a:rPr lang="en-US" sz="1400" dirty="0">
                <a:solidFill>
                  <a:srgbClr val="222222"/>
                </a:solidFill>
                <a:latin typeface="Arial" panose="020B0604020202020204" pitchFamily="34" charset="0"/>
              </a:rPr>
              <a:t>. The </a:t>
            </a:r>
            <a:r>
              <a:rPr lang="en-US" sz="1400" dirty="0">
                <a:solidFill>
                  <a:srgbClr val="0645AD"/>
                </a:solidFill>
                <a:latin typeface="Arial" panose="020B0604020202020204" pitchFamily="34" charset="0"/>
                <a:hlinkClick r:id="rId6" tooltip="Fort Pitt Museum"/>
              </a:rPr>
              <a:t>Fort Pitt Museum</a:t>
            </a:r>
            <a:r>
              <a:rPr lang="en-US" sz="1400" dirty="0">
                <a:solidFill>
                  <a:srgbClr val="222222"/>
                </a:solidFill>
                <a:latin typeface="Arial" panose="020B0604020202020204" pitchFamily="34" charset="0"/>
              </a:rPr>
              <a:t>, housed in the Monongahela </a:t>
            </a:r>
            <a:r>
              <a:rPr lang="en-US" sz="1400" dirty="0">
                <a:solidFill>
                  <a:srgbClr val="0645AD"/>
                </a:solidFill>
                <a:latin typeface="Arial" panose="020B0604020202020204" pitchFamily="34" charset="0"/>
                <a:hlinkClick r:id="rId7" tooltip="Bastion"/>
              </a:rPr>
              <a:t>Bastion</a:t>
            </a:r>
            <a:r>
              <a:rPr lang="en-US" sz="1400" dirty="0">
                <a:solidFill>
                  <a:srgbClr val="222222"/>
                </a:solidFill>
                <a:latin typeface="Arial" panose="020B0604020202020204" pitchFamily="34" charset="0"/>
              </a:rPr>
              <a:t> of Fort Pitt, commemorates the </a:t>
            </a:r>
            <a:r>
              <a:rPr lang="en-US" sz="1400" dirty="0">
                <a:solidFill>
                  <a:srgbClr val="0645AD"/>
                </a:solidFill>
                <a:latin typeface="Arial" panose="020B0604020202020204" pitchFamily="34" charset="0"/>
                <a:hlinkClick r:id="rId8" tooltip="French and Indian War"/>
              </a:rPr>
              <a:t>French and Indian War</a:t>
            </a:r>
            <a:r>
              <a:rPr lang="en-US" sz="1400" dirty="0">
                <a:solidFill>
                  <a:srgbClr val="222222"/>
                </a:solidFill>
                <a:latin typeface="Arial" panose="020B0604020202020204" pitchFamily="34" charset="0"/>
              </a:rPr>
              <a:t> (1754–63), in which the area soon to become Pittsburgh was a </a:t>
            </a:r>
            <a:r>
              <a:rPr lang="en-US" sz="1400" dirty="0">
                <a:solidFill>
                  <a:srgbClr val="0645AD"/>
                </a:solidFill>
                <a:latin typeface="Arial" panose="020B0604020202020204" pitchFamily="34" charset="0"/>
                <a:hlinkClick r:id="rId9" tooltip="French and Indian War"/>
              </a:rPr>
              <a:t>major battlefield</a:t>
            </a:r>
            <a:r>
              <a:rPr lang="en-US" sz="1400" dirty="0">
                <a:solidFill>
                  <a:srgbClr val="222222"/>
                </a:solidFill>
                <a:latin typeface="Arial" panose="020B0604020202020204" pitchFamily="34" charset="0"/>
              </a:rPr>
              <a:t>. It was designated a </a:t>
            </a:r>
            <a:r>
              <a:rPr lang="en-US" sz="1400" dirty="0">
                <a:solidFill>
                  <a:srgbClr val="0645AD"/>
                </a:solidFill>
                <a:latin typeface="Arial" panose="020B0604020202020204" pitchFamily="34" charset="0"/>
                <a:hlinkClick r:id="rId10" tooltip="National Historic Landmark"/>
              </a:rPr>
              <a:t>National Historic Landmark</a:t>
            </a:r>
            <a:r>
              <a:rPr lang="en-US" sz="1400" dirty="0">
                <a:solidFill>
                  <a:srgbClr val="222222"/>
                </a:solidFill>
                <a:latin typeface="Arial" panose="020B0604020202020204" pitchFamily="34" charset="0"/>
              </a:rPr>
              <a:t> in 1960 for its role in the strategic struggles between Native Americans, French colonists, and British colonists, for control of the Ohio River watershed.</a:t>
            </a:r>
            <a:endParaRPr lang="en-US" sz="1400" dirty="0"/>
          </a:p>
        </p:txBody>
      </p:sp>
      <p:pic>
        <p:nvPicPr>
          <p:cNvPr id="12" name="Picture 11">
            <a:extLst>
              <a:ext uri="{FF2B5EF4-FFF2-40B4-BE49-F238E27FC236}">
                <a16:creationId xmlns:a16="http://schemas.microsoft.com/office/drawing/2014/main" id="{98913F89-FC17-4571-97B1-2FD3511FF399}"/>
              </a:ext>
            </a:extLst>
          </p:cNvPr>
          <p:cNvPicPr>
            <a:picLocks noChangeAspect="1"/>
          </p:cNvPicPr>
          <p:nvPr/>
        </p:nvPicPr>
        <p:blipFill>
          <a:blip r:embed="rId11"/>
          <a:stretch>
            <a:fillRect/>
          </a:stretch>
        </p:blipFill>
        <p:spPr>
          <a:xfrm>
            <a:off x="6096000" y="1077218"/>
            <a:ext cx="4670927" cy="5780782"/>
          </a:xfrm>
          <a:prstGeom prst="rect">
            <a:avLst/>
          </a:prstGeom>
        </p:spPr>
      </p:pic>
      <p:sp>
        <p:nvSpPr>
          <p:cNvPr id="13" name="Rectangle 12">
            <a:extLst>
              <a:ext uri="{FF2B5EF4-FFF2-40B4-BE49-F238E27FC236}">
                <a16:creationId xmlns:a16="http://schemas.microsoft.com/office/drawing/2014/main" id="{DC152793-5DA4-4278-B09D-FD333258DA03}"/>
              </a:ext>
            </a:extLst>
          </p:cNvPr>
          <p:cNvSpPr/>
          <p:nvPr/>
        </p:nvSpPr>
        <p:spPr>
          <a:xfrm>
            <a:off x="6184392" y="0"/>
            <a:ext cx="6096000" cy="1077218"/>
          </a:xfrm>
          <a:prstGeom prst="rect">
            <a:avLst/>
          </a:prstGeom>
        </p:spPr>
        <p:txBody>
          <a:bodyPr>
            <a:spAutoFit/>
          </a:bodyPr>
          <a:lstStyle/>
          <a:p>
            <a:r>
              <a:rPr lang="en-US" sz="1600" dirty="0">
                <a:latin typeface="Arial" panose="020B0604020202020204" pitchFamily="34" charset="0"/>
              </a:rPr>
              <a:t>The </a:t>
            </a:r>
            <a:r>
              <a:rPr lang="en-US" sz="1600" b="1" i="1" u="sng" dirty="0">
                <a:solidFill>
                  <a:srgbClr val="0000FF"/>
                </a:solidFill>
                <a:latin typeface="Arial" panose="020B0604020202020204" pitchFamily="34" charset="0"/>
              </a:rPr>
              <a:t>Three Rivers Heritage Trail</a:t>
            </a:r>
            <a:r>
              <a:rPr lang="en-US" sz="1600" dirty="0">
                <a:latin typeface="Arial" panose="020B0604020202020204" pitchFamily="34" charset="0"/>
              </a:rPr>
              <a:t> is a multi-use riverfront trail system in the Pittsburgh region. This 24-mile nonlinear trail has segments on both banks of Pittsburgh’s three rivers with access to city neighborhoods, business districts, and local attractions.</a:t>
            </a:r>
          </a:p>
        </p:txBody>
      </p:sp>
      <p:sp>
        <p:nvSpPr>
          <p:cNvPr id="14" name="Rectangle 13">
            <a:extLst>
              <a:ext uri="{FF2B5EF4-FFF2-40B4-BE49-F238E27FC236}">
                <a16:creationId xmlns:a16="http://schemas.microsoft.com/office/drawing/2014/main" id="{C8574253-72C0-4C90-A4A2-F4FE3D04341B}"/>
              </a:ext>
            </a:extLst>
          </p:cNvPr>
          <p:cNvSpPr/>
          <p:nvPr/>
        </p:nvSpPr>
        <p:spPr>
          <a:xfrm>
            <a:off x="6096000" y="6596390"/>
            <a:ext cx="6096000" cy="261610"/>
          </a:xfrm>
          <a:prstGeom prst="rect">
            <a:avLst/>
          </a:prstGeom>
          <a:solidFill>
            <a:schemeClr val="bg1"/>
          </a:solidFill>
        </p:spPr>
        <p:txBody>
          <a:bodyPr>
            <a:spAutoFit/>
          </a:bodyPr>
          <a:lstStyle/>
          <a:p>
            <a:pPr algn="r"/>
            <a:r>
              <a:rPr lang="en-US" sz="1100" dirty="0">
                <a:hlinkClick r:id="rId12"/>
              </a:rPr>
              <a:t>https://friendsoftheriverfront.org/trails/three-rivers-heritage-trail/</a:t>
            </a:r>
            <a:r>
              <a:rPr lang="en-US" sz="1100" dirty="0"/>
              <a:t> </a:t>
            </a:r>
          </a:p>
        </p:txBody>
      </p:sp>
      <p:sp>
        <p:nvSpPr>
          <p:cNvPr id="15" name="Rectangle 14">
            <a:extLst>
              <a:ext uri="{FF2B5EF4-FFF2-40B4-BE49-F238E27FC236}">
                <a16:creationId xmlns:a16="http://schemas.microsoft.com/office/drawing/2014/main" id="{0F5DA473-5AC5-4A1C-88CB-7B450F083A5A}"/>
              </a:ext>
            </a:extLst>
          </p:cNvPr>
          <p:cNvSpPr/>
          <p:nvPr/>
        </p:nvSpPr>
        <p:spPr>
          <a:xfrm>
            <a:off x="10836057" y="4819376"/>
            <a:ext cx="1355943" cy="830997"/>
          </a:xfrm>
          <a:prstGeom prst="rect">
            <a:avLst/>
          </a:prstGeom>
        </p:spPr>
        <p:txBody>
          <a:bodyPr wrap="square">
            <a:spAutoFit/>
          </a:bodyPr>
          <a:lstStyle/>
          <a:p>
            <a:r>
              <a:rPr lang="en-US" sz="1600" b="1" i="1" dirty="0">
                <a:solidFill>
                  <a:srgbClr val="FF0000"/>
                </a:solidFill>
                <a:latin typeface="Arial" panose="020B0604020202020204" pitchFamily="34" charset="0"/>
              </a:rPr>
              <a:t>Follow link below for online map</a:t>
            </a:r>
            <a:endParaRPr lang="en-US" sz="1600" b="1" i="1" dirty="0">
              <a:solidFill>
                <a:srgbClr val="FF0000"/>
              </a:solidFill>
            </a:endParaRPr>
          </a:p>
        </p:txBody>
      </p:sp>
    </p:spTree>
    <p:extLst>
      <p:ext uri="{BB962C8B-B14F-4D97-AF65-F5344CB8AC3E}">
        <p14:creationId xmlns:p14="http://schemas.microsoft.com/office/powerpoint/2010/main" val="871446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1107EE-461E-42D0-9028-D4052164B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1592" y="647700"/>
            <a:ext cx="6390408" cy="6197594"/>
          </a:xfrm>
          <a:prstGeom prst="rect">
            <a:avLst/>
          </a:prstGeom>
        </p:spPr>
      </p:pic>
      <p:sp>
        <p:nvSpPr>
          <p:cNvPr id="7" name="Rectangle 6">
            <a:extLst>
              <a:ext uri="{FF2B5EF4-FFF2-40B4-BE49-F238E27FC236}">
                <a16:creationId xmlns:a16="http://schemas.microsoft.com/office/drawing/2014/main" id="{BFE5C9FD-2A4C-4B26-A9B6-ED9B770684FA}"/>
              </a:ext>
            </a:extLst>
          </p:cNvPr>
          <p:cNvSpPr/>
          <p:nvPr/>
        </p:nvSpPr>
        <p:spPr>
          <a:xfrm>
            <a:off x="0" y="12706"/>
            <a:ext cx="5801592" cy="4224233"/>
          </a:xfrm>
          <a:prstGeom prst="rect">
            <a:avLst/>
          </a:prstGeom>
        </p:spPr>
        <p:txBody>
          <a:bodyPr wrap="square">
            <a:spAutoFit/>
          </a:bodyPr>
          <a:lstStyle/>
          <a:p>
            <a:r>
              <a:rPr lang="en-US" sz="2400" b="1" u="sng" dirty="0">
                <a:solidFill>
                  <a:srgbClr val="0000FF"/>
                </a:solidFill>
                <a:latin typeface="&amp;quot"/>
              </a:rPr>
              <a:t>Duquesne Incline</a:t>
            </a:r>
          </a:p>
          <a:p>
            <a:r>
              <a:rPr lang="en-US" sz="1600" dirty="0">
                <a:solidFill>
                  <a:srgbClr val="0000FF"/>
                </a:solidFill>
                <a:latin typeface="Arial" panose="020B0604020202020204" pitchFamily="34" charset="0"/>
              </a:rPr>
              <a:t>The Duquesne Incline is an inclined plane railroad located near Pittsburgh's South Side neighborhood and scaling Mt. Washington. Designed by Samuel </a:t>
            </a:r>
            <a:r>
              <a:rPr lang="en-US" sz="1600" dirty="0" err="1">
                <a:solidFill>
                  <a:srgbClr val="0000FF"/>
                </a:solidFill>
                <a:latin typeface="Arial" panose="020B0604020202020204" pitchFamily="34" charset="0"/>
              </a:rPr>
              <a:t>Diescher</a:t>
            </a:r>
            <a:r>
              <a:rPr lang="en-US" sz="1600" dirty="0">
                <a:solidFill>
                  <a:srgbClr val="0000FF"/>
                </a:solidFill>
                <a:latin typeface="Arial" panose="020B0604020202020204" pitchFamily="34" charset="0"/>
              </a:rPr>
              <a:t>, the incline was completed in 1877 and is 800 feet long, 400 feet in height, and is inclined at a 30-degree angle. It has an unusual track gauge of 5 ft. </a:t>
            </a:r>
            <a:r>
              <a:rPr lang="en-US" sz="1200" dirty="0">
                <a:solidFill>
                  <a:srgbClr val="0000FF"/>
                </a:solidFill>
                <a:latin typeface="Arial" panose="020B0604020202020204" pitchFamily="34" charset="0"/>
                <a:hlinkClick r:id="rId3"/>
              </a:rPr>
              <a:t>https://en.wikipedia.org/wiki/Duquesne_Incline</a:t>
            </a:r>
            <a:r>
              <a:rPr lang="en-US" sz="1200" dirty="0">
                <a:solidFill>
                  <a:srgbClr val="0000FF"/>
                </a:solidFill>
                <a:latin typeface="Arial" panose="020B0604020202020204" pitchFamily="34" charset="0"/>
              </a:rPr>
              <a:t> </a:t>
            </a:r>
            <a:endParaRPr lang="en-US" dirty="0">
              <a:solidFill>
                <a:srgbClr val="0000FF"/>
              </a:solidFill>
              <a:latin typeface="Arial" panose="020B0604020202020204" pitchFamily="34" charset="0"/>
            </a:endParaRPr>
          </a:p>
          <a:p>
            <a:endParaRPr lang="en-US" sz="1050" b="0" i="0" u="none" strike="noStrike" dirty="0">
              <a:solidFill>
                <a:srgbClr val="0000FF"/>
              </a:solidFill>
              <a:effectLst/>
              <a:latin typeface="Arial" panose="020B0604020202020204" pitchFamily="34" charset="0"/>
            </a:endParaRPr>
          </a:p>
          <a:p>
            <a:r>
              <a:rPr lang="en-US" sz="1200" b="1" dirty="0"/>
              <a:t>Hours:  </a:t>
            </a:r>
            <a:r>
              <a:rPr lang="en-US" sz="1200" dirty="0"/>
              <a:t>Monday through Saturday:  5:30 a.m. to 12:30 a.m.</a:t>
            </a:r>
          </a:p>
          <a:p>
            <a:r>
              <a:rPr lang="en-US" sz="1200" dirty="0"/>
              <a:t>Sundays and Holidays:  7:00 a.m. to 12:30 a.m.</a:t>
            </a:r>
          </a:p>
          <a:p>
            <a:r>
              <a:rPr lang="en-US" sz="1200" b="1" dirty="0"/>
              <a:t>FARES</a:t>
            </a:r>
            <a:r>
              <a:rPr lang="en-US" sz="1200" dirty="0"/>
              <a:t>:</a:t>
            </a:r>
          </a:p>
          <a:p>
            <a:r>
              <a:rPr lang="en-US" sz="1200" dirty="0"/>
              <a:t>Adults (Ages 12-64) $2.50 Each Way or $5.00 Round Trip</a:t>
            </a:r>
          </a:p>
          <a:p>
            <a:r>
              <a:rPr lang="en-US" sz="1200" b="1" dirty="0"/>
              <a:t>GROUP RATES:</a:t>
            </a:r>
            <a:r>
              <a:rPr lang="en-US" sz="1200" dirty="0"/>
              <a:t/>
            </a:r>
            <a:br>
              <a:rPr lang="en-US" sz="1200" dirty="0"/>
            </a:br>
            <a:r>
              <a:rPr lang="en-US" sz="1200" dirty="0"/>
              <a:t>Group Rates are Valid for Any Group of Ten or More People</a:t>
            </a:r>
          </a:p>
          <a:p>
            <a:r>
              <a:rPr lang="en-US" sz="1200" dirty="0"/>
              <a:t>Adults (Ages 12-64) $1.75 Each Way or $3.50 Round Trip</a:t>
            </a:r>
          </a:p>
          <a:p>
            <a:endParaRPr lang="en-US" sz="1200" dirty="0"/>
          </a:p>
          <a:p>
            <a:r>
              <a:rPr lang="en-US" sz="1400" dirty="0"/>
              <a:t>Riders of The </a:t>
            </a:r>
            <a:r>
              <a:rPr lang="en-US" sz="1400" b="1" dirty="0"/>
              <a:t>Duquesne Incline</a:t>
            </a:r>
            <a:r>
              <a:rPr lang="en-US" sz="1400" dirty="0"/>
              <a:t> may take a bicycle with them, on the </a:t>
            </a:r>
            <a:r>
              <a:rPr lang="en-US" sz="1400" b="1" dirty="0"/>
              <a:t>Incline</a:t>
            </a:r>
            <a:r>
              <a:rPr lang="en-US" sz="1400" dirty="0"/>
              <a:t> cable car, for an additional cash fare(i.e. the bicycle patron would then pay two fares, for transport of self and bicycle). </a:t>
            </a:r>
            <a:r>
              <a:rPr lang="en-US" sz="1200" b="1" dirty="0"/>
              <a:t>incline</a:t>
            </a:r>
            <a:r>
              <a:rPr lang="en-US" sz="1200" dirty="0"/>
              <a:t>dplane.tripod.com/</a:t>
            </a:r>
            <a:r>
              <a:rPr lang="en-US" sz="1200" b="1" dirty="0"/>
              <a:t>bike</a:t>
            </a:r>
            <a:r>
              <a:rPr lang="en-US" sz="1200" dirty="0"/>
              <a:t>.htm </a:t>
            </a:r>
            <a:endParaRPr lang="en-US" b="0" i="0" u="none" strike="noStrike" dirty="0">
              <a:solidFill>
                <a:srgbClr val="0000FF"/>
              </a:solidFill>
              <a:effectLst/>
              <a:latin typeface="Arial" panose="020B0604020202020204" pitchFamily="34" charset="0"/>
            </a:endParaRPr>
          </a:p>
        </p:txBody>
      </p:sp>
      <p:sp>
        <p:nvSpPr>
          <p:cNvPr id="2" name="Rectangle 1">
            <a:extLst>
              <a:ext uri="{FF2B5EF4-FFF2-40B4-BE49-F238E27FC236}">
                <a16:creationId xmlns:a16="http://schemas.microsoft.com/office/drawing/2014/main" id="{95F160EC-F229-4199-A991-FCFCA1045BF7}"/>
              </a:ext>
            </a:extLst>
          </p:cNvPr>
          <p:cNvSpPr/>
          <p:nvPr/>
        </p:nvSpPr>
        <p:spPr>
          <a:xfrm>
            <a:off x="0" y="4236939"/>
            <a:ext cx="2066925" cy="2308324"/>
          </a:xfrm>
          <a:prstGeom prst="rect">
            <a:avLst/>
          </a:prstGeom>
        </p:spPr>
        <p:txBody>
          <a:bodyPr wrap="square">
            <a:spAutoFit/>
          </a:bodyPr>
          <a:lstStyle/>
          <a:p>
            <a:r>
              <a:rPr lang="en-US" b="1" i="1" dirty="0">
                <a:solidFill>
                  <a:srgbClr val="FF0000"/>
                </a:solidFill>
                <a:latin typeface="&amp;quot"/>
              </a:rPr>
              <a:t>We could lock bikes at the bottom and ride it round trip or ride it to the top with bikes and continue on to the hotel from the top (a shortcut)!</a:t>
            </a:r>
          </a:p>
        </p:txBody>
      </p:sp>
      <p:pic>
        <p:nvPicPr>
          <p:cNvPr id="4" name="Picture 3">
            <a:extLst>
              <a:ext uri="{FF2B5EF4-FFF2-40B4-BE49-F238E27FC236}">
                <a16:creationId xmlns:a16="http://schemas.microsoft.com/office/drawing/2014/main" id="{66A0B4A2-D002-415D-AAE6-2CE035F62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732" y="4249645"/>
            <a:ext cx="3170759" cy="2378069"/>
          </a:xfrm>
          <a:prstGeom prst="rect">
            <a:avLst/>
          </a:prstGeom>
        </p:spPr>
      </p:pic>
      <p:sp>
        <p:nvSpPr>
          <p:cNvPr id="5" name="Rectangle 4">
            <a:extLst>
              <a:ext uri="{FF2B5EF4-FFF2-40B4-BE49-F238E27FC236}">
                <a16:creationId xmlns:a16="http://schemas.microsoft.com/office/drawing/2014/main" id="{8099E61F-4EA2-4423-A870-DBA820F36EA8}"/>
              </a:ext>
            </a:extLst>
          </p:cNvPr>
          <p:cNvSpPr/>
          <p:nvPr/>
        </p:nvSpPr>
        <p:spPr>
          <a:xfrm>
            <a:off x="5734050" y="0"/>
            <a:ext cx="6457950" cy="707886"/>
          </a:xfrm>
          <a:prstGeom prst="rect">
            <a:avLst/>
          </a:prstGeom>
        </p:spPr>
        <p:txBody>
          <a:bodyPr wrap="square">
            <a:spAutoFit/>
          </a:bodyPr>
          <a:lstStyle/>
          <a:p>
            <a:r>
              <a:rPr lang="en-US" sz="2000" b="1" i="1" dirty="0">
                <a:solidFill>
                  <a:srgbClr val="FF0000"/>
                </a:solidFill>
                <a:latin typeface="&amp;quot"/>
              </a:rPr>
              <a:t>If time allows, we might ride the Duquesne Incline for a unique view of Pittsburgh!  </a:t>
            </a:r>
            <a:endParaRPr lang="en-US" sz="2800" b="1" u="sng" dirty="0">
              <a:solidFill>
                <a:srgbClr val="0000FF"/>
              </a:solidFill>
              <a:latin typeface="&amp;quot"/>
            </a:endParaRPr>
          </a:p>
        </p:txBody>
      </p:sp>
      <p:sp>
        <p:nvSpPr>
          <p:cNvPr id="8" name="Rectangle 7">
            <a:extLst>
              <a:ext uri="{FF2B5EF4-FFF2-40B4-BE49-F238E27FC236}">
                <a16:creationId xmlns:a16="http://schemas.microsoft.com/office/drawing/2014/main" id="{72FF24F5-237A-430E-82F0-B91954368383}"/>
              </a:ext>
            </a:extLst>
          </p:cNvPr>
          <p:cNvSpPr/>
          <p:nvPr/>
        </p:nvSpPr>
        <p:spPr>
          <a:xfrm>
            <a:off x="2169384" y="6627714"/>
            <a:ext cx="3529749" cy="276999"/>
          </a:xfrm>
          <a:prstGeom prst="rect">
            <a:avLst/>
          </a:prstGeom>
        </p:spPr>
        <p:txBody>
          <a:bodyPr wrap="none">
            <a:spAutoFit/>
          </a:bodyPr>
          <a:lstStyle/>
          <a:p>
            <a:r>
              <a:rPr lang="en-US" sz="1200" dirty="0">
                <a:hlinkClick r:id="rId5"/>
              </a:rPr>
              <a:t>http://www.bikepgh.org/resources-3/bikesontransit/</a:t>
            </a:r>
            <a:r>
              <a:rPr lang="en-US" sz="1200" dirty="0"/>
              <a:t> </a:t>
            </a:r>
          </a:p>
        </p:txBody>
      </p:sp>
    </p:spTree>
    <p:extLst>
      <p:ext uri="{BB962C8B-B14F-4D97-AF65-F5344CB8AC3E}">
        <p14:creationId xmlns:p14="http://schemas.microsoft.com/office/powerpoint/2010/main" val="1732054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2D3DF3-15ED-49FD-B34B-3778B6CDB6C0}"/>
              </a:ext>
            </a:extLst>
          </p:cNvPr>
          <p:cNvSpPr txBox="1"/>
          <p:nvPr/>
        </p:nvSpPr>
        <p:spPr>
          <a:xfrm>
            <a:off x="0" y="0"/>
            <a:ext cx="3986784" cy="2062103"/>
          </a:xfrm>
          <a:prstGeom prst="rect">
            <a:avLst/>
          </a:prstGeom>
          <a:solidFill>
            <a:schemeClr val="bg1"/>
          </a:solidFill>
          <a:ln w="28575">
            <a:solidFill>
              <a:srgbClr val="0000FF"/>
            </a:solidFill>
          </a:ln>
        </p:spPr>
        <p:txBody>
          <a:bodyPr wrap="square" rtlCol="0">
            <a:spAutoFit/>
          </a:bodyPr>
          <a:lstStyle/>
          <a:p>
            <a:r>
              <a:rPr lang="en-US" sz="2000" b="1" dirty="0">
                <a:solidFill>
                  <a:srgbClr val="0000FF"/>
                </a:solidFill>
              </a:rPr>
              <a:t>Day 8 – Sunday, May 13</a:t>
            </a:r>
          </a:p>
          <a:p>
            <a:pPr marL="173038" indent="-173038">
              <a:buFont typeface="Arial" panose="020B0604020202020204" pitchFamily="34" charset="0"/>
              <a:buChar char="•"/>
            </a:pPr>
            <a:r>
              <a:rPr lang="en-US" dirty="0">
                <a:solidFill>
                  <a:srgbClr val="0000FF"/>
                </a:solidFill>
              </a:rPr>
              <a:t>Day trip to explore Pittsburgh from SpringHill Suites Motel (Lebanon, PA) – details to be added later</a:t>
            </a:r>
          </a:p>
          <a:p>
            <a:pPr marL="173038" indent="-173038">
              <a:buFont typeface="Arial" panose="020B0604020202020204" pitchFamily="34" charset="0"/>
              <a:buChar char="•"/>
            </a:pPr>
            <a:r>
              <a:rPr lang="en-US" dirty="0">
                <a:solidFill>
                  <a:srgbClr val="0000FF"/>
                </a:solidFill>
              </a:rPr>
              <a:t>AM:  Loop through Pittsburgh</a:t>
            </a:r>
          </a:p>
          <a:p>
            <a:pPr marL="173038" indent="-173038">
              <a:buFont typeface="Arial" panose="020B0604020202020204" pitchFamily="34" charset="0"/>
              <a:buChar char="•"/>
            </a:pPr>
            <a:r>
              <a:rPr lang="en-US" dirty="0">
                <a:solidFill>
                  <a:srgbClr val="0000FF"/>
                </a:solidFill>
              </a:rPr>
              <a:t>PM:  Take light rail to </a:t>
            </a:r>
            <a:r>
              <a:rPr lang="en-US" b="1" i="1" dirty="0">
                <a:solidFill>
                  <a:srgbClr val="FF0000"/>
                </a:solidFill>
              </a:rPr>
              <a:t>Pittsburgh Pirates </a:t>
            </a:r>
            <a:r>
              <a:rPr lang="en-US" dirty="0">
                <a:solidFill>
                  <a:srgbClr val="0000FF"/>
                </a:solidFill>
              </a:rPr>
              <a:t>Game (leave bikes in motel) </a:t>
            </a:r>
          </a:p>
        </p:txBody>
      </p:sp>
      <p:grpSp>
        <p:nvGrpSpPr>
          <p:cNvPr id="7" name="Group 6">
            <a:extLst>
              <a:ext uri="{FF2B5EF4-FFF2-40B4-BE49-F238E27FC236}">
                <a16:creationId xmlns:a16="http://schemas.microsoft.com/office/drawing/2014/main" id="{91F502EF-7A3E-4A39-A6D8-D9A9D708C20F}"/>
              </a:ext>
            </a:extLst>
          </p:cNvPr>
          <p:cNvGrpSpPr/>
          <p:nvPr/>
        </p:nvGrpSpPr>
        <p:grpSpPr>
          <a:xfrm>
            <a:off x="10746" y="2232746"/>
            <a:ext cx="3733747" cy="2509942"/>
            <a:chOff x="10746" y="2232746"/>
            <a:chExt cx="3733747" cy="2509942"/>
          </a:xfrm>
        </p:grpSpPr>
        <p:pic>
          <p:nvPicPr>
            <p:cNvPr id="5" name="Picture 4">
              <a:extLst>
                <a:ext uri="{FF2B5EF4-FFF2-40B4-BE49-F238E27FC236}">
                  <a16:creationId xmlns:a16="http://schemas.microsoft.com/office/drawing/2014/main" id="{FB90B449-39B1-41A3-99AF-A3DC20B3F776}"/>
                </a:ext>
              </a:extLst>
            </p:cNvPr>
            <p:cNvPicPr>
              <a:picLocks noChangeAspect="1"/>
            </p:cNvPicPr>
            <p:nvPr/>
          </p:nvPicPr>
          <p:blipFill>
            <a:blip r:embed="rId2"/>
            <a:stretch>
              <a:fillRect/>
            </a:stretch>
          </p:blipFill>
          <p:spPr>
            <a:xfrm>
              <a:off x="10746" y="2602078"/>
              <a:ext cx="3733747" cy="2062102"/>
            </a:xfrm>
            <a:prstGeom prst="rect">
              <a:avLst/>
            </a:prstGeom>
          </p:spPr>
        </p:pic>
        <p:sp>
          <p:nvSpPr>
            <p:cNvPr id="6" name="TextBox 5">
              <a:extLst>
                <a:ext uri="{FF2B5EF4-FFF2-40B4-BE49-F238E27FC236}">
                  <a16:creationId xmlns:a16="http://schemas.microsoft.com/office/drawing/2014/main" id="{85F15D35-5637-4FDD-8732-AE89E6E959C2}"/>
                </a:ext>
              </a:extLst>
            </p:cNvPr>
            <p:cNvSpPr txBox="1"/>
            <p:nvPr/>
          </p:nvSpPr>
          <p:spPr>
            <a:xfrm>
              <a:off x="10746" y="2232746"/>
              <a:ext cx="3729169" cy="369332"/>
            </a:xfrm>
            <a:prstGeom prst="rect">
              <a:avLst/>
            </a:prstGeom>
            <a:noFill/>
          </p:spPr>
          <p:txBody>
            <a:bodyPr wrap="square" rtlCol="0">
              <a:spAutoFit/>
            </a:bodyPr>
            <a:lstStyle/>
            <a:p>
              <a:pPr algn="ctr"/>
              <a:r>
                <a:rPr lang="en-US" dirty="0"/>
                <a:t>Pittsburgh Pirates</a:t>
              </a:r>
            </a:p>
          </p:txBody>
        </p:sp>
        <p:sp>
          <p:nvSpPr>
            <p:cNvPr id="2" name="Rectangle 1">
              <a:extLst>
                <a:ext uri="{FF2B5EF4-FFF2-40B4-BE49-F238E27FC236}">
                  <a16:creationId xmlns:a16="http://schemas.microsoft.com/office/drawing/2014/main" id="{B72518E1-F0A9-4BFF-9AF1-46FEF4E72FC8}"/>
                </a:ext>
              </a:extLst>
            </p:cNvPr>
            <p:cNvSpPr/>
            <p:nvPr/>
          </p:nvSpPr>
          <p:spPr>
            <a:xfrm>
              <a:off x="128016" y="4050792"/>
              <a:ext cx="3374136" cy="5394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C4B4F0-8ACF-42FF-AA00-7BBA6BA4DD0B}"/>
                </a:ext>
              </a:extLst>
            </p:cNvPr>
            <p:cNvSpPr/>
            <p:nvPr/>
          </p:nvSpPr>
          <p:spPr>
            <a:xfrm>
              <a:off x="10746" y="2232746"/>
              <a:ext cx="3729170" cy="2509942"/>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F27E8DD9-BE3F-43C7-B418-1D9206C54FDD}"/>
              </a:ext>
            </a:extLst>
          </p:cNvPr>
          <p:cNvSpPr txBox="1"/>
          <p:nvPr/>
        </p:nvSpPr>
        <p:spPr>
          <a:xfrm>
            <a:off x="4533900" y="107721"/>
            <a:ext cx="7165616" cy="923330"/>
          </a:xfrm>
          <a:prstGeom prst="rect">
            <a:avLst/>
          </a:prstGeom>
          <a:noFill/>
        </p:spPr>
        <p:txBody>
          <a:bodyPr wrap="none" rtlCol="0">
            <a:spAutoFit/>
          </a:bodyPr>
          <a:lstStyle/>
          <a:p>
            <a:r>
              <a:rPr lang="en-US" dirty="0"/>
              <a:t>See next slide for light rail details</a:t>
            </a:r>
          </a:p>
          <a:p>
            <a:r>
              <a:rPr lang="en-US" dirty="0"/>
              <a:t>Still working on the optional trip to explore Pittsburgh on Sunday morning.</a:t>
            </a:r>
          </a:p>
          <a:p>
            <a:r>
              <a:rPr lang="en-US" dirty="0"/>
              <a:t>More details later!</a:t>
            </a:r>
          </a:p>
        </p:txBody>
      </p:sp>
      <p:sp>
        <p:nvSpPr>
          <p:cNvPr id="9" name="Rectangle 8">
            <a:extLst>
              <a:ext uri="{FF2B5EF4-FFF2-40B4-BE49-F238E27FC236}">
                <a16:creationId xmlns:a16="http://schemas.microsoft.com/office/drawing/2014/main" id="{7165E234-DDDD-4D83-B5EC-344B544DDF4B}"/>
              </a:ext>
            </a:extLst>
          </p:cNvPr>
          <p:cNvSpPr/>
          <p:nvPr/>
        </p:nvSpPr>
        <p:spPr>
          <a:xfrm>
            <a:off x="-15166" y="5103674"/>
            <a:ext cx="4142232" cy="1754326"/>
          </a:xfrm>
          <a:prstGeom prst="rect">
            <a:avLst/>
          </a:prstGeom>
        </p:spPr>
        <p:txBody>
          <a:bodyPr wrap="square">
            <a:spAutoFit/>
          </a:bodyPr>
          <a:lstStyle/>
          <a:p>
            <a:r>
              <a:rPr lang="en-US" b="1" i="1" dirty="0">
                <a:solidFill>
                  <a:srgbClr val="FF0000"/>
                </a:solidFill>
                <a:latin typeface="Helvetica Neue"/>
              </a:rPr>
              <a:t>2018 Washington Nationals regular season single game tickets will go on sale on Thursday, March 1.</a:t>
            </a:r>
          </a:p>
          <a:p>
            <a:r>
              <a:rPr lang="en-US" b="1" i="1" dirty="0">
                <a:solidFill>
                  <a:srgbClr val="0000FF"/>
                </a:solidFill>
              </a:rPr>
              <a:t>2018 Philadelphia Phillies Single Game tickets are scheduled to go on sale at 9 a.m. ET on Feb. 15. </a:t>
            </a:r>
          </a:p>
        </p:txBody>
      </p:sp>
      <p:pic>
        <p:nvPicPr>
          <p:cNvPr id="10" name="Picture 9">
            <a:extLst>
              <a:ext uri="{FF2B5EF4-FFF2-40B4-BE49-F238E27FC236}">
                <a16:creationId xmlns:a16="http://schemas.microsoft.com/office/drawing/2014/main" id="{1833EFD6-1C6D-4A60-9FCD-097B4950FF84}"/>
              </a:ext>
            </a:extLst>
          </p:cNvPr>
          <p:cNvPicPr>
            <a:picLocks noChangeAspect="1"/>
          </p:cNvPicPr>
          <p:nvPr/>
        </p:nvPicPr>
        <p:blipFill>
          <a:blip r:embed="rId3"/>
          <a:stretch>
            <a:fillRect/>
          </a:stretch>
        </p:blipFill>
        <p:spPr>
          <a:xfrm>
            <a:off x="7147830" y="1571641"/>
            <a:ext cx="5033424" cy="5286359"/>
          </a:xfrm>
          <a:prstGeom prst="rect">
            <a:avLst/>
          </a:prstGeom>
          <a:solidFill>
            <a:schemeClr val="bg1"/>
          </a:solidFill>
          <a:ln w="28575">
            <a:solidFill>
              <a:srgbClr val="0000FF"/>
            </a:solidFill>
          </a:ln>
        </p:spPr>
      </p:pic>
      <p:pic>
        <p:nvPicPr>
          <p:cNvPr id="11" name="Picture 10">
            <a:extLst>
              <a:ext uri="{FF2B5EF4-FFF2-40B4-BE49-F238E27FC236}">
                <a16:creationId xmlns:a16="http://schemas.microsoft.com/office/drawing/2014/main" id="{10B887CF-2019-46A6-AE44-F7E93C175160}"/>
              </a:ext>
            </a:extLst>
          </p:cNvPr>
          <p:cNvPicPr>
            <a:picLocks noChangeAspect="1"/>
          </p:cNvPicPr>
          <p:nvPr/>
        </p:nvPicPr>
        <p:blipFill>
          <a:blip r:embed="rId4"/>
          <a:stretch>
            <a:fillRect/>
          </a:stretch>
        </p:blipFill>
        <p:spPr>
          <a:xfrm>
            <a:off x="4152978" y="2578325"/>
            <a:ext cx="2816462" cy="2741447"/>
          </a:xfrm>
          <a:prstGeom prst="rect">
            <a:avLst/>
          </a:prstGeom>
        </p:spPr>
      </p:pic>
      <p:sp>
        <p:nvSpPr>
          <p:cNvPr id="12" name="Rectangle 11">
            <a:extLst>
              <a:ext uri="{FF2B5EF4-FFF2-40B4-BE49-F238E27FC236}">
                <a16:creationId xmlns:a16="http://schemas.microsoft.com/office/drawing/2014/main" id="{84F6B337-182D-4AB1-80F6-123459E3DEF8}"/>
              </a:ext>
            </a:extLst>
          </p:cNvPr>
          <p:cNvSpPr/>
          <p:nvPr/>
        </p:nvSpPr>
        <p:spPr>
          <a:xfrm>
            <a:off x="4140782" y="1538228"/>
            <a:ext cx="2828658" cy="1077218"/>
          </a:xfrm>
          <a:prstGeom prst="rect">
            <a:avLst/>
          </a:prstGeom>
        </p:spPr>
        <p:txBody>
          <a:bodyPr wrap="square">
            <a:spAutoFit/>
          </a:bodyPr>
          <a:lstStyle/>
          <a:p>
            <a:r>
              <a:rPr lang="en-US" sz="1600" b="1" i="1" dirty="0">
                <a:solidFill>
                  <a:srgbClr val="FF0000"/>
                </a:solidFill>
                <a:latin typeface="Helvetica Neue"/>
              </a:rPr>
              <a:t>Springhill Suites in Mt. Lebanon is right next to the Mt. Lebanon light rail station.</a:t>
            </a:r>
            <a:endParaRPr lang="en-US" sz="1600" dirty="0"/>
          </a:p>
        </p:txBody>
      </p:sp>
    </p:spTree>
    <p:extLst>
      <p:ext uri="{BB962C8B-B14F-4D97-AF65-F5344CB8AC3E}">
        <p14:creationId xmlns:p14="http://schemas.microsoft.com/office/powerpoint/2010/main" val="1281096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2D3DF3-15ED-49FD-B34B-3778B6CDB6C0}"/>
              </a:ext>
            </a:extLst>
          </p:cNvPr>
          <p:cNvSpPr txBox="1"/>
          <p:nvPr/>
        </p:nvSpPr>
        <p:spPr>
          <a:xfrm>
            <a:off x="0" y="0"/>
            <a:ext cx="6819900" cy="1231106"/>
          </a:xfrm>
          <a:prstGeom prst="rect">
            <a:avLst/>
          </a:prstGeom>
          <a:noFill/>
          <a:ln w="28575">
            <a:solidFill>
              <a:srgbClr val="0000FF"/>
            </a:solidFill>
          </a:ln>
        </p:spPr>
        <p:txBody>
          <a:bodyPr wrap="square" rtlCol="0">
            <a:spAutoFit/>
          </a:bodyPr>
          <a:lstStyle/>
          <a:p>
            <a:r>
              <a:rPr lang="en-US" sz="2000" b="1" dirty="0">
                <a:solidFill>
                  <a:srgbClr val="0000FF"/>
                </a:solidFill>
              </a:rPr>
              <a:t>Taking light rail (the “T”) to the Pittsburgh Pirates game</a:t>
            </a:r>
          </a:p>
          <a:p>
            <a:pPr marL="173038" indent="-173038">
              <a:buFont typeface="Arial" panose="020B0604020202020204" pitchFamily="34" charset="0"/>
              <a:buChar char="•"/>
            </a:pPr>
            <a:r>
              <a:rPr lang="en-US" dirty="0">
                <a:solidFill>
                  <a:srgbClr val="0000FF"/>
                </a:solidFill>
              </a:rPr>
              <a:t>We can explore Pittsburgh (or relax in the motel) and then take light rail to PNC Park for the game (leave bikes in the motel).</a:t>
            </a:r>
          </a:p>
          <a:p>
            <a:pPr marL="173038" indent="-173038">
              <a:buFont typeface="Arial" panose="020B0604020202020204" pitchFamily="34" charset="0"/>
              <a:buChar char="•"/>
            </a:pPr>
            <a:r>
              <a:rPr lang="en-US" dirty="0">
                <a:solidFill>
                  <a:srgbClr val="0000FF"/>
                </a:solidFill>
              </a:rPr>
              <a:t>Catch the light rail around noon for the 1:35 ball game? </a:t>
            </a:r>
          </a:p>
        </p:txBody>
      </p:sp>
      <p:pic>
        <p:nvPicPr>
          <p:cNvPr id="4" name="Picture 3">
            <a:extLst>
              <a:ext uri="{FF2B5EF4-FFF2-40B4-BE49-F238E27FC236}">
                <a16:creationId xmlns:a16="http://schemas.microsoft.com/office/drawing/2014/main" id="{C86B3FA8-AEAC-46EC-B934-AF1DCAF594FB}"/>
              </a:ext>
            </a:extLst>
          </p:cNvPr>
          <p:cNvPicPr>
            <a:picLocks noChangeAspect="1"/>
          </p:cNvPicPr>
          <p:nvPr/>
        </p:nvPicPr>
        <p:blipFill rotWithShape="1">
          <a:blip r:embed="rId2"/>
          <a:srcRect l="7662" r="7280"/>
          <a:stretch/>
        </p:blipFill>
        <p:spPr>
          <a:xfrm>
            <a:off x="7533773" y="0"/>
            <a:ext cx="4658227" cy="6858000"/>
          </a:xfrm>
          <a:prstGeom prst="rect">
            <a:avLst/>
          </a:prstGeom>
          <a:noFill/>
          <a:ln w="28575">
            <a:solidFill>
              <a:srgbClr val="0000FF"/>
            </a:solidFill>
          </a:ln>
        </p:spPr>
      </p:pic>
      <p:sp>
        <p:nvSpPr>
          <p:cNvPr id="2" name="Rectangle 1">
            <a:extLst>
              <a:ext uri="{FF2B5EF4-FFF2-40B4-BE49-F238E27FC236}">
                <a16:creationId xmlns:a16="http://schemas.microsoft.com/office/drawing/2014/main" id="{11BCDE06-C7A1-4963-8C37-51FDFFB7CABD}"/>
              </a:ext>
            </a:extLst>
          </p:cNvPr>
          <p:cNvSpPr/>
          <p:nvPr/>
        </p:nvSpPr>
        <p:spPr>
          <a:xfrm>
            <a:off x="7724274" y="5774048"/>
            <a:ext cx="847789" cy="32316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3BCD2EA-09C9-42E2-BBCF-1A8242154FD7}"/>
              </a:ext>
            </a:extLst>
          </p:cNvPr>
          <p:cNvSpPr txBox="1"/>
          <p:nvPr/>
        </p:nvSpPr>
        <p:spPr>
          <a:xfrm>
            <a:off x="9291419" y="5154394"/>
            <a:ext cx="1438712" cy="646331"/>
          </a:xfrm>
          <a:prstGeom prst="rect">
            <a:avLst/>
          </a:prstGeom>
          <a:solidFill>
            <a:schemeClr val="bg1"/>
          </a:solidFill>
          <a:ln w="28575">
            <a:solidFill>
              <a:srgbClr val="0000FF"/>
            </a:solidFill>
          </a:ln>
        </p:spPr>
        <p:txBody>
          <a:bodyPr wrap="square" rtlCol="0">
            <a:spAutoFit/>
          </a:bodyPr>
          <a:lstStyle/>
          <a:p>
            <a:pPr algn="ctr"/>
            <a:r>
              <a:rPr lang="en-US" sz="1200" b="1" i="1" dirty="0"/>
              <a:t>Spring Hill Suites</a:t>
            </a:r>
          </a:p>
          <a:p>
            <a:pPr algn="ctr"/>
            <a:r>
              <a:rPr lang="en-US" sz="1200" b="1" i="1" dirty="0"/>
              <a:t>(next to Mt. Lebanon Station)</a:t>
            </a:r>
          </a:p>
        </p:txBody>
      </p:sp>
      <p:cxnSp>
        <p:nvCxnSpPr>
          <p:cNvPr id="10" name="Straight Arrow Connector 9">
            <a:extLst>
              <a:ext uri="{FF2B5EF4-FFF2-40B4-BE49-F238E27FC236}">
                <a16:creationId xmlns:a16="http://schemas.microsoft.com/office/drawing/2014/main" id="{6254481F-DB9F-4E50-B910-D19A8DE26747}"/>
              </a:ext>
            </a:extLst>
          </p:cNvPr>
          <p:cNvCxnSpPr>
            <a:cxnSpLocks/>
            <a:stCxn id="5" idx="1"/>
          </p:cNvCxnSpPr>
          <p:nvPr/>
        </p:nvCxnSpPr>
        <p:spPr>
          <a:xfrm flipH="1">
            <a:off x="8572063" y="5477560"/>
            <a:ext cx="719356" cy="27489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5EE89C8-386B-474A-8D4A-62820B4CEA5A}"/>
              </a:ext>
            </a:extLst>
          </p:cNvPr>
          <p:cNvSpPr/>
          <p:nvPr/>
        </p:nvSpPr>
        <p:spPr>
          <a:xfrm>
            <a:off x="-15946" y="1273778"/>
            <a:ext cx="3163009" cy="5863144"/>
          </a:xfrm>
          <a:prstGeom prst="rect">
            <a:avLst/>
          </a:prstGeom>
        </p:spPr>
        <p:txBody>
          <a:bodyPr wrap="square">
            <a:spAutoFit/>
          </a:bodyPr>
          <a:lstStyle/>
          <a:p>
            <a:r>
              <a:rPr lang="en-US" dirty="0">
                <a:solidFill>
                  <a:srgbClr val="000000"/>
                </a:solidFill>
                <a:latin typeface="Arial" panose="020B0604020202020204" pitchFamily="34" charset="0"/>
              </a:rPr>
              <a:t>The "T" provides easy access to downtown for those fans living in the South Hills. Get off at either the Wood Street or Gateway Center stations and walk across the Roberto Clemente Bridge (closed to traffic for ball games) to PNC Park.  Downtown and the bridge are festive and full of vendors on game days.</a:t>
            </a:r>
          </a:p>
          <a:p>
            <a:r>
              <a:rPr lang="en-US" dirty="0">
                <a:solidFill>
                  <a:srgbClr val="000000"/>
                </a:solidFill>
                <a:latin typeface="Arial" panose="020B0604020202020204" pitchFamily="34" charset="0"/>
              </a:rPr>
              <a:t>Fans coming to PNC Park are able to take advantage of the FREE Light Rail Transit (or "T") service that significantly enhances the experience for fans coming to and leaving the ballpark.</a:t>
            </a:r>
          </a:p>
          <a:p>
            <a:r>
              <a:rPr lang="en-US" sz="1000" dirty="0">
                <a:solidFill>
                  <a:srgbClr val="000000"/>
                </a:solidFill>
                <a:latin typeface="Arial" panose="020B0604020202020204" pitchFamily="34" charset="0"/>
                <a:hlinkClick r:id="rId3"/>
              </a:rPr>
              <a:t>http://pittsburgh.pirates.mlb.com/pit/ballpark/parking_directions/index.jsp?content=public_transportation</a:t>
            </a:r>
            <a:r>
              <a:rPr lang="en-US" sz="1000" dirty="0">
                <a:solidFill>
                  <a:srgbClr val="000000"/>
                </a:solidFill>
                <a:latin typeface="Arial" panose="020B0604020202020204" pitchFamily="34" charset="0"/>
              </a:rPr>
              <a:t> </a:t>
            </a:r>
            <a:endParaRPr lang="en-US" sz="1000" b="0" i="0" u="none" strike="noStrike" dirty="0">
              <a:solidFill>
                <a:srgbClr val="000000"/>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7E3C0B39-EDFF-4600-8961-E88E416CE71F}"/>
              </a:ext>
            </a:extLst>
          </p:cNvPr>
          <p:cNvSpPr/>
          <p:nvPr/>
        </p:nvSpPr>
        <p:spPr>
          <a:xfrm>
            <a:off x="10467975" y="1510351"/>
            <a:ext cx="1152525" cy="40417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FD01121B-AD0C-44BB-99B6-CD98AC1C97A3}"/>
              </a:ext>
            </a:extLst>
          </p:cNvPr>
          <p:cNvSpPr txBox="1"/>
          <p:nvPr/>
        </p:nvSpPr>
        <p:spPr>
          <a:xfrm>
            <a:off x="9029263" y="1981496"/>
            <a:ext cx="1438712" cy="461665"/>
          </a:xfrm>
          <a:prstGeom prst="rect">
            <a:avLst/>
          </a:prstGeom>
          <a:solidFill>
            <a:schemeClr val="bg1"/>
          </a:solidFill>
          <a:ln w="28575">
            <a:solidFill>
              <a:srgbClr val="0000FF"/>
            </a:solidFill>
          </a:ln>
        </p:spPr>
        <p:txBody>
          <a:bodyPr wrap="square" rtlCol="0">
            <a:spAutoFit/>
          </a:bodyPr>
          <a:lstStyle/>
          <a:p>
            <a:pPr algn="ctr"/>
            <a:r>
              <a:rPr lang="en-US" sz="1200" b="1" i="1" dirty="0"/>
              <a:t>Exit at Wood Street or Gateway Center</a:t>
            </a:r>
          </a:p>
        </p:txBody>
      </p:sp>
      <p:cxnSp>
        <p:nvCxnSpPr>
          <p:cNvPr id="19" name="Straight Arrow Connector 18">
            <a:extLst>
              <a:ext uri="{FF2B5EF4-FFF2-40B4-BE49-F238E27FC236}">
                <a16:creationId xmlns:a16="http://schemas.microsoft.com/office/drawing/2014/main" id="{091055A4-9518-45BD-84EA-ED36BA9F3B67}"/>
              </a:ext>
            </a:extLst>
          </p:cNvPr>
          <p:cNvCxnSpPr>
            <a:cxnSpLocks/>
            <a:stCxn id="18" idx="0"/>
            <a:endCxn id="17" idx="1"/>
          </p:cNvCxnSpPr>
          <p:nvPr/>
        </p:nvCxnSpPr>
        <p:spPr>
          <a:xfrm flipV="1">
            <a:off x="9748619" y="1712438"/>
            <a:ext cx="719356" cy="26905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3E4E631-D118-4C58-B7E0-A9C8F44B5694}"/>
              </a:ext>
            </a:extLst>
          </p:cNvPr>
          <p:cNvGrpSpPr/>
          <p:nvPr/>
        </p:nvGrpSpPr>
        <p:grpSpPr>
          <a:xfrm>
            <a:off x="3147063" y="1356495"/>
            <a:ext cx="4350731" cy="5501505"/>
            <a:chOff x="3147063" y="1356495"/>
            <a:chExt cx="4350731" cy="5501505"/>
          </a:xfrm>
        </p:grpSpPr>
        <p:pic>
          <p:nvPicPr>
            <p:cNvPr id="22" name="Picture 21">
              <a:extLst>
                <a:ext uri="{FF2B5EF4-FFF2-40B4-BE49-F238E27FC236}">
                  <a16:creationId xmlns:a16="http://schemas.microsoft.com/office/drawing/2014/main" id="{A897CCBE-E818-4C79-9A95-2275D4D68EDE}"/>
                </a:ext>
              </a:extLst>
            </p:cNvPr>
            <p:cNvPicPr>
              <a:picLocks noChangeAspect="1"/>
            </p:cNvPicPr>
            <p:nvPr/>
          </p:nvPicPr>
          <p:blipFill>
            <a:blip r:embed="rId4"/>
            <a:stretch>
              <a:fillRect/>
            </a:stretch>
          </p:blipFill>
          <p:spPr>
            <a:xfrm>
              <a:off x="3147063" y="1356495"/>
              <a:ext cx="4350731" cy="5501505"/>
            </a:xfrm>
            <a:prstGeom prst="rect">
              <a:avLst/>
            </a:prstGeom>
            <a:noFill/>
            <a:ln w="28575">
              <a:solidFill>
                <a:srgbClr val="0000FF"/>
              </a:solidFill>
            </a:ln>
          </p:spPr>
        </p:pic>
        <p:sp>
          <p:nvSpPr>
            <p:cNvPr id="7" name="Rectangle 6">
              <a:extLst>
                <a:ext uri="{FF2B5EF4-FFF2-40B4-BE49-F238E27FC236}">
                  <a16:creationId xmlns:a16="http://schemas.microsoft.com/office/drawing/2014/main" id="{C51994AE-F5F9-4FB7-97A2-6B5643C10F3A}"/>
                </a:ext>
              </a:extLst>
            </p:cNvPr>
            <p:cNvSpPr/>
            <p:nvPr/>
          </p:nvSpPr>
          <p:spPr>
            <a:xfrm>
              <a:off x="4642553" y="2311412"/>
              <a:ext cx="252033" cy="8645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2079EB7-0F11-403F-B2EB-73B3E2C74BCC}"/>
                </a:ext>
              </a:extLst>
            </p:cNvPr>
            <p:cNvSpPr/>
            <p:nvPr/>
          </p:nvSpPr>
          <p:spPr>
            <a:xfrm>
              <a:off x="6731097" y="2452276"/>
              <a:ext cx="252034" cy="723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B7FD8F9-95AF-436C-B9A7-624E3E6C2D4A}"/>
                </a:ext>
              </a:extLst>
            </p:cNvPr>
            <p:cNvSpPr/>
            <p:nvPr/>
          </p:nvSpPr>
          <p:spPr>
            <a:xfrm>
              <a:off x="4390520" y="5752450"/>
              <a:ext cx="252033" cy="4787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0321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E720ED-8DA9-46C8-9AE9-5FBADC2F5CFC}"/>
              </a:ext>
            </a:extLst>
          </p:cNvPr>
          <p:cNvPicPr>
            <a:picLocks noChangeAspect="1"/>
          </p:cNvPicPr>
          <p:nvPr/>
        </p:nvPicPr>
        <p:blipFill>
          <a:blip r:embed="rId2"/>
          <a:stretch>
            <a:fillRect/>
          </a:stretch>
        </p:blipFill>
        <p:spPr>
          <a:xfrm>
            <a:off x="0" y="467254"/>
            <a:ext cx="12218297" cy="3351229"/>
          </a:xfrm>
          <a:prstGeom prst="rect">
            <a:avLst/>
          </a:prstGeom>
        </p:spPr>
      </p:pic>
      <p:sp>
        <p:nvSpPr>
          <p:cNvPr id="3" name="TextBox 2">
            <a:extLst>
              <a:ext uri="{FF2B5EF4-FFF2-40B4-BE49-F238E27FC236}">
                <a16:creationId xmlns:a16="http://schemas.microsoft.com/office/drawing/2014/main" id="{0466BA68-F0C9-4BCB-ABCE-165B516E3589}"/>
              </a:ext>
            </a:extLst>
          </p:cNvPr>
          <p:cNvSpPr txBox="1"/>
          <p:nvPr/>
        </p:nvSpPr>
        <p:spPr>
          <a:xfrm>
            <a:off x="0" y="0"/>
            <a:ext cx="4829784" cy="523220"/>
          </a:xfrm>
          <a:prstGeom prst="rect">
            <a:avLst/>
          </a:prstGeom>
          <a:noFill/>
        </p:spPr>
        <p:txBody>
          <a:bodyPr wrap="none" rtlCol="0">
            <a:spAutoFit/>
          </a:bodyPr>
          <a:lstStyle/>
          <a:p>
            <a:r>
              <a:rPr lang="en-US" sz="2800" b="1" dirty="0">
                <a:solidFill>
                  <a:srgbClr val="0000FF"/>
                </a:solidFill>
              </a:rPr>
              <a:t>Light rail in Pittsburgh (“the T”)</a:t>
            </a:r>
          </a:p>
        </p:txBody>
      </p:sp>
      <p:pic>
        <p:nvPicPr>
          <p:cNvPr id="5" name="Picture 4">
            <a:extLst>
              <a:ext uri="{FF2B5EF4-FFF2-40B4-BE49-F238E27FC236}">
                <a16:creationId xmlns:a16="http://schemas.microsoft.com/office/drawing/2014/main" id="{E91C9FB4-06E1-4EFE-A4A7-5E60E924E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269" y="3818483"/>
            <a:ext cx="5871030" cy="3039517"/>
          </a:xfrm>
          <a:prstGeom prst="rect">
            <a:avLst/>
          </a:prstGeom>
        </p:spPr>
      </p:pic>
      <p:sp>
        <p:nvSpPr>
          <p:cNvPr id="6" name="Rectangle 5">
            <a:extLst>
              <a:ext uri="{FF2B5EF4-FFF2-40B4-BE49-F238E27FC236}">
                <a16:creationId xmlns:a16="http://schemas.microsoft.com/office/drawing/2014/main" id="{919200E2-E383-42D9-983D-8281162629FA}"/>
              </a:ext>
            </a:extLst>
          </p:cNvPr>
          <p:cNvSpPr/>
          <p:nvPr/>
        </p:nvSpPr>
        <p:spPr>
          <a:xfrm>
            <a:off x="1894269" y="6586336"/>
            <a:ext cx="3163045" cy="261610"/>
          </a:xfrm>
          <a:prstGeom prst="rect">
            <a:avLst/>
          </a:prstGeom>
        </p:spPr>
        <p:txBody>
          <a:bodyPr wrap="none">
            <a:spAutoFit/>
          </a:bodyPr>
          <a:lstStyle/>
          <a:p>
            <a:r>
              <a:rPr lang="en-US" sz="1100" dirty="0">
                <a:hlinkClick r:id="rId4"/>
              </a:rPr>
              <a:t>https://en.wikipedia.org/wiki/Pittsburgh_Light_Rail</a:t>
            </a:r>
            <a:r>
              <a:rPr lang="en-US" sz="1100" dirty="0"/>
              <a:t> </a:t>
            </a:r>
          </a:p>
        </p:txBody>
      </p:sp>
      <p:sp>
        <p:nvSpPr>
          <p:cNvPr id="7" name="Rectangle 6">
            <a:extLst>
              <a:ext uri="{FF2B5EF4-FFF2-40B4-BE49-F238E27FC236}">
                <a16:creationId xmlns:a16="http://schemas.microsoft.com/office/drawing/2014/main" id="{31C3906D-70C6-4353-91C8-EC48BAD24C26}"/>
              </a:ext>
            </a:extLst>
          </p:cNvPr>
          <p:cNvSpPr/>
          <p:nvPr/>
        </p:nvSpPr>
        <p:spPr>
          <a:xfrm>
            <a:off x="8065383" y="4029075"/>
            <a:ext cx="3852829" cy="1323439"/>
          </a:xfrm>
          <a:prstGeom prst="rect">
            <a:avLst/>
          </a:prstGeom>
          <a:ln w="38100">
            <a:solidFill>
              <a:srgbClr val="FF0000"/>
            </a:solidFill>
          </a:ln>
        </p:spPr>
        <p:txBody>
          <a:bodyPr wrap="square">
            <a:spAutoFit/>
          </a:bodyPr>
          <a:lstStyle/>
          <a:p>
            <a:r>
              <a:rPr lang="en-US" sz="2000" b="1" i="1" dirty="0">
                <a:solidFill>
                  <a:srgbClr val="FF0000"/>
                </a:solidFill>
              </a:rPr>
              <a:t>It looks like we won’t need to take our bikes on the “T”, but they are allowed at all times in either direction.</a:t>
            </a:r>
          </a:p>
        </p:txBody>
      </p:sp>
    </p:spTree>
    <p:extLst>
      <p:ext uri="{BB962C8B-B14F-4D97-AF65-F5344CB8AC3E}">
        <p14:creationId xmlns:p14="http://schemas.microsoft.com/office/powerpoint/2010/main" val="3076077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7F1C194-E06E-463D-A348-40CBBC0D1015}"/>
              </a:ext>
            </a:extLst>
          </p:cNvPr>
          <p:cNvSpPr/>
          <p:nvPr/>
        </p:nvSpPr>
        <p:spPr>
          <a:xfrm>
            <a:off x="0" y="0"/>
            <a:ext cx="7516368" cy="2646878"/>
          </a:xfrm>
          <a:prstGeom prst="rect">
            <a:avLst/>
          </a:prstGeom>
        </p:spPr>
        <p:txBody>
          <a:bodyPr wrap="square">
            <a:spAutoFit/>
          </a:bodyPr>
          <a:lstStyle/>
          <a:p>
            <a:r>
              <a:rPr lang="en-US" sz="3200" b="1" i="1" u="sng" dirty="0">
                <a:solidFill>
                  <a:srgbClr val="0000FF"/>
                </a:solidFill>
              </a:rPr>
              <a:t>Pittsburgh Pirates</a:t>
            </a:r>
          </a:p>
          <a:p>
            <a:r>
              <a:rPr lang="en-US" sz="2000" b="1" i="1" dirty="0">
                <a:solidFill>
                  <a:srgbClr val="0000FF"/>
                </a:solidFill>
              </a:rPr>
              <a:t>PNC Park's prime location along the shore of the Allegheny River and adjacent to Federal Street takes advantage of scenic vistas of the downtown skyline and riverfront, as well as pedestrian and riverboat access, creating an exciting and dramatic urban sports venue. It also provides easy access for pedestrians crossing the Roberto Clemente bridge from downtown, as well as those arriving from the </a:t>
            </a:r>
            <a:r>
              <a:rPr lang="en-US" sz="2000" b="1" i="1" dirty="0" err="1">
                <a:solidFill>
                  <a:srgbClr val="0000FF"/>
                </a:solidFill>
              </a:rPr>
              <a:t>riverwalk</a:t>
            </a:r>
            <a:r>
              <a:rPr lang="en-US" sz="2000" b="1" i="1" dirty="0">
                <a:solidFill>
                  <a:srgbClr val="0000FF"/>
                </a:solidFill>
              </a:rPr>
              <a:t>.       </a:t>
            </a:r>
            <a:r>
              <a:rPr lang="en-US" sz="1400" dirty="0">
                <a:hlinkClick r:id="rId2"/>
              </a:rPr>
              <a:t>http://pittsburgh.pirates.mlb.com/pit/ballpark/index.jsp</a:t>
            </a:r>
            <a:r>
              <a:rPr lang="en-US" sz="1400" dirty="0"/>
              <a:t> </a:t>
            </a:r>
            <a:endParaRPr lang="en-US" sz="2000" dirty="0"/>
          </a:p>
        </p:txBody>
      </p:sp>
      <p:pic>
        <p:nvPicPr>
          <p:cNvPr id="3" name="Picture 2">
            <a:extLst>
              <a:ext uri="{FF2B5EF4-FFF2-40B4-BE49-F238E27FC236}">
                <a16:creationId xmlns:a16="http://schemas.microsoft.com/office/drawing/2014/main" id="{6E72CF6E-55EA-4E04-B9E4-BA5003195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9644"/>
            <a:ext cx="6980055" cy="2908356"/>
          </a:xfrm>
          <a:prstGeom prst="rect">
            <a:avLst/>
          </a:prstGeom>
        </p:spPr>
      </p:pic>
      <p:pic>
        <p:nvPicPr>
          <p:cNvPr id="6" name="Picture 5">
            <a:extLst>
              <a:ext uri="{FF2B5EF4-FFF2-40B4-BE49-F238E27FC236}">
                <a16:creationId xmlns:a16="http://schemas.microsoft.com/office/drawing/2014/main" id="{51213219-0433-4A7E-B205-E7E829655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368" y="1"/>
            <a:ext cx="4675631" cy="3118646"/>
          </a:xfrm>
          <a:prstGeom prst="rect">
            <a:avLst/>
          </a:prstGeom>
        </p:spPr>
      </p:pic>
      <p:sp>
        <p:nvSpPr>
          <p:cNvPr id="7" name="Rectangle 6">
            <a:extLst>
              <a:ext uri="{FF2B5EF4-FFF2-40B4-BE49-F238E27FC236}">
                <a16:creationId xmlns:a16="http://schemas.microsoft.com/office/drawing/2014/main" id="{CE8CA301-3B2D-4E90-BBFB-3394DB96988F}"/>
              </a:ext>
            </a:extLst>
          </p:cNvPr>
          <p:cNvSpPr/>
          <p:nvPr/>
        </p:nvSpPr>
        <p:spPr>
          <a:xfrm>
            <a:off x="6400800" y="3118647"/>
            <a:ext cx="5767751" cy="830997"/>
          </a:xfrm>
          <a:prstGeom prst="rect">
            <a:avLst/>
          </a:prstGeom>
        </p:spPr>
        <p:txBody>
          <a:bodyPr wrap="square">
            <a:spAutoFit/>
          </a:bodyPr>
          <a:lstStyle/>
          <a:p>
            <a:r>
              <a:rPr lang="en-US" sz="1600" b="1" i="1" dirty="0">
                <a:solidFill>
                  <a:srgbClr val="0000FF"/>
                </a:solidFill>
              </a:rPr>
              <a:t>On game days the Roberto Clemente bridge is </a:t>
            </a:r>
            <a:r>
              <a:rPr lang="en-US" sz="1600" b="1" i="1" dirty="0" smtClean="0">
                <a:solidFill>
                  <a:srgbClr val="0000FF"/>
                </a:solidFill>
              </a:rPr>
              <a:t>closed to </a:t>
            </a:r>
            <a:r>
              <a:rPr lang="en-US" sz="1600" b="1" i="1" dirty="0">
                <a:solidFill>
                  <a:srgbClr val="0000FF"/>
                </a:solidFill>
              </a:rPr>
              <a:t>vehicular traffic and spectators can take a short walk from downtown and cross the Allegheny River to PNC Park.  The view is fantastic! </a:t>
            </a:r>
            <a:endParaRPr lang="en-US" sz="1600" dirty="0"/>
          </a:p>
        </p:txBody>
      </p:sp>
      <p:pic>
        <p:nvPicPr>
          <p:cNvPr id="9" name="Picture 8">
            <a:extLst>
              <a:ext uri="{FF2B5EF4-FFF2-40B4-BE49-F238E27FC236}">
                <a16:creationId xmlns:a16="http://schemas.microsoft.com/office/drawing/2014/main" id="{9D04575F-677F-427E-A9D2-D71E49F0989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800" b="55570"/>
          <a:stretch/>
        </p:blipFill>
        <p:spPr>
          <a:xfrm>
            <a:off x="1484645" y="2646878"/>
            <a:ext cx="4294364" cy="1211967"/>
          </a:xfrm>
          <a:prstGeom prst="rect">
            <a:avLst/>
          </a:prstGeom>
        </p:spPr>
      </p:pic>
      <p:pic>
        <p:nvPicPr>
          <p:cNvPr id="11" name="Picture 10">
            <a:extLst>
              <a:ext uri="{FF2B5EF4-FFF2-40B4-BE49-F238E27FC236}">
                <a16:creationId xmlns:a16="http://schemas.microsoft.com/office/drawing/2014/main" id="{404DC1F1-5901-4F15-AEA9-B4B86D1FBC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9248" y="3926835"/>
            <a:ext cx="4469303" cy="2931166"/>
          </a:xfrm>
          <a:prstGeom prst="rect">
            <a:avLst/>
          </a:prstGeom>
        </p:spPr>
      </p:pic>
    </p:spTree>
    <p:extLst>
      <p:ext uri="{BB962C8B-B14F-4D97-AF65-F5344CB8AC3E}">
        <p14:creationId xmlns:p14="http://schemas.microsoft.com/office/powerpoint/2010/main" val="1253931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A2F997-8DA6-41EB-9AD2-23E9017051E7}"/>
              </a:ext>
            </a:extLst>
          </p:cNvPr>
          <p:cNvPicPr>
            <a:picLocks noChangeAspect="1"/>
          </p:cNvPicPr>
          <p:nvPr/>
        </p:nvPicPr>
        <p:blipFill rotWithShape="1">
          <a:blip r:embed="rId2"/>
          <a:srcRect l="4219" r="2150"/>
          <a:stretch/>
        </p:blipFill>
        <p:spPr>
          <a:xfrm>
            <a:off x="6172199" y="37349"/>
            <a:ext cx="6019800" cy="6820651"/>
          </a:xfrm>
          <a:prstGeom prst="rect">
            <a:avLst/>
          </a:prstGeom>
        </p:spPr>
      </p:pic>
      <p:sp>
        <p:nvSpPr>
          <p:cNvPr id="3" name="TextBox 2">
            <a:extLst>
              <a:ext uri="{FF2B5EF4-FFF2-40B4-BE49-F238E27FC236}">
                <a16:creationId xmlns:a16="http://schemas.microsoft.com/office/drawing/2014/main" id="{1F2D3DF3-15ED-49FD-B34B-3778B6CDB6C0}"/>
              </a:ext>
            </a:extLst>
          </p:cNvPr>
          <p:cNvSpPr txBox="1"/>
          <p:nvPr/>
        </p:nvSpPr>
        <p:spPr>
          <a:xfrm>
            <a:off x="1" y="0"/>
            <a:ext cx="6267449" cy="2062103"/>
          </a:xfrm>
          <a:prstGeom prst="rect">
            <a:avLst/>
          </a:prstGeom>
          <a:solidFill>
            <a:schemeClr val="bg1"/>
          </a:solidFill>
          <a:ln w="28575">
            <a:solidFill>
              <a:srgbClr val="0000FF"/>
            </a:solidFill>
          </a:ln>
        </p:spPr>
        <p:txBody>
          <a:bodyPr wrap="square" rtlCol="0">
            <a:spAutoFit/>
          </a:bodyPr>
          <a:lstStyle/>
          <a:p>
            <a:r>
              <a:rPr lang="en-US" sz="2000" b="1" dirty="0">
                <a:solidFill>
                  <a:srgbClr val="0000FF"/>
                </a:solidFill>
              </a:rPr>
              <a:t>Day 9 – Monday, May 14</a:t>
            </a:r>
          </a:p>
          <a:p>
            <a:pPr marL="173038" indent="-173038">
              <a:buFont typeface="Arial" panose="020B0604020202020204" pitchFamily="34" charset="0"/>
              <a:buChar char="•"/>
            </a:pPr>
            <a:r>
              <a:rPr lang="en-US" dirty="0">
                <a:solidFill>
                  <a:srgbClr val="0000FF"/>
                </a:solidFill>
              </a:rPr>
              <a:t>Cycle 6.4 miles from the motel to the Amtrak station in downtown Pittsburgh (too early for light rail).  </a:t>
            </a:r>
            <a:r>
              <a:rPr lang="en-US" b="1" i="1" dirty="0">
                <a:solidFill>
                  <a:srgbClr val="FF0000"/>
                </a:solidFill>
              </a:rPr>
              <a:t>Start at 3:00am - 3:30am. Bring lights!</a:t>
            </a:r>
          </a:p>
          <a:p>
            <a:pPr marL="173038" indent="-173038">
              <a:buFont typeface="Arial" panose="020B0604020202020204" pitchFamily="34" charset="0"/>
              <a:buChar char="•"/>
            </a:pPr>
            <a:r>
              <a:rPr lang="en-US" dirty="0">
                <a:solidFill>
                  <a:srgbClr val="0000FF"/>
                </a:solidFill>
              </a:rPr>
              <a:t>Take Amtrak from Pittsburgh to Washington DC (Union Station).  Eat breakfast on the trail (see details in later slides)</a:t>
            </a:r>
          </a:p>
          <a:p>
            <a:pPr marL="173038" indent="-173038">
              <a:buFont typeface="Arial" panose="020B0604020202020204" pitchFamily="34" charset="0"/>
              <a:buChar char="•"/>
            </a:pPr>
            <a:r>
              <a:rPr lang="en-US" dirty="0">
                <a:solidFill>
                  <a:srgbClr val="0000FF"/>
                </a:solidFill>
              </a:rPr>
              <a:t>Cycle 27.3 miles from Union Station to Daryl’s house </a:t>
            </a:r>
          </a:p>
        </p:txBody>
      </p:sp>
      <p:sp>
        <p:nvSpPr>
          <p:cNvPr id="8" name="TextBox 7">
            <a:extLst>
              <a:ext uri="{FF2B5EF4-FFF2-40B4-BE49-F238E27FC236}">
                <a16:creationId xmlns:a16="http://schemas.microsoft.com/office/drawing/2014/main" id="{EC8327DA-DEE8-4F0B-AE42-759394636741}"/>
              </a:ext>
            </a:extLst>
          </p:cNvPr>
          <p:cNvSpPr txBox="1"/>
          <p:nvPr/>
        </p:nvSpPr>
        <p:spPr>
          <a:xfrm>
            <a:off x="0" y="2039922"/>
            <a:ext cx="6019801" cy="830997"/>
          </a:xfrm>
          <a:prstGeom prst="rect">
            <a:avLst/>
          </a:prstGeom>
          <a:noFill/>
        </p:spPr>
        <p:txBody>
          <a:bodyPr wrap="square" rtlCol="0">
            <a:spAutoFit/>
          </a:bodyPr>
          <a:lstStyle/>
          <a:p>
            <a:r>
              <a:rPr lang="en-US" sz="1600" b="1" i="1" u="sng" dirty="0">
                <a:solidFill>
                  <a:srgbClr val="FF0000"/>
                </a:solidFill>
              </a:rPr>
              <a:t>Problem</a:t>
            </a:r>
            <a:r>
              <a:rPr lang="en-US" sz="1600" b="1" i="1" dirty="0">
                <a:solidFill>
                  <a:srgbClr val="FF0000"/>
                </a:solidFill>
              </a:rPr>
              <a:t>:  </a:t>
            </a:r>
            <a:r>
              <a:rPr lang="en-US" sz="1600" dirty="0"/>
              <a:t>Light rail doesn’t run early enough to get us to the Amtrak station for a 5:20am train.  The earliest we could get there is 5:11am.  We will cycle there instead.</a:t>
            </a:r>
          </a:p>
        </p:txBody>
      </p:sp>
      <p:grpSp>
        <p:nvGrpSpPr>
          <p:cNvPr id="2" name="Group 1">
            <a:extLst>
              <a:ext uri="{FF2B5EF4-FFF2-40B4-BE49-F238E27FC236}">
                <a16:creationId xmlns:a16="http://schemas.microsoft.com/office/drawing/2014/main" id="{FC4BA5E8-AD8B-44B8-A8EA-B5A81824F26F}"/>
              </a:ext>
            </a:extLst>
          </p:cNvPr>
          <p:cNvGrpSpPr/>
          <p:nvPr/>
        </p:nvGrpSpPr>
        <p:grpSpPr>
          <a:xfrm>
            <a:off x="0" y="2848738"/>
            <a:ext cx="6095999" cy="4009262"/>
            <a:chOff x="0" y="2848738"/>
            <a:chExt cx="6095999" cy="4009262"/>
          </a:xfrm>
        </p:grpSpPr>
        <p:pic>
          <p:nvPicPr>
            <p:cNvPr id="6" name="Picture 5">
              <a:extLst>
                <a:ext uri="{FF2B5EF4-FFF2-40B4-BE49-F238E27FC236}">
                  <a16:creationId xmlns:a16="http://schemas.microsoft.com/office/drawing/2014/main" id="{A73F1D10-4850-442F-9EA9-103C697E1C88}"/>
                </a:ext>
              </a:extLst>
            </p:cNvPr>
            <p:cNvPicPr>
              <a:picLocks noChangeAspect="1"/>
            </p:cNvPicPr>
            <p:nvPr/>
          </p:nvPicPr>
          <p:blipFill rotWithShape="1">
            <a:blip r:embed="rId3"/>
            <a:srcRect r="48933"/>
            <a:stretch/>
          </p:blipFill>
          <p:spPr>
            <a:xfrm>
              <a:off x="0" y="2848738"/>
              <a:ext cx="6095999" cy="4009262"/>
            </a:xfrm>
            <a:prstGeom prst="rect">
              <a:avLst/>
            </a:prstGeom>
            <a:noFill/>
            <a:ln w="28575">
              <a:solidFill>
                <a:srgbClr val="0000FF"/>
              </a:solidFill>
            </a:ln>
          </p:spPr>
        </p:pic>
        <p:sp>
          <p:nvSpPr>
            <p:cNvPr id="7" name="Rectangle 6">
              <a:extLst>
                <a:ext uri="{FF2B5EF4-FFF2-40B4-BE49-F238E27FC236}">
                  <a16:creationId xmlns:a16="http://schemas.microsoft.com/office/drawing/2014/main" id="{C51994AE-F5F9-4FB7-97A2-6B5643C10F3A}"/>
                </a:ext>
              </a:extLst>
            </p:cNvPr>
            <p:cNvSpPr/>
            <p:nvPr/>
          </p:nvSpPr>
          <p:spPr>
            <a:xfrm>
              <a:off x="2133600" y="5353050"/>
              <a:ext cx="3215424" cy="161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54CAAE-3DB7-491F-A54D-02DFB4CF973B}"/>
                </a:ext>
              </a:extLst>
            </p:cNvPr>
            <p:cNvSpPr/>
            <p:nvPr/>
          </p:nvSpPr>
          <p:spPr>
            <a:xfrm>
              <a:off x="2057400" y="4152900"/>
              <a:ext cx="333375" cy="1200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3CCA4D-1D5F-40D3-B748-5F857BB3C006}"/>
                </a:ext>
              </a:extLst>
            </p:cNvPr>
            <p:cNvSpPr/>
            <p:nvPr/>
          </p:nvSpPr>
          <p:spPr>
            <a:xfrm>
              <a:off x="4848225" y="4352924"/>
              <a:ext cx="333375" cy="10001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AC9543B-BC87-48B9-8FA1-8A06409CF77E}"/>
              </a:ext>
            </a:extLst>
          </p:cNvPr>
          <p:cNvSpPr txBox="1"/>
          <p:nvPr/>
        </p:nvSpPr>
        <p:spPr>
          <a:xfrm>
            <a:off x="8334376" y="5648325"/>
            <a:ext cx="3752850" cy="646331"/>
          </a:xfrm>
          <a:prstGeom prst="rect">
            <a:avLst/>
          </a:prstGeom>
          <a:solidFill>
            <a:schemeClr val="bg1"/>
          </a:solidFill>
          <a:ln w="38100">
            <a:solidFill>
              <a:srgbClr val="FF0000"/>
            </a:solidFill>
          </a:ln>
        </p:spPr>
        <p:txBody>
          <a:bodyPr wrap="square" rtlCol="0">
            <a:spAutoFit/>
          </a:bodyPr>
          <a:lstStyle/>
          <a:p>
            <a:r>
              <a:rPr lang="en-US" b="1" i="1" dirty="0">
                <a:solidFill>
                  <a:srgbClr val="FF0000"/>
                </a:solidFill>
              </a:rPr>
              <a:t>The light rail won’t get us to Amtrak in time, so we will bike to the station.</a:t>
            </a:r>
          </a:p>
        </p:txBody>
      </p:sp>
      <p:cxnSp>
        <p:nvCxnSpPr>
          <p:cNvPr id="11" name="Straight Arrow Connector 10">
            <a:extLst>
              <a:ext uri="{FF2B5EF4-FFF2-40B4-BE49-F238E27FC236}">
                <a16:creationId xmlns:a16="http://schemas.microsoft.com/office/drawing/2014/main" id="{2D970614-8FE8-44FD-93BE-833C88352F79}"/>
              </a:ext>
            </a:extLst>
          </p:cNvPr>
          <p:cNvCxnSpPr>
            <a:cxnSpLocks/>
            <a:stCxn id="4" idx="1"/>
          </p:cNvCxnSpPr>
          <p:nvPr/>
        </p:nvCxnSpPr>
        <p:spPr>
          <a:xfrm flipH="1" flipV="1">
            <a:off x="5349024" y="5419727"/>
            <a:ext cx="2985352" cy="5517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485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47E1D-7EA6-4FA3-B5ED-E13A3FCBEEF4}"/>
              </a:ext>
            </a:extLst>
          </p:cNvPr>
          <p:cNvPicPr>
            <a:picLocks noChangeAspect="1"/>
          </p:cNvPicPr>
          <p:nvPr/>
        </p:nvPicPr>
        <p:blipFill>
          <a:blip r:embed="rId2"/>
          <a:stretch>
            <a:fillRect/>
          </a:stretch>
        </p:blipFill>
        <p:spPr>
          <a:xfrm>
            <a:off x="3823709" y="1012636"/>
            <a:ext cx="8368291" cy="5809056"/>
          </a:xfrm>
          <a:prstGeom prst="rect">
            <a:avLst/>
          </a:prstGeom>
          <a:solidFill>
            <a:schemeClr val="bg1"/>
          </a:solidFill>
          <a:ln w="28575">
            <a:solidFill>
              <a:srgbClr val="0000FF"/>
            </a:solidFill>
          </a:ln>
        </p:spPr>
      </p:pic>
      <p:sp>
        <p:nvSpPr>
          <p:cNvPr id="9" name="Rectangle 8">
            <a:extLst>
              <a:ext uri="{FF2B5EF4-FFF2-40B4-BE49-F238E27FC236}">
                <a16:creationId xmlns:a16="http://schemas.microsoft.com/office/drawing/2014/main" id="{DF4B1A8D-500B-4A66-90D0-9C58BB82986A}"/>
              </a:ext>
            </a:extLst>
          </p:cNvPr>
          <p:cNvSpPr/>
          <p:nvPr/>
        </p:nvSpPr>
        <p:spPr>
          <a:xfrm>
            <a:off x="7782122" y="2422369"/>
            <a:ext cx="3743269" cy="369332"/>
          </a:xfrm>
          <a:prstGeom prst="rect">
            <a:avLst/>
          </a:prstGeom>
          <a:solidFill>
            <a:schemeClr val="bg1"/>
          </a:solidFill>
          <a:ln w="19050">
            <a:solidFill>
              <a:srgbClr val="0000FF"/>
            </a:solidFill>
          </a:ln>
        </p:spPr>
        <p:txBody>
          <a:bodyPr wrap="none">
            <a:spAutoFit/>
          </a:bodyPr>
          <a:lstStyle/>
          <a:p>
            <a:r>
              <a:rPr lang="en-US" dirty="0">
                <a:hlinkClick r:id="rId3"/>
              </a:rPr>
              <a:t>https://goo.gl/maps/wRCCBxX63HQ2</a:t>
            </a:r>
            <a:r>
              <a:rPr lang="en-US" dirty="0"/>
              <a:t> </a:t>
            </a:r>
          </a:p>
        </p:txBody>
      </p:sp>
      <p:sp>
        <p:nvSpPr>
          <p:cNvPr id="6" name="Rectangle 5">
            <a:extLst>
              <a:ext uri="{FF2B5EF4-FFF2-40B4-BE49-F238E27FC236}">
                <a16:creationId xmlns:a16="http://schemas.microsoft.com/office/drawing/2014/main" id="{64D8681D-54CF-4CCA-9E96-4609E8309B79}"/>
              </a:ext>
            </a:extLst>
          </p:cNvPr>
          <p:cNvSpPr/>
          <p:nvPr/>
        </p:nvSpPr>
        <p:spPr>
          <a:xfrm>
            <a:off x="4629759" y="-3027"/>
            <a:ext cx="7275879" cy="1015663"/>
          </a:xfrm>
          <a:prstGeom prst="rect">
            <a:avLst/>
          </a:prstGeom>
        </p:spPr>
        <p:txBody>
          <a:bodyPr wrap="square">
            <a:spAutoFit/>
          </a:bodyPr>
          <a:lstStyle/>
          <a:p>
            <a:r>
              <a:rPr lang="en-US" sz="2000" b="1" i="1" dirty="0">
                <a:solidFill>
                  <a:srgbClr val="0000FF"/>
                </a:solidFill>
              </a:rPr>
              <a:t>Cycling back to Daryl and Sandie’s house (27.3 miles) after the trip on Amtrak.</a:t>
            </a:r>
          </a:p>
          <a:p>
            <a:r>
              <a:rPr lang="en-US" sz="2000" b="1" i="1" dirty="0">
                <a:solidFill>
                  <a:srgbClr val="0000FF"/>
                </a:solidFill>
              </a:rPr>
              <a:t>Train arrives in Union Station at 1:05pm</a:t>
            </a:r>
          </a:p>
        </p:txBody>
      </p:sp>
      <p:sp>
        <p:nvSpPr>
          <p:cNvPr id="10" name="Rectangle 9">
            <a:extLst>
              <a:ext uri="{FF2B5EF4-FFF2-40B4-BE49-F238E27FC236}">
                <a16:creationId xmlns:a16="http://schemas.microsoft.com/office/drawing/2014/main" id="{3EB5CC63-0A8F-4D72-AF84-E5DA84C71F63}"/>
              </a:ext>
            </a:extLst>
          </p:cNvPr>
          <p:cNvSpPr/>
          <p:nvPr/>
        </p:nvSpPr>
        <p:spPr>
          <a:xfrm>
            <a:off x="128621" y="1409700"/>
            <a:ext cx="3852829" cy="707886"/>
          </a:xfrm>
          <a:prstGeom prst="rect">
            <a:avLst/>
          </a:prstGeom>
        </p:spPr>
        <p:txBody>
          <a:bodyPr wrap="square">
            <a:spAutoFit/>
          </a:bodyPr>
          <a:lstStyle/>
          <a:p>
            <a:r>
              <a:rPr lang="en-US" sz="2000" b="1" i="1" dirty="0">
                <a:solidFill>
                  <a:srgbClr val="FF0000"/>
                </a:solidFill>
              </a:rPr>
              <a:t>Make sure you pay to bring a bicycle when you buy your ticket.</a:t>
            </a:r>
          </a:p>
        </p:txBody>
      </p:sp>
      <p:grpSp>
        <p:nvGrpSpPr>
          <p:cNvPr id="4" name="Group 3">
            <a:extLst>
              <a:ext uri="{FF2B5EF4-FFF2-40B4-BE49-F238E27FC236}">
                <a16:creationId xmlns:a16="http://schemas.microsoft.com/office/drawing/2014/main" id="{2ED2B7D6-9DC6-40ED-95A7-1E62942CAE24}"/>
              </a:ext>
            </a:extLst>
          </p:cNvPr>
          <p:cNvGrpSpPr/>
          <p:nvPr/>
        </p:nvGrpSpPr>
        <p:grpSpPr>
          <a:xfrm>
            <a:off x="0" y="2276475"/>
            <a:ext cx="3766561" cy="4652810"/>
            <a:chOff x="0" y="2276475"/>
            <a:chExt cx="3766561" cy="4652810"/>
          </a:xfrm>
        </p:grpSpPr>
        <p:pic>
          <p:nvPicPr>
            <p:cNvPr id="8" name="Picture 7">
              <a:extLst>
                <a:ext uri="{FF2B5EF4-FFF2-40B4-BE49-F238E27FC236}">
                  <a16:creationId xmlns:a16="http://schemas.microsoft.com/office/drawing/2014/main" id="{FCD3E3B4-4AD6-4FE4-84CF-23D212864475}"/>
                </a:ext>
              </a:extLst>
            </p:cNvPr>
            <p:cNvPicPr>
              <a:picLocks noChangeAspect="1"/>
            </p:cNvPicPr>
            <p:nvPr/>
          </p:nvPicPr>
          <p:blipFill>
            <a:blip r:embed="rId4"/>
            <a:stretch>
              <a:fillRect/>
            </a:stretch>
          </p:blipFill>
          <p:spPr>
            <a:xfrm>
              <a:off x="0" y="2276475"/>
              <a:ext cx="3766561" cy="4652810"/>
            </a:xfrm>
            <a:prstGeom prst="rect">
              <a:avLst/>
            </a:prstGeom>
          </p:spPr>
        </p:pic>
        <p:sp>
          <p:nvSpPr>
            <p:cNvPr id="3" name="Rectangle 2">
              <a:extLst>
                <a:ext uri="{FF2B5EF4-FFF2-40B4-BE49-F238E27FC236}">
                  <a16:creationId xmlns:a16="http://schemas.microsoft.com/office/drawing/2014/main" id="{10BABB1E-A5F6-4A6E-938E-9DCACCA45A0B}"/>
                </a:ext>
              </a:extLst>
            </p:cNvPr>
            <p:cNvSpPr/>
            <p:nvPr/>
          </p:nvSpPr>
          <p:spPr>
            <a:xfrm>
              <a:off x="128621" y="5600700"/>
              <a:ext cx="3424204" cy="342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5856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A196DA7-1B95-4B24-8778-DC837B227C32}"/>
              </a:ext>
            </a:extLst>
          </p:cNvPr>
          <p:cNvPicPr>
            <a:picLocks noChangeAspect="1"/>
          </p:cNvPicPr>
          <p:nvPr/>
        </p:nvPicPr>
        <p:blipFill>
          <a:blip r:embed="rId2"/>
          <a:stretch>
            <a:fillRect/>
          </a:stretch>
        </p:blipFill>
        <p:spPr>
          <a:xfrm>
            <a:off x="0" y="1"/>
            <a:ext cx="5140990" cy="6858000"/>
          </a:xfrm>
          <a:prstGeom prst="rect">
            <a:avLst/>
          </a:prstGeom>
        </p:spPr>
      </p:pic>
      <p:pic>
        <p:nvPicPr>
          <p:cNvPr id="21" name="Picture 20">
            <a:extLst>
              <a:ext uri="{FF2B5EF4-FFF2-40B4-BE49-F238E27FC236}">
                <a16:creationId xmlns:a16="http://schemas.microsoft.com/office/drawing/2014/main" id="{31EDD614-7D8F-43C2-A1EB-846B58921EE5}"/>
              </a:ext>
            </a:extLst>
          </p:cNvPr>
          <p:cNvPicPr>
            <a:picLocks noChangeAspect="1"/>
          </p:cNvPicPr>
          <p:nvPr/>
        </p:nvPicPr>
        <p:blipFill>
          <a:blip r:embed="rId3"/>
          <a:stretch>
            <a:fillRect/>
          </a:stretch>
        </p:blipFill>
        <p:spPr>
          <a:xfrm>
            <a:off x="5976826" y="1630837"/>
            <a:ext cx="6215173" cy="5227163"/>
          </a:xfrm>
          <a:prstGeom prst="rect">
            <a:avLst/>
          </a:prstGeom>
        </p:spPr>
      </p:pic>
      <p:sp>
        <p:nvSpPr>
          <p:cNvPr id="22" name="Rectangle 21">
            <a:extLst>
              <a:ext uri="{FF2B5EF4-FFF2-40B4-BE49-F238E27FC236}">
                <a16:creationId xmlns:a16="http://schemas.microsoft.com/office/drawing/2014/main" id="{A50980AA-7119-4637-83DC-9B929FD8284A}"/>
              </a:ext>
            </a:extLst>
          </p:cNvPr>
          <p:cNvSpPr/>
          <p:nvPr/>
        </p:nvSpPr>
        <p:spPr>
          <a:xfrm>
            <a:off x="6174557" y="4157221"/>
            <a:ext cx="4967925" cy="2828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02C86DD-F167-4EBB-BB29-CDEA4249812C}"/>
              </a:ext>
            </a:extLst>
          </p:cNvPr>
          <p:cNvSpPr/>
          <p:nvPr/>
        </p:nvSpPr>
        <p:spPr>
          <a:xfrm>
            <a:off x="5976827" y="1630836"/>
            <a:ext cx="1566974" cy="380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99B8FFF-E58C-4119-BB0C-F84BA4B48A3C}"/>
              </a:ext>
            </a:extLst>
          </p:cNvPr>
          <p:cNvSpPr/>
          <p:nvPr/>
        </p:nvSpPr>
        <p:spPr>
          <a:xfrm>
            <a:off x="86533" y="4754879"/>
            <a:ext cx="4823796" cy="212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5BE8164-66D0-40C3-84A9-0EBBF6450F57}"/>
              </a:ext>
            </a:extLst>
          </p:cNvPr>
          <p:cNvSpPr/>
          <p:nvPr/>
        </p:nvSpPr>
        <p:spPr>
          <a:xfrm>
            <a:off x="1" y="0"/>
            <a:ext cx="16733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5451A648-8F79-46AF-B2D5-52C191266683}"/>
              </a:ext>
            </a:extLst>
          </p:cNvPr>
          <p:cNvSpPr txBox="1"/>
          <p:nvPr/>
        </p:nvSpPr>
        <p:spPr>
          <a:xfrm>
            <a:off x="5140990" y="0"/>
            <a:ext cx="7051010" cy="1661993"/>
          </a:xfrm>
          <a:prstGeom prst="rect">
            <a:avLst/>
          </a:prstGeom>
          <a:noFill/>
          <a:ln w="38100">
            <a:solidFill>
              <a:srgbClr val="0000FF"/>
            </a:solidFill>
          </a:ln>
        </p:spPr>
        <p:txBody>
          <a:bodyPr wrap="square" rtlCol="0">
            <a:spAutoFit/>
          </a:bodyPr>
          <a:lstStyle/>
          <a:p>
            <a:r>
              <a:rPr lang="en-US" b="1" i="1" dirty="0">
                <a:solidFill>
                  <a:srgbClr val="0000FF"/>
                </a:solidFill>
              </a:rPr>
              <a:t>Not all Amtrak trains allow bikes and some use different methods:</a:t>
            </a:r>
          </a:p>
          <a:p>
            <a:pPr marL="285750" indent="-285750">
              <a:buFont typeface="Arial" panose="020B0604020202020204" pitchFamily="34" charset="0"/>
              <a:buChar char="•"/>
            </a:pPr>
            <a:r>
              <a:rPr lang="en-US" sz="1400" b="1" i="1" u="sng" dirty="0"/>
              <a:t>Carry-on Bicycle Service</a:t>
            </a:r>
            <a:r>
              <a:rPr lang="en-US" sz="1400" b="1" i="1" dirty="0"/>
              <a:t> </a:t>
            </a:r>
            <a:r>
              <a:rPr lang="en-US" sz="1400" dirty="0"/>
              <a:t>– You wheel your bike back to a special storage area on double-decker cars and they put them in racks</a:t>
            </a:r>
            <a:r>
              <a:rPr lang="en-US" sz="1400" b="1" i="1" dirty="0">
                <a:solidFill>
                  <a:srgbClr val="FF0000"/>
                </a:solidFill>
              </a:rPr>
              <a:t>.  We will use this on the Pittsburgh-Washington trip (Capitol Limited line).</a:t>
            </a:r>
          </a:p>
          <a:p>
            <a:pPr marL="285750" indent="-285750">
              <a:buFont typeface="Arial" panose="020B0604020202020204" pitchFamily="34" charset="0"/>
              <a:buChar char="•"/>
            </a:pPr>
            <a:r>
              <a:rPr lang="en-US" sz="1400" b="1" i="1" u="sng" dirty="0" err="1"/>
              <a:t>Trainside</a:t>
            </a:r>
            <a:r>
              <a:rPr lang="en-US" sz="1400" b="1" i="1" u="sng" dirty="0"/>
              <a:t> Checked Bicycle Service</a:t>
            </a:r>
            <a:r>
              <a:rPr lang="en-US" sz="1400" dirty="0"/>
              <a:t> – You wheel your bike back to the baggage car.  We used this on the Savannah Richmond Trip.</a:t>
            </a:r>
          </a:p>
          <a:p>
            <a:pPr marL="285750" indent="-285750">
              <a:buFont typeface="Arial" panose="020B0604020202020204" pitchFamily="34" charset="0"/>
              <a:buChar char="•"/>
            </a:pPr>
            <a:r>
              <a:rPr lang="en-US" sz="1400" b="1" i="1" u="sng" dirty="0"/>
              <a:t>Box your bike</a:t>
            </a:r>
            <a:r>
              <a:rPr lang="en-US" sz="1400" dirty="0"/>
              <a:t> - It counts as luggage – available on any train with a baggage car</a:t>
            </a:r>
          </a:p>
        </p:txBody>
      </p:sp>
    </p:spTree>
    <p:extLst>
      <p:ext uri="{BB962C8B-B14F-4D97-AF65-F5344CB8AC3E}">
        <p14:creationId xmlns:p14="http://schemas.microsoft.com/office/powerpoint/2010/main" val="3627232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33F244-E823-48EE-B0F7-1A2569CEB337}"/>
              </a:ext>
            </a:extLst>
          </p:cNvPr>
          <p:cNvGrpSpPr/>
          <p:nvPr/>
        </p:nvGrpSpPr>
        <p:grpSpPr>
          <a:xfrm>
            <a:off x="1463040" y="0"/>
            <a:ext cx="9689778" cy="6858000"/>
            <a:chOff x="1463040" y="0"/>
            <a:chExt cx="9689778" cy="6858000"/>
          </a:xfrm>
        </p:grpSpPr>
        <p:pic>
          <p:nvPicPr>
            <p:cNvPr id="6" name="Picture 5">
              <a:extLst>
                <a:ext uri="{FF2B5EF4-FFF2-40B4-BE49-F238E27FC236}">
                  <a16:creationId xmlns:a16="http://schemas.microsoft.com/office/drawing/2014/main" id="{2D75A542-F52A-4DE9-BAEF-1CCD59E74B6D}"/>
                </a:ext>
              </a:extLst>
            </p:cNvPr>
            <p:cNvPicPr>
              <a:picLocks noChangeAspect="1"/>
            </p:cNvPicPr>
            <p:nvPr/>
          </p:nvPicPr>
          <p:blipFill>
            <a:blip r:embed="rId2"/>
            <a:stretch>
              <a:fillRect/>
            </a:stretch>
          </p:blipFill>
          <p:spPr>
            <a:xfrm>
              <a:off x="1463040" y="0"/>
              <a:ext cx="9689778" cy="6858000"/>
            </a:xfrm>
            <a:prstGeom prst="rect">
              <a:avLst/>
            </a:prstGeom>
          </p:spPr>
        </p:pic>
        <p:sp>
          <p:nvSpPr>
            <p:cNvPr id="2" name="Rectangle 1">
              <a:extLst>
                <a:ext uri="{FF2B5EF4-FFF2-40B4-BE49-F238E27FC236}">
                  <a16:creationId xmlns:a16="http://schemas.microsoft.com/office/drawing/2014/main" id="{EDDCBA31-F114-4146-A719-CD7C62D02E7D}"/>
                </a:ext>
              </a:extLst>
            </p:cNvPr>
            <p:cNvSpPr/>
            <p:nvPr/>
          </p:nvSpPr>
          <p:spPr>
            <a:xfrm>
              <a:off x="2624328" y="448056"/>
              <a:ext cx="1005840" cy="246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061B7EB-0A77-4027-AFB9-306F3DC46972}"/>
                </a:ext>
              </a:extLst>
            </p:cNvPr>
            <p:cNvSpPr/>
            <p:nvPr/>
          </p:nvSpPr>
          <p:spPr>
            <a:xfrm>
              <a:off x="2816352" y="2602992"/>
              <a:ext cx="1188720" cy="752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8FBDED7-E564-4EAE-A408-93AE09EE4323}"/>
                </a:ext>
              </a:extLst>
            </p:cNvPr>
            <p:cNvSpPr/>
            <p:nvPr/>
          </p:nvSpPr>
          <p:spPr>
            <a:xfrm>
              <a:off x="9412224" y="6166104"/>
              <a:ext cx="1524000" cy="2804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3F0B97F-0158-4E17-ABA7-62AF985BFF87}"/>
                </a:ext>
              </a:extLst>
            </p:cNvPr>
            <p:cNvSpPr/>
            <p:nvPr/>
          </p:nvSpPr>
          <p:spPr>
            <a:xfrm>
              <a:off x="5952744" y="4590288"/>
              <a:ext cx="1362456" cy="5577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7181D9AB-3E1D-455E-8BC8-FF2AA6FFD94C}"/>
              </a:ext>
            </a:extLst>
          </p:cNvPr>
          <p:cNvGrpSpPr/>
          <p:nvPr/>
        </p:nvGrpSpPr>
        <p:grpSpPr>
          <a:xfrm>
            <a:off x="0" y="3672840"/>
            <a:ext cx="4787414" cy="3185160"/>
            <a:chOff x="8001000" y="-30480"/>
            <a:chExt cx="4220486" cy="2777116"/>
          </a:xfrm>
        </p:grpSpPr>
        <p:pic>
          <p:nvPicPr>
            <p:cNvPr id="11" name="Picture 10">
              <a:extLst>
                <a:ext uri="{FF2B5EF4-FFF2-40B4-BE49-F238E27FC236}">
                  <a16:creationId xmlns:a16="http://schemas.microsoft.com/office/drawing/2014/main" id="{128D0236-C291-4F30-AD1F-BF9599A3634D}"/>
                </a:ext>
              </a:extLst>
            </p:cNvPr>
            <p:cNvPicPr>
              <a:picLocks noChangeAspect="1"/>
            </p:cNvPicPr>
            <p:nvPr/>
          </p:nvPicPr>
          <p:blipFill>
            <a:blip r:embed="rId3"/>
            <a:stretch>
              <a:fillRect/>
            </a:stretch>
          </p:blipFill>
          <p:spPr>
            <a:xfrm>
              <a:off x="8001000" y="-30480"/>
              <a:ext cx="4220486" cy="2777116"/>
            </a:xfrm>
            <a:prstGeom prst="rect">
              <a:avLst/>
            </a:prstGeom>
          </p:spPr>
        </p:pic>
        <p:sp>
          <p:nvSpPr>
            <p:cNvPr id="12" name="Rectangle 11">
              <a:extLst>
                <a:ext uri="{FF2B5EF4-FFF2-40B4-BE49-F238E27FC236}">
                  <a16:creationId xmlns:a16="http://schemas.microsoft.com/office/drawing/2014/main" id="{ABC8C9ED-E0A3-44FB-857F-041D628C5EA2}"/>
                </a:ext>
              </a:extLst>
            </p:cNvPr>
            <p:cNvSpPr/>
            <p:nvPr/>
          </p:nvSpPr>
          <p:spPr>
            <a:xfrm>
              <a:off x="8001000" y="237744"/>
              <a:ext cx="640080" cy="182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00F10A1-DB31-4E5E-8C30-C0F0FE1353B6}"/>
                </a:ext>
              </a:extLst>
            </p:cNvPr>
            <p:cNvSpPr/>
            <p:nvPr/>
          </p:nvSpPr>
          <p:spPr>
            <a:xfrm>
              <a:off x="11569214" y="2524494"/>
              <a:ext cx="418570" cy="2221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CB7C409-10E1-4F12-8866-572F13E70C58}"/>
                </a:ext>
              </a:extLst>
            </p:cNvPr>
            <p:cNvSpPr/>
            <p:nvPr/>
          </p:nvSpPr>
          <p:spPr>
            <a:xfrm>
              <a:off x="8001000" y="2524494"/>
              <a:ext cx="306324" cy="182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07461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5451A648-8F79-46AF-B2D5-52C191266683}"/>
              </a:ext>
            </a:extLst>
          </p:cNvPr>
          <p:cNvSpPr txBox="1"/>
          <p:nvPr/>
        </p:nvSpPr>
        <p:spPr>
          <a:xfrm>
            <a:off x="6454086" y="0"/>
            <a:ext cx="5737913" cy="1077218"/>
          </a:xfrm>
          <a:prstGeom prst="rect">
            <a:avLst/>
          </a:prstGeom>
          <a:noFill/>
        </p:spPr>
        <p:txBody>
          <a:bodyPr wrap="square" rtlCol="0">
            <a:spAutoFit/>
          </a:bodyPr>
          <a:lstStyle/>
          <a:p>
            <a:r>
              <a:rPr lang="en-US" sz="1600" b="1" i="1" u="sng" dirty="0"/>
              <a:t>Carry-on Bicycle Service</a:t>
            </a:r>
            <a:r>
              <a:rPr lang="en-US" sz="1600" b="1" i="1" dirty="0"/>
              <a:t> </a:t>
            </a:r>
            <a:r>
              <a:rPr lang="en-US" sz="1600" dirty="0"/>
              <a:t>– You wheel your bike back to a special storage area on double-decker cars and they put them in racks.  We will use this on the </a:t>
            </a:r>
            <a:r>
              <a:rPr lang="en-US" sz="1600" b="1" dirty="0">
                <a:solidFill>
                  <a:srgbClr val="0000FF"/>
                </a:solidFill>
              </a:rPr>
              <a:t>Pittsburgh-Washington trip</a:t>
            </a:r>
            <a:r>
              <a:rPr lang="en-US" sz="1600" dirty="0"/>
              <a:t> (</a:t>
            </a:r>
            <a:r>
              <a:rPr lang="en-US" sz="1600" b="1" i="1" dirty="0">
                <a:solidFill>
                  <a:srgbClr val="FF0000"/>
                </a:solidFill>
              </a:rPr>
              <a:t>Capitol Limited line</a:t>
            </a:r>
            <a:r>
              <a:rPr lang="en-US" sz="1600" dirty="0"/>
              <a:t>)</a:t>
            </a:r>
          </a:p>
        </p:txBody>
      </p:sp>
      <p:pic>
        <p:nvPicPr>
          <p:cNvPr id="9" name="Picture 8">
            <a:extLst>
              <a:ext uri="{FF2B5EF4-FFF2-40B4-BE49-F238E27FC236}">
                <a16:creationId xmlns:a16="http://schemas.microsoft.com/office/drawing/2014/main" id="{335EC36F-D742-4248-A599-0CD7FE462CA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4450" t="11230" b="12240"/>
          <a:stretch/>
        </p:blipFill>
        <p:spPr>
          <a:xfrm>
            <a:off x="6454086" y="3889289"/>
            <a:ext cx="4424813" cy="2968711"/>
          </a:xfrm>
          <a:prstGeom prst="rect">
            <a:avLst/>
          </a:prstGeom>
        </p:spPr>
      </p:pic>
      <p:pic>
        <p:nvPicPr>
          <p:cNvPr id="10" name="Picture 9">
            <a:extLst>
              <a:ext uri="{FF2B5EF4-FFF2-40B4-BE49-F238E27FC236}">
                <a16:creationId xmlns:a16="http://schemas.microsoft.com/office/drawing/2014/main" id="{BCF17FBD-27E9-4438-8A87-0257877108B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9636"/>
          <a:stretch/>
        </p:blipFill>
        <p:spPr>
          <a:xfrm>
            <a:off x="6454087" y="831923"/>
            <a:ext cx="4424813" cy="2998819"/>
          </a:xfrm>
          <a:prstGeom prst="rect">
            <a:avLst/>
          </a:prstGeom>
        </p:spPr>
      </p:pic>
      <p:sp>
        <p:nvSpPr>
          <p:cNvPr id="2" name="Rectangle 1">
            <a:extLst>
              <a:ext uri="{FF2B5EF4-FFF2-40B4-BE49-F238E27FC236}">
                <a16:creationId xmlns:a16="http://schemas.microsoft.com/office/drawing/2014/main" id="{82C846A4-B934-4E99-9651-2295E805AD14}"/>
              </a:ext>
            </a:extLst>
          </p:cNvPr>
          <p:cNvSpPr/>
          <p:nvPr/>
        </p:nvSpPr>
        <p:spPr>
          <a:xfrm>
            <a:off x="0" y="0"/>
            <a:ext cx="5248656" cy="830997"/>
          </a:xfrm>
          <a:prstGeom prst="rect">
            <a:avLst/>
          </a:prstGeom>
        </p:spPr>
        <p:txBody>
          <a:bodyPr wrap="square">
            <a:spAutoFit/>
          </a:bodyPr>
          <a:lstStyle/>
          <a:p>
            <a:r>
              <a:rPr lang="en-US" sz="1600" b="1" i="1" u="sng" dirty="0" err="1"/>
              <a:t>Trainside</a:t>
            </a:r>
            <a:r>
              <a:rPr lang="en-US" sz="1600" b="1" i="1" u="sng" dirty="0"/>
              <a:t> Checked Bicycle Service</a:t>
            </a:r>
            <a:r>
              <a:rPr lang="en-US" sz="1600" dirty="0"/>
              <a:t> – You wheel your bike back to the baggage car and you hand it to a conductor.  We used this on the </a:t>
            </a:r>
            <a:r>
              <a:rPr lang="en-US" sz="1600" b="1" dirty="0"/>
              <a:t>Richmond-Savannah trip</a:t>
            </a:r>
            <a:r>
              <a:rPr lang="en-US" sz="1600" dirty="0"/>
              <a:t> (</a:t>
            </a:r>
            <a:r>
              <a:rPr lang="en-US" sz="1600" b="1" i="1" dirty="0">
                <a:solidFill>
                  <a:srgbClr val="FF0000"/>
                </a:solidFill>
              </a:rPr>
              <a:t>Palmetto line</a:t>
            </a:r>
            <a:r>
              <a:rPr lang="en-US" sz="1600" dirty="0"/>
              <a:t>)</a:t>
            </a:r>
          </a:p>
        </p:txBody>
      </p:sp>
      <p:pic>
        <p:nvPicPr>
          <p:cNvPr id="4" name="Picture 3">
            <a:extLst>
              <a:ext uri="{FF2B5EF4-FFF2-40B4-BE49-F238E27FC236}">
                <a16:creationId xmlns:a16="http://schemas.microsoft.com/office/drawing/2014/main" id="{CE7C6EF0-8FC1-4712-9CD6-F5BD6591802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846053"/>
            <a:ext cx="3958280" cy="2968711"/>
          </a:xfrm>
          <a:prstGeom prst="rect">
            <a:avLst/>
          </a:prstGeom>
        </p:spPr>
      </p:pic>
      <p:pic>
        <p:nvPicPr>
          <p:cNvPr id="6" name="Picture 5">
            <a:extLst>
              <a:ext uri="{FF2B5EF4-FFF2-40B4-BE49-F238E27FC236}">
                <a16:creationId xmlns:a16="http://schemas.microsoft.com/office/drawing/2014/main" id="{F0D3CBBE-D9DD-4F38-A862-7C069A71CFC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889289"/>
            <a:ext cx="3958281" cy="2968711"/>
          </a:xfrm>
          <a:prstGeom prst="rect">
            <a:avLst/>
          </a:prstGeom>
        </p:spPr>
      </p:pic>
    </p:spTree>
    <p:extLst>
      <p:ext uri="{BB962C8B-B14F-4D97-AF65-F5344CB8AC3E}">
        <p14:creationId xmlns:p14="http://schemas.microsoft.com/office/powerpoint/2010/main" val="470480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E13DE3-873A-4D11-82D0-B085A6665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928" y="4181770"/>
            <a:ext cx="4949071" cy="2771480"/>
          </a:xfrm>
          <a:prstGeom prst="rect">
            <a:avLst/>
          </a:prstGeom>
        </p:spPr>
      </p:pic>
      <p:pic>
        <p:nvPicPr>
          <p:cNvPr id="15" name="Picture 14">
            <a:extLst>
              <a:ext uri="{FF2B5EF4-FFF2-40B4-BE49-F238E27FC236}">
                <a16:creationId xmlns:a16="http://schemas.microsoft.com/office/drawing/2014/main" id="{BAD95688-DECD-4639-803A-BC5BFE9C848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12001" y="-1"/>
            <a:ext cx="5079999" cy="3809999"/>
          </a:xfrm>
          <a:prstGeom prst="rect">
            <a:avLst/>
          </a:prstGeom>
        </p:spPr>
      </p:pic>
      <p:pic>
        <p:nvPicPr>
          <p:cNvPr id="3" name="Picture 2">
            <a:extLst>
              <a:ext uri="{FF2B5EF4-FFF2-40B4-BE49-F238E27FC236}">
                <a16:creationId xmlns:a16="http://schemas.microsoft.com/office/drawing/2014/main" id="{0DC3CA2D-D1DE-4FBE-84FC-4CACDB7647A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62000" y="1524000"/>
            <a:ext cx="6096000" cy="4572000"/>
          </a:xfrm>
          <a:prstGeom prst="rect">
            <a:avLst/>
          </a:prstGeom>
        </p:spPr>
      </p:pic>
      <p:sp>
        <p:nvSpPr>
          <p:cNvPr id="2" name="TextBox 1">
            <a:extLst>
              <a:ext uri="{FF2B5EF4-FFF2-40B4-BE49-F238E27FC236}">
                <a16:creationId xmlns:a16="http://schemas.microsoft.com/office/drawing/2014/main" id="{B5912500-FB20-4495-A8BE-20935E757B5A}"/>
              </a:ext>
            </a:extLst>
          </p:cNvPr>
          <p:cNvSpPr txBox="1"/>
          <p:nvPr/>
        </p:nvSpPr>
        <p:spPr>
          <a:xfrm>
            <a:off x="0" y="0"/>
            <a:ext cx="6768446" cy="646331"/>
          </a:xfrm>
          <a:prstGeom prst="rect">
            <a:avLst/>
          </a:prstGeom>
          <a:noFill/>
        </p:spPr>
        <p:txBody>
          <a:bodyPr wrap="square" rtlCol="0">
            <a:spAutoFit/>
          </a:bodyPr>
          <a:lstStyle/>
          <a:p>
            <a:r>
              <a:rPr lang="en-US" dirty="0"/>
              <a:t>Paul and Alice took the </a:t>
            </a:r>
            <a:r>
              <a:rPr lang="en-US" b="1" i="1" dirty="0">
                <a:solidFill>
                  <a:srgbClr val="FF0000"/>
                </a:solidFill>
              </a:rPr>
              <a:t>Capitol Limited</a:t>
            </a:r>
            <a:r>
              <a:rPr lang="en-US" dirty="0"/>
              <a:t> from DC to Chicago and back over the Christmas/New Year break (Dec 2017/Jan 2018).</a:t>
            </a:r>
          </a:p>
        </p:txBody>
      </p:sp>
      <p:sp>
        <p:nvSpPr>
          <p:cNvPr id="6" name="TextBox 5">
            <a:extLst>
              <a:ext uri="{FF2B5EF4-FFF2-40B4-BE49-F238E27FC236}">
                <a16:creationId xmlns:a16="http://schemas.microsoft.com/office/drawing/2014/main" id="{D84559F0-0A26-4516-9C5D-C6F0B1B8C480}"/>
              </a:ext>
            </a:extLst>
          </p:cNvPr>
          <p:cNvSpPr txBox="1"/>
          <p:nvPr/>
        </p:nvSpPr>
        <p:spPr>
          <a:xfrm>
            <a:off x="4572000" y="1007104"/>
            <a:ext cx="2540001" cy="3139321"/>
          </a:xfrm>
          <a:prstGeom prst="rect">
            <a:avLst/>
          </a:prstGeom>
          <a:noFill/>
        </p:spPr>
        <p:txBody>
          <a:bodyPr wrap="square" rtlCol="0">
            <a:spAutoFit/>
          </a:bodyPr>
          <a:lstStyle/>
          <a:p>
            <a:r>
              <a:rPr lang="en-US" dirty="0"/>
              <a:t>The seats were spacious and the observation car is great with huge windows offering  wonderful views.  It was nice being able to move around between our seats, the </a:t>
            </a:r>
            <a:r>
              <a:rPr lang="en-US"/>
              <a:t>observation car, </a:t>
            </a:r>
            <a:r>
              <a:rPr lang="en-US" dirty="0"/>
              <a:t>the snack car (with booths and table) and the dining car.</a:t>
            </a:r>
          </a:p>
        </p:txBody>
      </p:sp>
    </p:spTree>
    <p:extLst>
      <p:ext uri="{BB962C8B-B14F-4D97-AF65-F5344CB8AC3E}">
        <p14:creationId xmlns:p14="http://schemas.microsoft.com/office/powerpoint/2010/main" val="1645471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7D6804-5932-4119-A802-47390EA65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23DBF7F7-A190-4755-9BDC-B703B94D039F}"/>
              </a:ext>
            </a:extLst>
          </p:cNvPr>
          <p:cNvSpPr txBox="1"/>
          <p:nvPr/>
        </p:nvSpPr>
        <p:spPr>
          <a:xfrm>
            <a:off x="9144000" y="0"/>
            <a:ext cx="3048000" cy="923330"/>
          </a:xfrm>
          <a:prstGeom prst="rect">
            <a:avLst/>
          </a:prstGeom>
          <a:noFill/>
        </p:spPr>
        <p:txBody>
          <a:bodyPr wrap="square" rtlCol="0">
            <a:spAutoFit/>
          </a:bodyPr>
          <a:lstStyle/>
          <a:p>
            <a:r>
              <a:rPr lang="en-US" dirty="0"/>
              <a:t>Sunrise from the dining car on the way from Pittsburgh to Washington DC.</a:t>
            </a:r>
          </a:p>
        </p:txBody>
      </p:sp>
    </p:spTree>
    <p:extLst>
      <p:ext uri="{BB962C8B-B14F-4D97-AF65-F5344CB8AC3E}">
        <p14:creationId xmlns:p14="http://schemas.microsoft.com/office/powerpoint/2010/main" val="714662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7135D6-6B19-495D-95B1-CC49A31AFF8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4450" t="11230" b="12240"/>
          <a:stretch/>
        </p:blipFill>
        <p:spPr>
          <a:xfrm>
            <a:off x="0" y="3606096"/>
            <a:ext cx="4798242" cy="3219253"/>
          </a:xfrm>
          <a:prstGeom prst="rect">
            <a:avLst/>
          </a:prstGeom>
        </p:spPr>
      </p:pic>
      <p:pic>
        <p:nvPicPr>
          <p:cNvPr id="11" name="Picture 10">
            <a:extLst>
              <a:ext uri="{FF2B5EF4-FFF2-40B4-BE49-F238E27FC236}">
                <a16:creationId xmlns:a16="http://schemas.microsoft.com/office/drawing/2014/main" id="{DE4CDA90-3546-4CAE-BFA4-C43E316DA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499" y="-2"/>
            <a:ext cx="5143501" cy="6858001"/>
          </a:xfrm>
          <a:prstGeom prst="rect">
            <a:avLst/>
          </a:prstGeom>
        </p:spPr>
      </p:pic>
      <p:pic>
        <p:nvPicPr>
          <p:cNvPr id="19" name="Picture 18">
            <a:extLst>
              <a:ext uri="{FF2B5EF4-FFF2-40B4-BE49-F238E27FC236}">
                <a16:creationId xmlns:a16="http://schemas.microsoft.com/office/drawing/2014/main" id="{56697D76-210A-4A43-AECF-DA4EFC45505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9636"/>
          <a:stretch/>
        </p:blipFill>
        <p:spPr>
          <a:xfrm>
            <a:off x="-1" y="0"/>
            <a:ext cx="4798243" cy="3251903"/>
          </a:xfrm>
          <a:prstGeom prst="rect">
            <a:avLst/>
          </a:prstGeom>
        </p:spPr>
      </p:pic>
      <p:sp>
        <p:nvSpPr>
          <p:cNvPr id="2" name="TextBox 1">
            <a:extLst>
              <a:ext uri="{FF2B5EF4-FFF2-40B4-BE49-F238E27FC236}">
                <a16:creationId xmlns:a16="http://schemas.microsoft.com/office/drawing/2014/main" id="{AEDD090D-D92E-4D32-9C80-A99597EC6791}"/>
              </a:ext>
            </a:extLst>
          </p:cNvPr>
          <p:cNvSpPr txBox="1"/>
          <p:nvPr/>
        </p:nvSpPr>
        <p:spPr>
          <a:xfrm>
            <a:off x="4798242" y="32651"/>
            <a:ext cx="2250257" cy="4801314"/>
          </a:xfrm>
          <a:prstGeom prst="rect">
            <a:avLst/>
          </a:prstGeom>
          <a:noFill/>
        </p:spPr>
        <p:txBody>
          <a:bodyPr wrap="square" rtlCol="0">
            <a:spAutoFit/>
          </a:bodyPr>
          <a:lstStyle/>
          <a:p>
            <a:r>
              <a:rPr lang="en-US" dirty="0"/>
              <a:t>At one of the stations I asked a conductor where bikes are stored when you purchase a ticket that includes a bike.  He showed me the compartment in the upper left photo.</a:t>
            </a:r>
          </a:p>
          <a:p>
            <a:endParaRPr lang="en-US" dirty="0"/>
          </a:p>
          <a:p>
            <a:r>
              <a:rPr lang="en-US" dirty="0"/>
              <a:t>I couldn’t see inside the compartment, but I found the other two pictures posted online by people travelling on the Capitol Limited.</a:t>
            </a:r>
          </a:p>
        </p:txBody>
      </p:sp>
    </p:spTree>
    <p:extLst>
      <p:ext uri="{BB962C8B-B14F-4D97-AF65-F5344CB8AC3E}">
        <p14:creationId xmlns:p14="http://schemas.microsoft.com/office/powerpoint/2010/main" val="1403747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F1516-C7D9-450E-B74B-30CFB56D2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A2D855F9-3DA2-43A1-A7F4-18B16D96E492}"/>
              </a:ext>
            </a:extLst>
          </p:cNvPr>
          <p:cNvSpPr txBox="1"/>
          <p:nvPr/>
        </p:nvSpPr>
        <p:spPr>
          <a:xfrm>
            <a:off x="9144001" y="0"/>
            <a:ext cx="3048000" cy="2585323"/>
          </a:xfrm>
          <a:prstGeom prst="rect">
            <a:avLst/>
          </a:prstGeom>
          <a:noFill/>
        </p:spPr>
        <p:txBody>
          <a:bodyPr wrap="square" rtlCol="0">
            <a:spAutoFit/>
          </a:bodyPr>
          <a:lstStyle/>
          <a:p>
            <a:r>
              <a:rPr lang="en-US" dirty="0"/>
              <a:t>The route from Pittsburgh to Washington DC is quite scenic and often follows the Potomac and other rivers.  It was beautiful in January with all of the snow and ice.  We could spot the C&amp;O Towpath or the Great Allegheny Passage on the other side of the river.</a:t>
            </a:r>
          </a:p>
        </p:txBody>
      </p:sp>
    </p:spTree>
    <p:extLst>
      <p:ext uri="{BB962C8B-B14F-4D97-AF65-F5344CB8AC3E}">
        <p14:creationId xmlns:p14="http://schemas.microsoft.com/office/powerpoint/2010/main" val="3874147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D855F9-3DA2-43A1-A7F4-18B16D96E492}"/>
              </a:ext>
            </a:extLst>
          </p:cNvPr>
          <p:cNvSpPr txBox="1"/>
          <p:nvPr/>
        </p:nvSpPr>
        <p:spPr>
          <a:xfrm>
            <a:off x="0" y="-1"/>
            <a:ext cx="12192000" cy="1477328"/>
          </a:xfrm>
          <a:prstGeom prst="rect">
            <a:avLst/>
          </a:prstGeom>
          <a:noFill/>
        </p:spPr>
        <p:txBody>
          <a:bodyPr wrap="square" rtlCol="0">
            <a:spAutoFit/>
          </a:bodyPr>
          <a:lstStyle/>
          <a:p>
            <a:r>
              <a:rPr lang="en-US" b="1" u="sng" dirty="0"/>
              <a:t>Carrying your gear on the train</a:t>
            </a:r>
            <a:r>
              <a:rPr lang="en-US" dirty="0"/>
              <a:t>.</a:t>
            </a:r>
          </a:p>
          <a:p>
            <a:r>
              <a:rPr lang="en-US" dirty="0"/>
              <a:t>Amtrak allows each passenger two checked bags as well as two carry-on items.  On our trip from Savannah to Richmond we thought that we might be able to zip tie panniers together, but the train station attendants said we could not.  However, we found a great solution.  They will sell you a shipping box for $5.00 which is probably big enough to hold a couple of panniers along with helmet, water bottles, etc.</a:t>
            </a:r>
          </a:p>
        </p:txBody>
      </p:sp>
      <p:pic>
        <p:nvPicPr>
          <p:cNvPr id="4" name="Picture 3">
            <a:extLst>
              <a:ext uri="{FF2B5EF4-FFF2-40B4-BE49-F238E27FC236}">
                <a16:creationId xmlns:a16="http://schemas.microsoft.com/office/drawing/2014/main" id="{4D8AFB66-C1B4-46DB-9A86-C4F4C1D447E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9652" r="29343"/>
          <a:stretch/>
        </p:blipFill>
        <p:spPr>
          <a:xfrm>
            <a:off x="0" y="1709928"/>
            <a:ext cx="5368074" cy="5148071"/>
          </a:xfrm>
          <a:prstGeom prst="rect">
            <a:avLst/>
          </a:prstGeom>
        </p:spPr>
      </p:pic>
      <p:pic>
        <p:nvPicPr>
          <p:cNvPr id="7" name="Picture 6">
            <a:extLst>
              <a:ext uri="{FF2B5EF4-FFF2-40B4-BE49-F238E27FC236}">
                <a16:creationId xmlns:a16="http://schemas.microsoft.com/office/drawing/2014/main" id="{28CCD95E-B722-463B-9153-A6F6922A800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1173" b="17585"/>
          <a:stretch/>
        </p:blipFill>
        <p:spPr>
          <a:xfrm>
            <a:off x="5533535" y="2703775"/>
            <a:ext cx="5297864" cy="4154225"/>
          </a:xfrm>
          <a:prstGeom prst="rect">
            <a:avLst/>
          </a:prstGeom>
        </p:spPr>
      </p:pic>
      <p:pic>
        <p:nvPicPr>
          <p:cNvPr id="8" name="Picture 7">
            <a:extLst>
              <a:ext uri="{FF2B5EF4-FFF2-40B4-BE49-F238E27FC236}">
                <a16:creationId xmlns:a16="http://schemas.microsoft.com/office/drawing/2014/main" id="{F6966245-D32A-4310-9750-8957A180116F}"/>
              </a:ext>
            </a:extLst>
          </p:cNvPr>
          <p:cNvPicPr>
            <a:picLocks noChangeAspect="1"/>
          </p:cNvPicPr>
          <p:nvPr/>
        </p:nvPicPr>
        <p:blipFill>
          <a:blip r:embed="rId4"/>
          <a:stretch>
            <a:fillRect/>
          </a:stretch>
        </p:blipFill>
        <p:spPr>
          <a:xfrm>
            <a:off x="5458968" y="1179386"/>
            <a:ext cx="6733032" cy="1336059"/>
          </a:xfrm>
          <a:prstGeom prst="rect">
            <a:avLst/>
          </a:prstGeom>
          <a:ln w="19050">
            <a:solidFill>
              <a:srgbClr val="0000FF"/>
            </a:solidFill>
          </a:ln>
        </p:spPr>
      </p:pic>
    </p:spTree>
    <p:extLst>
      <p:ext uri="{BB962C8B-B14F-4D97-AF65-F5344CB8AC3E}">
        <p14:creationId xmlns:p14="http://schemas.microsoft.com/office/powerpoint/2010/main" val="3508309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DBF7F7-A190-4755-9BDC-B703B94D039F}"/>
              </a:ext>
            </a:extLst>
          </p:cNvPr>
          <p:cNvSpPr txBox="1"/>
          <p:nvPr/>
        </p:nvSpPr>
        <p:spPr>
          <a:xfrm>
            <a:off x="0" y="0"/>
            <a:ext cx="8295589" cy="1477328"/>
          </a:xfrm>
          <a:prstGeom prst="rect">
            <a:avLst/>
          </a:prstGeom>
          <a:noFill/>
        </p:spPr>
        <p:txBody>
          <a:bodyPr wrap="square" rtlCol="0">
            <a:spAutoFit/>
          </a:bodyPr>
          <a:lstStyle/>
          <a:p>
            <a:r>
              <a:rPr lang="en-US" b="1" i="1" u="sng" dirty="0"/>
              <a:t>Breakfast on Amtrak</a:t>
            </a:r>
          </a:p>
          <a:p>
            <a:r>
              <a:rPr lang="en-US" dirty="0"/>
              <a:t>We should plan to eat breakfast on Amtrak on our trip from Pittsburgh to Washington DC.  We board at 5:20am and breakfast is served from 6:30-10:00am.  Paul ordered the Continental Breakfast (with oatmeal, of course) below and Alice ordered Scrambled Eggs with bacon as a side.  It was quite good with nice windows to watch the scenery.</a:t>
            </a:r>
          </a:p>
        </p:txBody>
      </p:sp>
      <p:pic>
        <p:nvPicPr>
          <p:cNvPr id="5" name="Picture 4">
            <a:extLst>
              <a:ext uri="{FF2B5EF4-FFF2-40B4-BE49-F238E27FC236}">
                <a16:creationId xmlns:a16="http://schemas.microsoft.com/office/drawing/2014/main" id="{EAA6244F-4F6D-4C2D-B849-B7464A3C21B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468225"/>
            <a:ext cx="7186367" cy="5389775"/>
          </a:xfrm>
          <a:prstGeom prst="rect">
            <a:avLst/>
          </a:prstGeom>
        </p:spPr>
      </p:pic>
      <p:pic>
        <p:nvPicPr>
          <p:cNvPr id="6" name="Picture 5">
            <a:extLst>
              <a:ext uri="{FF2B5EF4-FFF2-40B4-BE49-F238E27FC236}">
                <a16:creationId xmlns:a16="http://schemas.microsoft.com/office/drawing/2014/main" id="{EDF7DF37-6581-4A87-AB94-BBCFA9A30E42}"/>
              </a:ext>
            </a:extLst>
          </p:cNvPr>
          <p:cNvPicPr/>
          <p:nvPr/>
        </p:nvPicPr>
        <p:blipFill>
          <a:blip r:embed="rId3"/>
          <a:stretch>
            <a:fillRect/>
          </a:stretch>
        </p:blipFill>
        <p:spPr>
          <a:xfrm>
            <a:off x="8295589" y="0"/>
            <a:ext cx="3896412" cy="6858000"/>
          </a:xfrm>
          <a:prstGeom prst="rect">
            <a:avLst/>
          </a:prstGeom>
        </p:spPr>
      </p:pic>
    </p:spTree>
    <p:extLst>
      <p:ext uri="{BB962C8B-B14F-4D97-AF65-F5344CB8AC3E}">
        <p14:creationId xmlns:p14="http://schemas.microsoft.com/office/powerpoint/2010/main" val="856399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DBF7F7-A190-4755-9BDC-B703B94D039F}"/>
              </a:ext>
            </a:extLst>
          </p:cNvPr>
          <p:cNvSpPr txBox="1"/>
          <p:nvPr/>
        </p:nvSpPr>
        <p:spPr>
          <a:xfrm>
            <a:off x="0" y="0"/>
            <a:ext cx="7032396" cy="1200329"/>
          </a:xfrm>
          <a:prstGeom prst="rect">
            <a:avLst/>
          </a:prstGeom>
          <a:noFill/>
        </p:spPr>
        <p:txBody>
          <a:bodyPr wrap="square" rtlCol="0">
            <a:spAutoFit/>
          </a:bodyPr>
          <a:lstStyle/>
          <a:p>
            <a:r>
              <a:rPr lang="en-US" b="1" i="1" u="sng" dirty="0"/>
              <a:t>Lunch/Dinner on Amtrak</a:t>
            </a:r>
          </a:p>
          <a:p>
            <a:r>
              <a:rPr lang="en-US" dirty="0"/>
              <a:t>We could also eat lunch on Amtrak as we will not arrive in DC until 1:05pm.  Reservations are needed for lunch and dinner, but not for breakfast.</a:t>
            </a:r>
          </a:p>
        </p:txBody>
      </p:sp>
      <p:pic>
        <p:nvPicPr>
          <p:cNvPr id="7" name="Picture 6">
            <a:extLst>
              <a:ext uri="{FF2B5EF4-FFF2-40B4-BE49-F238E27FC236}">
                <a16:creationId xmlns:a16="http://schemas.microsoft.com/office/drawing/2014/main" id="{7518A06F-EC25-416F-941D-60CEAEA2EBA6}"/>
              </a:ext>
            </a:extLst>
          </p:cNvPr>
          <p:cNvPicPr/>
          <p:nvPr/>
        </p:nvPicPr>
        <p:blipFill>
          <a:blip r:embed="rId2"/>
          <a:stretch>
            <a:fillRect/>
          </a:stretch>
        </p:blipFill>
        <p:spPr>
          <a:xfrm>
            <a:off x="0" y="1477328"/>
            <a:ext cx="3104515" cy="5347335"/>
          </a:xfrm>
          <a:prstGeom prst="rect">
            <a:avLst/>
          </a:prstGeom>
        </p:spPr>
      </p:pic>
      <p:pic>
        <p:nvPicPr>
          <p:cNvPr id="8" name="Picture 7">
            <a:extLst>
              <a:ext uri="{FF2B5EF4-FFF2-40B4-BE49-F238E27FC236}">
                <a16:creationId xmlns:a16="http://schemas.microsoft.com/office/drawing/2014/main" id="{3C1ED3BC-C416-4BB5-B32C-70EFB0DBB904}"/>
              </a:ext>
            </a:extLst>
          </p:cNvPr>
          <p:cNvPicPr/>
          <p:nvPr/>
        </p:nvPicPr>
        <p:blipFill>
          <a:blip r:embed="rId3"/>
          <a:stretch>
            <a:fillRect/>
          </a:stretch>
        </p:blipFill>
        <p:spPr>
          <a:xfrm>
            <a:off x="3218078" y="952106"/>
            <a:ext cx="2956480" cy="5905893"/>
          </a:xfrm>
          <a:prstGeom prst="rect">
            <a:avLst/>
          </a:prstGeom>
        </p:spPr>
      </p:pic>
      <p:pic>
        <p:nvPicPr>
          <p:cNvPr id="9" name="Picture 8">
            <a:extLst>
              <a:ext uri="{FF2B5EF4-FFF2-40B4-BE49-F238E27FC236}">
                <a16:creationId xmlns:a16="http://schemas.microsoft.com/office/drawing/2014/main" id="{70004DBE-4656-41F6-900E-55FEFBEC0057}"/>
              </a:ext>
            </a:extLst>
          </p:cNvPr>
          <p:cNvPicPr/>
          <p:nvPr/>
        </p:nvPicPr>
        <p:blipFill>
          <a:blip r:embed="rId4"/>
          <a:stretch>
            <a:fillRect/>
          </a:stretch>
        </p:blipFill>
        <p:spPr>
          <a:xfrm>
            <a:off x="6311767" y="278696"/>
            <a:ext cx="3091180" cy="2120265"/>
          </a:xfrm>
          <a:prstGeom prst="rect">
            <a:avLst/>
          </a:prstGeom>
        </p:spPr>
      </p:pic>
      <p:pic>
        <p:nvPicPr>
          <p:cNvPr id="10" name="Picture 9">
            <a:extLst>
              <a:ext uri="{FF2B5EF4-FFF2-40B4-BE49-F238E27FC236}">
                <a16:creationId xmlns:a16="http://schemas.microsoft.com/office/drawing/2014/main" id="{7899955D-BA21-45F6-842E-D90301BC81DB}"/>
              </a:ext>
            </a:extLst>
          </p:cNvPr>
          <p:cNvPicPr/>
          <p:nvPr/>
        </p:nvPicPr>
        <p:blipFill>
          <a:blip r:embed="rId5"/>
          <a:stretch>
            <a:fillRect/>
          </a:stretch>
        </p:blipFill>
        <p:spPr>
          <a:xfrm>
            <a:off x="6174558" y="2404725"/>
            <a:ext cx="3418205" cy="1620520"/>
          </a:xfrm>
          <a:prstGeom prst="rect">
            <a:avLst/>
          </a:prstGeom>
        </p:spPr>
      </p:pic>
      <p:pic>
        <p:nvPicPr>
          <p:cNvPr id="11" name="Picture 10">
            <a:extLst>
              <a:ext uri="{FF2B5EF4-FFF2-40B4-BE49-F238E27FC236}">
                <a16:creationId xmlns:a16="http://schemas.microsoft.com/office/drawing/2014/main" id="{C0DA8B61-E909-4B66-93F2-D55ECE04DE7A}"/>
              </a:ext>
            </a:extLst>
          </p:cNvPr>
          <p:cNvPicPr/>
          <p:nvPr/>
        </p:nvPicPr>
        <p:blipFill>
          <a:blip r:embed="rId6"/>
          <a:stretch>
            <a:fillRect/>
          </a:stretch>
        </p:blipFill>
        <p:spPr>
          <a:xfrm>
            <a:off x="6174558" y="4025245"/>
            <a:ext cx="6017442" cy="2832754"/>
          </a:xfrm>
          <a:prstGeom prst="rect">
            <a:avLst/>
          </a:prstGeom>
        </p:spPr>
      </p:pic>
      <p:sp>
        <p:nvSpPr>
          <p:cNvPr id="2" name="Rectangle 1">
            <a:extLst>
              <a:ext uri="{FF2B5EF4-FFF2-40B4-BE49-F238E27FC236}">
                <a16:creationId xmlns:a16="http://schemas.microsoft.com/office/drawing/2014/main" id="{D199C264-7072-4AA5-B270-6927BB5E7736}"/>
              </a:ext>
            </a:extLst>
          </p:cNvPr>
          <p:cNvSpPr/>
          <p:nvPr/>
        </p:nvSpPr>
        <p:spPr>
          <a:xfrm>
            <a:off x="9746734" y="0"/>
            <a:ext cx="2445266" cy="2585323"/>
          </a:xfrm>
          <a:prstGeom prst="rect">
            <a:avLst/>
          </a:prstGeom>
        </p:spPr>
        <p:txBody>
          <a:bodyPr wrap="square">
            <a:spAutoFit/>
          </a:bodyPr>
          <a:lstStyle/>
          <a:p>
            <a:r>
              <a:rPr lang="en-US" b="1" u="sng" dirty="0"/>
              <a:t>Snack Car</a:t>
            </a:r>
          </a:p>
          <a:p>
            <a:r>
              <a:rPr lang="en-US" dirty="0"/>
              <a:t>Items vary, but typically include:</a:t>
            </a:r>
          </a:p>
          <a:p>
            <a:pPr marL="285750" indent="-285750">
              <a:buFont typeface="Arial" panose="020B0604020202020204" pitchFamily="34" charset="0"/>
              <a:buChar char="•"/>
            </a:pPr>
            <a:r>
              <a:rPr lang="en-US" dirty="0"/>
              <a:t>Refreshments</a:t>
            </a:r>
          </a:p>
          <a:p>
            <a:pPr marL="285750" indent="-285750">
              <a:buFont typeface="Arial" panose="020B0604020202020204" pitchFamily="34" charset="0"/>
              <a:buChar char="•"/>
            </a:pPr>
            <a:r>
              <a:rPr lang="en-US" dirty="0"/>
              <a:t>Sandwiches</a:t>
            </a:r>
          </a:p>
          <a:p>
            <a:pPr marL="285750" indent="-285750">
              <a:buFont typeface="Arial" panose="020B0604020202020204" pitchFamily="34" charset="0"/>
              <a:buChar char="•"/>
            </a:pPr>
            <a:r>
              <a:rPr lang="en-US" dirty="0"/>
              <a:t>Hot dogs</a:t>
            </a:r>
          </a:p>
          <a:p>
            <a:pPr marL="285750" indent="-285750">
              <a:buFont typeface="Arial" panose="020B0604020202020204" pitchFamily="34" charset="0"/>
              <a:buChar char="•"/>
            </a:pPr>
            <a:r>
              <a:rPr lang="en-US" dirty="0"/>
              <a:t>Fruit cups</a:t>
            </a:r>
          </a:p>
          <a:p>
            <a:pPr marL="285750" indent="-285750">
              <a:buFont typeface="Arial" panose="020B0604020202020204" pitchFamily="34" charset="0"/>
              <a:buChar char="•"/>
            </a:pPr>
            <a:r>
              <a:rPr lang="en-US" dirty="0"/>
              <a:t>Cheese/cracker trays</a:t>
            </a:r>
          </a:p>
          <a:p>
            <a:pPr marL="285750" indent="-285750">
              <a:buFont typeface="Arial" panose="020B0604020202020204" pitchFamily="34" charset="0"/>
              <a:buChar char="•"/>
            </a:pPr>
            <a:r>
              <a:rPr lang="en-US" dirty="0" err="1"/>
              <a:t>etc</a:t>
            </a:r>
            <a:endParaRPr lang="en-US" dirty="0"/>
          </a:p>
        </p:txBody>
      </p:sp>
    </p:spTree>
    <p:extLst>
      <p:ext uri="{BB962C8B-B14F-4D97-AF65-F5344CB8AC3E}">
        <p14:creationId xmlns:p14="http://schemas.microsoft.com/office/powerpoint/2010/main" val="1819551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439EA-9C0C-4517-97D7-F9E69B39D60A}"/>
              </a:ext>
            </a:extLst>
          </p:cNvPr>
          <p:cNvPicPr>
            <a:picLocks noChangeAspect="1"/>
          </p:cNvPicPr>
          <p:nvPr/>
        </p:nvPicPr>
        <p:blipFill>
          <a:blip r:embed="rId2"/>
          <a:stretch>
            <a:fillRect/>
          </a:stretch>
        </p:blipFill>
        <p:spPr>
          <a:xfrm>
            <a:off x="4629150" y="1095375"/>
            <a:ext cx="7562850" cy="5762625"/>
          </a:xfrm>
          <a:prstGeom prst="rect">
            <a:avLst/>
          </a:prstGeom>
        </p:spPr>
      </p:pic>
      <p:sp>
        <p:nvSpPr>
          <p:cNvPr id="4" name="TextBox 3">
            <a:extLst>
              <a:ext uri="{FF2B5EF4-FFF2-40B4-BE49-F238E27FC236}">
                <a16:creationId xmlns:a16="http://schemas.microsoft.com/office/drawing/2014/main" id="{AB0A86E3-6EF8-4D0C-8B2C-622F12D6156A}"/>
              </a:ext>
            </a:extLst>
          </p:cNvPr>
          <p:cNvSpPr txBox="1"/>
          <p:nvPr/>
        </p:nvSpPr>
        <p:spPr>
          <a:xfrm>
            <a:off x="0" y="0"/>
            <a:ext cx="4629150" cy="4339650"/>
          </a:xfrm>
          <a:prstGeom prst="rect">
            <a:avLst/>
          </a:prstGeom>
          <a:noFill/>
        </p:spPr>
        <p:txBody>
          <a:bodyPr wrap="square" rtlCol="0">
            <a:spAutoFit/>
          </a:bodyPr>
          <a:lstStyle/>
          <a:p>
            <a:r>
              <a:rPr lang="en-US" sz="2000" b="1" u="sng" dirty="0">
                <a:solidFill>
                  <a:srgbClr val="FF0000"/>
                </a:solidFill>
              </a:rPr>
              <a:t>Taking Amtrak on Tuesday, May 15 instead of Monday, May 14</a:t>
            </a:r>
          </a:p>
          <a:p>
            <a:r>
              <a:rPr lang="en-US" sz="2000" dirty="0"/>
              <a:t>Since the Capitol Limited only allows 8 bikes per train and we could have a dozen or more cyclists, some of us could wait until Tuesday, May 15, to catch the next train.  Rather than waiting in Pittsburgh, we could cycle to the next stop on the Capitol Limited, which is in Connellsville, PA (60 miles).</a:t>
            </a:r>
          </a:p>
          <a:p>
            <a:r>
              <a:rPr lang="en-US" sz="2000" dirty="0"/>
              <a:t>There is a hotel fairly close to the train station:  Cobblestone Hotel and Suites ($89.99 for two double-beds, AAA rate)</a:t>
            </a:r>
          </a:p>
          <a:p>
            <a:r>
              <a:rPr lang="en-US" sz="1600" dirty="0">
                <a:hlinkClick r:id="rId3"/>
              </a:rPr>
              <a:t>http://www.staycobblestone.com/pa/connellsville/</a:t>
            </a:r>
            <a:r>
              <a:rPr lang="en-US" sz="1600" dirty="0"/>
              <a:t>  </a:t>
            </a:r>
          </a:p>
        </p:txBody>
      </p:sp>
      <p:sp>
        <p:nvSpPr>
          <p:cNvPr id="5" name="Rectangle 4">
            <a:extLst>
              <a:ext uri="{FF2B5EF4-FFF2-40B4-BE49-F238E27FC236}">
                <a16:creationId xmlns:a16="http://schemas.microsoft.com/office/drawing/2014/main" id="{AD9CB67D-978D-4318-9962-E6398C584601}"/>
              </a:ext>
            </a:extLst>
          </p:cNvPr>
          <p:cNvSpPr/>
          <p:nvPr/>
        </p:nvSpPr>
        <p:spPr>
          <a:xfrm>
            <a:off x="7406054" y="309110"/>
            <a:ext cx="3522696" cy="369332"/>
          </a:xfrm>
          <a:prstGeom prst="rect">
            <a:avLst/>
          </a:prstGeom>
        </p:spPr>
        <p:txBody>
          <a:bodyPr wrap="none">
            <a:spAutoFit/>
          </a:bodyPr>
          <a:lstStyle/>
          <a:p>
            <a:r>
              <a:rPr lang="en-US" dirty="0">
                <a:hlinkClick r:id="rId4"/>
              </a:rPr>
              <a:t>https://goo.gl/maps/fxTujZBSKzM2</a:t>
            </a:r>
            <a:r>
              <a:rPr lang="en-US" dirty="0"/>
              <a:t> </a:t>
            </a:r>
          </a:p>
        </p:txBody>
      </p:sp>
    </p:spTree>
    <p:extLst>
      <p:ext uri="{BB962C8B-B14F-4D97-AF65-F5344CB8AC3E}">
        <p14:creationId xmlns:p14="http://schemas.microsoft.com/office/powerpoint/2010/main" val="2339730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CC1442-7476-4E96-8F26-F7015229018B}"/>
              </a:ext>
            </a:extLst>
          </p:cNvPr>
          <p:cNvSpPr/>
          <p:nvPr/>
        </p:nvSpPr>
        <p:spPr>
          <a:xfrm>
            <a:off x="6126044" y="0"/>
            <a:ext cx="6065956" cy="369332"/>
          </a:xfrm>
          <a:prstGeom prst="rect">
            <a:avLst/>
          </a:prstGeom>
        </p:spPr>
        <p:txBody>
          <a:bodyPr wrap="none">
            <a:spAutoFit/>
          </a:bodyPr>
          <a:lstStyle/>
          <a:p>
            <a:r>
              <a:rPr lang="en-US" dirty="0">
                <a:hlinkClick r:id="rId2"/>
              </a:rPr>
              <a:t>https://www.gaptrail.org/plan-a-visit/mileage-elevation-charts</a:t>
            </a:r>
            <a:r>
              <a:rPr lang="en-US" dirty="0"/>
              <a:t> </a:t>
            </a:r>
          </a:p>
        </p:txBody>
      </p:sp>
      <p:sp>
        <p:nvSpPr>
          <p:cNvPr id="2" name="TextBox 1">
            <a:extLst>
              <a:ext uri="{FF2B5EF4-FFF2-40B4-BE49-F238E27FC236}">
                <a16:creationId xmlns:a16="http://schemas.microsoft.com/office/drawing/2014/main" id="{176DADEA-FDA1-4367-B0F5-1405FEEEB621}"/>
              </a:ext>
            </a:extLst>
          </p:cNvPr>
          <p:cNvSpPr txBox="1"/>
          <p:nvPr/>
        </p:nvSpPr>
        <p:spPr>
          <a:xfrm>
            <a:off x="0" y="0"/>
            <a:ext cx="4334841" cy="646331"/>
          </a:xfrm>
          <a:prstGeom prst="rect">
            <a:avLst/>
          </a:prstGeom>
          <a:noFill/>
        </p:spPr>
        <p:txBody>
          <a:bodyPr wrap="none" rtlCol="0">
            <a:spAutoFit/>
          </a:bodyPr>
          <a:lstStyle/>
          <a:p>
            <a:r>
              <a:rPr lang="en-US" b="1" i="1" dirty="0">
                <a:solidFill>
                  <a:srgbClr val="FF0000"/>
                </a:solidFill>
              </a:rPr>
              <a:t>Rail-Trails are flat, right?  Well, not exactly!</a:t>
            </a:r>
          </a:p>
          <a:p>
            <a:r>
              <a:rPr lang="en-US" b="1" i="1" dirty="0">
                <a:solidFill>
                  <a:srgbClr val="FF0000"/>
                </a:solidFill>
              </a:rPr>
              <a:t>Day 5 will be interesting.</a:t>
            </a:r>
          </a:p>
        </p:txBody>
      </p:sp>
      <p:grpSp>
        <p:nvGrpSpPr>
          <p:cNvPr id="3" name="Group 2">
            <a:extLst>
              <a:ext uri="{FF2B5EF4-FFF2-40B4-BE49-F238E27FC236}">
                <a16:creationId xmlns:a16="http://schemas.microsoft.com/office/drawing/2014/main" id="{7E289634-D335-4DFA-9BE2-3414649F7B25}"/>
              </a:ext>
            </a:extLst>
          </p:cNvPr>
          <p:cNvGrpSpPr/>
          <p:nvPr/>
        </p:nvGrpSpPr>
        <p:grpSpPr>
          <a:xfrm>
            <a:off x="0" y="778299"/>
            <a:ext cx="12186483" cy="6079701"/>
            <a:chOff x="0" y="778299"/>
            <a:chExt cx="12186483" cy="6079701"/>
          </a:xfrm>
        </p:grpSpPr>
        <p:pic>
          <p:nvPicPr>
            <p:cNvPr id="5" name="Picture 4">
              <a:extLst>
                <a:ext uri="{FF2B5EF4-FFF2-40B4-BE49-F238E27FC236}">
                  <a16:creationId xmlns:a16="http://schemas.microsoft.com/office/drawing/2014/main" id="{C58E15D4-E804-47DA-831B-A68E5092E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99"/>
              <a:ext cx="12186483" cy="6079701"/>
            </a:xfrm>
            <a:prstGeom prst="rect">
              <a:avLst/>
            </a:prstGeom>
          </p:spPr>
        </p:pic>
        <p:sp>
          <p:nvSpPr>
            <p:cNvPr id="6" name="Oval 5">
              <a:extLst>
                <a:ext uri="{FF2B5EF4-FFF2-40B4-BE49-F238E27FC236}">
                  <a16:creationId xmlns:a16="http://schemas.microsoft.com/office/drawing/2014/main" id="{0DBC74C7-8CA5-4DA1-9FEB-009D89099C9D}"/>
                </a:ext>
              </a:extLst>
            </p:cNvPr>
            <p:cNvSpPr/>
            <p:nvPr/>
          </p:nvSpPr>
          <p:spPr>
            <a:xfrm>
              <a:off x="5645032" y="4928120"/>
              <a:ext cx="86549" cy="88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10566B-D426-41C1-B160-53D45A285C14}"/>
                </a:ext>
              </a:extLst>
            </p:cNvPr>
            <p:cNvSpPr txBox="1"/>
            <p:nvPr/>
          </p:nvSpPr>
          <p:spPr>
            <a:xfrm>
              <a:off x="4812493" y="5086744"/>
              <a:ext cx="1778070" cy="461665"/>
            </a:xfrm>
            <a:prstGeom prst="rect">
              <a:avLst/>
            </a:prstGeom>
            <a:noFill/>
          </p:spPr>
          <p:txBody>
            <a:bodyPr wrap="square" rtlCol="0">
              <a:spAutoFit/>
            </a:bodyPr>
            <a:lstStyle/>
            <a:p>
              <a:pPr algn="ctr"/>
              <a:r>
                <a:rPr lang="en-US" sz="1200" b="1" i="1" dirty="0">
                  <a:solidFill>
                    <a:srgbClr val="FF0000"/>
                  </a:solidFill>
                </a:rPr>
                <a:t>Day 5 Start</a:t>
              </a:r>
            </a:p>
            <a:p>
              <a:pPr algn="ctr"/>
              <a:r>
                <a:rPr lang="en-US" sz="1200" b="1" i="1" dirty="0">
                  <a:solidFill>
                    <a:srgbClr val="FF0000"/>
                  </a:solidFill>
                </a:rPr>
                <a:t>GAP MP0/ C&amp;O MP184.5</a:t>
              </a:r>
            </a:p>
          </p:txBody>
        </p:sp>
        <p:sp>
          <p:nvSpPr>
            <p:cNvPr id="8" name="Oval 7">
              <a:extLst>
                <a:ext uri="{FF2B5EF4-FFF2-40B4-BE49-F238E27FC236}">
                  <a16:creationId xmlns:a16="http://schemas.microsoft.com/office/drawing/2014/main" id="{E0CED80D-E17A-4126-AAC7-ACDE9F2C902D}"/>
                </a:ext>
              </a:extLst>
            </p:cNvPr>
            <p:cNvSpPr/>
            <p:nvPr/>
          </p:nvSpPr>
          <p:spPr>
            <a:xfrm>
              <a:off x="3831265" y="4338013"/>
              <a:ext cx="86549" cy="88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2CACF-7A53-45A5-A179-52C19BD8B60F}"/>
                </a:ext>
              </a:extLst>
            </p:cNvPr>
            <p:cNvSpPr txBox="1"/>
            <p:nvPr/>
          </p:nvSpPr>
          <p:spPr>
            <a:xfrm>
              <a:off x="3459790" y="5073293"/>
              <a:ext cx="900892" cy="461665"/>
            </a:xfrm>
            <a:prstGeom prst="rect">
              <a:avLst/>
            </a:prstGeom>
            <a:noFill/>
          </p:spPr>
          <p:txBody>
            <a:bodyPr wrap="square" rtlCol="0">
              <a:spAutoFit/>
            </a:bodyPr>
            <a:lstStyle/>
            <a:p>
              <a:pPr algn="ctr"/>
              <a:r>
                <a:rPr lang="en-US" sz="1200" b="1" i="1" dirty="0">
                  <a:solidFill>
                    <a:srgbClr val="FF0000"/>
                  </a:solidFill>
                </a:rPr>
                <a:t>Day 6 Start</a:t>
              </a:r>
            </a:p>
            <a:p>
              <a:pPr algn="ctr"/>
              <a:r>
                <a:rPr lang="en-US" sz="1200" b="1" i="1" dirty="0">
                  <a:solidFill>
                    <a:srgbClr val="FF0000"/>
                  </a:solidFill>
                </a:rPr>
                <a:t>GAP MP75</a:t>
              </a:r>
            </a:p>
          </p:txBody>
        </p:sp>
        <p:sp>
          <p:nvSpPr>
            <p:cNvPr id="11" name="Oval 10">
              <a:extLst>
                <a:ext uri="{FF2B5EF4-FFF2-40B4-BE49-F238E27FC236}">
                  <a16:creationId xmlns:a16="http://schemas.microsoft.com/office/drawing/2014/main" id="{EB53C749-A07E-4662-8AAA-E954E153802E}"/>
                </a:ext>
              </a:extLst>
            </p:cNvPr>
            <p:cNvSpPr/>
            <p:nvPr/>
          </p:nvSpPr>
          <p:spPr>
            <a:xfrm>
              <a:off x="2341198" y="4794362"/>
              <a:ext cx="86549" cy="88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45B12B7-A75E-40D6-A9C1-FB785CD7A028}"/>
                </a:ext>
              </a:extLst>
            </p:cNvPr>
            <p:cNvSpPr txBox="1"/>
            <p:nvPr/>
          </p:nvSpPr>
          <p:spPr>
            <a:xfrm>
              <a:off x="1922443" y="5100938"/>
              <a:ext cx="980986" cy="461665"/>
            </a:xfrm>
            <a:prstGeom prst="rect">
              <a:avLst/>
            </a:prstGeom>
            <a:noFill/>
          </p:spPr>
          <p:txBody>
            <a:bodyPr wrap="square" rtlCol="0">
              <a:spAutoFit/>
            </a:bodyPr>
            <a:lstStyle/>
            <a:p>
              <a:pPr algn="ctr"/>
              <a:r>
                <a:rPr lang="en-US" sz="1200" b="1" i="1" dirty="0">
                  <a:solidFill>
                    <a:srgbClr val="FF0000"/>
                  </a:solidFill>
                </a:rPr>
                <a:t>Day 7 Start</a:t>
              </a:r>
            </a:p>
            <a:p>
              <a:pPr algn="ctr"/>
              <a:r>
                <a:rPr lang="en-US" sz="1200" b="1" i="1" dirty="0">
                  <a:solidFill>
                    <a:srgbClr val="FF0000"/>
                  </a:solidFill>
                </a:rPr>
                <a:t>GAP MP125</a:t>
              </a:r>
            </a:p>
          </p:txBody>
        </p:sp>
        <p:sp>
          <p:nvSpPr>
            <p:cNvPr id="17" name="TextBox 16">
              <a:extLst>
                <a:ext uri="{FF2B5EF4-FFF2-40B4-BE49-F238E27FC236}">
                  <a16:creationId xmlns:a16="http://schemas.microsoft.com/office/drawing/2014/main" id="{550564DA-2571-4D83-A68C-1216C7E6CA22}"/>
                </a:ext>
              </a:extLst>
            </p:cNvPr>
            <p:cNvSpPr txBox="1"/>
            <p:nvPr/>
          </p:nvSpPr>
          <p:spPr>
            <a:xfrm>
              <a:off x="953132" y="5281947"/>
              <a:ext cx="722467" cy="276999"/>
            </a:xfrm>
            <a:prstGeom prst="rect">
              <a:avLst/>
            </a:prstGeom>
            <a:noFill/>
          </p:spPr>
          <p:txBody>
            <a:bodyPr wrap="square" rtlCol="0">
              <a:spAutoFit/>
            </a:bodyPr>
            <a:lstStyle/>
            <a:p>
              <a:pPr algn="ctr"/>
              <a:r>
                <a:rPr lang="en-US" sz="1200" b="1" i="1" dirty="0">
                  <a:solidFill>
                    <a:srgbClr val="FF0000"/>
                  </a:solidFill>
                </a:rPr>
                <a:t>MP150</a:t>
              </a:r>
            </a:p>
          </p:txBody>
        </p:sp>
        <p:sp>
          <p:nvSpPr>
            <p:cNvPr id="20" name="Oval 19">
              <a:extLst>
                <a:ext uri="{FF2B5EF4-FFF2-40B4-BE49-F238E27FC236}">
                  <a16:creationId xmlns:a16="http://schemas.microsoft.com/office/drawing/2014/main" id="{D74B5935-F5C6-4498-B8AD-FCC6D2DBF9D6}"/>
                </a:ext>
              </a:extLst>
            </p:cNvPr>
            <p:cNvSpPr/>
            <p:nvPr/>
          </p:nvSpPr>
          <p:spPr>
            <a:xfrm>
              <a:off x="7416598" y="5066619"/>
              <a:ext cx="86549" cy="88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B06318E-FE47-41DE-960D-BD1828B4E1E5}"/>
                </a:ext>
              </a:extLst>
            </p:cNvPr>
            <p:cNvSpPr txBox="1"/>
            <p:nvPr/>
          </p:nvSpPr>
          <p:spPr>
            <a:xfrm>
              <a:off x="6888069" y="5155295"/>
              <a:ext cx="1194504" cy="461665"/>
            </a:xfrm>
            <a:prstGeom prst="rect">
              <a:avLst/>
            </a:prstGeom>
            <a:noFill/>
          </p:spPr>
          <p:txBody>
            <a:bodyPr wrap="square" rtlCol="0">
              <a:spAutoFit/>
            </a:bodyPr>
            <a:lstStyle/>
            <a:p>
              <a:pPr algn="ctr"/>
              <a:r>
                <a:rPr lang="en-US" sz="1200" b="1" i="1" dirty="0">
                  <a:solidFill>
                    <a:srgbClr val="FF0000"/>
                  </a:solidFill>
                </a:rPr>
                <a:t>Day 4 Start</a:t>
              </a:r>
            </a:p>
            <a:p>
              <a:pPr algn="ctr"/>
              <a:r>
                <a:rPr lang="en-US" sz="1200" b="1" i="1" dirty="0">
                  <a:solidFill>
                    <a:srgbClr val="FF0000"/>
                  </a:solidFill>
                </a:rPr>
                <a:t>C&amp;O MP124.5</a:t>
              </a:r>
            </a:p>
          </p:txBody>
        </p:sp>
        <p:sp>
          <p:nvSpPr>
            <p:cNvPr id="22" name="Oval 21">
              <a:extLst>
                <a:ext uri="{FF2B5EF4-FFF2-40B4-BE49-F238E27FC236}">
                  <a16:creationId xmlns:a16="http://schemas.microsoft.com/office/drawing/2014/main" id="{C7565DA7-A506-4009-9A76-AC58D3CB29F3}"/>
                </a:ext>
              </a:extLst>
            </p:cNvPr>
            <p:cNvSpPr/>
            <p:nvPr/>
          </p:nvSpPr>
          <p:spPr>
            <a:xfrm>
              <a:off x="10954223" y="5331771"/>
              <a:ext cx="86549" cy="88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35B036-B4F0-4B34-BA53-19C1E4DF834A}"/>
                </a:ext>
              </a:extLst>
            </p:cNvPr>
            <p:cNvSpPr txBox="1"/>
            <p:nvPr/>
          </p:nvSpPr>
          <p:spPr>
            <a:xfrm>
              <a:off x="10590326" y="5354570"/>
              <a:ext cx="900892" cy="461665"/>
            </a:xfrm>
            <a:prstGeom prst="rect">
              <a:avLst/>
            </a:prstGeom>
            <a:noFill/>
          </p:spPr>
          <p:txBody>
            <a:bodyPr wrap="square" rtlCol="0">
              <a:spAutoFit/>
            </a:bodyPr>
            <a:lstStyle/>
            <a:p>
              <a:pPr algn="ctr"/>
              <a:r>
                <a:rPr lang="en-US" sz="1200" b="1" i="1" dirty="0">
                  <a:solidFill>
                    <a:srgbClr val="FF0000"/>
                  </a:solidFill>
                </a:rPr>
                <a:t>Day 2 Start C&amp;O MP14</a:t>
              </a:r>
            </a:p>
          </p:txBody>
        </p:sp>
        <p:sp>
          <p:nvSpPr>
            <p:cNvPr id="24" name="Oval 23">
              <a:extLst>
                <a:ext uri="{FF2B5EF4-FFF2-40B4-BE49-F238E27FC236}">
                  <a16:creationId xmlns:a16="http://schemas.microsoft.com/office/drawing/2014/main" id="{95E5ACC6-9D1C-4382-9F58-4DBF9F3B0FAD}"/>
                </a:ext>
              </a:extLst>
            </p:cNvPr>
            <p:cNvSpPr/>
            <p:nvPr/>
          </p:nvSpPr>
          <p:spPr>
            <a:xfrm>
              <a:off x="9487123" y="5174019"/>
              <a:ext cx="86549" cy="88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460C5B7-E250-42A7-BC07-6F74731390E9}"/>
                </a:ext>
              </a:extLst>
            </p:cNvPr>
            <p:cNvSpPr txBox="1"/>
            <p:nvPr/>
          </p:nvSpPr>
          <p:spPr>
            <a:xfrm>
              <a:off x="9208787" y="5281947"/>
              <a:ext cx="900892" cy="461665"/>
            </a:xfrm>
            <a:prstGeom prst="rect">
              <a:avLst/>
            </a:prstGeom>
            <a:noFill/>
          </p:spPr>
          <p:txBody>
            <a:bodyPr wrap="square" rtlCol="0">
              <a:spAutoFit/>
            </a:bodyPr>
            <a:lstStyle/>
            <a:p>
              <a:pPr algn="ctr"/>
              <a:r>
                <a:rPr lang="en-US" sz="1200" b="1" i="1" dirty="0">
                  <a:solidFill>
                    <a:srgbClr val="FF0000"/>
                  </a:solidFill>
                </a:rPr>
                <a:t>Day 3 Start</a:t>
              </a:r>
            </a:p>
            <a:p>
              <a:pPr algn="ctr"/>
              <a:r>
                <a:rPr lang="en-US" sz="1200" b="1" i="1" dirty="0">
                  <a:solidFill>
                    <a:srgbClr val="FF0000"/>
                  </a:solidFill>
                </a:rPr>
                <a:t>C&amp;O MP54</a:t>
              </a:r>
            </a:p>
          </p:txBody>
        </p:sp>
      </p:grpSp>
    </p:spTree>
    <p:extLst>
      <p:ext uri="{BB962C8B-B14F-4D97-AF65-F5344CB8AC3E}">
        <p14:creationId xmlns:p14="http://schemas.microsoft.com/office/powerpoint/2010/main" val="1172801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5FC5AD-FAF8-40F1-BF38-97C31C3C1668}"/>
              </a:ext>
            </a:extLst>
          </p:cNvPr>
          <p:cNvPicPr>
            <a:picLocks noChangeAspect="1"/>
          </p:cNvPicPr>
          <p:nvPr/>
        </p:nvPicPr>
        <p:blipFill>
          <a:blip r:embed="rId2"/>
          <a:stretch>
            <a:fillRect/>
          </a:stretch>
        </p:blipFill>
        <p:spPr>
          <a:xfrm>
            <a:off x="0" y="0"/>
            <a:ext cx="2612204" cy="6858000"/>
          </a:xfrm>
          <a:prstGeom prst="rect">
            <a:avLst/>
          </a:prstGeom>
        </p:spPr>
      </p:pic>
      <p:sp>
        <p:nvSpPr>
          <p:cNvPr id="3" name="Rectangle 2">
            <a:extLst>
              <a:ext uri="{FF2B5EF4-FFF2-40B4-BE49-F238E27FC236}">
                <a16:creationId xmlns:a16="http://schemas.microsoft.com/office/drawing/2014/main" id="{B07A6407-5005-402D-8B46-84B2017303AA}"/>
              </a:ext>
            </a:extLst>
          </p:cNvPr>
          <p:cNvSpPr/>
          <p:nvPr/>
        </p:nvSpPr>
        <p:spPr>
          <a:xfrm>
            <a:off x="2612204" y="378748"/>
            <a:ext cx="4433458" cy="461665"/>
          </a:xfrm>
          <a:prstGeom prst="rect">
            <a:avLst/>
          </a:prstGeom>
        </p:spPr>
        <p:txBody>
          <a:bodyPr wrap="none">
            <a:spAutoFit/>
          </a:bodyPr>
          <a:lstStyle/>
          <a:p>
            <a:r>
              <a:rPr lang="en-US" sz="2400" dirty="0">
                <a:hlinkClick r:id="rId3"/>
              </a:rPr>
              <a:t>http://bikewashington.org/canal/</a:t>
            </a:r>
            <a:r>
              <a:rPr lang="en-US" sz="2400" dirty="0"/>
              <a:t> </a:t>
            </a:r>
          </a:p>
        </p:txBody>
      </p:sp>
      <p:pic>
        <p:nvPicPr>
          <p:cNvPr id="10" name="Picture 9">
            <a:extLst>
              <a:ext uri="{FF2B5EF4-FFF2-40B4-BE49-F238E27FC236}">
                <a16:creationId xmlns:a16="http://schemas.microsoft.com/office/drawing/2014/main" id="{C9FBA0E5-556C-4C74-AA45-C8BA3938C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713" y="908214"/>
            <a:ext cx="8638287" cy="5680844"/>
          </a:xfrm>
          <a:prstGeom prst="rect">
            <a:avLst/>
          </a:prstGeom>
        </p:spPr>
      </p:pic>
      <p:sp>
        <p:nvSpPr>
          <p:cNvPr id="11" name="TextBox 10">
            <a:extLst>
              <a:ext uri="{FF2B5EF4-FFF2-40B4-BE49-F238E27FC236}">
                <a16:creationId xmlns:a16="http://schemas.microsoft.com/office/drawing/2014/main" id="{EF67B95D-9A42-4ADD-9B0C-82E9785FB9E7}"/>
              </a:ext>
            </a:extLst>
          </p:cNvPr>
          <p:cNvSpPr txBox="1"/>
          <p:nvPr/>
        </p:nvSpPr>
        <p:spPr>
          <a:xfrm>
            <a:off x="10140696" y="6589058"/>
            <a:ext cx="2171044" cy="307777"/>
          </a:xfrm>
          <a:prstGeom prst="rect">
            <a:avLst/>
          </a:prstGeom>
          <a:noFill/>
        </p:spPr>
        <p:txBody>
          <a:bodyPr wrap="none" rtlCol="0">
            <a:spAutoFit/>
          </a:bodyPr>
          <a:lstStyle/>
          <a:p>
            <a:r>
              <a:rPr lang="en-US" sz="1400" dirty="0">
                <a:hlinkClick r:id="rId5"/>
              </a:rPr>
              <a:t>www.adventurecycling.org</a:t>
            </a:r>
            <a:r>
              <a:rPr lang="en-US" sz="1400" dirty="0"/>
              <a:t> </a:t>
            </a:r>
          </a:p>
        </p:txBody>
      </p:sp>
      <p:sp>
        <p:nvSpPr>
          <p:cNvPr id="2" name="Rectangle 1">
            <a:extLst>
              <a:ext uri="{FF2B5EF4-FFF2-40B4-BE49-F238E27FC236}">
                <a16:creationId xmlns:a16="http://schemas.microsoft.com/office/drawing/2014/main" id="{D20C0624-E28F-4D6F-9B35-A605BA93E996}"/>
              </a:ext>
            </a:extLst>
          </p:cNvPr>
          <p:cNvSpPr/>
          <p:nvPr/>
        </p:nvSpPr>
        <p:spPr>
          <a:xfrm>
            <a:off x="2612204" y="0"/>
            <a:ext cx="2405467" cy="523220"/>
          </a:xfrm>
          <a:prstGeom prst="rect">
            <a:avLst/>
          </a:prstGeom>
        </p:spPr>
        <p:txBody>
          <a:bodyPr wrap="none">
            <a:spAutoFit/>
          </a:bodyPr>
          <a:lstStyle/>
          <a:p>
            <a:r>
              <a:rPr lang="en-US" sz="2800" b="1" i="1" dirty="0">
                <a:solidFill>
                  <a:srgbClr val="FF0000"/>
                </a:solidFill>
              </a:rPr>
              <a:t>C&amp;O Tow Path </a:t>
            </a:r>
            <a:endParaRPr lang="en-US" sz="2800" dirty="0"/>
          </a:p>
        </p:txBody>
      </p:sp>
      <p:sp>
        <p:nvSpPr>
          <p:cNvPr id="4" name="Rectangle 3">
            <a:extLst>
              <a:ext uri="{FF2B5EF4-FFF2-40B4-BE49-F238E27FC236}">
                <a16:creationId xmlns:a16="http://schemas.microsoft.com/office/drawing/2014/main" id="{AC67280A-5EE7-4962-A646-B64BB29FED1A}"/>
              </a:ext>
            </a:extLst>
          </p:cNvPr>
          <p:cNvSpPr/>
          <p:nvPr/>
        </p:nvSpPr>
        <p:spPr>
          <a:xfrm>
            <a:off x="7089285" y="0"/>
            <a:ext cx="5222455" cy="369332"/>
          </a:xfrm>
          <a:prstGeom prst="rect">
            <a:avLst/>
          </a:prstGeom>
        </p:spPr>
        <p:txBody>
          <a:bodyPr wrap="none">
            <a:spAutoFit/>
          </a:bodyPr>
          <a:lstStyle/>
          <a:p>
            <a:r>
              <a:rPr lang="en-US" dirty="0">
                <a:hlinkClick r:id="rId6"/>
              </a:rPr>
              <a:t>http://www.bikecando.com/_bikecando/default.aspx</a:t>
            </a:r>
            <a:r>
              <a:rPr lang="en-US" dirty="0"/>
              <a:t> </a:t>
            </a:r>
          </a:p>
        </p:txBody>
      </p:sp>
    </p:spTree>
    <p:extLst>
      <p:ext uri="{BB962C8B-B14F-4D97-AF65-F5344CB8AC3E}">
        <p14:creationId xmlns:p14="http://schemas.microsoft.com/office/powerpoint/2010/main" val="3463691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467521-77F4-41F6-B2E9-F938F3698250}"/>
              </a:ext>
            </a:extLst>
          </p:cNvPr>
          <p:cNvSpPr/>
          <p:nvPr/>
        </p:nvSpPr>
        <p:spPr>
          <a:xfrm>
            <a:off x="7435856" y="-1"/>
            <a:ext cx="3489673" cy="461665"/>
          </a:xfrm>
          <a:prstGeom prst="rect">
            <a:avLst/>
          </a:prstGeom>
        </p:spPr>
        <p:txBody>
          <a:bodyPr wrap="none">
            <a:spAutoFit/>
          </a:bodyPr>
          <a:lstStyle/>
          <a:p>
            <a:r>
              <a:rPr lang="en-US" sz="2400" dirty="0">
                <a:hlinkClick r:id="rId2"/>
              </a:rPr>
              <a:t>https://www.gaptrail.org/</a:t>
            </a:r>
            <a:r>
              <a:rPr lang="en-US" sz="2400" dirty="0"/>
              <a:t> </a:t>
            </a:r>
          </a:p>
        </p:txBody>
      </p:sp>
      <p:pic>
        <p:nvPicPr>
          <p:cNvPr id="6" name="Picture 5">
            <a:extLst>
              <a:ext uri="{FF2B5EF4-FFF2-40B4-BE49-F238E27FC236}">
                <a16:creationId xmlns:a16="http://schemas.microsoft.com/office/drawing/2014/main" id="{B95505CE-A185-445E-9C0B-3AE503A3B077}"/>
              </a:ext>
            </a:extLst>
          </p:cNvPr>
          <p:cNvPicPr>
            <a:picLocks noChangeAspect="1"/>
          </p:cNvPicPr>
          <p:nvPr/>
        </p:nvPicPr>
        <p:blipFill>
          <a:blip r:embed="rId3"/>
          <a:stretch>
            <a:fillRect/>
          </a:stretch>
        </p:blipFill>
        <p:spPr>
          <a:xfrm>
            <a:off x="-1" y="2642616"/>
            <a:ext cx="12197707" cy="4215384"/>
          </a:xfrm>
          <a:prstGeom prst="rect">
            <a:avLst/>
          </a:prstGeom>
        </p:spPr>
      </p:pic>
      <p:sp>
        <p:nvSpPr>
          <p:cNvPr id="2" name="Rectangle 1">
            <a:extLst>
              <a:ext uri="{FF2B5EF4-FFF2-40B4-BE49-F238E27FC236}">
                <a16:creationId xmlns:a16="http://schemas.microsoft.com/office/drawing/2014/main" id="{3F4A8022-DFAC-44F2-902B-6384F6241A05}"/>
              </a:ext>
            </a:extLst>
          </p:cNvPr>
          <p:cNvSpPr/>
          <p:nvPr/>
        </p:nvSpPr>
        <p:spPr>
          <a:xfrm>
            <a:off x="1939926" y="0"/>
            <a:ext cx="4156074" cy="461665"/>
          </a:xfrm>
          <a:prstGeom prst="rect">
            <a:avLst/>
          </a:prstGeom>
        </p:spPr>
        <p:txBody>
          <a:bodyPr wrap="none">
            <a:spAutoFit/>
          </a:bodyPr>
          <a:lstStyle/>
          <a:p>
            <a:r>
              <a:rPr lang="en-US" sz="2400" b="1" i="1" dirty="0">
                <a:solidFill>
                  <a:srgbClr val="FF0000"/>
                </a:solidFill>
              </a:rPr>
              <a:t>Great Allegheny Passage (GAP)</a:t>
            </a:r>
            <a:endParaRPr lang="en-US" sz="2400" dirty="0"/>
          </a:p>
        </p:txBody>
      </p:sp>
      <p:sp>
        <p:nvSpPr>
          <p:cNvPr id="3" name="Rectangle 2">
            <a:extLst>
              <a:ext uri="{FF2B5EF4-FFF2-40B4-BE49-F238E27FC236}">
                <a16:creationId xmlns:a16="http://schemas.microsoft.com/office/drawing/2014/main" id="{3C60EBFC-98A2-4EF8-8A22-D05A7AC01934}"/>
              </a:ext>
            </a:extLst>
          </p:cNvPr>
          <p:cNvSpPr/>
          <p:nvPr/>
        </p:nvSpPr>
        <p:spPr>
          <a:xfrm>
            <a:off x="2077473" y="701657"/>
            <a:ext cx="10114527" cy="1754326"/>
          </a:xfrm>
          <a:prstGeom prst="rect">
            <a:avLst/>
          </a:prstGeom>
        </p:spPr>
        <p:txBody>
          <a:bodyPr wrap="square">
            <a:spAutoFit/>
          </a:bodyPr>
          <a:lstStyle/>
          <a:p>
            <a:r>
              <a:rPr lang="en-US" dirty="0">
                <a:solidFill>
                  <a:srgbClr val="000000"/>
                </a:solidFill>
                <a:latin typeface="Droid Sans"/>
              </a:rPr>
              <a:t>The Great Allegheny Passage soars over valleys, snakes around mountains, and skirts alongside three rivers (the Casselman, Youghiogheny, and </a:t>
            </a:r>
            <a:r>
              <a:rPr lang="en-US" dirty="0" err="1">
                <a:solidFill>
                  <a:srgbClr val="000000"/>
                </a:solidFill>
                <a:latin typeface="Droid Sans"/>
              </a:rPr>
              <a:t>Monongaleha</a:t>
            </a:r>
            <a:r>
              <a:rPr lang="en-US" dirty="0">
                <a:solidFill>
                  <a:srgbClr val="000000"/>
                </a:solidFill>
                <a:latin typeface="Droid Sans"/>
              </a:rPr>
              <a:t>) on its nearly level path. Cyclists pass through the Cumberland Narrows, cross the Mason-Dixon Line, top the Eastern Continental Divide at 2,392’, weave through the breathtaking Laurel Highlands, wind their way through 19,052-acre </a:t>
            </a:r>
            <a:r>
              <a:rPr lang="en-US" dirty="0" err="1">
                <a:solidFill>
                  <a:srgbClr val="000000"/>
                </a:solidFill>
                <a:latin typeface="Droid Sans"/>
              </a:rPr>
              <a:t>Ohiopyle</a:t>
            </a:r>
            <a:r>
              <a:rPr lang="en-US" dirty="0">
                <a:solidFill>
                  <a:srgbClr val="000000"/>
                </a:solidFill>
                <a:latin typeface="Droid Sans"/>
              </a:rPr>
              <a:t> State Park, journey through the region’s coke, coal, mining, and steel-making corridor, and end at Pittsburgh’s majestic Point State Park. </a:t>
            </a:r>
            <a:endParaRPr lang="en-US" dirty="0"/>
          </a:p>
        </p:txBody>
      </p:sp>
      <p:pic>
        <p:nvPicPr>
          <p:cNvPr id="8" name="Picture 7">
            <a:extLst>
              <a:ext uri="{FF2B5EF4-FFF2-40B4-BE49-F238E27FC236}">
                <a16:creationId xmlns:a16="http://schemas.microsoft.com/office/drawing/2014/main" id="{D9E58FFA-AC0B-45CC-BCF8-419F99B1D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8510"/>
            <a:ext cx="2077473" cy="2077473"/>
          </a:xfrm>
          <a:prstGeom prst="rect">
            <a:avLst/>
          </a:prstGeom>
        </p:spPr>
      </p:pic>
      <p:sp>
        <p:nvSpPr>
          <p:cNvPr id="7" name="Rectangle 6">
            <a:extLst>
              <a:ext uri="{FF2B5EF4-FFF2-40B4-BE49-F238E27FC236}">
                <a16:creationId xmlns:a16="http://schemas.microsoft.com/office/drawing/2014/main" id="{DB70D8E4-FDE8-456B-919F-D621B9BAC44C}"/>
              </a:ext>
            </a:extLst>
          </p:cNvPr>
          <p:cNvSpPr/>
          <p:nvPr/>
        </p:nvSpPr>
        <p:spPr>
          <a:xfrm>
            <a:off x="6969545" y="408993"/>
            <a:ext cx="5222455" cy="369332"/>
          </a:xfrm>
          <a:prstGeom prst="rect">
            <a:avLst/>
          </a:prstGeom>
        </p:spPr>
        <p:txBody>
          <a:bodyPr wrap="none">
            <a:spAutoFit/>
          </a:bodyPr>
          <a:lstStyle/>
          <a:p>
            <a:r>
              <a:rPr lang="en-US" dirty="0">
                <a:hlinkClick r:id="rId5"/>
              </a:rPr>
              <a:t>http://www.bikecando.com/_bikecando/default.aspx</a:t>
            </a:r>
            <a:r>
              <a:rPr lang="en-US" dirty="0"/>
              <a:t> </a:t>
            </a:r>
          </a:p>
        </p:txBody>
      </p:sp>
    </p:spTree>
    <p:extLst>
      <p:ext uri="{BB962C8B-B14F-4D97-AF65-F5344CB8AC3E}">
        <p14:creationId xmlns:p14="http://schemas.microsoft.com/office/powerpoint/2010/main" val="344783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89B0AF-D51F-4070-9D53-47E2C905C74D}"/>
              </a:ext>
            </a:extLst>
          </p:cNvPr>
          <p:cNvPicPr>
            <a:picLocks noChangeAspect="1"/>
          </p:cNvPicPr>
          <p:nvPr/>
        </p:nvPicPr>
        <p:blipFill>
          <a:blip r:embed="rId2"/>
          <a:stretch>
            <a:fillRect/>
          </a:stretch>
        </p:blipFill>
        <p:spPr>
          <a:xfrm>
            <a:off x="0" y="1821900"/>
            <a:ext cx="6821424" cy="5036100"/>
          </a:xfrm>
          <a:prstGeom prst="rect">
            <a:avLst/>
          </a:prstGeom>
        </p:spPr>
      </p:pic>
      <p:sp>
        <p:nvSpPr>
          <p:cNvPr id="3" name="TextBox 2">
            <a:extLst>
              <a:ext uri="{FF2B5EF4-FFF2-40B4-BE49-F238E27FC236}">
                <a16:creationId xmlns:a16="http://schemas.microsoft.com/office/drawing/2014/main" id="{1F2D3DF3-15ED-49FD-B34B-3778B6CDB6C0}"/>
              </a:ext>
            </a:extLst>
          </p:cNvPr>
          <p:cNvSpPr txBox="1"/>
          <p:nvPr/>
        </p:nvSpPr>
        <p:spPr>
          <a:xfrm>
            <a:off x="0" y="0"/>
            <a:ext cx="12192000" cy="1785104"/>
          </a:xfrm>
          <a:prstGeom prst="rect">
            <a:avLst/>
          </a:prstGeom>
          <a:solidFill>
            <a:schemeClr val="bg1"/>
          </a:solidFill>
          <a:ln w="28575">
            <a:solidFill>
              <a:srgbClr val="0000FF"/>
            </a:solidFill>
          </a:ln>
        </p:spPr>
        <p:txBody>
          <a:bodyPr wrap="square" rtlCol="0">
            <a:spAutoFit/>
          </a:bodyPr>
          <a:lstStyle/>
          <a:p>
            <a:r>
              <a:rPr lang="en-US" sz="2000" b="1" dirty="0">
                <a:solidFill>
                  <a:srgbClr val="0000FF"/>
                </a:solidFill>
              </a:rPr>
              <a:t>Day 1 – Sunday, May 6			</a:t>
            </a:r>
            <a:r>
              <a:rPr lang="en-US" sz="2000" b="1" i="1" dirty="0">
                <a:solidFill>
                  <a:srgbClr val="FF0000"/>
                </a:solidFill>
              </a:rPr>
              <a:t>MP0 to MP14 on the C&amp;O Towpath </a:t>
            </a:r>
            <a:endParaRPr lang="en-US" sz="2000" b="1" dirty="0">
              <a:solidFill>
                <a:srgbClr val="0000FF"/>
              </a:solidFill>
            </a:endParaRPr>
          </a:p>
          <a:p>
            <a:r>
              <a:rPr lang="en-US" dirty="0">
                <a:solidFill>
                  <a:srgbClr val="0000FF"/>
                </a:solidFill>
              </a:rPr>
              <a:t>Day trip from Daryl and Sandie’s house </a:t>
            </a:r>
          </a:p>
          <a:p>
            <a:r>
              <a:rPr lang="en-US" dirty="0">
                <a:solidFill>
                  <a:srgbClr val="0000FF"/>
                </a:solidFill>
              </a:rPr>
              <a:t>(15112 Spring Meadows Drive, Germantown, MD)</a:t>
            </a:r>
          </a:p>
          <a:p>
            <a:r>
              <a:rPr lang="en-US" dirty="0">
                <a:solidFill>
                  <a:srgbClr val="0000FF"/>
                </a:solidFill>
              </a:rPr>
              <a:t>AM:  Cycle from MP14 (</a:t>
            </a:r>
            <a:r>
              <a:rPr lang="en-US" b="1" i="1" dirty="0">
                <a:solidFill>
                  <a:srgbClr val="0000FF"/>
                </a:solidFill>
              </a:rPr>
              <a:t>Great Falls</a:t>
            </a:r>
            <a:r>
              <a:rPr lang="en-US" dirty="0">
                <a:solidFill>
                  <a:srgbClr val="0000FF"/>
                </a:solidFill>
              </a:rPr>
              <a:t>) to MP0 (Georgetown) on C&amp;O Towpath with optional ride through </a:t>
            </a:r>
            <a:r>
              <a:rPr lang="en-US" b="1" i="1" dirty="0">
                <a:solidFill>
                  <a:srgbClr val="0000FF"/>
                </a:solidFill>
              </a:rPr>
              <a:t>Rock Creek Park</a:t>
            </a:r>
            <a:r>
              <a:rPr lang="en-US" dirty="0">
                <a:solidFill>
                  <a:srgbClr val="0000FF"/>
                </a:solidFill>
              </a:rPr>
              <a:t> (no cars on weekends).  We start at MP14 tomorrow as we start heading to Pittsburgh, so this allows us to see the entire C&amp;O Towpath.</a:t>
            </a:r>
          </a:p>
          <a:p>
            <a:r>
              <a:rPr lang="en-US" dirty="0">
                <a:solidFill>
                  <a:srgbClr val="0000FF"/>
                </a:solidFill>
              </a:rPr>
              <a:t>PM:  Cycle to </a:t>
            </a:r>
            <a:r>
              <a:rPr lang="en-US" b="1" i="1" dirty="0">
                <a:solidFill>
                  <a:srgbClr val="0000FF"/>
                </a:solidFill>
              </a:rPr>
              <a:t>Washington Nationals Game </a:t>
            </a:r>
            <a:r>
              <a:rPr lang="en-US" dirty="0">
                <a:solidFill>
                  <a:srgbClr val="0000FF"/>
                </a:solidFill>
              </a:rPr>
              <a:t>(1:30-4:30) – free valet parking!   Cycle back to Daryl and Sandie’s after the game.  </a:t>
            </a:r>
          </a:p>
        </p:txBody>
      </p:sp>
      <p:sp>
        <p:nvSpPr>
          <p:cNvPr id="9" name="Rectangle 8">
            <a:extLst>
              <a:ext uri="{FF2B5EF4-FFF2-40B4-BE49-F238E27FC236}">
                <a16:creationId xmlns:a16="http://schemas.microsoft.com/office/drawing/2014/main" id="{DF4B1A8D-500B-4A66-90D0-9C58BB82986A}"/>
              </a:ext>
            </a:extLst>
          </p:cNvPr>
          <p:cNvSpPr/>
          <p:nvPr/>
        </p:nvSpPr>
        <p:spPr>
          <a:xfrm>
            <a:off x="2998390" y="2073379"/>
            <a:ext cx="3823034" cy="369332"/>
          </a:xfrm>
          <a:prstGeom prst="rect">
            <a:avLst/>
          </a:prstGeom>
          <a:solidFill>
            <a:schemeClr val="bg1"/>
          </a:solidFill>
          <a:ln w="19050">
            <a:solidFill>
              <a:srgbClr val="0000FF"/>
            </a:solidFill>
          </a:ln>
        </p:spPr>
        <p:txBody>
          <a:bodyPr wrap="none">
            <a:spAutoFit/>
          </a:bodyPr>
          <a:lstStyle/>
          <a:p>
            <a:r>
              <a:rPr lang="en-US" dirty="0">
                <a:hlinkClick r:id="rId3"/>
              </a:rPr>
              <a:t>https://goo.gl/maps/kXGdCW6PuCM2</a:t>
            </a:r>
            <a:r>
              <a:rPr lang="en-US" dirty="0"/>
              <a:t> </a:t>
            </a:r>
          </a:p>
        </p:txBody>
      </p:sp>
      <p:grpSp>
        <p:nvGrpSpPr>
          <p:cNvPr id="11" name="Group 10">
            <a:extLst>
              <a:ext uri="{FF2B5EF4-FFF2-40B4-BE49-F238E27FC236}">
                <a16:creationId xmlns:a16="http://schemas.microsoft.com/office/drawing/2014/main" id="{AC23EA85-9A97-4A3D-8D6F-F8676BE5C413}"/>
              </a:ext>
            </a:extLst>
          </p:cNvPr>
          <p:cNvGrpSpPr/>
          <p:nvPr/>
        </p:nvGrpSpPr>
        <p:grpSpPr>
          <a:xfrm>
            <a:off x="7702297" y="2049519"/>
            <a:ext cx="3867912" cy="2696218"/>
            <a:chOff x="7973568" y="1845302"/>
            <a:chExt cx="3867912" cy="2696218"/>
          </a:xfrm>
        </p:grpSpPr>
        <p:pic>
          <p:nvPicPr>
            <p:cNvPr id="10" name="Picture 9">
              <a:extLst>
                <a:ext uri="{FF2B5EF4-FFF2-40B4-BE49-F238E27FC236}">
                  <a16:creationId xmlns:a16="http://schemas.microsoft.com/office/drawing/2014/main" id="{F588F207-F225-42E3-A39D-977C9DE21299}"/>
                </a:ext>
              </a:extLst>
            </p:cNvPr>
            <p:cNvPicPr>
              <a:picLocks noChangeAspect="1"/>
            </p:cNvPicPr>
            <p:nvPr/>
          </p:nvPicPr>
          <p:blipFill>
            <a:blip r:embed="rId4"/>
            <a:stretch>
              <a:fillRect/>
            </a:stretch>
          </p:blipFill>
          <p:spPr>
            <a:xfrm>
              <a:off x="8067498" y="2238494"/>
              <a:ext cx="3639870" cy="2109597"/>
            </a:xfrm>
            <a:prstGeom prst="rect">
              <a:avLst/>
            </a:prstGeom>
          </p:spPr>
        </p:pic>
        <p:grpSp>
          <p:nvGrpSpPr>
            <p:cNvPr id="4" name="Group 3">
              <a:extLst>
                <a:ext uri="{FF2B5EF4-FFF2-40B4-BE49-F238E27FC236}">
                  <a16:creationId xmlns:a16="http://schemas.microsoft.com/office/drawing/2014/main" id="{2CEC5237-E095-466A-BF1B-5FA945FB213D}"/>
                </a:ext>
              </a:extLst>
            </p:cNvPr>
            <p:cNvGrpSpPr/>
            <p:nvPr/>
          </p:nvGrpSpPr>
          <p:grpSpPr>
            <a:xfrm>
              <a:off x="7973568" y="1845302"/>
              <a:ext cx="3867912" cy="2696218"/>
              <a:chOff x="7971101" y="2083046"/>
              <a:chExt cx="3733801" cy="2696218"/>
            </a:xfrm>
          </p:grpSpPr>
          <p:sp>
            <p:nvSpPr>
              <p:cNvPr id="6" name="TextBox 5">
                <a:extLst>
                  <a:ext uri="{FF2B5EF4-FFF2-40B4-BE49-F238E27FC236}">
                    <a16:creationId xmlns:a16="http://schemas.microsoft.com/office/drawing/2014/main" id="{D9406FC1-3ED7-4488-9E92-33FD2ACBA7D4}"/>
                  </a:ext>
                </a:extLst>
              </p:cNvPr>
              <p:cNvSpPr txBox="1"/>
              <p:nvPr/>
            </p:nvSpPr>
            <p:spPr>
              <a:xfrm>
                <a:off x="8178367" y="2146649"/>
                <a:ext cx="3487470" cy="369332"/>
              </a:xfrm>
              <a:prstGeom prst="rect">
                <a:avLst/>
              </a:prstGeom>
              <a:noFill/>
            </p:spPr>
            <p:txBody>
              <a:bodyPr wrap="square" rtlCol="0">
                <a:spAutoFit/>
              </a:bodyPr>
              <a:lstStyle/>
              <a:p>
                <a:pPr algn="ctr"/>
                <a:r>
                  <a:rPr lang="en-US" dirty="0"/>
                  <a:t>Washington Nationals</a:t>
                </a:r>
              </a:p>
            </p:txBody>
          </p:sp>
          <p:sp>
            <p:nvSpPr>
              <p:cNvPr id="7" name="Rectangle 6">
                <a:extLst>
                  <a:ext uri="{FF2B5EF4-FFF2-40B4-BE49-F238E27FC236}">
                    <a16:creationId xmlns:a16="http://schemas.microsoft.com/office/drawing/2014/main" id="{A2B3C33F-61E1-4964-936F-381CA770C642}"/>
                  </a:ext>
                </a:extLst>
              </p:cNvPr>
              <p:cNvSpPr/>
              <p:nvPr/>
            </p:nvSpPr>
            <p:spPr>
              <a:xfrm>
                <a:off x="8065030" y="4087368"/>
                <a:ext cx="3487470" cy="5394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18E982-EF24-4AED-BDDF-74550CD3023C}"/>
                  </a:ext>
                </a:extLst>
              </p:cNvPr>
              <p:cNvSpPr/>
              <p:nvPr/>
            </p:nvSpPr>
            <p:spPr>
              <a:xfrm>
                <a:off x="7971101" y="2083046"/>
                <a:ext cx="3733801" cy="269621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id="{43278250-5EE1-4E01-9E57-D3C5C8EB92D9}"/>
              </a:ext>
            </a:extLst>
          </p:cNvPr>
          <p:cNvSpPr/>
          <p:nvPr/>
        </p:nvSpPr>
        <p:spPr>
          <a:xfrm>
            <a:off x="7498080" y="5134332"/>
            <a:ext cx="4142232" cy="1754326"/>
          </a:xfrm>
          <a:prstGeom prst="rect">
            <a:avLst/>
          </a:prstGeom>
        </p:spPr>
        <p:txBody>
          <a:bodyPr wrap="square">
            <a:spAutoFit/>
          </a:bodyPr>
          <a:lstStyle/>
          <a:p>
            <a:r>
              <a:rPr lang="en-US" b="1" i="1" dirty="0">
                <a:solidFill>
                  <a:srgbClr val="FF0000"/>
                </a:solidFill>
                <a:latin typeface="Helvetica Neue"/>
              </a:rPr>
              <a:t>2018 Washington Nationals regular season single game tickets will go on sale on Thursday, March 1.</a:t>
            </a:r>
          </a:p>
          <a:p>
            <a:r>
              <a:rPr lang="en-US" b="1" i="1" dirty="0">
                <a:solidFill>
                  <a:srgbClr val="0000FF"/>
                </a:solidFill>
              </a:rPr>
              <a:t>2018 Philadelphia Phillies Single Game tickets are scheduled to go on sale at 9 a.m. ET on Feb. 15. </a:t>
            </a:r>
          </a:p>
        </p:txBody>
      </p:sp>
    </p:spTree>
    <p:extLst>
      <p:ext uri="{BB962C8B-B14F-4D97-AF65-F5344CB8AC3E}">
        <p14:creationId xmlns:p14="http://schemas.microsoft.com/office/powerpoint/2010/main" val="4009356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851465E-C055-4777-B0D8-E41B32DA6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9779" y="4048149"/>
            <a:ext cx="2000250" cy="2000250"/>
          </a:xfrm>
          <a:prstGeom prst="rect">
            <a:avLst/>
          </a:prstGeom>
        </p:spPr>
      </p:pic>
      <p:pic>
        <p:nvPicPr>
          <p:cNvPr id="13" name="Picture 12">
            <a:extLst>
              <a:ext uri="{FF2B5EF4-FFF2-40B4-BE49-F238E27FC236}">
                <a16:creationId xmlns:a16="http://schemas.microsoft.com/office/drawing/2014/main" id="{68F94C7C-9D53-4766-92F9-C4AC45DC9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983" y="3217518"/>
            <a:ext cx="4882016" cy="3661512"/>
          </a:xfrm>
          <a:prstGeom prst="rect">
            <a:avLst/>
          </a:prstGeom>
        </p:spPr>
      </p:pic>
      <p:pic>
        <p:nvPicPr>
          <p:cNvPr id="15" name="Picture 14">
            <a:extLst>
              <a:ext uri="{FF2B5EF4-FFF2-40B4-BE49-F238E27FC236}">
                <a16:creationId xmlns:a16="http://schemas.microsoft.com/office/drawing/2014/main" id="{0E916CC7-E83B-43E6-9FBC-FAD8D0E57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217518"/>
            <a:ext cx="5449824" cy="3640482"/>
          </a:xfrm>
          <a:prstGeom prst="rect">
            <a:avLst/>
          </a:prstGeom>
        </p:spPr>
      </p:pic>
      <p:pic>
        <p:nvPicPr>
          <p:cNvPr id="17" name="Picture 16">
            <a:extLst>
              <a:ext uri="{FF2B5EF4-FFF2-40B4-BE49-F238E27FC236}">
                <a16:creationId xmlns:a16="http://schemas.microsoft.com/office/drawing/2014/main" id="{7ECDBAC2-BCE9-4139-AB82-14338D211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9842" y="0"/>
            <a:ext cx="4132157" cy="3099118"/>
          </a:xfrm>
          <a:prstGeom prst="rect">
            <a:avLst/>
          </a:prstGeom>
        </p:spPr>
      </p:pic>
      <p:sp>
        <p:nvSpPr>
          <p:cNvPr id="20" name="Rectangle 19">
            <a:extLst>
              <a:ext uri="{FF2B5EF4-FFF2-40B4-BE49-F238E27FC236}">
                <a16:creationId xmlns:a16="http://schemas.microsoft.com/office/drawing/2014/main" id="{47F1C194-E06E-463D-A348-40CBBC0D1015}"/>
              </a:ext>
            </a:extLst>
          </p:cNvPr>
          <p:cNvSpPr/>
          <p:nvPr/>
        </p:nvSpPr>
        <p:spPr>
          <a:xfrm>
            <a:off x="0" y="0"/>
            <a:ext cx="8059842" cy="3170099"/>
          </a:xfrm>
          <a:prstGeom prst="rect">
            <a:avLst/>
          </a:prstGeom>
        </p:spPr>
        <p:txBody>
          <a:bodyPr wrap="square">
            <a:spAutoFit/>
          </a:bodyPr>
          <a:lstStyle/>
          <a:p>
            <a:r>
              <a:rPr lang="en-US" sz="3200" b="1" i="1" u="sng" dirty="0">
                <a:solidFill>
                  <a:srgbClr val="0000FF"/>
                </a:solidFill>
              </a:rPr>
              <a:t>Washington Nationals</a:t>
            </a:r>
          </a:p>
          <a:p>
            <a:r>
              <a:rPr lang="en-US" sz="2400" b="1" i="1" dirty="0">
                <a:solidFill>
                  <a:srgbClr val="0000FF"/>
                </a:solidFill>
              </a:rPr>
              <a:t>The Nationals stadium is one of the few ball parks that offers </a:t>
            </a:r>
            <a:r>
              <a:rPr lang="en-US" sz="2400" b="1" i="1" u="sng" dirty="0">
                <a:solidFill>
                  <a:srgbClr val="FF0000"/>
                </a:solidFill>
              </a:rPr>
              <a:t>free bike valet parking</a:t>
            </a:r>
            <a:r>
              <a:rPr lang="en-US" sz="2400" b="1" i="1" dirty="0">
                <a:solidFill>
                  <a:srgbClr val="0000FF"/>
                </a:solidFill>
              </a:rPr>
              <a:t>.  You can cycle past cars lined up for expensive parking and put your bike in a convenient location just inside the stadium with guards and bike racks where you can lock your bike.  The valet parking is open 2 hours before the game until 1 hour after the game.  Paul’s son Bryan is shown inside the free bike valet parking area below.  </a:t>
            </a:r>
            <a:endParaRPr lang="en-US" sz="2400" dirty="0"/>
          </a:p>
        </p:txBody>
      </p:sp>
    </p:spTree>
    <p:extLst>
      <p:ext uri="{BB962C8B-B14F-4D97-AF65-F5344CB8AC3E}">
        <p14:creationId xmlns:p14="http://schemas.microsoft.com/office/powerpoint/2010/main" val="3891348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8320</TotalTime>
  <Words>5700</Words>
  <Application>Microsoft Office PowerPoint</Application>
  <PresentationFormat>Widescreen</PresentationFormat>
  <Paragraphs>378</Paragraphs>
  <Slides>48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&amp;quot</vt:lpstr>
      <vt:lpstr>Arial</vt:lpstr>
      <vt:lpstr>Calibri</vt:lpstr>
      <vt:lpstr>Calibri Light</vt:lpstr>
      <vt:lpstr>Droid Sans</vt:lpstr>
      <vt:lpstr>Georgia</vt:lpstr>
      <vt:lpstr>Helvetica Neue</vt:lpstr>
      <vt:lpstr>Open Sans</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Gordy</dc:creator>
  <cp:lastModifiedBy>Paul Gordy</cp:lastModifiedBy>
  <cp:revision>215</cp:revision>
  <cp:lastPrinted>2018-02-13T03:47:16Z</cp:lastPrinted>
  <dcterms:created xsi:type="dcterms:W3CDTF">2017-10-07T22:25:39Z</dcterms:created>
  <dcterms:modified xsi:type="dcterms:W3CDTF">2018-02-15T15:02:13Z</dcterms:modified>
</cp:coreProperties>
</file>