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367" r:id="rId4"/>
    <p:sldId id="341" r:id="rId5"/>
    <p:sldId id="346" r:id="rId6"/>
    <p:sldId id="348" r:id="rId7"/>
    <p:sldId id="344" r:id="rId8"/>
    <p:sldId id="353" r:id="rId9"/>
    <p:sldId id="347" r:id="rId10"/>
    <p:sldId id="349" r:id="rId11"/>
    <p:sldId id="351" r:id="rId12"/>
    <p:sldId id="449" r:id="rId13"/>
    <p:sldId id="350" r:id="rId14"/>
    <p:sldId id="352" r:id="rId15"/>
    <p:sldId id="422" r:id="rId16"/>
    <p:sldId id="359" r:id="rId17"/>
    <p:sldId id="393" r:id="rId18"/>
    <p:sldId id="427" r:id="rId19"/>
    <p:sldId id="395" r:id="rId20"/>
    <p:sldId id="356" r:id="rId21"/>
    <p:sldId id="357" r:id="rId22"/>
    <p:sldId id="428" r:id="rId23"/>
    <p:sldId id="355" r:id="rId24"/>
    <p:sldId id="423" r:id="rId25"/>
    <p:sldId id="429" r:id="rId26"/>
    <p:sldId id="361" r:id="rId27"/>
    <p:sldId id="430" r:id="rId28"/>
    <p:sldId id="360" r:id="rId29"/>
    <p:sldId id="431" r:id="rId30"/>
    <p:sldId id="363" r:id="rId31"/>
    <p:sldId id="432" r:id="rId32"/>
    <p:sldId id="433" r:id="rId33"/>
    <p:sldId id="362" r:id="rId34"/>
    <p:sldId id="434" r:id="rId35"/>
    <p:sldId id="364" r:id="rId36"/>
    <p:sldId id="424" r:id="rId37"/>
    <p:sldId id="366" r:id="rId38"/>
    <p:sldId id="435" r:id="rId39"/>
    <p:sldId id="436" r:id="rId40"/>
    <p:sldId id="437" r:id="rId41"/>
    <p:sldId id="369" r:id="rId42"/>
    <p:sldId id="373" r:id="rId43"/>
    <p:sldId id="374" r:id="rId44"/>
    <p:sldId id="376" r:id="rId45"/>
    <p:sldId id="438" r:id="rId46"/>
    <p:sldId id="439" r:id="rId47"/>
    <p:sldId id="372" r:id="rId48"/>
    <p:sldId id="368" r:id="rId49"/>
    <p:sldId id="441" r:id="rId50"/>
    <p:sldId id="442" r:id="rId51"/>
    <p:sldId id="371" r:id="rId52"/>
    <p:sldId id="443" r:id="rId53"/>
    <p:sldId id="375" r:id="rId54"/>
    <p:sldId id="440" r:id="rId55"/>
    <p:sldId id="445" r:id="rId56"/>
    <p:sldId id="446" r:id="rId57"/>
    <p:sldId id="444" r:id="rId58"/>
    <p:sldId id="379" r:id="rId59"/>
    <p:sldId id="448" r:id="rId60"/>
    <p:sldId id="380" r:id="rId61"/>
    <p:sldId id="397" r:id="rId62"/>
    <p:sldId id="400" r:id="rId63"/>
    <p:sldId id="399" r:id="rId64"/>
    <p:sldId id="425" r:id="rId65"/>
    <p:sldId id="381" r:id="rId66"/>
    <p:sldId id="447" r:id="rId67"/>
    <p:sldId id="382" r:id="rId68"/>
    <p:sldId id="391" r:id="rId69"/>
    <p:sldId id="389" r:id="rId70"/>
    <p:sldId id="370" r:id="rId71"/>
    <p:sldId id="386" r:id="rId72"/>
    <p:sldId id="384" r:id="rId73"/>
    <p:sldId id="385" r:id="rId74"/>
    <p:sldId id="387" r:id="rId75"/>
    <p:sldId id="383" r:id="rId76"/>
    <p:sldId id="388" r:id="rId77"/>
    <p:sldId id="390" r:id="rId78"/>
    <p:sldId id="392" r:id="rId79"/>
    <p:sldId id="396" r:id="rId80"/>
    <p:sldId id="394" r:id="rId81"/>
    <p:sldId id="343" r:id="rId82"/>
    <p:sldId id="426" r:id="rId83"/>
  </p:sldIdLst>
  <p:sldSz cx="9144000" cy="6858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65" autoAdjust="0"/>
    <p:restoredTop sz="94660"/>
  </p:normalViewPr>
  <p:slideViewPr>
    <p:cSldViewPr snapToGrid="0">
      <p:cViewPr varScale="1">
        <p:scale>
          <a:sx n="123" d="100"/>
          <a:sy n="123" d="100"/>
        </p:scale>
        <p:origin x="-171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990A27-F618-4D83-88AF-6B59DFEC4C51}" type="datetimeFigureOut">
              <a:rPr lang="en-US" smtClean="0"/>
              <a:pPr/>
              <a:t>3/5/2014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5D6B69-DEB9-4594-98E4-1BD4B00F849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990A27-F618-4D83-88AF-6B59DFEC4C51}" type="datetimeFigureOut">
              <a:rPr lang="en-US" smtClean="0"/>
              <a:pPr/>
              <a:t>3/5/2014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5D6B69-DEB9-4594-98E4-1BD4B00F849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990A27-F618-4D83-88AF-6B59DFEC4C51}" type="datetimeFigureOut">
              <a:rPr lang="en-US" smtClean="0"/>
              <a:pPr/>
              <a:t>3/5/2014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5D6B69-DEB9-4594-98E4-1BD4B00F849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990A27-F618-4D83-88AF-6B59DFEC4C51}" type="datetimeFigureOut">
              <a:rPr lang="en-US" smtClean="0"/>
              <a:pPr/>
              <a:t>3/5/2014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5D6B69-DEB9-4594-98E4-1BD4B00F849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990A27-F618-4D83-88AF-6B59DFEC4C51}" type="datetimeFigureOut">
              <a:rPr lang="en-US" smtClean="0"/>
              <a:pPr/>
              <a:t>3/5/2014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5D6B69-DEB9-4594-98E4-1BD4B00F849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990A27-F618-4D83-88AF-6B59DFEC4C51}" type="datetimeFigureOut">
              <a:rPr lang="en-US" smtClean="0"/>
              <a:pPr/>
              <a:t>3/5/2014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5D6B69-DEB9-4594-98E4-1BD4B00F849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990A27-F618-4D83-88AF-6B59DFEC4C51}" type="datetimeFigureOut">
              <a:rPr lang="en-US" smtClean="0"/>
              <a:pPr/>
              <a:t>3/5/2014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F5D6B69-DEB9-4594-98E4-1BD4B00F849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990A27-F618-4D83-88AF-6B59DFEC4C51}" type="datetimeFigureOut">
              <a:rPr lang="en-US" smtClean="0"/>
              <a:pPr/>
              <a:t>3/5/2014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F5D6B69-DEB9-4594-98E4-1BD4B00F849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90A27-F618-4D83-88AF-6B59DFEC4C51}" type="datetimeFigureOut">
              <a:rPr lang="en-US" smtClean="0"/>
              <a:pPr/>
              <a:t>3/5/2014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5D6B69-DEB9-4594-98E4-1BD4B00F849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990A27-F618-4D83-88AF-6B59DFEC4C51}" type="datetimeFigureOut">
              <a:rPr lang="en-US" smtClean="0"/>
              <a:pPr/>
              <a:t>3/5/2014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5D6B69-DEB9-4594-98E4-1BD4B00F849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990A27-F618-4D83-88AF-6B59DFEC4C51}" type="datetimeFigureOut">
              <a:rPr lang="en-US" smtClean="0"/>
              <a:pPr/>
              <a:t>3/5/2014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5D6B69-DEB9-4594-98E4-1BD4B00F849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90A27-F618-4D83-88AF-6B59DFEC4C51}" type="datetimeFigureOut">
              <a:rPr lang="en-US" smtClean="0"/>
              <a:pPr/>
              <a:t>3/5/2014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D6B69-DEB9-4594-98E4-1BD4B00F849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6.jpeg"/><Relationship Id="rId7" Type="http://schemas.openxmlformats.org/officeDocument/2006/relationships/image" Target="../media/image99.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79.jpeg"/><Relationship Id="rId4" Type="http://schemas.openxmlformats.org/officeDocument/2006/relationships/image" Target="../media/image97.jpeg"/><Relationship Id="rId9" Type="http://schemas.openxmlformats.org/officeDocument/2006/relationships/image" Target="../media/image101.jpeg"/></Relationships>
</file>

<file path=ppt/slides/_rels/slide7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82.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03474R - Northern Rim.jpg"/>
          <p:cNvPicPr>
            <a:picLocks noChangeAspect="1"/>
          </p:cNvPicPr>
          <p:nvPr/>
        </p:nvPicPr>
        <p:blipFill>
          <a:blip r:embed="rId2" cstate="print"/>
          <a:stretch>
            <a:fillRect/>
          </a:stretch>
        </p:blipFill>
        <p:spPr>
          <a:xfrm>
            <a:off x="4720856" y="3450266"/>
            <a:ext cx="4125432" cy="3094074"/>
          </a:xfrm>
          <a:prstGeom prst="rect">
            <a:avLst/>
          </a:prstGeom>
        </p:spPr>
      </p:pic>
      <p:pic>
        <p:nvPicPr>
          <p:cNvPr id="7" name="Picture 6" descr="DSC03014R - Bryce Canyon.jpg"/>
          <p:cNvPicPr>
            <a:picLocks noChangeAspect="1"/>
          </p:cNvPicPr>
          <p:nvPr/>
        </p:nvPicPr>
        <p:blipFill>
          <a:blip r:embed="rId3" cstate="print"/>
          <a:stretch>
            <a:fillRect/>
          </a:stretch>
        </p:blipFill>
        <p:spPr>
          <a:xfrm>
            <a:off x="336698" y="0"/>
            <a:ext cx="4139609" cy="3104707"/>
          </a:xfrm>
          <a:prstGeom prst="rect">
            <a:avLst/>
          </a:prstGeom>
        </p:spPr>
      </p:pic>
      <p:pic>
        <p:nvPicPr>
          <p:cNvPr id="8" name="Picture 7" descr="DSC03320R - Zion.jpg"/>
          <p:cNvPicPr>
            <a:picLocks noChangeAspect="1"/>
          </p:cNvPicPr>
          <p:nvPr/>
        </p:nvPicPr>
        <p:blipFill>
          <a:blip r:embed="rId4" cstate="print"/>
          <a:stretch>
            <a:fillRect/>
          </a:stretch>
        </p:blipFill>
        <p:spPr>
          <a:xfrm>
            <a:off x="315430" y="3402419"/>
            <a:ext cx="4153785" cy="3115339"/>
          </a:xfrm>
          <a:prstGeom prst="rect">
            <a:avLst/>
          </a:prstGeom>
        </p:spPr>
      </p:pic>
      <p:pic>
        <p:nvPicPr>
          <p:cNvPr id="9" name="Picture 8" descr="DSC03158R - Cedar Breaks.jpg"/>
          <p:cNvPicPr>
            <a:picLocks noChangeAspect="1"/>
          </p:cNvPicPr>
          <p:nvPr/>
        </p:nvPicPr>
        <p:blipFill>
          <a:blip r:embed="rId5" cstate="print"/>
          <a:stretch>
            <a:fillRect/>
          </a:stretch>
        </p:blipFill>
        <p:spPr>
          <a:xfrm>
            <a:off x="4710224" y="0"/>
            <a:ext cx="4167962" cy="3125972"/>
          </a:xfrm>
          <a:prstGeom prst="rect">
            <a:avLst/>
          </a:prstGeom>
        </p:spPr>
      </p:pic>
      <p:sp>
        <p:nvSpPr>
          <p:cNvPr id="10" name="TextBox 9"/>
          <p:cNvSpPr txBox="1"/>
          <p:nvPr/>
        </p:nvSpPr>
        <p:spPr>
          <a:xfrm>
            <a:off x="350874" y="6519446"/>
            <a:ext cx="4051005" cy="338554"/>
          </a:xfrm>
          <a:prstGeom prst="rect">
            <a:avLst/>
          </a:prstGeom>
          <a:noFill/>
        </p:spPr>
        <p:txBody>
          <a:bodyPr wrap="square" rtlCol="0">
            <a:spAutoFit/>
          </a:bodyPr>
          <a:lstStyle/>
          <a:p>
            <a:pPr algn="ctr"/>
            <a:r>
              <a:rPr lang="en-US" sz="1600" b="1" dirty="0" smtClean="0">
                <a:solidFill>
                  <a:srgbClr val="0000FF"/>
                </a:solidFill>
                <a:latin typeface="Times New Roman" pitchFamily="18" charset="0"/>
                <a:cs typeface="Times New Roman" pitchFamily="18" charset="0"/>
              </a:rPr>
              <a:t>Zion National Park</a:t>
            </a:r>
            <a:endParaRPr lang="en-US" sz="1600" b="1" dirty="0">
              <a:solidFill>
                <a:srgbClr val="0000FF"/>
              </a:solidFill>
              <a:latin typeface="Times New Roman" pitchFamily="18" charset="0"/>
              <a:cs typeface="Times New Roman" pitchFamily="18" charset="0"/>
            </a:endParaRPr>
          </a:p>
        </p:txBody>
      </p:sp>
      <p:sp>
        <p:nvSpPr>
          <p:cNvPr id="11" name="TextBox 10"/>
          <p:cNvSpPr txBox="1"/>
          <p:nvPr/>
        </p:nvSpPr>
        <p:spPr>
          <a:xfrm>
            <a:off x="350875" y="3065720"/>
            <a:ext cx="4061637" cy="338554"/>
          </a:xfrm>
          <a:prstGeom prst="rect">
            <a:avLst/>
          </a:prstGeom>
          <a:noFill/>
        </p:spPr>
        <p:txBody>
          <a:bodyPr wrap="square" rtlCol="0">
            <a:spAutoFit/>
          </a:bodyPr>
          <a:lstStyle/>
          <a:p>
            <a:pPr algn="ctr"/>
            <a:r>
              <a:rPr lang="en-US" sz="1600" b="1" dirty="0" smtClean="0">
                <a:solidFill>
                  <a:srgbClr val="0000FF"/>
                </a:solidFill>
                <a:latin typeface="Times New Roman" pitchFamily="18" charset="0"/>
                <a:cs typeface="Times New Roman" pitchFamily="18" charset="0"/>
              </a:rPr>
              <a:t>Bryce Canyon</a:t>
            </a:r>
            <a:endParaRPr lang="en-US" sz="1600" b="1" dirty="0">
              <a:solidFill>
                <a:srgbClr val="0000FF"/>
              </a:solidFill>
              <a:latin typeface="Times New Roman" pitchFamily="18" charset="0"/>
              <a:cs typeface="Times New Roman" pitchFamily="18" charset="0"/>
            </a:endParaRPr>
          </a:p>
        </p:txBody>
      </p:sp>
      <p:sp>
        <p:nvSpPr>
          <p:cNvPr id="12" name="TextBox 11"/>
          <p:cNvSpPr txBox="1"/>
          <p:nvPr/>
        </p:nvSpPr>
        <p:spPr>
          <a:xfrm>
            <a:off x="5380074" y="6519446"/>
            <a:ext cx="3296093" cy="338554"/>
          </a:xfrm>
          <a:prstGeom prst="rect">
            <a:avLst/>
          </a:prstGeom>
          <a:noFill/>
        </p:spPr>
        <p:txBody>
          <a:bodyPr wrap="square" rtlCol="0">
            <a:spAutoFit/>
          </a:bodyPr>
          <a:lstStyle/>
          <a:p>
            <a:r>
              <a:rPr lang="en-US" sz="1600" b="1" dirty="0" smtClean="0">
                <a:solidFill>
                  <a:srgbClr val="0000FF"/>
                </a:solidFill>
                <a:latin typeface="Times New Roman" pitchFamily="18" charset="0"/>
                <a:cs typeface="Times New Roman" pitchFamily="18" charset="0"/>
              </a:rPr>
              <a:t>Grand Canyon – Northern Rim</a:t>
            </a:r>
            <a:endParaRPr lang="en-US" sz="1600" b="1" dirty="0">
              <a:solidFill>
                <a:srgbClr val="0000FF"/>
              </a:solidFill>
              <a:latin typeface="Times New Roman" pitchFamily="18" charset="0"/>
              <a:cs typeface="Times New Roman" pitchFamily="18" charset="0"/>
            </a:endParaRPr>
          </a:p>
        </p:txBody>
      </p:sp>
      <p:sp>
        <p:nvSpPr>
          <p:cNvPr id="13" name="TextBox 12"/>
          <p:cNvSpPr txBox="1"/>
          <p:nvPr/>
        </p:nvSpPr>
        <p:spPr>
          <a:xfrm>
            <a:off x="4859079" y="3129516"/>
            <a:ext cx="4125433" cy="338554"/>
          </a:xfrm>
          <a:prstGeom prst="rect">
            <a:avLst/>
          </a:prstGeom>
          <a:noFill/>
        </p:spPr>
        <p:txBody>
          <a:bodyPr wrap="square" rtlCol="0">
            <a:spAutoFit/>
          </a:bodyPr>
          <a:lstStyle/>
          <a:p>
            <a:pPr algn="ctr"/>
            <a:r>
              <a:rPr lang="en-US" sz="1600" b="1" dirty="0" smtClean="0">
                <a:solidFill>
                  <a:srgbClr val="0000FF"/>
                </a:solidFill>
                <a:latin typeface="Times New Roman" pitchFamily="18" charset="0"/>
                <a:cs typeface="Times New Roman" pitchFamily="18" charset="0"/>
              </a:rPr>
              <a:t>Cedar Breaks National Monument</a:t>
            </a:r>
            <a:endParaRPr lang="en-US" sz="16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1 - Getting ready to tour Upper Antelope Canyon - R.jpg"/>
          <p:cNvPicPr>
            <a:picLocks noChangeAspect="1"/>
          </p:cNvPicPr>
          <p:nvPr/>
        </p:nvPicPr>
        <p:blipFill>
          <a:blip r:embed="rId2" cstate="print"/>
          <a:srcRect t="12500"/>
          <a:stretch>
            <a:fillRect/>
          </a:stretch>
        </p:blipFill>
        <p:spPr>
          <a:xfrm>
            <a:off x="0" y="-1"/>
            <a:ext cx="4455042" cy="3017932"/>
          </a:xfrm>
          <a:prstGeom prst="rect">
            <a:avLst/>
          </a:prstGeom>
        </p:spPr>
      </p:pic>
      <p:sp>
        <p:nvSpPr>
          <p:cNvPr id="3" name="TextBox 2"/>
          <p:cNvSpPr txBox="1"/>
          <p:nvPr/>
        </p:nvSpPr>
        <p:spPr>
          <a:xfrm>
            <a:off x="0" y="6150114"/>
            <a:ext cx="9144000" cy="707886"/>
          </a:xfrm>
          <a:prstGeom prst="rect">
            <a:avLst/>
          </a:prstGeom>
          <a:noFill/>
        </p:spPr>
        <p:txBody>
          <a:bodyPr wrap="square" rtlCol="0">
            <a:spAutoFit/>
          </a:bodyPr>
          <a:lstStyle/>
          <a:p>
            <a:pPr algn="ctr"/>
            <a:r>
              <a:rPr lang="en-US" sz="2000" b="1" dirty="0" smtClean="0">
                <a:solidFill>
                  <a:srgbClr val="0000FF"/>
                </a:solidFill>
                <a:latin typeface="Times New Roman" pitchFamily="18" charset="0"/>
                <a:cs typeface="Times New Roman" pitchFamily="18" charset="0"/>
              </a:rPr>
              <a:t>Day 0 (Page) – We took a tour of Lower Antelope Canyon.  We had to be escorted to the slot canyon as it is on the Navajo reservation.</a:t>
            </a:r>
            <a:endParaRPr lang="en-US" sz="1600" b="1" dirty="0">
              <a:solidFill>
                <a:srgbClr val="0000FF"/>
              </a:solidFill>
              <a:latin typeface="Times New Roman" pitchFamily="18" charset="0"/>
              <a:cs typeface="Times New Roman" pitchFamily="18" charset="0"/>
            </a:endParaRPr>
          </a:p>
        </p:txBody>
      </p:sp>
      <p:pic>
        <p:nvPicPr>
          <p:cNvPr id="4" name="Picture 3" descr="Antelope Canyon in truck.jpg"/>
          <p:cNvPicPr>
            <a:picLocks noChangeAspect="1"/>
          </p:cNvPicPr>
          <p:nvPr/>
        </p:nvPicPr>
        <p:blipFill>
          <a:blip r:embed="rId3" cstate="print"/>
          <a:stretch>
            <a:fillRect/>
          </a:stretch>
        </p:blipFill>
        <p:spPr>
          <a:xfrm>
            <a:off x="4648493" y="0"/>
            <a:ext cx="4059572" cy="3044679"/>
          </a:xfrm>
          <a:prstGeom prst="rect">
            <a:avLst/>
          </a:prstGeom>
        </p:spPr>
      </p:pic>
      <p:pic>
        <p:nvPicPr>
          <p:cNvPr id="5" name="Picture 4" descr="Antelope Canyon.jpg"/>
          <p:cNvPicPr>
            <a:picLocks noChangeAspect="1"/>
          </p:cNvPicPr>
          <p:nvPr/>
        </p:nvPicPr>
        <p:blipFill>
          <a:blip r:embed="rId4" cstate="print"/>
          <a:stretch>
            <a:fillRect/>
          </a:stretch>
        </p:blipFill>
        <p:spPr>
          <a:xfrm>
            <a:off x="318977" y="3084991"/>
            <a:ext cx="4146698" cy="3110024"/>
          </a:xfrm>
          <a:prstGeom prst="rect">
            <a:avLst/>
          </a:prstGeom>
        </p:spPr>
      </p:pic>
      <p:pic>
        <p:nvPicPr>
          <p:cNvPr id="6" name="Picture 5" descr="Antelope Canyon group.jpg"/>
          <p:cNvPicPr>
            <a:picLocks noChangeAspect="1"/>
          </p:cNvPicPr>
          <p:nvPr/>
        </p:nvPicPr>
        <p:blipFill>
          <a:blip r:embed="rId5" cstate="print"/>
          <a:stretch>
            <a:fillRect/>
          </a:stretch>
        </p:blipFill>
        <p:spPr>
          <a:xfrm>
            <a:off x="4657062" y="3127521"/>
            <a:ext cx="3995776" cy="299683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1 - Our group enters Upper Antelope Canyon - R.jpg"/>
          <p:cNvPicPr>
            <a:picLocks noChangeAspect="1"/>
          </p:cNvPicPr>
          <p:nvPr/>
        </p:nvPicPr>
        <p:blipFill>
          <a:blip r:embed="rId2" cstate="print"/>
          <a:srcRect b="6667"/>
          <a:stretch>
            <a:fillRect/>
          </a:stretch>
        </p:blipFill>
        <p:spPr>
          <a:xfrm>
            <a:off x="0" y="0"/>
            <a:ext cx="9144000" cy="6400800"/>
          </a:xfrm>
          <a:prstGeom prst="rect">
            <a:avLst/>
          </a:prstGeom>
        </p:spPr>
      </p:pic>
      <p:sp>
        <p:nvSpPr>
          <p:cNvPr id="3" name="TextBox 2"/>
          <p:cNvSpPr txBox="1"/>
          <p:nvPr/>
        </p:nvSpPr>
        <p:spPr>
          <a:xfrm>
            <a:off x="0" y="6351180"/>
            <a:ext cx="9144000" cy="400110"/>
          </a:xfrm>
          <a:prstGeom prst="rect">
            <a:avLst/>
          </a:prstGeom>
          <a:noFill/>
        </p:spPr>
        <p:txBody>
          <a:bodyPr wrap="square" rtlCol="0">
            <a:spAutoFit/>
          </a:bodyPr>
          <a:lstStyle/>
          <a:p>
            <a:pPr algn="ctr"/>
            <a:r>
              <a:rPr lang="en-US" sz="2000" b="1" dirty="0" smtClean="0">
                <a:solidFill>
                  <a:srgbClr val="0000FF"/>
                </a:solidFill>
                <a:latin typeface="Times New Roman" pitchFamily="18" charset="0"/>
                <a:cs typeface="Times New Roman" pitchFamily="18" charset="0"/>
              </a:rPr>
              <a:t>Day 0 (Page) – Inside the slot canyon</a:t>
            </a:r>
            <a:endParaRPr lang="en-US" sz="16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64000"/>
          </a:schemeClr>
        </a:solidFill>
        <a:effectLst/>
      </p:bgPr>
    </p:bg>
    <p:spTree>
      <p:nvGrpSpPr>
        <p:cNvPr id="1" name=""/>
        <p:cNvGrpSpPr/>
        <p:nvPr/>
      </p:nvGrpSpPr>
      <p:grpSpPr>
        <a:xfrm>
          <a:off x="0" y="0"/>
          <a:ext cx="0" cy="0"/>
          <a:chOff x="0" y="0"/>
          <a:chExt cx="0" cy="0"/>
        </a:xfrm>
      </p:grpSpPr>
      <p:sp>
        <p:nvSpPr>
          <p:cNvPr id="3" name="TextBox 2"/>
          <p:cNvSpPr txBox="1"/>
          <p:nvPr/>
        </p:nvSpPr>
        <p:spPr>
          <a:xfrm>
            <a:off x="0" y="6146149"/>
            <a:ext cx="9144000" cy="400110"/>
          </a:xfrm>
          <a:prstGeom prst="rect">
            <a:avLst/>
          </a:prstGeom>
          <a:noFill/>
        </p:spPr>
        <p:txBody>
          <a:bodyPr wrap="square" rtlCol="0">
            <a:spAutoFit/>
          </a:bodyPr>
          <a:lstStyle/>
          <a:p>
            <a:pPr algn="ctr"/>
            <a:r>
              <a:rPr lang="en-US" sz="2000" b="1" dirty="0" smtClean="0">
                <a:solidFill>
                  <a:srgbClr val="0000FF"/>
                </a:solidFill>
                <a:latin typeface="Times New Roman" pitchFamily="18" charset="0"/>
                <a:cs typeface="Times New Roman" pitchFamily="18" charset="0"/>
              </a:rPr>
              <a:t>Day 0 (Page) – Inside the slot canyon</a:t>
            </a:r>
            <a:endParaRPr lang="en-US" sz="1600" b="1" dirty="0">
              <a:solidFill>
                <a:srgbClr val="0000FF"/>
              </a:solidFill>
              <a:latin typeface="Times New Roman" pitchFamily="18" charset="0"/>
              <a:cs typeface="Times New Roman" pitchFamily="18" charset="0"/>
            </a:endParaRPr>
          </a:p>
        </p:txBody>
      </p:sp>
      <p:grpSp>
        <p:nvGrpSpPr>
          <p:cNvPr id="8" name="Group 7"/>
          <p:cNvGrpSpPr/>
          <p:nvPr/>
        </p:nvGrpSpPr>
        <p:grpSpPr>
          <a:xfrm>
            <a:off x="0" y="474192"/>
            <a:ext cx="9144000" cy="5262988"/>
            <a:chOff x="0" y="-15205"/>
            <a:chExt cx="9144000" cy="526298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061" y="0"/>
              <a:ext cx="2951878" cy="524778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3569" y="-15205"/>
              <a:ext cx="2960431" cy="526298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2951878" cy="5247783"/>
            </a:xfrm>
            <a:prstGeom prst="rect">
              <a:avLst/>
            </a:prstGeom>
          </p:spPr>
        </p:pic>
      </p:grpSp>
    </p:spTree>
    <p:extLst>
      <p:ext uri="{BB962C8B-B14F-4D97-AF65-F5344CB8AC3E}">
        <p14:creationId xmlns:p14="http://schemas.microsoft.com/office/powerpoint/2010/main" val="3668206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1 - John and Beth with Lake Powell in the distance - R.jpg"/>
          <p:cNvPicPr>
            <a:picLocks noChangeAspect="1"/>
          </p:cNvPicPr>
          <p:nvPr/>
        </p:nvPicPr>
        <p:blipFill>
          <a:blip r:embed="rId2" cstate="print"/>
          <a:stretch>
            <a:fillRect/>
          </a:stretch>
        </p:blipFill>
        <p:spPr>
          <a:xfrm>
            <a:off x="0" y="0"/>
            <a:ext cx="9144000" cy="6447234"/>
          </a:xfrm>
          <a:prstGeom prst="rect">
            <a:avLst/>
          </a:prstGeom>
        </p:spPr>
      </p:pic>
      <p:sp>
        <p:nvSpPr>
          <p:cNvPr id="3" name="TextBox 2"/>
          <p:cNvSpPr txBox="1"/>
          <p:nvPr/>
        </p:nvSpPr>
        <p:spPr>
          <a:xfrm>
            <a:off x="0" y="6457890"/>
            <a:ext cx="9144000" cy="400110"/>
          </a:xfrm>
          <a:prstGeom prst="rect">
            <a:avLst/>
          </a:prstGeom>
          <a:noFill/>
        </p:spPr>
        <p:txBody>
          <a:bodyPr wrap="square" rtlCol="0">
            <a:spAutoFit/>
          </a:bodyPr>
          <a:lstStyle/>
          <a:p>
            <a:pPr algn="ctr"/>
            <a:r>
              <a:rPr lang="en-US" sz="2000" b="1" dirty="0" smtClean="0">
                <a:solidFill>
                  <a:srgbClr val="0000FF"/>
                </a:solidFill>
                <a:latin typeface="Times New Roman" pitchFamily="18" charset="0"/>
                <a:cs typeface="Times New Roman" pitchFamily="18" charset="0"/>
              </a:rPr>
              <a:t>Day 0 (Page) – John &amp; Beth with Lake Powell in the background</a:t>
            </a:r>
            <a:endParaRPr lang="en-US" sz="16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1 - Paul at Horseshoe Bend.jpg"/>
          <p:cNvPicPr>
            <a:picLocks noChangeAspect="1"/>
          </p:cNvPicPr>
          <p:nvPr/>
        </p:nvPicPr>
        <p:blipFill>
          <a:blip r:embed="rId2" cstate="print"/>
          <a:srcRect t="7752"/>
          <a:stretch>
            <a:fillRect/>
          </a:stretch>
        </p:blipFill>
        <p:spPr>
          <a:xfrm>
            <a:off x="0" y="0"/>
            <a:ext cx="9144000" cy="6326372"/>
          </a:xfrm>
          <a:prstGeom prst="rect">
            <a:avLst/>
          </a:prstGeom>
        </p:spPr>
      </p:pic>
      <p:sp>
        <p:nvSpPr>
          <p:cNvPr id="3" name="TextBox 2"/>
          <p:cNvSpPr txBox="1"/>
          <p:nvPr/>
        </p:nvSpPr>
        <p:spPr>
          <a:xfrm>
            <a:off x="0" y="6351180"/>
            <a:ext cx="9144000" cy="400110"/>
          </a:xfrm>
          <a:prstGeom prst="rect">
            <a:avLst/>
          </a:prstGeom>
          <a:noFill/>
        </p:spPr>
        <p:txBody>
          <a:bodyPr wrap="square" rtlCol="0">
            <a:spAutoFit/>
          </a:bodyPr>
          <a:lstStyle/>
          <a:p>
            <a:pPr algn="ctr"/>
            <a:r>
              <a:rPr lang="en-US" sz="2000" b="1" dirty="0" smtClean="0">
                <a:solidFill>
                  <a:srgbClr val="0000FF"/>
                </a:solidFill>
                <a:latin typeface="Times New Roman" pitchFamily="18" charset="0"/>
                <a:cs typeface="Times New Roman" pitchFamily="18" charset="0"/>
              </a:rPr>
              <a:t>Day 0 (Page) – Paul at the Horseshoe Bend in the Colorado River near Page</a:t>
            </a:r>
            <a:endParaRPr lang="en-US" sz="16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y 1 - Horseshoe Bend on the Colorado River - R.jpg"/>
          <p:cNvPicPr>
            <a:picLocks noChangeAspect="1"/>
          </p:cNvPicPr>
          <p:nvPr/>
        </p:nvPicPr>
        <p:blipFill>
          <a:blip r:embed="rId2" cstate="print"/>
          <a:srcRect t="310" b="5271"/>
          <a:stretch>
            <a:fillRect/>
          </a:stretch>
        </p:blipFill>
        <p:spPr>
          <a:xfrm>
            <a:off x="0" y="0"/>
            <a:ext cx="9144000" cy="6475228"/>
          </a:xfrm>
          <a:prstGeom prst="rect">
            <a:avLst/>
          </a:prstGeom>
        </p:spPr>
      </p:pic>
      <p:sp>
        <p:nvSpPr>
          <p:cNvPr id="4" name="TextBox 3"/>
          <p:cNvSpPr txBox="1"/>
          <p:nvPr/>
        </p:nvSpPr>
        <p:spPr>
          <a:xfrm>
            <a:off x="0" y="6457890"/>
            <a:ext cx="9144000" cy="400110"/>
          </a:xfrm>
          <a:prstGeom prst="rect">
            <a:avLst/>
          </a:prstGeom>
          <a:noFill/>
        </p:spPr>
        <p:txBody>
          <a:bodyPr wrap="square" rtlCol="0">
            <a:spAutoFit/>
          </a:bodyPr>
          <a:lstStyle/>
          <a:p>
            <a:pPr algn="ctr"/>
            <a:r>
              <a:rPr lang="en-US" sz="2000" b="1" dirty="0" smtClean="0">
                <a:solidFill>
                  <a:srgbClr val="0000FF"/>
                </a:solidFill>
                <a:latin typeface="Times New Roman" pitchFamily="18" charset="0"/>
                <a:cs typeface="Times New Roman" pitchFamily="18" charset="0"/>
              </a:rPr>
              <a:t>Day 0 (Page) – Horseshoe Bend on the Colorado River near Page, AZ</a:t>
            </a:r>
            <a:endParaRPr lang="en-US" sz="16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y 2 - We entered Utah after riding only 10 miles and had to set our clocks ahead - R.jpg"/>
          <p:cNvPicPr>
            <a:picLocks noChangeAspect="1"/>
          </p:cNvPicPr>
          <p:nvPr/>
        </p:nvPicPr>
        <p:blipFill>
          <a:blip r:embed="rId2" cstate="print"/>
          <a:srcRect t="2222" b="3472"/>
          <a:stretch>
            <a:fillRect/>
          </a:stretch>
        </p:blipFill>
        <p:spPr>
          <a:xfrm>
            <a:off x="0" y="0"/>
            <a:ext cx="9144000" cy="6467475"/>
          </a:xfrm>
          <a:prstGeom prst="rect">
            <a:avLst/>
          </a:prstGeom>
        </p:spPr>
      </p:pic>
      <p:sp>
        <p:nvSpPr>
          <p:cNvPr id="4" name="TextBox 3"/>
          <p:cNvSpPr txBox="1"/>
          <p:nvPr/>
        </p:nvSpPr>
        <p:spPr>
          <a:xfrm>
            <a:off x="0" y="6457890"/>
            <a:ext cx="9144000" cy="384721"/>
          </a:xfrm>
          <a:prstGeom prst="rect">
            <a:avLst/>
          </a:prstGeom>
          <a:noFill/>
        </p:spPr>
        <p:txBody>
          <a:bodyPr wrap="square" rtlCol="0">
            <a:spAutoFit/>
          </a:bodyPr>
          <a:lstStyle/>
          <a:p>
            <a:pPr algn="ctr"/>
            <a:r>
              <a:rPr lang="en-US" sz="1900" b="1" dirty="0" smtClean="0">
                <a:solidFill>
                  <a:srgbClr val="0000FF"/>
                </a:solidFill>
                <a:latin typeface="Times New Roman" pitchFamily="18" charset="0"/>
                <a:cs typeface="Times New Roman" pitchFamily="18" charset="0"/>
              </a:rPr>
              <a:t>Day 1 (Page to Kanab) – It was a long hot ride to Kanab, but the scenery was amazing!</a:t>
            </a:r>
            <a:endParaRPr lang="en-US" sz="19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488668"/>
            <a:ext cx="9144000" cy="369332"/>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1 (Page to Kanab) – Colorful rock formations were all around us</a:t>
            </a:r>
            <a:endParaRPr lang="en-US" b="1" dirty="0">
              <a:solidFill>
                <a:srgbClr val="0000FF"/>
              </a:solidFill>
              <a:latin typeface="Times New Roman" pitchFamily="18" charset="0"/>
              <a:cs typeface="Times New Roman" pitchFamily="18" charset="0"/>
            </a:endParaRPr>
          </a:p>
        </p:txBody>
      </p:sp>
      <p:pic>
        <p:nvPicPr>
          <p:cNvPr id="5" name="Picture 4" descr="Red Cliffs - Kanab to Page.jpg"/>
          <p:cNvPicPr>
            <a:picLocks noChangeAspect="1"/>
          </p:cNvPicPr>
          <p:nvPr/>
        </p:nvPicPr>
        <p:blipFill>
          <a:blip r:embed="rId2" cstate="print"/>
          <a:srcRect t="6667"/>
          <a:stretch>
            <a:fillRect/>
          </a:stretch>
        </p:blipFill>
        <p:spPr>
          <a:xfrm>
            <a:off x="0" y="0"/>
            <a:ext cx="9144000" cy="640080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07497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y 11 - Nice shoulders with rumble strips (and sunflowers!) - R.jpg"/>
          <p:cNvPicPr>
            <a:picLocks noChangeAspect="1"/>
          </p:cNvPicPr>
          <p:nvPr/>
        </p:nvPicPr>
        <p:blipFill>
          <a:blip r:embed="rId2" cstate="print"/>
          <a:srcRect t="10078"/>
          <a:stretch>
            <a:fillRect/>
          </a:stretch>
        </p:blipFill>
        <p:spPr>
          <a:xfrm>
            <a:off x="0" y="0"/>
            <a:ext cx="9144000" cy="6166884"/>
          </a:xfrm>
          <a:prstGeom prst="rect">
            <a:avLst/>
          </a:prstGeom>
        </p:spPr>
      </p:pic>
      <p:sp>
        <p:nvSpPr>
          <p:cNvPr id="4" name="Rectangle 3"/>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1 (Page to Kanab) – Wild sunflowers were common along the road.  </a:t>
            </a:r>
          </a:p>
          <a:p>
            <a:pPr algn="ctr"/>
            <a:r>
              <a:rPr lang="en-US" b="1" dirty="0" smtClean="0">
                <a:solidFill>
                  <a:srgbClr val="0000FF"/>
                </a:solidFill>
                <a:latin typeface="Times New Roman" pitchFamily="18" charset="0"/>
                <a:cs typeface="Times New Roman" pitchFamily="18" charset="0"/>
              </a:rPr>
              <a:t>We were grateful for the nice shoulders on the roads.</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57850" y="0"/>
            <a:ext cx="3486150" cy="1508105"/>
          </a:xfrm>
          <a:prstGeom prst="rect">
            <a:avLst/>
          </a:prstGeom>
          <a:noFill/>
          <a:ln w="38100">
            <a:solidFill>
              <a:srgbClr val="0000FF"/>
            </a:solidFill>
          </a:ln>
        </p:spPr>
        <p:txBody>
          <a:bodyPr wrap="square" rtlCol="0">
            <a:spAutoFit/>
          </a:bodyPr>
          <a:lstStyle/>
          <a:p>
            <a:pPr algn="ctr"/>
            <a:r>
              <a:rPr lang="en-US" sz="3600" b="1" dirty="0" smtClean="0">
                <a:solidFill>
                  <a:srgbClr val="0000FF"/>
                </a:solidFill>
              </a:rPr>
              <a:t>Grand Canyon</a:t>
            </a:r>
          </a:p>
          <a:p>
            <a:pPr algn="ctr">
              <a:buFontTx/>
              <a:buChar char="-"/>
            </a:pPr>
            <a:r>
              <a:rPr lang="en-US" sz="3600" b="1" dirty="0" smtClean="0">
                <a:solidFill>
                  <a:srgbClr val="0000FF"/>
                </a:solidFill>
              </a:rPr>
              <a:t>Southern Utah</a:t>
            </a:r>
            <a:endParaRPr lang="en-US" sz="2000" b="1" dirty="0" smtClean="0">
              <a:solidFill>
                <a:srgbClr val="0000FF"/>
              </a:solidFill>
            </a:endParaRPr>
          </a:p>
          <a:p>
            <a:pPr algn="ctr"/>
            <a:r>
              <a:rPr lang="en-US" sz="2000" dirty="0" smtClean="0">
                <a:solidFill>
                  <a:srgbClr val="0000FF"/>
                </a:solidFill>
              </a:rPr>
              <a:t>July 24 - August 3, 2013</a:t>
            </a:r>
            <a:endParaRPr lang="en-US" sz="2000" dirty="0">
              <a:solidFill>
                <a:srgbClr val="0000FF"/>
              </a:solidFill>
            </a:endParaRPr>
          </a:p>
        </p:txBody>
      </p:sp>
      <p:pic>
        <p:nvPicPr>
          <p:cNvPr id="2052" name="Picture 4"/>
          <p:cNvPicPr>
            <a:picLocks noChangeAspect="1" noChangeArrowheads="1"/>
          </p:cNvPicPr>
          <p:nvPr/>
        </p:nvPicPr>
        <p:blipFill>
          <a:blip r:embed="rId2" cstate="print"/>
          <a:srcRect/>
          <a:stretch>
            <a:fillRect/>
          </a:stretch>
        </p:blipFill>
        <p:spPr bwMode="auto">
          <a:xfrm>
            <a:off x="0" y="0"/>
            <a:ext cx="5495925" cy="6847217"/>
          </a:xfrm>
          <a:prstGeom prst="rect">
            <a:avLst/>
          </a:prstGeom>
          <a:noFill/>
          <a:ln w="9525">
            <a:noFill/>
            <a:miter lim="800000"/>
            <a:headEnd/>
            <a:tailEnd/>
          </a:ln>
        </p:spPr>
      </p:pic>
      <p:sp>
        <p:nvSpPr>
          <p:cNvPr id="7" name="TextBox 6"/>
          <p:cNvSpPr txBox="1"/>
          <p:nvPr/>
        </p:nvSpPr>
        <p:spPr>
          <a:xfrm>
            <a:off x="3009900" y="0"/>
            <a:ext cx="1009650" cy="600164"/>
          </a:xfrm>
          <a:prstGeom prst="rect">
            <a:avLst/>
          </a:prstGeom>
          <a:solidFill>
            <a:schemeClr val="bg1"/>
          </a:solidFill>
          <a:ln w="28575">
            <a:solidFill>
              <a:srgbClr val="FF0000"/>
            </a:solidFill>
          </a:ln>
        </p:spPr>
        <p:txBody>
          <a:bodyPr wrap="square" rtlCol="0">
            <a:spAutoFit/>
          </a:bodyPr>
          <a:lstStyle/>
          <a:p>
            <a:pPr algn="ctr"/>
            <a:r>
              <a:rPr lang="en-US" sz="1100" b="1" dirty="0" smtClean="0">
                <a:solidFill>
                  <a:srgbClr val="FF0000"/>
                </a:solidFill>
              </a:rPr>
              <a:t>Bryce Canyon Campground</a:t>
            </a:r>
          </a:p>
          <a:p>
            <a:pPr algn="ctr"/>
            <a:r>
              <a:rPr lang="en-US" sz="1100" b="1" dirty="0" smtClean="0">
                <a:solidFill>
                  <a:srgbClr val="FF0000"/>
                </a:solidFill>
              </a:rPr>
              <a:t>Days 3-4</a:t>
            </a:r>
            <a:endParaRPr lang="en-US" sz="1100" b="1" dirty="0">
              <a:solidFill>
                <a:srgbClr val="FF0000"/>
              </a:solidFill>
            </a:endParaRPr>
          </a:p>
        </p:txBody>
      </p:sp>
      <p:sp>
        <p:nvSpPr>
          <p:cNvPr id="8" name="TextBox 7"/>
          <p:cNvSpPr txBox="1"/>
          <p:nvPr/>
        </p:nvSpPr>
        <p:spPr>
          <a:xfrm>
            <a:off x="3201573" y="3548743"/>
            <a:ext cx="1191353" cy="430887"/>
          </a:xfrm>
          <a:prstGeom prst="rect">
            <a:avLst/>
          </a:prstGeom>
          <a:solidFill>
            <a:schemeClr val="bg1"/>
          </a:solidFill>
          <a:ln w="28575">
            <a:solidFill>
              <a:srgbClr val="FF0000"/>
            </a:solidFill>
          </a:ln>
        </p:spPr>
        <p:txBody>
          <a:bodyPr wrap="none" rtlCol="0">
            <a:spAutoFit/>
          </a:bodyPr>
          <a:lstStyle/>
          <a:p>
            <a:pPr algn="ctr"/>
            <a:r>
              <a:rPr lang="en-US" sz="1100" b="1" dirty="0" smtClean="0">
                <a:solidFill>
                  <a:srgbClr val="FF0000"/>
                </a:solidFill>
              </a:rPr>
              <a:t>Lee’s Ferry Lodge</a:t>
            </a:r>
          </a:p>
          <a:p>
            <a:pPr algn="ctr"/>
            <a:r>
              <a:rPr lang="en-US" sz="1100" b="1" dirty="0" smtClean="0">
                <a:solidFill>
                  <a:srgbClr val="FF0000"/>
                </a:solidFill>
              </a:rPr>
              <a:t>Day 10</a:t>
            </a:r>
            <a:endParaRPr lang="en-US" sz="1100" b="1" dirty="0">
              <a:solidFill>
                <a:srgbClr val="FF0000"/>
              </a:solidFill>
            </a:endParaRPr>
          </a:p>
        </p:txBody>
      </p:sp>
      <p:sp>
        <p:nvSpPr>
          <p:cNvPr id="9" name="TextBox 8"/>
          <p:cNvSpPr txBox="1"/>
          <p:nvPr/>
        </p:nvSpPr>
        <p:spPr>
          <a:xfrm>
            <a:off x="1378246" y="4496789"/>
            <a:ext cx="1083951" cy="430887"/>
          </a:xfrm>
          <a:prstGeom prst="rect">
            <a:avLst/>
          </a:prstGeom>
          <a:solidFill>
            <a:schemeClr val="bg1"/>
          </a:solidFill>
          <a:ln w="28575">
            <a:solidFill>
              <a:srgbClr val="FF0000"/>
            </a:solidFill>
          </a:ln>
        </p:spPr>
        <p:txBody>
          <a:bodyPr wrap="none" rtlCol="0">
            <a:spAutoFit/>
          </a:bodyPr>
          <a:lstStyle/>
          <a:p>
            <a:pPr algn="ctr"/>
            <a:r>
              <a:rPr lang="en-US" sz="1100" b="1" dirty="0" smtClean="0">
                <a:solidFill>
                  <a:srgbClr val="FF0000"/>
                </a:solidFill>
              </a:rPr>
              <a:t>Jacobs Lake Inn</a:t>
            </a:r>
          </a:p>
          <a:p>
            <a:pPr algn="ctr"/>
            <a:r>
              <a:rPr lang="en-US" sz="1100" b="1" dirty="0" smtClean="0">
                <a:solidFill>
                  <a:srgbClr val="FF0000"/>
                </a:solidFill>
              </a:rPr>
              <a:t>Day 7</a:t>
            </a:r>
            <a:endParaRPr lang="en-US" sz="1100" b="1" dirty="0">
              <a:solidFill>
                <a:srgbClr val="FF0000"/>
              </a:solidFill>
            </a:endParaRPr>
          </a:p>
        </p:txBody>
      </p:sp>
      <p:sp>
        <p:nvSpPr>
          <p:cNvPr id="10" name="TextBox 9"/>
          <p:cNvSpPr txBox="1"/>
          <p:nvPr/>
        </p:nvSpPr>
        <p:spPr>
          <a:xfrm>
            <a:off x="0" y="2951017"/>
            <a:ext cx="1238250" cy="600164"/>
          </a:xfrm>
          <a:prstGeom prst="rect">
            <a:avLst/>
          </a:prstGeom>
          <a:solidFill>
            <a:schemeClr val="bg1"/>
          </a:solidFill>
          <a:ln w="28575">
            <a:solidFill>
              <a:srgbClr val="FF0000"/>
            </a:solidFill>
          </a:ln>
        </p:spPr>
        <p:txBody>
          <a:bodyPr wrap="square" rtlCol="0">
            <a:spAutoFit/>
          </a:bodyPr>
          <a:lstStyle/>
          <a:p>
            <a:pPr algn="ctr"/>
            <a:r>
              <a:rPr lang="en-US" sz="1100" b="1" dirty="0" smtClean="0">
                <a:solidFill>
                  <a:srgbClr val="FF0000"/>
                </a:solidFill>
              </a:rPr>
              <a:t>Zion National</a:t>
            </a:r>
          </a:p>
          <a:p>
            <a:pPr algn="ctr"/>
            <a:r>
              <a:rPr lang="en-US" sz="1100" b="1" dirty="0" smtClean="0">
                <a:solidFill>
                  <a:srgbClr val="FF0000"/>
                </a:solidFill>
              </a:rPr>
              <a:t>Park Campground Day 6</a:t>
            </a:r>
            <a:endParaRPr lang="en-US" sz="1100" b="1" dirty="0">
              <a:solidFill>
                <a:srgbClr val="FF0000"/>
              </a:solidFill>
            </a:endParaRPr>
          </a:p>
        </p:txBody>
      </p:sp>
      <p:sp>
        <p:nvSpPr>
          <p:cNvPr id="11" name="TextBox 10"/>
          <p:cNvSpPr txBox="1"/>
          <p:nvPr/>
        </p:nvSpPr>
        <p:spPr>
          <a:xfrm>
            <a:off x="2133792" y="2309380"/>
            <a:ext cx="1098506" cy="600164"/>
          </a:xfrm>
          <a:prstGeom prst="rect">
            <a:avLst/>
          </a:prstGeom>
          <a:solidFill>
            <a:schemeClr val="bg1"/>
          </a:solidFill>
          <a:ln w="28575">
            <a:solidFill>
              <a:srgbClr val="FF0000"/>
            </a:solidFill>
          </a:ln>
        </p:spPr>
        <p:txBody>
          <a:bodyPr wrap="square" rtlCol="0">
            <a:spAutoFit/>
          </a:bodyPr>
          <a:lstStyle/>
          <a:p>
            <a:pPr algn="ctr"/>
            <a:r>
              <a:rPr lang="en-US" sz="1100" b="1" dirty="0" smtClean="0">
                <a:solidFill>
                  <a:srgbClr val="FF0000"/>
                </a:solidFill>
              </a:rPr>
              <a:t>Kanab, UT</a:t>
            </a:r>
          </a:p>
          <a:p>
            <a:pPr algn="ctr"/>
            <a:r>
              <a:rPr lang="en-US" sz="1100" b="1" dirty="0" smtClean="0">
                <a:solidFill>
                  <a:srgbClr val="FF0000"/>
                </a:solidFill>
              </a:rPr>
              <a:t>(Comfort Inn)</a:t>
            </a:r>
          </a:p>
          <a:p>
            <a:pPr algn="ctr"/>
            <a:r>
              <a:rPr lang="en-US" sz="1100" b="1" dirty="0" smtClean="0">
                <a:solidFill>
                  <a:srgbClr val="FF0000"/>
                </a:solidFill>
              </a:rPr>
              <a:t>Day 2 &amp; Day 10</a:t>
            </a:r>
          </a:p>
        </p:txBody>
      </p:sp>
      <p:sp>
        <p:nvSpPr>
          <p:cNvPr id="12" name="TextBox 11"/>
          <p:cNvSpPr txBox="1"/>
          <p:nvPr/>
        </p:nvSpPr>
        <p:spPr>
          <a:xfrm>
            <a:off x="1" y="0"/>
            <a:ext cx="1390650" cy="600164"/>
          </a:xfrm>
          <a:prstGeom prst="rect">
            <a:avLst/>
          </a:prstGeom>
          <a:solidFill>
            <a:schemeClr val="bg1"/>
          </a:solidFill>
          <a:ln w="28575">
            <a:solidFill>
              <a:srgbClr val="FF0000"/>
            </a:solidFill>
          </a:ln>
        </p:spPr>
        <p:txBody>
          <a:bodyPr wrap="square" rtlCol="0">
            <a:spAutoFit/>
          </a:bodyPr>
          <a:lstStyle/>
          <a:p>
            <a:pPr algn="ctr"/>
            <a:r>
              <a:rPr lang="en-US" sz="1100" b="1" dirty="0" smtClean="0">
                <a:solidFill>
                  <a:srgbClr val="FF0000"/>
                </a:solidFill>
              </a:rPr>
              <a:t>Cedar Breaks</a:t>
            </a:r>
          </a:p>
          <a:p>
            <a:pPr algn="ctr"/>
            <a:r>
              <a:rPr lang="en-US" sz="1100" b="1" dirty="0" smtClean="0">
                <a:solidFill>
                  <a:srgbClr val="FF0000"/>
                </a:solidFill>
              </a:rPr>
              <a:t>National Monument Campground – Day 5</a:t>
            </a:r>
            <a:endParaRPr lang="en-US" sz="1100" b="1" dirty="0">
              <a:solidFill>
                <a:srgbClr val="FF0000"/>
              </a:solidFill>
            </a:endParaRPr>
          </a:p>
        </p:txBody>
      </p:sp>
      <p:sp>
        <p:nvSpPr>
          <p:cNvPr id="13" name="TextBox 12"/>
          <p:cNvSpPr txBox="1"/>
          <p:nvPr/>
        </p:nvSpPr>
        <p:spPr>
          <a:xfrm>
            <a:off x="4566021" y="2137835"/>
            <a:ext cx="895349" cy="769441"/>
          </a:xfrm>
          <a:prstGeom prst="rect">
            <a:avLst/>
          </a:prstGeom>
          <a:solidFill>
            <a:schemeClr val="bg1"/>
          </a:solidFill>
          <a:ln w="28575">
            <a:solidFill>
              <a:srgbClr val="FF0000"/>
            </a:solidFill>
          </a:ln>
        </p:spPr>
        <p:txBody>
          <a:bodyPr wrap="square" rtlCol="0">
            <a:spAutoFit/>
          </a:bodyPr>
          <a:lstStyle/>
          <a:p>
            <a:pPr algn="ctr"/>
            <a:r>
              <a:rPr lang="en-US" sz="1100" b="1" dirty="0" smtClean="0">
                <a:solidFill>
                  <a:srgbClr val="FF0000"/>
                </a:solidFill>
              </a:rPr>
              <a:t>Start/Stop/</a:t>
            </a:r>
          </a:p>
          <a:p>
            <a:pPr algn="ctr"/>
            <a:r>
              <a:rPr lang="en-US" sz="1100" b="1" dirty="0" smtClean="0">
                <a:solidFill>
                  <a:srgbClr val="FF0000"/>
                </a:solidFill>
              </a:rPr>
              <a:t>Page, AZ</a:t>
            </a:r>
          </a:p>
          <a:p>
            <a:pPr algn="ctr"/>
            <a:r>
              <a:rPr lang="en-US" sz="1100" b="1" dirty="0" smtClean="0">
                <a:solidFill>
                  <a:srgbClr val="FF0000"/>
                </a:solidFill>
              </a:rPr>
              <a:t>(Super8)</a:t>
            </a:r>
          </a:p>
          <a:p>
            <a:pPr algn="ctr"/>
            <a:r>
              <a:rPr lang="en-US" sz="1100" b="1" dirty="0" smtClean="0">
                <a:solidFill>
                  <a:srgbClr val="FF0000"/>
                </a:solidFill>
              </a:rPr>
              <a:t>Days 0,1,11</a:t>
            </a:r>
            <a:endParaRPr lang="en-US" sz="1100" b="1" dirty="0">
              <a:solidFill>
                <a:srgbClr val="FF0000"/>
              </a:solidFill>
            </a:endParaRPr>
          </a:p>
        </p:txBody>
      </p:sp>
      <p:sp>
        <p:nvSpPr>
          <p:cNvPr id="14" name="TextBox 13"/>
          <p:cNvSpPr txBox="1"/>
          <p:nvPr/>
        </p:nvSpPr>
        <p:spPr>
          <a:xfrm>
            <a:off x="3625009" y="6098969"/>
            <a:ext cx="1708991" cy="430887"/>
          </a:xfrm>
          <a:prstGeom prst="rect">
            <a:avLst/>
          </a:prstGeom>
          <a:solidFill>
            <a:schemeClr val="bg1"/>
          </a:solidFill>
          <a:ln w="28575">
            <a:solidFill>
              <a:srgbClr val="FF0000"/>
            </a:solidFill>
          </a:ln>
        </p:spPr>
        <p:txBody>
          <a:bodyPr wrap="square" rtlCol="0">
            <a:spAutoFit/>
          </a:bodyPr>
          <a:lstStyle/>
          <a:p>
            <a:pPr algn="ctr"/>
            <a:r>
              <a:rPr lang="en-US" sz="1100" b="1" dirty="0" smtClean="0">
                <a:solidFill>
                  <a:srgbClr val="FF0000"/>
                </a:solidFill>
              </a:rPr>
              <a:t>North Rim Campground Days 8-9</a:t>
            </a:r>
            <a:endParaRPr lang="en-US" sz="1100" b="1" dirty="0">
              <a:solidFill>
                <a:srgbClr val="FF0000"/>
              </a:solidFill>
            </a:endParaRPr>
          </a:p>
        </p:txBody>
      </p:sp>
      <p:cxnSp>
        <p:nvCxnSpPr>
          <p:cNvPr id="16" name="Straight Arrow Connector 15"/>
          <p:cNvCxnSpPr>
            <a:stCxn id="8" idx="3"/>
          </p:cNvCxnSpPr>
          <p:nvPr/>
        </p:nvCxnSpPr>
        <p:spPr>
          <a:xfrm>
            <a:off x="4392926" y="3764187"/>
            <a:ext cx="112399" cy="207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3"/>
          </p:cNvCxnSpPr>
          <p:nvPr/>
        </p:nvCxnSpPr>
        <p:spPr>
          <a:xfrm flipV="1">
            <a:off x="2462197" y="4495800"/>
            <a:ext cx="204803" cy="21643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1" idx="1"/>
          </p:cNvCxnSpPr>
          <p:nvPr/>
        </p:nvCxnSpPr>
        <p:spPr>
          <a:xfrm flipH="1">
            <a:off x="1866902" y="2609462"/>
            <a:ext cx="266890" cy="5242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0"/>
          </p:cNvCxnSpPr>
          <p:nvPr/>
        </p:nvCxnSpPr>
        <p:spPr>
          <a:xfrm flipH="1" flipV="1">
            <a:off x="463145" y="2588821"/>
            <a:ext cx="155980" cy="3621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2" idx="2"/>
          </p:cNvCxnSpPr>
          <p:nvPr/>
        </p:nvCxnSpPr>
        <p:spPr>
          <a:xfrm>
            <a:off x="695326" y="600164"/>
            <a:ext cx="82508" cy="2489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7" idx="2"/>
          </p:cNvCxnSpPr>
          <p:nvPr/>
        </p:nvCxnSpPr>
        <p:spPr>
          <a:xfrm flipH="1">
            <a:off x="2962277" y="600164"/>
            <a:ext cx="552448" cy="29518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1"/>
          </p:cNvCxnSpPr>
          <p:nvPr/>
        </p:nvCxnSpPr>
        <p:spPr>
          <a:xfrm flipH="1">
            <a:off x="3371850" y="6314413"/>
            <a:ext cx="253159" cy="863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3" idx="2"/>
          </p:cNvCxnSpPr>
          <p:nvPr/>
        </p:nvCxnSpPr>
        <p:spPr>
          <a:xfrm>
            <a:off x="5013696" y="2907276"/>
            <a:ext cx="196257" cy="6121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4593265" y="4210492"/>
            <a:ext cx="340242" cy="308345"/>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p:cNvCxnSpPr/>
          <p:nvPr/>
        </p:nvCxnSpPr>
        <p:spPr>
          <a:xfrm>
            <a:off x="3572540" y="3551274"/>
            <a:ext cx="404037" cy="43593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593805" y="3544185"/>
            <a:ext cx="333153" cy="44302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710415" y="4864738"/>
            <a:ext cx="807883" cy="261610"/>
          </a:xfrm>
          <a:prstGeom prst="rect">
            <a:avLst/>
          </a:prstGeom>
          <a:solidFill>
            <a:schemeClr val="bg1"/>
          </a:solidFill>
          <a:ln w="28575">
            <a:solidFill>
              <a:srgbClr val="0000FF"/>
            </a:solidFill>
          </a:ln>
        </p:spPr>
        <p:txBody>
          <a:bodyPr wrap="square" rtlCol="0">
            <a:spAutoFit/>
          </a:bodyPr>
          <a:lstStyle/>
          <a:p>
            <a:pPr algn="ctr"/>
            <a:r>
              <a:rPr lang="en-US" sz="1100" b="1" dirty="0" smtClean="0">
                <a:solidFill>
                  <a:srgbClr val="0000FF"/>
                </a:solidFill>
              </a:rPr>
              <a:t>Landslide!</a:t>
            </a:r>
          </a:p>
        </p:txBody>
      </p:sp>
      <p:cxnSp>
        <p:nvCxnSpPr>
          <p:cNvPr id="37" name="Straight Arrow Connector 36"/>
          <p:cNvCxnSpPr>
            <a:stCxn id="36" idx="0"/>
            <a:endCxn id="27" idx="4"/>
          </p:cNvCxnSpPr>
          <p:nvPr/>
        </p:nvCxnSpPr>
        <p:spPr>
          <a:xfrm flipH="1" flipV="1">
            <a:off x="4763386" y="4518837"/>
            <a:ext cx="350971" cy="345901"/>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5515008" y="1600199"/>
            <a:ext cx="3628992" cy="5045149"/>
            <a:chOff x="5515008" y="1600199"/>
            <a:chExt cx="3628992" cy="5045149"/>
          </a:xfrm>
        </p:grpSpPr>
        <p:pic>
          <p:nvPicPr>
            <p:cNvPr id="45" name="Picture 2"/>
            <p:cNvPicPr>
              <a:picLocks noChangeAspect="1" noChangeArrowheads="1"/>
            </p:cNvPicPr>
            <p:nvPr/>
          </p:nvPicPr>
          <p:blipFill>
            <a:blip r:embed="rId3" cstate="print"/>
            <a:srcRect l="31259"/>
            <a:stretch>
              <a:fillRect/>
            </a:stretch>
          </p:blipFill>
          <p:spPr bwMode="auto">
            <a:xfrm>
              <a:off x="5930827" y="1600199"/>
              <a:ext cx="3213173" cy="5045149"/>
            </a:xfrm>
            <a:prstGeom prst="rect">
              <a:avLst/>
            </a:prstGeom>
            <a:noFill/>
            <a:ln w="9525">
              <a:noFill/>
              <a:miter lim="800000"/>
              <a:headEnd/>
              <a:tailEnd/>
            </a:ln>
          </p:spPr>
        </p:pic>
        <p:pic>
          <p:nvPicPr>
            <p:cNvPr id="46" name="Picture 2"/>
            <p:cNvPicPr>
              <a:picLocks noChangeAspect="1" noChangeArrowheads="1"/>
            </p:cNvPicPr>
            <p:nvPr/>
          </p:nvPicPr>
          <p:blipFill>
            <a:blip r:embed="rId3" cstate="print"/>
            <a:srcRect r="91046"/>
            <a:stretch>
              <a:fillRect/>
            </a:stretch>
          </p:blipFill>
          <p:spPr bwMode="auto">
            <a:xfrm>
              <a:off x="5515008" y="1603743"/>
              <a:ext cx="417960" cy="5038279"/>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2 - Lunch at the Bureau of Land Management office (note the bike rack) - R.jpg"/>
          <p:cNvPicPr>
            <a:picLocks noChangeAspect="1"/>
          </p:cNvPicPr>
          <p:nvPr/>
        </p:nvPicPr>
        <p:blipFill>
          <a:blip r:embed="rId2" cstate="print"/>
          <a:srcRect t="8889"/>
          <a:stretch>
            <a:fillRect/>
          </a:stretch>
        </p:blipFill>
        <p:spPr>
          <a:xfrm>
            <a:off x="0" y="0"/>
            <a:ext cx="9144000" cy="6248400"/>
          </a:xfrm>
          <a:prstGeom prst="rect">
            <a:avLst/>
          </a:prstGeom>
        </p:spPr>
      </p:pic>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1 (Page to Kanab) – We stopped for lunch at this BLM Office – it was the only place to get water for at least 50 miles as we crossed the desert-like area between Page and Kanab.</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2 - Sunflowers were commonly seen along the roads - R.jpg"/>
          <p:cNvPicPr>
            <a:picLocks noChangeAspect="1"/>
          </p:cNvPicPr>
          <p:nvPr/>
        </p:nvPicPr>
        <p:blipFill>
          <a:blip r:embed="rId2" cstate="print"/>
          <a:srcRect t="7778"/>
          <a:stretch>
            <a:fillRect/>
          </a:stretch>
        </p:blipFill>
        <p:spPr>
          <a:xfrm>
            <a:off x="0" y="0"/>
            <a:ext cx="9144000" cy="6324600"/>
          </a:xfrm>
          <a:prstGeom prst="rect">
            <a:avLst/>
          </a:prstGeom>
        </p:spPr>
      </p:pic>
      <p:sp>
        <p:nvSpPr>
          <p:cNvPr id="3" name="Rectangle 2"/>
          <p:cNvSpPr/>
          <p:nvPr/>
        </p:nvSpPr>
        <p:spPr>
          <a:xfrm>
            <a:off x="0" y="6488668"/>
            <a:ext cx="9144000" cy="369332"/>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1 (Page to Kanab) – Flowers were common in this hot, dry area.</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1 (Page to Kanab) – It got a bit toasty out there crossing the desert!  This was</a:t>
            </a:r>
            <a:br>
              <a:rPr lang="en-US" b="1" dirty="0" smtClean="0">
                <a:solidFill>
                  <a:srgbClr val="0000FF"/>
                </a:solidFill>
                <a:latin typeface="Times New Roman" pitchFamily="18" charset="0"/>
                <a:cs typeface="Times New Roman" pitchFamily="18" charset="0"/>
              </a:rPr>
            </a:br>
            <a:r>
              <a:rPr lang="en-US" b="1" dirty="0" smtClean="0">
                <a:solidFill>
                  <a:srgbClr val="0000FF"/>
                </a:solidFill>
                <a:latin typeface="Times New Roman" pitchFamily="18" charset="0"/>
                <a:cs typeface="Times New Roman" pitchFamily="18" charset="0"/>
              </a:rPr>
              <a:t>the temperature indication on Robert’s computer at one point.  Ouch!</a:t>
            </a:r>
            <a:endParaRPr lang="en-US" b="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5913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545742"/>
            <a:ext cx="2502485" cy="2665927"/>
          </a:xfrm>
          <a:prstGeom prst="rect">
            <a:avLst/>
          </a:prstGeom>
        </p:spPr>
      </p:pic>
    </p:spTree>
    <p:extLst>
      <p:ext uri="{BB962C8B-B14F-4D97-AF65-F5344CB8AC3E}">
        <p14:creationId xmlns:p14="http://schemas.microsoft.com/office/powerpoint/2010/main" val="504586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2 - Houstons Trails End Restaurant - R.jpg"/>
          <p:cNvPicPr>
            <a:picLocks noChangeAspect="1"/>
          </p:cNvPicPr>
          <p:nvPr/>
        </p:nvPicPr>
        <p:blipFill>
          <a:blip r:embed="rId2" cstate="print"/>
          <a:stretch>
            <a:fillRect/>
          </a:stretch>
        </p:blipFill>
        <p:spPr>
          <a:xfrm>
            <a:off x="0" y="0"/>
            <a:ext cx="8553450" cy="6206264"/>
          </a:xfrm>
          <a:prstGeom prst="rect">
            <a:avLst/>
          </a:prstGeom>
        </p:spPr>
      </p:pic>
      <p:sp>
        <p:nvSpPr>
          <p:cNvPr id="4" name="Rectangle 3"/>
          <p:cNvSpPr/>
          <p:nvPr/>
        </p:nvSpPr>
        <p:spPr>
          <a:xfrm>
            <a:off x="5181601" y="3429000"/>
            <a:ext cx="3962400" cy="342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Day 2 - The waitresses are armed in Houston's Trails End Restaurant! - R.jpg"/>
          <p:cNvPicPr>
            <a:picLocks noChangeAspect="1"/>
          </p:cNvPicPr>
          <p:nvPr/>
        </p:nvPicPr>
        <p:blipFill>
          <a:blip r:embed="rId3" cstate="print"/>
          <a:srcRect l="14792" t="7778" r="24792"/>
          <a:stretch>
            <a:fillRect/>
          </a:stretch>
        </p:blipFill>
        <p:spPr>
          <a:xfrm>
            <a:off x="5338972" y="3590924"/>
            <a:ext cx="3805027" cy="3267075"/>
          </a:xfrm>
          <a:prstGeom prst="rect">
            <a:avLst/>
          </a:prstGeom>
        </p:spPr>
      </p:pic>
      <p:sp>
        <p:nvSpPr>
          <p:cNvPr id="5" name="Rectangle 4"/>
          <p:cNvSpPr/>
          <p:nvPr/>
        </p:nvSpPr>
        <p:spPr>
          <a:xfrm>
            <a:off x="-1" y="6211669"/>
            <a:ext cx="5156791"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1 (Page to Kanab) – Dinner in Kanab where the waitresses are armed!</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2 (Kanab to Bryce Canyon) – We started early to beat the heat.  Forgot about the</a:t>
            </a:r>
            <a:br>
              <a:rPr lang="en-US" b="1" dirty="0" smtClean="0">
                <a:solidFill>
                  <a:srgbClr val="0000FF"/>
                </a:solidFill>
                <a:latin typeface="Times New Roman" pitchFamily="18" charset="0"/>
                <a:cs typeface="Times New Roman" pitchFamily="18" charset="0"/>
              </a:rPr>
            </a:br>
            <a:r>
              <a:rPr lang="en-US" b="1" dirty="0" smtClean="0">
                <a:solidFill>
                  <a:srgbClr val="0000FF"/>
                </a:solidFill>
                <a:latin typeface="Times New Roman" pitchFamily="18" charset="0"/>
                <a:cs typeface="Times New Roman" pitchFamily="18" charset="0"/>
              </a:rPr>
              <a:t>DST time difference between AZ &amp; UT, so we started out in the dark!</a:t>
            </a:r>
            <a:endParaRPr lang="en-US" b="1" dirty="0">
              <a:solidFill>
                <a:srgbClr val="0000FF"/>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6331"/>
            <a:ext cx="9144000"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y 3 - Sandy pedals as the sun rises - R.jpg"/>
          <p:cNvPicPr>
            <a:picLocks noChangeAspect="1"/>
          </p:cNvPicPr>
          <p:nvPr/>
        </p:nvPicPr>
        <p:blipFill>
          <a:blip r:embed="rId2" cstate="print"/>
          <a:srcRect l="25938" t="23405" r="7812" b="9722"/>
          <a:stretch>
            <a:fillRect/>
          </a:stretch>
        </p:blipFill>
        <p:spPr>
          <a:xfrm>
            <a:off x="476250" y="0"/>
            <a:ext cx="8267700" cy="6259063"/>
          </a:xfrm>
          <a:prstGeom prst="rect">
            <a:avLst/>
          </a:prstGeom>
        </p:spPr>
      </p:pic>
      <p:sp>
        <p:nvSpPr>
          <p:cNvPr id="4" name="Rectangle 3"/>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2 (Kanab to Bryce Canyon) – Sandy cycles as the sun rises near Kanab.  We started early to beat the heat.</a:t>
            </a:r>
            <a:endParaRPr lang="en-US"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5389733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2 (Kanab to Bryce Canyon) – Dennis keeps pace with some classics from yesteryear.  We saw dozens of antiques cars along this stretch.</a:t>
            </a:r>
            <a:endParaRPr lang="en-US" b="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023" b="5023"/>
          <a:stretch/>
        </p:blipFill>
        <p:spPr>
          <a:xfrm>
            <a:off x="0" y="0"/>
            <a:ext cx="9144000" cy="616898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3 - Dennis tries to outrun the stormy clouds - R.jpg"/>
          <p:cNvPicPr>
            <a:picLocks noChangeAspect="1"/>
          </p:cNvPicPr>
          <p:nvPr/>
        </p:nvPicPr>
        <p:blipFill>
          <a:blip r:embed="rId2" cstate="print"/>
          <a:srcRect t="6528" b="2619"/>
          <a:stretch>
            <a:fillRect/>
          </a:stretch>
        </p:blipFill>
        <p:spPr>
          <a:xfrm>
            <a:off x="0" y="0"/>
            <a:ext cx="9144000" cy="6230679"/>
          </a:xfrm>
          <a:prstGeom prst="rect">
            <a:avLst/>
          </a:prstGeom>
        </p:spPr>
      </p:pic>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2 (Kanab to Bryce Canyon) – Dennis tries to outrun the rain.  July and August are the “monsoon season” out west and thunderstorms were common in the afternoons.</a:t>
            </a:r>
            <a:endParaRPr lang="en-US"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9092778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2 (Kanab to Bryce Canyon) – Colorful flowering plants were plentiful</a:t>
            </a:r>
            <a:br>
              <a:rPr lang="en-US" b="1" dirty="0" smtClean="0">
                <a:solidFill>
                  <a:srgbClr val="0000FF"/>
                </a:solidFill>
                <a:latin typeface="Times New Roman" pitchFamily="18" charset="0"/>
                <a:cs typeface="Times New Roman" pitchFamily="18" charset="0"/>
              </a:rPr>
            </a:br>
            <a:r>
              <a:rPr lang="en-US" b="1" dirty="0" smtClean="0">
                <a:solidFill>
                  <a:srgbClr val="0000FF"/>
                </a:solidFill>
                <a:latin typeface="Times New Roman" pitchFamily="18" charset="0"/>
                <a:cs typeface="Times New Roman" pitchFamily="18" charset="0"/>
              </a:rPr>
              <a:t>on the way to Bryce Canyon.</a:t>
            </a:r>
            <a:endParaRPr lang="en-US" b="1" dirty="0">
              <a:solidFill>
                <a:srgbClr val="0000FF"/>
              </a:solidFill>
              <a:latin typeface="Times New Roman" pitchFamily="18" charset="0"/>
              <a:cs typeface="Times New Roman" pitchFamily="18" charset="0"/>
            </a:endParaRPr>
          </a:p>
        </p:txBody>
      </p:sp>
      <p:grpSp>
        <p:nvGrpSpPr>
          <p:cNvPr id="10" name="Group 9"/>
          <p:cNvGrpSpPr/>
          <p:nvPr/>
        </p:nvGrpSpPr>
        <p:grpSpPr>
          <a:xfrm>
            <a:off x="321972" y="0"/>
            <a:ext cx="8487177" cy="6211670"/>
            <a:chOff x="0" y="-2"/>
            <a:chExt cx="8309333" cy="6046634"/>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937" r="15321"/>
            <a:stretch/>
          </p:blipFill>
          <p:spPr>
            <a:xfrm>
              <a:off x="0" y="0"/>
              <a:ext cx="1571223" cy="477162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2261" y="1"/>
              <a:ext cx="2731736" cy="238581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2261" y="2385812"/>
              <a:ext cx="2737072" cy="366082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223" y="3045852"/>
              <a:ext cx="4001038" cy="3000779"/>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5303" r="3787"/>
            <a:stretch/>
          </p:blipFill>
          <p:spPr>
            <a:xfrm>
              <a:off x="0" y="4771623"/>
              <a:ext cx="1571224" cy="127500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1223" y="-2"/>
              <a:ext cx="4001038" cy="3045853"/>
            </a:xfrm>
            <a:prstGeom prst="rect">
              <a:avLst/>
            </a:prstGeom>
          </p:spPr>
        </p:pic>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3 - Dennis and Dean pass through the tunnel in Red Canyon - R.jpg"/>
          <p:cNvPicPr>
            <a:picLocks noChangeAspect="1"/>
          </p:cNvPicPr>
          <p:nvPr/>
        </p:nvPicPr>
        <p:blipFill>
          <a:blip r:embed="rId2" cstate="print"/>
          <a:srcRect l="16458" r="1826" b="28333"/>
          <a:stretch>
            <a:fillRect/>
          </a:stretch>
        </p:blipFill>
        <p:spPr>
          <a:xfrm>
            <a:off x="-5095" y="0"/>
            <a:ext cx="9151800" cy="6019800"/>
          </a:xfrm>
          <a:prstGeom prst="rect">
            <a:avLst/>
          </a:prstGeom>
        </p:spPr>
      </p:pic>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2 (Kanab to Bryce Canyon) – Dennis and Dean cycle through a tunnel in Red Canyon on the way to Bryce Canyon.</a:t>
            </a:r>
            <a:endParaRPr lang="en-US"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14423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4 - Thom at Bryce Canyon - R.jpg"/>
          <p:cNvPicPr>
            <a:picLocks noChangeAspect="1"/>
          </p:cNvPicPr>
          <p:nvPr/>
        </p:nvPicPr>
        <p:blipFill>
          <a:blip r:embed="rId2" cstate="print"/>
          <a:stretch>
            <a:fillRect/>
          </a:stretch>
        </p:blipFill>
        <p:spPr>
          <a:xfrm>
            <a:off x="6913267" y="-1"/>
            <a:ext cx="2230734" cy="3390490"/>
          </a:xfrm>
          <a:prstGeom prst="rect">
            <a:avLst/>
          </a:prstGeom>
        </p:spPr>
      </p:pic>
      <p:pic>
        <p:nvPicPr>
          <p:cNvPr id="3" name="Picture 2" descr="Day 5 - Beth and John in Red Canyon - R.jpg"/>
          <p:cNvPicPr>
            <a:picLocks noChangeAspect="1"/>
          </p:cNvPicPr>
          <p:nvPr/>
        </p:nvPicPr>
        <p:blipFill>
          <a:blip r:embed="rId3" cstate="print"/>
          <a:srcRect l="35452" t="26944" r="16244"/>
          <a:stretch>
            <a:fillRect/>
          </a:stretch>
        </p:blipFill>
        <p:spPr>
          <a:xfrm>
            <a:off x="4804578" y="3772424"/>
            <a:ext cx="1758829" cy="2705100"/>
          </a:xfrm>
          <a:prstGeom prst="rect">
            <a:avLst/>
          </a:prstGeom>
        </p:spPr>
      </p:pic>
      <p:pic>
        <p:nvPicPr>
          <p:cNvPr id="4" name="Picture 3" descr="Day 5 - Sandy and Daryl in Red Canyon - R.jpg"/>
          <p:cNvPicPr>
            <a:picLocks noChangeAspect="1"/>
          </p:cNvPicPr>
          <p:nvPr/>
        </p:nvPicPr>
        <p:blipFill>
          <a:blip r:embed="rId4" cstate="print"/>
          <a:srcRect l="17338"/>
          <a:stretch>
            <a:fillRect/>
          </a:stretch>
        </p:blipFill>
        <p:spPr>
          <a:xfrm>
            <a:off x="6559171" y="3781937"/>
            <a:ext cx="2584829" cy="2694225"/>
          </a:xfrm>
          <a:prstGeom prst="rect">
            <a:avLst/>
          </a:prstGeom>
        </p:spPr>
      </p:pic>
      <p:pic>
        <p:nvPicPr>
          <p:cNvPr id="5" name="Picture 4" descr="Day 11 - Mike DeSantis - R.jpg"/>
          <p:cNvPicPr>
            <a:picLocks noChangeAspect="1"/>
          </p:cNvPicPr>
          <p:nvPr/>
        </p:nvPicPr>
        <p:blipFill>
          <a:blip r:embed="rId5" cstate="print"/>
          <a:stretch>
            <a:fillRect/>
          </a:stretch>
        </p:blipFill>
        <p:spPr>
          <a:xfrm>
            <a:off x="0" y="3771974"/>
            <a:ext cx="2455626" cy="2705026"/>
          </a:xfrm>
          <a:prstGeom prst="rect">
            <a:avLst/>
          </a:prstGeom>
        </p:spPr>
      </p:pic>
      <p:pic>
        <p:nvPicPr>
          <p:cNvPr id="7" name="Picture 6" descr="Day 2 - We entered Utah after riding only 10 miles and had to set our clocks ahead - R.jpg"/>
          <p:cNvPicPr>
            <a:picLocks noChangeAspect="1"/>
          </p:cNvPicPr>
          <p:nvPr/>
        </p:nvPicPr>
        <p:blipFill>
          <a:blip r:embed="rId6" cstate="print"/>
          <a:srcRect l="50729" t="35000" r="26771"/>
          <a:stretch>
            <a:fillRect/>
          </a:stretch>
        </p:blipFill>
        <p:spPr>
          <a:xfrm>
            <a:off x="0" y="-1"/>
            <a:ext cx="1556239" cy="3371851"/>
          </a:xfrm>
          <a:prstGeom prst="rect">
            <a:avLst/>
          </a:prstGeom>
        </p:spPr>
      </p:pic>
      <p:pic>
        <p:nvPicPr>
          <p:cNvPr id="8" name="Picture 7" descr="Day 11 - Robert Shanks - R.jpg"/>
          <p:cNvPicPr>
            <a:picLocks noChangeAspect="1"/>
          </p:cNvPicPr>
          <p:nvPr/>
        </p:nvPicPr>
        <p:blipFill>
          <a:blip r:embed="rId7" cstate="print"/>
          <a:stretch>
            <a:fillRect/>
          </a:stretch>
        </p:blipFill>
        <p:spPr>
          <a:xfrm>
            <a:off x="1524001" y="0"/>
            <a:ext cx="3304232" cy="3377373"/>
          </a:xfrm>
          <a:prstGeom prst="rect">
            <a:avLst/>
          </a:prstGeom>
        </p:spPr>
      </p:pic>
      <p:pic>
        <p:nvPicPr>
          <p:cNvPr id="9" name="Picture 8" descr="Day 7 - Dean begins the trip from Zion Nation Park to Jacob Lake - R.jpg"/>
          <p:cNvPicPr>
            <a:picLocks noChangeAspect="1"/>
          </p:cNvPicPr>
          <p:nvPr/>
        </p:nvPicPr>
        <p:blipFill>
          <a:blip r:embed="rId8" cstate="print"/>
          <a:stretch>
            <a:fillRect/>
          </a:stretch>
        </p:blipFill>
        <p:spPr>
          <a:xfrm>
            <a:off x="2452604" y="3779365"/>
            <a:ext cx="2357521" cy="2690701"/>
          </a:xfrm>
          <a:prstGeom prst="rect">
            <a:avLst/>
          </a:prstGeom>
        </p:spPr>
      </p:pic>
      <p:pic>
        <p:nvPicPr>
          <p:cNvPr id="10" name="Picture 9" descr="Day 3 - Dennis on the bike trail in Red Canyon - R.jpg"/>
          <p:cNvPicPr>
            <a:picLocks noChangeAspect="1"/>
          </p:cNvPicPr>
          <p:nvPr/>
        </p:nvPicPr>
        <p:blipFill>
          <a:blip r:embed="rId9" cstate="print"/>
          <a:stretch>
            <a:fillRect/>
          </a:stretch>
        </p:blipFill>
        <p:spPr>
          <a:xfrm>
            <a:off x="4781550" y="0"/>
            <a:ext cx="2126692" cy="3381572"/>
          </a:xfrm>
          <a:prstGeom prst="rect">
            <a:avLst/>
          </a:prstGeom>
        </p:spPr>
      </p:pic>
      <p:sp>
        <p:nvSpPr>
          <p:cNvPr id="11" name="TextBox 10"/>
          <p:cNvSpPr txBox="1"/>
          <p:nvPr/>
        </p:nvSpPr>
        <p:spPr>
          <a:xfrm>
            <a:off x="0" y="3384696"/>
            <a:ext cx="2498651" cy="338554"/>
          </a:xfrm>
          <a:prstGeom prst="rect">
            <a:avLst/>
          </a:prstGeom>
          <a:noFill/>
        </p:spPr>
        <p:txBody>
          <a:bodyPr wrap="square" rtlCol="0">
            <a:spAutoFit/>
          </a:bodyPr>
          <a:lstStyle/>
          <a:p>
            <a:r>
              <a:rPr lang="en-US" sz="1600" b="1" dirty="0" smtClean="0">
                <a:solidFill>
                  <a:srgbClr val="0000FF"/>
                </a:solidFill>
                <a:latin typeface="Times New Roman" pitchFamily="18" charset="0"/>
                <a:cs typeface="Times New Roman" pitchFamily="18" charset="0"/>
              </a:rPr>
              <a:t>Paul</a:t>
            </a:r>
            <a:r>
              <a:rPr lang="en-US" sz="1400" b="1" dirty="0" smtClean="0">
                <a:solidFill>
                  <a:srgbClr val="0000FF"/>
                </a:solidFill>
                <a:latin typeface="Times New Roman" pitchFamily="18" charset="0"/>
                <a:cs typeface="Times New Roman" pitchFamily="18" charset="0"/>
              </a:rPr>
              <a:t> </a:t>
            </a:r>
            <a:r>
              <a:rPr lang="en-US" sz="1100" b="1" dirty="0" smtClean="0">
                <a:solidFill>
                  <a:srgbClr val="0000FF"/>
                </a:solidFill>
                <a:latin typeface="Times New Roman" pitchFamily="18" charset="0"/>
                <a:cs typeface="Times New Roman" pitchFamily="18" charset="0"/>
              </a:rPr>
              <a:t>-</a:t>
            </a:r>
            <a:r>
              <a:rPr lang="en-US" sz="1200" b="1" dirty="0" smtClean="0">
                <a:solidFill>
                  <a:srgbClr val="0000FF"/>
                </a:solidFill>
                <a:latin typeface="Times New Roman" pitchFamily="18" charset="0"/>
                <a:cs typeface="Times New Roman" pitchFamily="18" charset="0"/>
              </a:rPr>
              <a:t> Virginia Beach</a:t>
            </a:r>
            <a:endParaRPr lang="en-US" sz="1200" b="1" dirty="0">
              <a:solidFill>
                <a:srgbClr val="0000FF"/>
              </a:solidFill>
              <a:latin typeface="Times New Roman" pitchFamily="18" charset="0"/>
              <a:cs typeface="Times New Roman" pitchFamily="18" charset="0"/>
            </a:endParaRPr>
          </a:p>
        </p:txBody>
      </p:sp>
      <p:sp>
        <p:nvSpPr>
          <p:cNvPr id="12" name="TextBox 11"/>
          <p:cNvSpPr txBox="1"/>
          <p:nvPr/>
        </p:nvSpPr>
        <p:spPr>
          <a:xfrm>
            <a:off x="2215117" y="3388240"/>
            <a:ext cx="2498651" cy="369332"/>
          </a:xfrm>
          <a:prstGeom prst="rect">
            <a:avLst/>
          </a:prstGeom>
          <a:noFill/>
        </p:spPr>
        <p:txBody>
          <a:bodyPr wrap="square" rtlCol="0">
            <a:spAutoFit/>
          </a:bodyPr>
          <a:lstStyle/>
          <a:p>
            <a:r>
              <a:rPr lang="en-US" sz="1600" b="1" dirty="0" smtClean="0">
                <a:solidFill>
                  <a:srgbClr val="0000FF"/>
                </a:solidFill>
                <a:latin typeface="Times New Roman" pitchFamily="18" charset="0"/>
                <a:cs typeface="Times New Roman" pitchFamily="18" charset="0"/>
              </a:rPr>
              <a:t>Robert</a:t>
            </a:r>
            <a:r>
              <a:rPr lang="en-US" b="1" dirty="0" smtClean="0">
                <a:solidFill>
                  <a:srgbClr val="0000FF"/>
                </a:solidFill>
                <a:latin typeface="Times New Roman" pitchFamily="18" charset="0"/>
                <a:cs typeface="Times New Roman" pitchFamily="18" charset="0"/>
              </a:rPr>
              <a:t> </a:t>
            </a:r>
            <a:r>
              <a:rPr lang="en-US" sz="1200" b="1" dirty="0" smtClean="0">
                <a:solidFill>
                  <a:srgbClr val="0000FF"/>
                </a:solidFill>
                <a:latin typeface="Times New Roman" pitchFamily="18" charset="0"/>
                <a:cs typeface="Times New Roman" pitchFamily="18" charset="0"/>
              </a:rPr>
              <a:t>- Virginia Beach</a:t>
            </a:r>
            <a:endParaRPr lang="en-US" sz="1600" b="1" dirty="0">
              <a:solidFill>
                <a:srgbClr val="0000FF"/>
              </a:solidFill>
              <a:latin typeface="Times New Roman" pitchFamily="18" charset="0"/>
              <a:cs typeface="Times New Roman" pitchFamily="18" charset="0"/>
            </a:endParaRPr>
          </a:p>
        </p:txBody>
      </p:sp>
      <p:sp>
        <p:nvSpPr>
          <p:cNvPr id="13" name="TextBox 12"/>
          <p:cNvSpPr txBox="1"/>
          <p:nvPr/>
        </p:nvSpPr>
        <p:spPr>
          <a:xfrm>
            <a:off x="4830727" y="3377609"/>
            <a:ext cx="2069804" cy="338554"/>
          </a:xfrm>
          <a:prstGeom prst="rect">
            <a:avLst/>
          </a:prstGeom>
          <a:noFill/>
        </p:spPr>
        <p:txBody>
          <a:bodyPr wrap="square" rtlCol="0">
            <a:spAutoFit/>
          </a:bodyPr>
          <a:lstStyle/>
          <a:p>
            <a:pPr algn="ctr"/>
            <a:r>
              <a:rPr lang="en-US" sz="1600" b="1" dirty="0" smtClean="0">
                <a:solidFill>
                  <a:srgbClr val="0000FF"/>
                </a:solidFill>
                <a:latin typeface="Times New Roman" pitchFamily="18" charset="0"/>
                <a:cs typeface="Times New Roman" pitchFamily="18" charset="0"/>
              </a:rPr>
              <a:t>Dennis </a:t>
            </a:r>
            <a:r>
              <a:rPr lang="en-US" sz="1200" b="1" dirty="0" smtClean="0">
                <a:solidFill>
                  <a:srgbClr val="0000FF"/>
                </a:solidFill>
                <a:latin typeface="Times New Roman" pitchFamily="18" charset="0"/>
                <a:cs typeface="Times New Roman" pitchFamily="18" charset="0"/>
              </a:rPr>
              <a:t>- Chesapeake</a:t>
            </a:r>
            <a:endParaRPr lang="en-US" sz="1600" b="1" dirty="0">
              <a:solidFill>
                <a:srgbClr val="0000FF"/>
              </a:solidFill>
              <a:latin typeface="Times New Roman" pitchFamily="18" charset="0"/>
              <a:cs typeface="Times New Roman" pitchFamily="18" charset="0"/>
            </a:endParaRPr>
          </a:p>
        </p:txBody>
      </p:sp>
      <p:sp>
        <p:nvSpPr>
          <p:cNvPr id="14" name="TextBox 13"/>
          <p:cNvSpPr txBox="1"/>
          <p:nvPr/>
        </p:nvSpPr>
        <p:spPr>
          <a:xfrm>
            <a:off x="7176977" y="3398873"/>
            <a:ext cx="1967023" cy="338554"/>
          </a:xfrm>
          <a:prstGeom prst="rect">
            <a:avLst/>
          </a:prstGeom>
          <a:noFill/>
        </p:spPr>
        <p:txBody>
          <a:bodyPr wrap="square" rtlCol="0">
            <a:spAutoFit/>
          </a:bodyPr>
          <a:lstStyle/>
          <a:p>
            <a:pPr algn="ctr"/>
            <a:r>
              <a:rPr lang="en-US" sz="1600" b="1" dirty="0" smtClean="0">
                <a:solidFill>
                  <a:srgbClr val="0000FF"/>
                </a:solidFill>
                <a:latin typeface="Times New Roman" pitchFamily="18" charset="0"/>
                <a:cs typeface="Times New Roman" pitchFamily="18" charset="0"/>
              </a:rPr>
              <a:t>Thom </a:t>
            </a:r>
            <a:r>
              <a:rPr lang="en-US" sz="1200" b="1" dirty="0" smtClean="0">
                <a:solidFill>
                  <a:srgbClr val="0000FF"/>
                </a:solidFill>
                <a:latin typeface="Times New Roman" pitchFamily="18" charset="0"/>
                <a:cs typeface="Times New Roman" pitchFamily="18" charset="0"/>
              </a:rPr>
              <a:t>- Virginia Beach</a:t>
            </a:r>
            <a:endParaRPr lang="en-US" sz="1600" b="1" dirty="0">
              <a:solidFill>
                <a:srgbClr val="0000FF"/>
              </a:solidFill>
              <a:latin typeface="Times New Roman" pitchFamily="18" charset="0"/>
              <a:cs typeface="Times New Roman" pitchFamily="18" charset="0"/>
            </a:endParaRPr>
          </a:p>
        </p:txBody>
      </p:sp>
      <p:sp>
        <p:nvSpPr>
          <p:cNvPr id="15" name="TextBox 14"/>
          <p:cNvSpPr txBox="1"/>
          <p:nvPr/>
        </p:nvSpPr>
        <p:spPr>
          <a:xfrm>
            <a:off x="233916" y="6519446"/>
            <a:ext cx="2264735" cy="338554"/>
          </a:xfrm>
          <a:prstGeom prst="rect">
            <a:avLst/>
          </a:prstGeom>
          <a:noFill/>
        </p:spPr>
        <p:txBody>
          <a:bodyPr wrap="square" rtlCol="0">
            <a:spAutoFit/>
          </a:bodyPr>
          <a:lstStyle/>
          <a:p>
            <a:r>
              <a:rPr lang="en-US" sz="1600" b="1" dirty="0" smtClean="0">
                <a:solidFill>
                  <a:srgbClr val="0000FF"/>
                </a:solidFill>
                <a:latin typeface="Times New Roman" pitchFamily="18" charset="0"/>
                <a:cs typeface="Times New Roman" pitchFamily="18" charset="0"/>
              </a:rPr>
              <a:t>Mike </a:t>
            </a:r>
            <a:r>
              <a:rPr lang="en-US" sz="1200" b="1" dirty="0" smtClean="0">
                <a:solidFill>
                  <a:srgbClr val="0000FF"/>
                </a:solidFill>
                <a:latin typeface="Times New Roman" pitchFamily="18" charset="0"/>
                <a:cs typeface="Times New Roman" pitchFamily="18" charset="0"/>
              </a:rPr>
              <a:t>- Virginia Beach</a:t>
            </a:r>
            <a:endParaRPr lang="en-US" sz="1600" b="1" dirty="0">
              <a:solidFill>
                <a:srgbClr val="0000FF"/>
              </a:solidFill>
              <a:latin typeface="Times New Roman" pitchFamily="18" charset="0"/>
              <a:cs typeface="Times New Roman" pitchFamily="18" charset="0"/>
            </a:endParaRPr>
          </a:p>
        </p:txBody>
      </p:sp>
      <p:sp>
        <p:nvSpPr>
          <p:cNvPr id="16" name="TextBox 15"/>
          <p:cNvSpPr txBox="1"/>
          <p:nvPr/>
        </p:nvSpPr>
        <p:spPr>
          <a:xfrm>
            <a:off x="2488019" y="6488668"/>
            <a:ext cx="2172585" cy="338554"/>
          </a:xfrm>
          <a:prstGeom prst="rect">
            <a:avLst/>
          </a:prstGeom>
          <a:noFill/>
        </p:spPr>
        <p:txBody>
          <a:bodyPr wrap="square" rtlCol="0">
            <a:spAutoFit/>
          </a:bodyPr>
          <a:lstStyle/>
          <a:p>
            <a:r>
              <a:rPr lang="en-US" sz="1600" b="1" dirty="0" smtClean="0">
                <a:solidFill>
                  <a:srgbClr val="0000FF"/>
                </a:solidFill>
                <a:latin typeface="Times New Roman" pitchFamily="18" charset="0"/>
                <a:cs typeface="Times New Roman" pitchFamily="18" charset="0"/>
              </a:rPr>
              <a:t>Dean </a:t>
            </a:r>
            <a:r>
              <a:rPr lang="en-US" sz="1200" b="1" dirty="0" smtClean="0">
                <a:solidFill>
                  <a:srgbClr val="0000FF"/>
                </a:solidFill>
                <a:latin typeface="Times New Roman" pitchFamily="18" charset="0"/>
                <a:cs typeface="Times New Roman" pitchFamily="18" charset="0"/>
              </a:rPr>
              <a:t>– Bar Harbor, ME</a:t>
            </a:r>
            <a:endParaRPr lang="en-US" sz="1600" b="1" dirty="0">
              <a:solidFill>
                <a:srgbClr val="0000FF"/>
              </a:solidFill>
              <a:latin typeface="Times New Roman" pitchFamily="18" charset="0"/>
              <a:cs typeface="Times New Roman" pitchFamily="18" charset="0"/>
            </a:endParaRPr>
          </a:p>
        </p:txBody>
      </p:sp>
      <p:sp>
        <p:nvSpPr>
          <p:cNvPr id="17" name="TextBox 16"/>
          <p:cNvSpPr txBox="1"/>
          <p:nvPr/>
        </p:nvSpPr>
        <p:spPr>
          <a:xfrm>
            <a:off x="4735032" y="6519446"/>
            <a:ext cx="2498651" cy="338554"/>
          </a:xfrm>
          <a:prstGeom prst="rect">
            <a:avLst/>
          </a:prstGeom>
          <a:noFill/>
        </p:spPr>
        <p:txBody>
          <a:bodyPr wrap="square" rtlCol="0">
            <a:spAutoFit/>
          </a:bodyPr>
          <a:lstStyle/>
          <a:p>
            <a:r>
              <a:rPr lang="en-US" sz="1600" b="1" dirty="0" smtClean="0">
                <a:solidFill>
                  <a:srgbClr val="0000FF"/>
                </a:solidFill>
                <a:latin typeface="Times New Roman" pitchFamily="18" charset="0"/>
                <a:cs typeface="Times New Roman" pitchFamily="18" charset="0"/>
              </a:rPr>
              <a:t>Beth &amp; John </a:t>
            </a:r>
            <a:r>
              <a:rPr lang="en-US" sz="1200" b="1" dirty="0" smtClean="0">
                <a:solidFill>
                  <a:srgbClr val="0000FF"/>
                </a:solidFill>
                <a:latin typeface="Times New Roman" pitchFamily="18" charset="0"/>
                <a:cs typeface="Times New Roman" pitchFamily="18" charset="0"/>
              </a:rPr>
              <a:t>– Boone, NC</a:t>
            </a:r>
            <a:endParaRPr lang="en-US" sz="1200" b="1" dirty="0">
              <a:solidFill>
                <a:srgbClr val="0000FF"/>
              </a:solidFill>
              <a:latin typeface="Times New Roman" pitchFamily="18" charset="0"/>
              <a:cs typeface="Times New Roman" pitchFamily="18" charset="0"/>
            </a:endParaRPr>
          </a:p>
        </p:txBody>
      </p:sp>
      <p:sp>
        <p:nvSpPr>
          <p:cNvPr id="18" name="TextBox 17"/>
          <p:cNvSpPr txBox="1"/>
          <p:nvPr/>
        </p:nvSpPr>
        <p:spPr>
          <a:xfrm>
            <a:off x="6358271" y="6519446"/>
            <a:ext cx="2785730" cy="338554"/>
          </a:xfrm>
          <a:prstGeom prst="rect">
            <a:avLst/>
          </a:prstGeom>
          <a:noFill/>
        </p:spPr>
        <p:txBody>
          <a:bodyPr wrap="square" rtlCol="0">
            <a:spAutoFit/>
          </a:bodyPr>
          <a:lstStyle/>
          <a:p>
            <a:pPr algn="r"/>
            <a:r>
              <a:rPr lang="en-US" sz="1600" b="1" dirty="0" smtClean="0">
                <a:solidFill>
                  <a:srgbClr val="0000FF"/>
                </a:solidFill>
                <a:latin typeface="Times New Roman" pitchFamily="18" charset="0"/>
                <a:cs typeface="Times New Roman" pitchFamily="18" charset="0"/>
              </a:rPr>
              <a:t>Sandy &amp; Daryl </a:t>
            </a:r>
            <a:r>
              <a:rPr lang="en-US" sz="1200" b="1" dirty="0" smtClean="0">
                <a:solidFill>
                  <a:srgbClr val="0000FF"/>
                </a:solidFill>
                <a:latin typeface="Times New Roman" pitchFamily="18" charset="0"/>
                <a:cs typeface="Times New Roman" pitchFamily="18" charset="0"/>
              </a:rPr>
              <a:t>– DC area</a:t>
            </a:r>
            <a:endParaRPr lang="en-US" sz="12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3 - Hoodoos in Red Canyon - R.jpg"/>
          <p:cNvPicPr>
            <a:picLocks noChangeAspect="1"/>
          </p:cNvPicPr>
          <p:nvPr/>
        </p:nvPicPr>
        <p:blipFill>
          <a:blip r:embed="rId2" cstate="print"/>
          <a:srcRect t="8194"/>
          <a:stretch>
            <a:fillRect/>
          </a:stretch>
        </p:blipFill>
        <p:spPr>
          <a:xfrm>
            <a:off x="0" y="0"/>
            <a:ext cx="9144000" cy="6296025"/>
          </a:xfrm>
          <a:prstGeom prst="rect">
            <a:avLst/>
          </a:prstGeom>
        </p:spPr>
      </p:pic>
      <p:sp>
        <p:nvSpPr>
          <p:cNvPr id="3" name="Rectangle 2"/>
          <p:cNvSpPr/>
          <p:nvPr/>
        </p:nvSpPr>
        <p:spPr>
          <a:xfrm>
            <a:off x="0" y="6211669"/>
            <a:ext cx="9144000" cy="369332"/>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2 (Kanab to Bryce Canyon) – Hoodoos in Red Canyon</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934670"/>
            <a:ext cx="9144000" cy="923330"/>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2 (Kanab to Bryce Canyon) – Thom &amp; Mike enjoying a scenic ride along the</a:t>
            </a:r>
            <a:br>
              <a:rPr lang="en-US" b="1" dirty="0" smtClean="0">
                <a:solidFill>
                  <a:srgbClr val="0000FF"/>
                </a:solidFill>
                <a:latin typeface="Times New Roman" pitchFamily="18" charset="0"/>
                <a:cs typeface="Times New Roman" pitchFamily="18" charset="0"/>
              </a:rPr>
            </a:br>
            <a:r>
              <a:rPr lang="en-US" b="1" dirty="0" smtClean="0">
                <a:solidFill>
                  <a:srgbClr val="0000FF"/>
                </a:solidFill>
                <a:latin typeface="Times New Roman" pitchFamily="18" charset="0"/>
                <a:cs typeface="Times New Roman" pitchFamily="18" charset="0"/>
              </a:rPr>
              <a:t>Red Canyon Trail (</a:t>
            </a:r>
            <a:r>
              <a:rPr lang="en-US" b="1" i="1" dirty="0" smtClean="0">
                <a:solidFill>
                  <a:srgbClr val="0000FF"/>
                </a:solidFill>
                <a:latin typeface="Times New Roman" pitchFamily="18" charset="0"/>
                <a:cs typeface="Times New Roman" pitchFamily="18" charset="0"/>
              </a:rPr>
              <a:t>Robert too</a:t>
            </a:r>
            <a:r>
              <a:rPr lang="en-US" b="1" dirty="0" smtClean="0">
                <a:solidFill>
                  <a:srgbClr val="0000FF"/>
                </a:solidFill>
                <a:latin typeface="Times New Roman" pitchFamily="18" charset="0"/>
                <a:cs typeface="Times New Roman" pitchFamily="18" charset="0"/>
              </a:rPr>
              <a:t>).  This paved trail went on for ~8 miles, and was a welcome relief from riding with 65 mph traffic.</a:t>
            </a:r>
            <a:endParaRPr lang="en-US" b="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68" t="7638" b="7756"/>
          <a:stretch/>
        </p:blipFill>
        <p:spPr>
          <a:xfrm>
            <a:off x="0" y="0"/>
            <a:ext cx="9144000" cy="5876819"/>
          </a:xfrm>
          <a:prstGeom prst="rect">
            <a:avLst/>
          </a:prstGeom>
        </p:spPr>
      </p:pic>
    </p:spTree>
    <p:extLst>
      <p:ext uri="{BB962C8B-B14F-4D97-AF65-F5344CB8AC3E}">
        <p14:creationId xmlns:p14="http://schemas.microsoft.com/office/powerpoint/2010/main" val="13395119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10441"/>
            <a:ext cx="9144000" cy="369332"/>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2 (Kanab to Bryce Canyon) – Did I mention how awesome this trail was?</a:t>
            </a:r>
            <a:endParaRPr lang="en-US" b="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695" b="4039"/>
          <a:stretch/>
        </p:blipFill>
        <p:spPr>
          <a:xfrm>
            <a:off x="0" y="0"/>
            <a:ext cx="9144000" cy="6259029"/>
          </a:xfrm>
          <a:prstGeom prst="rect">
            <a:avLst/>
          </a:prstGeom>
        </p:spPr>
      </p:pic>
    </p:spTree>
    <p:extLst>
      <p:ext uri="{BB962C8B-B14F-4D97-AF65-F5344CB8AC3E}">
        <p14:creationId xmlns:p14="http://schemas.microsoft.com/office/powerpoint/2010/main" val="17045738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3 - Entrance sign for Bryce Canyon - R.jpg"/>
          <p:cNvPicPr>
            <a:picLocks noChangeAspect="1"/>
          </p:cNvPicPr>
          <p:nvPr/>
        </p:nvPicPr>
        <p:blipFill>
          <a:blip r:embed="rId2" cstate="print"/>
          <a:srcRect b="6357"/>
          <a:stretch>
            <a:fillRect/>
          </a:stretch>
        </p:blipFill>
        <p:spPr>
          <a:xfrm>
            <a:off x="0" y="0"/>
            <a:ext cx="9144000" cy="6422065"/>
          </a:xfrm>
          <a:prstGeom prst="rect">
            <a:avLst/>
          </a:prstGeom>
        </p:spPr>
      </p:pic>
      <p:sp>
        <p:nvSpPr>
          <p:cNvPr id="3" name="Rectangle 2"/>
          <p:cNvSpPr/>
          <p:nvPr/>
        </p:nvSpPr>
        <p:spPr>
          <a:xfrm>
            <a:off x="0" y="6488668"/>
            <a:ext cx="9144000" cy="369332"/>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2 (Kanab to Bryce Canyon) – Dean, Dennis, and Paul arrive at Bryce Canyon.</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027313"/>
            <a:ext cx="9144000" cy="677108"/>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2 (Kanab to Bryce Canyon) – Thom, Mike, and Robert arrive at</a:t>
            </a:r>
            <a:br>
              <a:rPr lang="en-US" b="1" dirty="0" smtClean="0">
                <a:solidFill>
                  <a:srgbClr val="0000FF"/>
                </a:solidFill>
                <a:latin typeface="Times New Roman" pitchFamily="18" charset="0"/>
                <a:cs typeface="Times New Roman" pitchFamily="18" charset="0"/>
              </a:rPr>
            </a:br>
            <a:r>
              <a:rPr lang="en-US" b="1" dirty="0" smtClean="0">
                <a:solidFill>
                  <a:srgbClr val="0000FF"/>
                </a:solidFill>
                <a:latin typeface="Times New Roman" pitchFamily="18" charset="0"/>
                <a:cs typeface="Times New Roman" pitchFamily="18" charset="0"/>
              </a:rPr>
              <a:t>Bryce Canyon (a bit </a:t>
            </a:r>
            <a:r>
              <a:rPr lang="en-US" b="1" dirty="0">
                <a:solidFill>
                  <a:srgbClr val="0000FF"/>
                </a:solidFill>
                <a:latin typeface="Times New Roman" pitchFamily="18" charset="0"/>
                <a:cs typeface="Times New Roman" pitchFamily="18" charset="0"/>
              </a:rPr>
              <a:t>later than </a:t>
            </a:r>
            <a:r>
              <a:rPr lang="en-US" b="1" dirty="0" smtClean="0">
                <a:solidFill>
                  <a:srgbClr val="0000FF"/>
                </a:solidFill>
                <a:latin typeface="Times New Roman" pitchFamily="18" charset="0"/>
                <a:cs typeface="Times New Roman" pitchFamily="18" charset="0"/>
              </a:rPr>
              <a:t>Paul).  </a:t>
            </a:r>
            <a:r>
              <a:rPr lang="en-US" sz="2000" dirty="0" smtClean="0">
                <a:solidFill>
                  <a:srgbClr val="0000FF"/>
                </a:solidFill>
                <a:latin typeface="Times New Roman" pitchFamily="18" charset="0"/>
                <a:cs typeface="Times New Roman" pitchFamily="18" charset="0"/>
              </a:rPr>
              <a:t>☺</a:t>
            </a:r>
            <a:endParaRPr lang="en-US" b="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831" r="7325" b="5264"/>
          <a:stretch/>
        </p:blipFill>
        <p:spPr>
          <a:xfrm>
            <a:off x="0" y="0"/>
            <a:ext cx="9144000" cy="6027313"/>
          </a:xfrm>
          <a:prstGeom prst="rect">
            <a:avLst/>
          </a:prstGeom>
        </p:spPr>
      </p:pic>
    </p:spTree>
    <p:extLst>
      <p:ext uri="{BB962C8B-B14F-4D97-AF65-F5344CB8AC3E}">
        <p14:creationId xmlns:p14="http://schemas.microsoft.com/office/powerpoint/2010/main" val="5920727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3 - Paul at Bryce Canyon 8300 ft elevation sign - R.jpg"/>
          <p:cNvPicPr>
            <a:picLocks noChangeAspect="1"/>
          </p:cNvPicPr>
          <p:nvPr/>
        </p:nvPicPr>
        <p:blipFill>
          <a:blip r:embed="rId2" cstate="print"/>
          <a:srcRect t="6250"/>
          <a:stretch>
            <a:fillRect/>
          </a:stretch>
        </p:blipFill>
        <p:spPr>
          <a:xfrm>
            <a:off x="827782" y="1"/>
            <a:ext cx="7387265" cy="6294474"/>
          </a:xfrm>
          <a:prstGeom prst="rect">
            <a:avLst/>
          </a:prstGeom>
        </p:spPr>
      </p:pic>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3 (Bryce Canyon) – We spent two nights in Bryce Canyon, so Day 3 was spent biking, hiking, and relaxing.  We enjoyed the nice temperatures (lows in 50s/highs in 70s).</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3 (Bryce Canyon) – Paul and Dean hiked the renowned Navajo Trail which went from the rim down into the canyon and back up to the rim.</a:t>
            </a:r>
            <a:endParaRPr lang="en-US" b="1" dirty="0">
              <a:solidFill>
                <a:srgbClr val="0000FF"/>
              </a:solidFill>
              <a:latin typeface="Times New Roman" pitchFamily="18" charset="0"/>
              <a:cs typeface="Times New Roman" pitchFamily="18" charset="0"/>
            </a:endParaRPr>
          </a:p>
        </p:txBody>
      </p:sp>
      <p:pic>
        <p:nvPicPr>
          <p:cNvPr id="4" name="Picture 3" descr="Navajo Trail.jpg"/>
          <p:cNvPicPr>
            <a:picLocks noChangeAspect="1"/>
          </p:cNvPicPr>
          <p:nvPr/>
        </p:nvPicPr>
        <p:blipFill>
          <a:blip r:embed="rId2" cstate="print"/>
          <a:srcRect b="9444"/>
          <a:stretch>
            <a:fillRect/>
          </a:stretch>
        </p:blipFill>
        <p:spPr>
          <a:xfrm>
            <a:off x="0" y="0"/>
            <a:ext cx="9144000" cy="62103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4 - Paul and Dean at Bryce Canyon - R.jpg"/>
          <p:cNvPicPr>
            <a:picLocks noChangeAspect="1"/>
          </p:cNvPicPr>
          <p:nvPr/>
        </p:nvPicPr>
        <p:blipFill>
          <a:blip r:embed="rId2" cstate="print"/>
          <a:srcRect t="10120"/>
          <a:stretch>
            <a:fillRect/>
          </a:stretch>
        </p:blipFill>
        <p:spPr>
          <a:xfrm>
            <a:off x="0" y="0"/>
            <a:ext cx="9144000" cy="6164004"/>
          </a:xfrm>
          <a:prstGeom prst="rect">
            <a:avLst/>
          </a:prstGeom>
        </p:spPr>
      </p:pic>
      <p:sp>
        <p:nvSpPr>
          <p:cNvPr id="4" name="Rectangle 3"/>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3 (Bryce Canyon) – Bryce Canyon has many amphitheaters along the 20-mile road through the park. </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3 (Bryce Canyon) – The amphitheaters </a:t>
            </a:r>
            <a:r>
              <a:rPr lang="en-US" b="1" dirty="0">
                <a:solidFill>
                  <a:srgbClr val="0000FF"/>
                </a:solidFill>
                <a:latin typeface="Times New Roman" pitchFamily="18" charset="0"/>
                <a:cs typeface="Times New Roman" pitchFamily="18" charset="0"/>
              </a:rPr>
              <a:t>views in Bryce </a:t>
            </a:r>
            <a:r>
              <a:rPr lang="en-US" b="1" dirty="0" smtClean="0">
                <a:solidFill>
                  <a:srgbClr val="0000FF"/>
                </a:solidFill>
                <a:latin typeface="Times New Roman" pitchFamily="18" charset="0"/>
                <a:cs typeface="Times New Roman" pitchFamily="18" charset="0"/>
              </a:rPr>
              <a:t>Canyon are absolutely breathtaking! </a:t>
            </a:r>
            <a:endParaRPr lang="en-US" b="1" dirty="0">
              <a:solidFill>
                <a:srgbClr val="0000FF"/>
              </a:solidFill>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1036"/>
            <a:ext cx="9144000" cy="5143500"/>
          </a:xfrm>
          <a:prstGeom prst="rect">
            <a:avLst/>
          </a:prstGeom>
        </p:spPr>
      </p:pic>
    </p:spTree>
    <p:extLst>
      <p:ext uri="{BB962C8B-B14F-4D97-AF65-F5344CB8AC3E}">
        <p14:creationId xmlns:p14="http://schemas.microsoft.com/office/powerpoint/2010/main" val="18547457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758" y="6108638"/>
            <a:ext cx="9144000" cy="369332"/>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3 (Bryce Canyon) – More amphitheater views.</a:t>
            </a:r>
            <a:endParaRPr lang="en-US" b="1" dirty="0">
              <a:solidFill>
                <a:srgbClr val="0000FF"/>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2704"/>
            <a:ext cx="9144000" cy="5143500"/>
          </a:xfrm>
          <a:prstGeom prst="rect">
            <a:avLst/>
          </a:prstGeom>
        </p:spPr>
      </p:pic>
    </p:spTree>
    <p:extLst>
      <p:ext uri="{BB962C8B-B14F-4D97-AF65-F5344CB8AC3E}">
        <p14:creationId xmlns:p14="http://schemas.microsoft.com/office/powerpoint/2010/main" val="3957059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0" y="156938"/>
            <a:ext cx="9144000" cy="6701062"/>
          </a:xfrm>
          <a:prstGeom prst="rect">
            <a:avLst/>
          </a:prstGeom>
          <a:noFill/>
          <a:ln w="9525">
            <a:noFill/>
            <a:miter lim="800000"/>
            <a:headEnd/>
            <a:tailEnd/>
          </a:ln>
        </p:spPr>
      </p:pic>
      <p:sp>
        <p:nvSpPr>
          <p:cNvPr id="12" name="Rectangle 11"/>
          <p:cNvSpPr/>
          <p:nvPr/>
        </p:nvSpPr>
        <p:spPr>
          <a:xfrm>
            <a:off x="0" y="0"/>
            <a:ext cx="2289088" cy="338554"/>
          </a:xfrm>
          <a:prstGeom prst="rect">
            <a:avLst/>
          </a:prstGeom>
          <a:solidFill>
            <a:schemeClr val="bg1"/>
          </a:solidFill>
          <a:ln w="19050">
            <a:solidFill>
              <a:srgbClr val="0000FF"/>
            </a:solidFill>
          </a:ln>
        </p:spPr>
        <p:txBody>
          <a:bodyPr wrap="none">
            <a:spAutoFit/>
          </a:bodyPr>
          <a:lstStyle/>
          <a:p>
            <a:pPr algn="ctr"/>
            <a:r>
              <a:rPr lang="en-US" sz="1600" b="1" dirty="0" smtClean="0">
                <a:solidFill>
                  <a:srgbClr val="0000FF"/>
                </a:solidFill>
              </a:rPr>
              <a:t>Day 1 – Map of Page, AZ</a:t>
            </a:r>
          </a:p>
        </p:txBody>
      </p:sp>
      <p:grpSp>
        <p:nvGrpSpPr>
          <p:cNvPr id="55" name="Group 54"/>
          <p:cNvGrpSpPr/>
          <p:nvPr/>
        </p:nvGrpSpPr>
        <p:grpSpPr>
          <a:xfrm>
            <a:off x="172350" y="365183"/>
            <a:ext cx="8600175" cy="5483167"/>
            <a:chOff x="172350" y="365183"/>
            <a:chExt cx="8600175" cy="5483167"/>
          </a:xfrm>
        </p:grpSpPr>
        <p:cxnSp>
          <p:nvCxnSpPr>
            <p:cNvPr id="8" name="Straight Arrow Connector 7"/>
            <p:cNvCxnSpPr>
              <a:stCxn id="9" idx="2"/>
            </p:cNvCxnSpPr>
            <p:nvPr/>
          </p:nvCxnSpPr>
          <p:spPr>
            <a:xfrm>
              <a:off x="3320811" y="3109157"/>
              <a:ext cx="98664" cy="491293"/>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74496" y="2832158"/>
              <a:ext cx="692629" cy="276999"/>
            </a:xfrm>
            <a:prstGeom prst="rect">
              <a:avLst/>
            </a:prstGeom>
            <a:solidFill>
              <a:schemeClr val="bg1"/>
            </a:solidFill>
            <a:ln w="19050">
              <a:solidFill>
                <a:srgbClr val="0000FF"/>
              </a:solidFill>
            </a:ln>
          </p:spPr>
          <p:txBody>
            <a:bodyPr wrap="square" rtlCol="0">
              <a:spAutoFit/>
            </a:bodyPr>
            <a:lstStyle/>
            <a:p>
              <a:r>
                <a:rPr lang="en-US" sz="1200" b="1" dirty="0" smtClean="0">
                  <a:solidFill>
                    <a:srgbClr val="0000FF"/>
                  </a:solidFill>
                </a:rPr>
                <a:t>Super 8</a:t>
              </a:r>
              <a:endParaRPr lang="en-US" sz="1200" b="1" dirty="0">
                <a:solidFill>
                  <a:srgbClr val="0000FF"/>
                </a:solidFill>
              </a:endParaRPr>
            </a:p>
          </p:txBody>
        </p:sp>
        <p:cxnSp>
          <p:nvCxnSpPr>
            <p:cNvPr id="17" name="Straight Arrow Connector 16"/>
            <p:cNvCxnSpPr>
              <a:stCxn id="18" idx="2"/>
            </p:cNvCxnSpPr>
            <p:nvPr/>
          </p:nvCxnSpPr>
          <p:spPr>
            <a:xfrm flipH="1">
              <a:off x="5753100" y="1166057"/>
              <a:ext cx="282336" cy="338893"/>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89121" y="889058"/>
              <a:ext cx="692629" cy="276999"/>
            </a:xfrm>
            <a:prstGeom prst="rect">
              <a:avLst/>
            </a:prstGeom>
            <a:solidFill>
              <a:schemeClr val="bg1"/>
            </a:solidFill>
            <a:ln w="19050">
              <a:solidFill>
                <a:srgbClr val="0000FF"/>
              </a:solidFill>
            </a:ln>
          </p:spPr>
          <p:txBody>
            <a:bodyPr wrap="square" rtlCol="0">
              <a:spAutoFit/>
            </a:bodyPr>
            <a:lstStyle/>
            <a:p>
              <a:r>
                <a:rPr lang="en-US" sz="1200" b="1" dirty="0" smtClean="0">
                  <a:solidFill>
                    <a:srgbClr val="0000FF"/>
                  </a:solidFill>
                </a:rPr>
                <a:t>Airport</a:t>
              </a:r>
              <a:endParaRPr lang="en-US" sz="1200" b="1" dirty="0">
                <a:solidFill>
                  <a:srgbClr val="0000FF"/>
                </a:solidFill>
              </a:endParaRPr>
            </a:p>
          </p:txBody>
        </p:sp>
        <p:cxnSp>
          <p:nvCxnSpPr>
            <p:cNvPr id="20" name="Straight Arrow Connector 19"/>
            <p:cNvCxnSpPr/>
            <p:nvPr/>
          </p:nvCxnSpPr>
          <p:spPr>
            <a:xfrm flipV="1">
              <a:off x="8340486" y="4991100"/>
              <a:ext cx="432039" cy="184982"/>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905750" y="5175308"/>
              <a:ext cx="828675" cy="646331"/>
            </a:xfrm>
            <a:prstGeom prst="rect">
              <a:avLst/>
            </a:prstGeom>
            <a:solidFill>
              <a:schemeClr val="bg1"/>
            </a:solidFill>
            <a:ln w="19050">
              <a:solidFill>
                <a:srgbClr val="0000FF"/>
              </a:solidFill>
            </a:ln>
          </p:spPr>
          <p:txBody>
            <a:bodyPr wrap="square" rtlCol="0">
              <a:spAutoFit/>
            </a:bodyPr>
            <a:lstStyle/>
            <a:p>
              <a:r>
                <a:rPr lang="en-US" sz="1200" b="1" dirty="0" smtClean="0">
                  <a:solidFill>
                    <a:srgbClr val="0000FF"/>
                  </a:solidFill>
                </a:rPr>
                <a:t>Upper Antelope Canyon</a:t>
              </a:r>
              <a:endParaRPr lang="en-US" sz="1200" b="1" dirty="0">
                <a:solidFill>
                  <a:srgbClr val="0000FF"/>
                </a:solidFill>
              </a:endParaRPr>
            </a:p>
          </p:txBody>
        </p:sp>
        <p:cxnSp>
          <p:nvCxnSpPr>
            <p:cNvPr id="23" name="Straight Arrow Connector 22"/>
            <p:cNvCxnSpPr>
              <a:stCxn id="24" idx="1"/>
            </p:cNvCxnSpPr>
            <p:nvPr/>
          </p:nvCxnSpPr>
          <p:spPr>
            <a:xfrm flipH="1" flipV="1">
              <a:off x="5838825" y="428625"/>
              <a:ext cx="517046" cy="75058"/>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355871" y="365183"/>
              <a:ext cx="997429" cy="276999"/>
            </a:xfrm>
            <a:prstGeom prst="rect">
              <a:avLst/>
            </a:prstGeom>
            <a:solidFill>
              <a:schemeClr val="bg1"/>
            </a:solidFill>
            <a:ln w="19050">
              <a:solidFill>
                <a:srgbClr val="0000FF"/>
              </a:solidFill>
            </a:ln>
          </p:spPr>
          <p:txBody>
            <a:bodyPr wrap="square" rtlCol="0">
              <a:spAutoFit/>
            </a:bodyPr>
            <a:lstStyle/>
            <a:p>
              <a:r>
                <a:rPr lang="en-US" sz="1200" b="1" dirty="0" smtClean="0">
                  <a:solidFill>
                    <a:srgbClr val="0000FF"/>
                  </a:solidFill>
                </a:rPr>
                <a:t>Lake Powell</a:t>
              </a:r>
              <a:endParaRPr lang="en-US" sz="1200" b="1" dirty="0">
                <a:solidFill>
                  <a:srgbClr val="0000FF"/>
                </a:solidFill>
              </a:endParaRPr>
            </a:p>
          </p:txBody>
        </p:sp>
        <p:cxnSp>
          <p:nvCxnSpPr>
            <p:cNvPr id="25" name="Straight Arrow Connector 24"/>
            <p:cNvCxnSpPr/>
            <p:nvPr/>
          </p:nvCxnSpPr>
          <p:spPr>
            <a:xfrm flipH="1">
              <a:off x="4781550" y="2518607"/>
              <a:ext cx="1130061" cy="81718"/>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917721" y="2374958"/>
              <a:ext cx="1206979" cy="276999"/>
            </a:xfrm>
            <a:prstGeom prst="rect">
              <a:avLst/>
            </a:prstGeom>
            <a:solidFill>
              <a:schemeClr val="bg1"/>
            </a:solidFill>
            <a:ln w="19050">
              <a:solidFill>
                <a:srgbClr val="0000FF"/>
              </a:solidFill>
            </a:ln>
          </p:spPr>
          <p:txBody>
            <a:bodyPr wrap="square" rtlCol="0">
              <a:spAutoFit/>
            </a:bodyPr>
            <a:lstStyle/>
            <a:p>
              <a:r>
                <a:rPr lang="en-US" sz="1200" b="1" dirty="0" smtClean="0">
                  <a:solidFill>
                    <a:srgbClr val="0000FF"/>
                  </a:solidFill>
                </a:rPr>
                <a:t>Salty Dog Bikes</a:t>
              </a:r>
              <a:endParaRPr lang="en-US" sz="1200" b="1" dirty="0">
                <a:solidFill>
                  <a:srgbClr val="0000FF"/>
                </a:solidFill>
              </a:endParaRPr>
            </a:p>
          </p:txBody>
        </p:sp>
        <p:cxnSp>
          <p:nvCxnSpPr>
            <p:cNvPr id="27" name="Straight Arrow Connector 26"/>
            <p:cNvCxnSpPr>
              <a:stCxn id="28" idx="2"/>
            </p:cNvCxnSpPr>
            <p:nvPr/>
          </p:nvCxnSpPr>
          <p:spPr>
            <a:xfrm flipH="1">
              <a:off x="800102" y="5678764"/>
              <a:ext cx="382346" cy="169586"/>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83721" y="5032433"/>
              <a:ext cx="1197454" cy="646331"/>
            </a:xfrm>
            <a:prstGeom prst="rect">
              <a:avLst/>
            </a:prstGeom>
            <a:solidFill>
              <a:schemeClr val="bg1"/>
            </a:solidFill>
            <a:ln w="19050">
              <a:solidFill>
                <a:srgbClr val="0000FF"/>
              </a:solidFill>
            </a:ln>
          </p:spPr>
          <p:txBody>
            <a:bodyPr wrap="square" rtlCol="0">
              <a:spAutoFit/>
            </a:bodyPr>
            <a:lstStyle/>
            <a:p>
              <a:pPr algn="ctr"/>
              <a:r>
                <a:rPr lang="en-US" sz="1200" b="1" dirty="0" smtClean="0">
                  <a:solidFill>
                    <a:srgbClr val="0000FF"/>
                  </a:solidFill>
                </a:rPr>
                <a:t>Horseshoe Bend (4 miles from Page)</a:t>
              </a:r>
              <a:endParaRPr lang="en-US" sz="1200" b="1" dirty="0">
                <a:solidFill>
                  <a:srgbClr val="0000FF"/>
                </a:solidFill>
              </a:endParaRPr>
            </a:p>
          </p:txBody>
        </p:sp>
        <p:cxnSp>
          <p:nvCxnSpPr>
            <p:cNvPr id="29" name="Straight Arrow Connector 28"/>
            <p:cNvCxnSpPr>
              <a:stCxn id="30" idx="3"/>
            </p:cNvCxnSpPr>
            <p:nvPr/>
          </p:nvCxnSpPr>
          <p:spPr>
            <a:xfrm>
              <a:off x="1392448" y="3299858"/>
              <a:ext cx="342899" cy="108834"/>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92348" y="3069025"/>
              <a:ext cx="800100" cy="461665"/>
            </a:xfrm>
            <a:prstGeom prst="rect">
              <a:avLst/>
            </a:prstGeom>
            <a:solidFill>
              <a:schemeClr val="bg1"/>
            </a:solidFill>
            <a:ln w="19050">
              <a:solidFill>
                <a:srgbClr val="0000FF"/>
              </a:solidFill>
            </a:ln>
          </p:spPr>
          <p:txBody>
            <a:bodyPr wrap="square" rtlCol="0">
              <a:spAutoFit/>
            </a:bodyPr>
            <a:lstStyle/>
            <a:p>
              <a:pPr algn="ctr"/>
              <a:r>
                <a:rPr lang="en-US" sz="1200" b="1" dirty="0" smtClean="0">
                  <a:solidFill>
                    <a:srgbClr val="0000FF"/>
                  </a:solidFill>
                </a:rPr>
                <a:t>Colorado River</a:t>
              </a:r>
              <a:endParaRPr lang="en-US" sz="1200" b="1" dirty="0">
                <a:solidFill>
                  <a:srgbClr val="0000FF"/>
                </a:solidFill>
              </a:endParaRPr>
            </a:p>
          </p:txBody>
        </p:sp>
        <p:cxnSp>
          <p:nvCxnSpPr>
            <p:cNvPr id="42" name="Straight Arrow Connector 41"/>
            <p:cNvCxnSpPr>
              <a:stCxn id="43" idx="1"/>
            </p:cNvCxnSpPr>
            <p:nvPr/>
          </p:nvCxnSpPr>
          <p:spPr>
            <a:xfrm flipH="1">
              <a:off x="3057525" y="551308"/>
              <a:ext cx="440846" cy="305942"/>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498371" y="412808"/>
              <a:ext cx="1330804" cy="276999"/>
            </a:xfrm>
            <a:prstGeom prst="rect">
              <a:avLst/>
            </a:prstGeom>
            <a:solidFill>
              <a:schemeClr val="bg1"/>
            </a:solidFill>
            <a:ln w="19050">
              <a:solidFill>
                <a:srgbClr val="0000FF"/>
              </a:solidFill>
            </a:ln>
          </p:spPr>
          <p:txBody>
            <a:bodyPr wrap="square" rtlCol="0">
              <a:spAutoFit/>
            </a:bodyPr>
            <a:lstStyle/>
            <a:p>
              <a:r>
                <a:rPr lang="en-US" sz="1200" b="1" dirty="0" smtClean="0">
                  <a:solidFill>
                    <a:srgbClr val="0000FF"/>
                  </a:solidFill>
                </a:rPr>
                <a:t>Glen Canyon Dam</a:t>
              </a:r>
              <a:endParaRPr lang="en-US" sz="1200" b="1" dirty="0">
                <a:solidFill>
                  <a:srgbClr val="0000FF"/>
                </a:solidFill>
              </a:endParaRPr>
            </a:p>
          </p:txBody>
        </p:sp>
        <p:cxnSp>
          <p:nvCxnSpPr>
            <p:cNvPr id="47" name="Straight Arrow Connector 46"/>
            <p:cNvCxnSpPr/>
            <p:nvPr/>
          </p:nvCxnSpPr>
          <p:spPr>
            <a:xfrm flipH="1" flipV="1">
              <a:off x="2346385" y="379562"/>
              <a:ext cx="17252" cy="26742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72350" y="507878"/>
              <a:ext cx="1295400" cy="1015663"/>
            </a:xfrm>
            <a:prstGeom prst="rect">
              <a:avLst/>
            </a:prstGeom>
            <a:solidFill>
              <a:schemeClr val="bg1"/>
            </a:solidFill>
            <a:ln w="19050">
              <a:solidFill>
                <a:srgbClr val="0000FF"/>
              </a:solidFill>
            </a:ln>
          </p:spPr>
          <p:txBody>
            <a:bodyPr wrap="square" rtlCol="0">
              <a:spAutoFit/>
            </a:bodyPr>
            <a:lstStyle/>
            <a:p>
              <a:r>
                <a:rPr lang="en-US" sz="1200" b="1" dirty="0" smtClean="0">
                  <a:solidFill>
                    <a:srgbClr val="0000FF"/>
                  </a:solidFill>
                </a:rPr>
                <a:t>5.5 miles from dam to Waheap Resort &amp; Marina (lunch on Lake Powell)</a:t>
              </a:r>
              <a:endParaRPr lang="en-US" sz="1200" b="1" dirty="0">
                <a:solidFill>
                  <a:srgbClr val="0000FF"/>
                </a:solidFill>
              </a:endParaRPr>
            </a:p>
          </p:txBody>
        </p:sp>
        <p:cxnSp>
          <p:nvCxnSpPr>
            <p:cNvPr id="50" name="Straight Arrow Connector 49"/>
            <p:cNvCxnSpPr>
              <a:endCxn id="48" idx="3"/>
            </p:cNvCxnSpPr>
            <p:nvPr/>
          </p:nvCxnSpPr>
          <p:spPr>
            <a:xfrm flipH="1">
              <a:off x="1467750" y="629728"/>
              <a:ext cx="895888" cy="385982"/>
            </a:xfrm>
            <a:prstGeom prst="straightConnector1">
              <a:avLst/>
            </a:prstGeom>
            <a:ln w="19050">
              <a:solidFill>
                <a:srgbClr val="0000FF"/>
              </a:solidFill>
              <a:tailEnd type="none"/>
            </a:ln>
          </p:spPr>
          <p:style>
            <a:lnRef idx="1">
              <a:schemeClr val="accent1"/>
            </a:lnRef>
            <a:fillRef idx="0">
              <a:schemeClr val="accent1"/>
            </a:fillRef>
            <a:effectRef idx="0">
              <a:schemeClr val="accent1"/>
            </a:effectRef>
            <a:fontRef idx="minor">
              <a:schemeClr val="tx1"/>
            </a:fontRef>
          </p:style>
        </p:cxnSp>
      </p:grpSp>
      <p:cxnSp>
        <p:nvCxnSpPr>
          <p:cNvPr id="56" name="Straight Arrow Connector 55"/>
          <p:cNvCxnSpPr/>
          <p:nvPr/>
        </p:nvCxnSpPr>
        <p:spPr>
          <a:xfrm flipV="1">
            <a:off x="3000375" y="1114425"/>
            <a:ext cx="28575" cy="485775"/>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774346" y="1612958"/>
            <a:ext cx="1330804" cy="646331"/>
          </a:xfrm>
          <a:prstGeom prst="rect">
            <a:avLst/>
          </a:prstGeom>
          <a:solidFill>
            <a:schemeClr val="bg1"/>
          </a:solidFill>
          <a:ln w="19050">
            <a:solidFill>
              <a:srgbClr val="0000FF"/>
            </a:solidFill>
          </a:ln>
        </p:spPr>
        <p:txBody>
          <a:bodyPr wrap="square" rtlCol="0">
            <a:spAutoFit/>
          </a:bodyPr>
          <a:lstStyle/>
          <a:p>
            <a:r>
              <a:rPr lang="en-US" sz="1200" b="1" dirty="0" smtClean="0">
                <a:solidFill>
                  <a:srgbClr val="0000FF"/>
                </a:solidFill>
              </a:rPr>
              <a:t>Bridge in front of Glen Canyon Dam (700 ft over river)</a:t>
            </a:r>
            <a:endParaRPr lang="en-US" sz="1200" b="1" dirty="0">
              <a:solidFill>
                <a:srgbClr val="0000FF"/>
              </a:solidFill>
            </a:endParaRPr>
          </a:p>
        </p:txBody>
      </p:sp>
      <p:sp>
        <p:nvSpPr>
          <p:cNvPr id="35" name="TextBox 34"/>
          <p:cNvSpPr txBox="1"/>
          <p:nvPr/>
        </p:nvSpPr>
        <p:spPr>
          <a:xfrm>
            <a:off x="149704" y="1687720"/>
            <a:ext cx="1330804" cy="830997"/>
          </a:xfrm>
          <a:prstGeom prst="rect">
            <a:avLst/>
          </a:prstGeom>
          <a:solidFill>
            <a:schemeClr val="bg1"/>
          </a:solidFill>
          <a:ln w="19050">
            <a:solidFill>
              <a:srgbClr val="0000FF"/>
            </a:solidFill>
          </a:ln>
        </p:spPr>
        <p:txBody>
          <a:bodyPr wrap="square" rtlCol="0">
            <a:spAutoFit/>
          </a:bodyPr>
          <a:lstStyle/>
          <a:p>
            <a:r>
              <a:rPr lang="en-US" sz="1200" b="1" dirty="0" smtClean="0">
                <a:solidFill>
                  <a:srgbClr val="0000FF"/>
                </a:solidFill>
              </a:rPr>
              <a:t>Carl Hayden Visitor Center (tours of Glen Canyon Dam)</a:t>
            </a:r>
            <a:endParaRPr lang="en-US" sz="1200" b="1" dirty="0">
              <a:solidFill>
                <a:srgbClr val="0000FF"/>
              </a:solidFill>
            </a:endParaRPr>
          </a:p>
        </p:txBody>
      </p:sp>
      <p:cxnSp>
        <p:nvCxnSpPr>
          <p:cNvPr id="36" name="Straight Arrow Connector 35"/>
          <p:cNvCxnSpPr/>
          <p:nvPr/>
        </p:nvCxnSpPr>
        <p:spPr>
          <a:xfrm flipV="1">
            <a:off x="1487877" y="1000664"/>
            <a:ext cx="1246697" cy="717432"/>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502196" y="5302101"/>
            <a:ext cx="4961860" cy="1200329"/>
          </a:xfrm>
          <a:prstGeom prst="rect">
            <a:avLst/>
          </a:prstGeom>
          <a:solidFill>
            <a:schemeClr val="bg1"/>
          </a:solidFill>
          <a:ln w="38100">
            <a:solidFill>
              <a:srgbClr val="660066"/>
            </a:solidFill>
          </a:ln>
        </p:spPr>
        <p:txBody>
          <a:bodyPr wrap="square" rtlCol="0">
            <a:spAutoFit/>
          </a:bodyPr>
          <a:lstStyle/>
          <a:p>
            <a:r>
              <a:rPr lang="en-US" b="1" dirty="0" smtClean="0">
                <a:solidFill>
                  <a:srgbClr val="660066"/>
                </a:solidFill>
                <a:latin typeface="Times New Roman" pitchFamily="18" charset="0"/>
                <a:cs typeface="Times New Roman" pitchFamily="18" charset="0"/>
              </a:rPr>
              <a:t>We started our trip in Page, AZ at the base of Lake Powell and the start of the Colorado River.  We spent “Day 0” in Page to insure that our bikes arrived safely and to see some local sites.</a:t>
            </a:r>
            <a:endParaRPr lang="en-US" b="1" dirty="0">
              <a:solidFill>
                <a:srgbClr val="660066"/>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3 (Bryce Canyon) – Some folks elected to spend this “Rest Day” actually getting</a:t>
            </a:r>
            <a:br>
              <a:rPr lang="en-US" b="1" dirty="0" smtClean="0">
                <a:solidFill>
                  <a:srgbClr val="0000FF"/>
                </a:solidFill>
                <a:latin typeface="Times New Roman" pitchFamily="18" charset="0"/>
                <a:cs typeface="Times New Roman" pitchFamily="18" charset="0"/>
              </a:rPr>
            </a:br>
            <a:r>
              <a:rPr lang="en-US" b="1" dirty="0" smtClean="0">
                <a:solidFill>
                  <a:srgbClr val="0000FF"/>
                </a:solidFill>
                <a:latin typeface="Times New Roman" pitchFamily="18" charset="0"/>
                <a:cs typeface="Times New Roman" pitchFamily="18" charset="0"/>
              </a:rPr>
              <a:t>a bit of much needed rest.  Doesn’t Thom look cozy?</a:t>
            </a:r>
            <a:endParaRPr lang="en-US" b="1" dirty="0">
              <a:solidFill>
                <a:srgbClr val="0000FF"/>
              </a:solidFill>
              <a:latin typeface="Times New Roman" pitchFamily="18" charset="0"/>
              <a:cs typeface="Times New Roman"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949" b="2723"/>
          <a:stretch/>
        </p:blipFill>
        <p:spPr>
          <a:xfrm>
            <a:off x="0" y="16931"/>
            <a:ext cx="9144000" cy="6194738"/>
          </a:xfrm>
          <a:prstGeom prst="rect">
            <a:avLst/>
          </a:prstGeom>
        </p:spPr>
      </p:pic>
    </p:spTree>
    <p:extLst>
      <p:ext uri="{BB962C8B-B14F-4D97-AF65-F5344CB8AC3E}">
        <p14:creationId xmlns:p14="http://schemas.microsoft.com/office/powerpoint/2010/main" val="36086620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5 - Foggy cliffs in Red Canyon - R.jpg"/>
          <p:cNvPicPr>
            <a:picLocks noChangeAspect="1"/>
          </p:cNvPicPr>
          <p:nvPr/>
        </p:nvPicPr>
        <p:blipFill>
          <a:blip r:embed="rId2" cstate="print"/>
          <a:stretch>
            <a:fillRect/>
          </a:stretch>
        </p:blipFill>
        <p:spPr>
          <a:xfrm>
            <a:off x="0" y="0"/>
            <a:ext cx="9144000" cy="6241852"/>
          </a:xfrm>
          <a:prstGeom prst="rect">
            <a:avLst/>
          </a:prstGeom>
        </p:spPr>
      </p:pic>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4 (Bryce Canyon to Cedar Breaks) – We left Bryce Canyon and cycled along the Red Canyon Bike Trail.  We were enchanted by the views in the morning fog.</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5 - Robert takes a picture of 9 of our group in Red Canyon - R.jpg"/>
          <p:cNvPicPr>
            <a:picLocks noChangeAspect="1"/>
          </p:cNvPicPr>
          <p:nvPr/>
        </p:nvPicPr>
        <p:blipFill>
          <a:blip r:embed="rId2" cstate="print"/>
          <a:srcRect b="20670"/>
          <a:stretch>
            <a:fillRect/>
          </a:stretch>
        </p:blipFill>
        <p:spPr>
          <a:xfrm>
            <a:off x="0" y="721217"/>
            <a:ext cx="9144000" cy="4229100"/>
          </a:xfrm>
          <a:prstGeom prst="rect">
            <a:avLst/>
          </a:prstGeom>
        </p:spPr>
      </p:pic>
      <p:sp>
        <p:nvSpPr>
          <p:cNvPr id="3" name="Rectangle 2"/>
          <p:cNvSpPr/>
          <p:nvPr/>
        </p:nvSpPr>
        <p:spPr>
          <a:xfrm>
            <a:off x="0" y="5518298"/>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4 (Bryce Canyon to Cedar Breaks) – Cycling through Red Canyon in the morning with temperatures in the 50s.</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y 5 - The start of a 4000 ft climb from Panguitch to Cedar Breaks (where the roads are often closed until June 1 due to snow) - R.jpg"/>
          <p:cNvPicPr>
            <a:picLocks noChangeAspect="1"/>
          </p:cNvPicPr>
          <p:nvPr/>
        </p:nvPicPr>
        <p:blipFill>
          <a:blip r:embed="rId2" cstate="print"/>
          <a:stretch>
            <a:fillRect/>
          </a:stretch>
        </p:blipFill>
        <p:spPr>
          <a:xfrm>
            <a:off x="0" y="0"/>
            <a:ext cx="9144000" cy="5929313"/>
          </a:xfrm>
          <a:prstGeom prst="rect">
            <a:avLst/>
          </a:prstGeom>
        </p:spPr>
      </p:pic>
      <p:sp>
        <p:nvSpPr>
          <p:cNvPr id="3" name="Rectangle 2"/>
          <p:cNvSpPr/>
          <p:nvPr/>
        </p:nvSpPr>
        <p:spPr>
          <a:xfrm>
            <a:off x="0" y="5924590"/>
            <a:ext cx="9144000" cy="923330"/>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4 (Bryce Canyon to Cedar Breaks) – We began a 30-mile, 4000 ft climb to Cedar Breaks National Monument (10,600 ft).  Cedar Breaks gets 500 inches of snow annually and  is often inaccessible due to snow until June 1.  Today is was 50 degrees and raining!</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25699"/>
            <a:ext cx="9144000" cy="646331"/>
          </a:xfrm>
          <a:prstGeom prst="rect">
            <a:avLst/>
          </a:prstGeom>
        </p:spPr>
        <p:txBody>
          <a:bodyPr wrap="square">
            <a:spAutoFit/>
          </a:bodyPr>
          <a:lstStyle/>
          <a:p>
            <a:pPr algn="ctr"/>
            <a:r>
              <a:rPr lang="en-US" b="1" dirty="0">
                <a:solidFill>
                  <a:srgbClr val="0000FF"/>
                </a:solidFill>
                <a:latin typeface="Times New Roman" pitchFamily="18" charset="0"/>
                <a:cs typeface="Times New Roman" pitchFamily="18" charset="0"/>
              </a:rPr>
              <a:t>Day 4 (Bryce Canyon to Cedar Breaks) – </a:t>
            </a:r>
            <a:r>
              <a:rPr lang="en-US" b="1" dirty="0" smtClean="0">
                <a:solidFill>
                  <a:srgbClr val="0000FF"/>
                </a:solidFill>
                <a:latin typeface="Times New Roman" pitchFamily="18" charset="0"/>
                <a:cs typeface="Times New Roman" pitchFamily="18" charset="0"/>
              </a:rPr>
              <a:t>Signs like these were common along</a:t>
            </a:r>
            <a:br>
              <a:rPr lang="en-US" b="1" dirty="0" smtClean="0">
                <a:solidFill>
                  <a:srgbClr val="0000FF"/>
                </a:solidFill>
                <a:latin typeface="Times New Roman" pitchFamily="18" charset="0"/>
                <a:cs typeface="Times New Roman" pitchFamily="18" charset="0"/>
              </a:rPr>
            </a:br>
            <a:r>
              <a:rPr lang="en-US" b="1" dirty="0" smtClean="0">
                <a:solidFill>
                  <a:srgbClr val="0000FF"/>
                </a:solidFill>
                <a:latin typeface="Times New Roman" pitchFamily="18" charset="0"/>
                <a:cs typeface="Times New Roman" pitchFamily="18" charset="0"/>
              </a:rPr>
              <a:t>some parts of our route.</a:t>
            </a:r>
            <a:endParaRPr lang="en-US" b="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1174"/>
          <a:stretch/>
        </p:blipFill>
        <p:spPr>
          <a:xfrm>
            <a:off x="0" y="0"/>
            <a:ext cx="9144000" cy="6091707"/>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C000">
            <a:alpha val="32000"/>
          </a:srgbClr>
        </a:solidFill>
        <a:effectLst/>
      </p:bgPr>
    </p:bg>
    <p:spTree>
      <p:nvGrpSpPr>
        <p:cNvPr id="1" name=""/>
        <p:cNvGrpSpPr/>
        <p:nvPr/>
      </p:nvGrpSpPr>
      <p:grpSpPr>
        <a:xfrm>
          <a:off x="0" y="0"/>
          <a:ext cx="0" cy="0"/>
          <a:chOff x="0" y="0"/>
          <a:chExt cx="0" cy="0"/>
        </a:xfrm>
      </p:grpSpPr>
      <p:sp>
        <p:nvSpPr>
          <p:cNvPr id="4" name="Rectangle 3"/>
          <p:cNvSpPr/>
          <p:nvPr/>
        </p:nvSpPr>
        <p:spPr>
          <a:xfrm>
            <a:off x="-38637" y="5888503"/>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4 (Bryce Canyon to Cedar Breaks</a:t>
            </a:r>
            <a:r>
              <a:rPr lang="en-US" b="1" dirty="0">
                <a:solidFill>
                  <a:srgbClr val="0000FF"/>
                </a:solidFill>
                <a:latin typeface="Times New Roman" pitchFamily="18" charset="0"/>
                <a:cs typeface="Times New Roman" pitchFamily="18" charset="0"/>
              </a:rPr>
              <a:t>) – A </a:t>
            </a:r>
            <a:r>
              <a:rPr lang="en-US" b="1" dirty="0" smtClean="0">
                <a:solidFill>
                  <a:srgbClr val="0000FF"/>
                </a:solidFill>
                <a:latin typeface="Times New Roman" pitchFamily="18" charset="0"/>
                <a:cs typeface="Times New Roman" pitchFamily="18" charset="0"/>
              </a:rPr>
              <a:t>nice view of Panguitch Lake on the way up.</a:t>
            </a:r>
            <a:br>
              <a:rPr lang="en-US" b="1" dirty="0" smtClean="0">
                <a:solidFill>
                  <a:srgbClr val="0000FF"/>
                </a:solidFill>
                <a:latin typeface="Times New Roman" pitchFamily="18" charset="0"/>
                <a:cs typeface="Times New Roman" pitchFamily="18" charset="0"/>
              </a:rPr>
            </a:br>
            <a:r>
              <a:rPr lang="en-US" b="1" dirty="0" smtClean="0">
                <a:solidFill>
                  <a:srgbClr val="0000FF"/>
                </a:solidFill>
                <a:latin typeface="Times New Roman" pitchFamily="18" charset="0"/>
                <a:cs typeface="Times New Roman" pitchFamily="18" charset="0"/>
              </a:rPr>
              <a:t>We had lunch at a cozy restaurant overlooking this lake.</a:t>
            </a:r>
            <a:endParaRPr lang="en-US" b="1" dirty="0">
              <a:solidFill>
                <a:srgbClr val="0000FF"/>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2399"/>
            <a:ext cx="9144000" cy="5143500"/>
          </a:xfrm>
          <a:prstGeom prst="rect">
            <a:avLst/>
          </a:prstGeom>
        </p:spPr>
      </p:pic>
    </p:spTree>
    <p:extLst>
      <p:ext uri="{BB962C8B-B14F-4D97-AF65-F5344CB8AC3E}">
        <p14:creationId xmlns:p14="http://schemas.microsoft.com/office/powerpoint/2010/main" val="3032888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8000"/>
          </a:schemeClr>
        </a:solidFill>
        <a:effectLst/>
      </p:bgPr>
    </p:bg>
    <p:spTree>
      <p:nvGrpSpPr>
        <p:cNvPr id="1" name=""/>
        <p:cNvGrpSpPr/>
        <p:nvPr/>
      </p:nvGrpSpPr>
      <p:grpSpPr>
        <a:xfrm>
          <a:off x="0" y="0"/>
          <a:ext cx="0" cy="0"/>
          <a:chOff x="0" y="0"/>
          <a:chExt cx="0" cy="0"/>
        </a:xfrm>
      </p:grpSpPr>
      <p:sp>
        <p:nvSpPr>
          <p:cNvPr id="4" name="Rectangle 3"/>
          <p:cNvSpPr/>
          <p:nvPr/>
        </p:nvSpPr>
        <p:spPr>
          <a:xfrm>
            <a:off x="0" y="6070001"/>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4 (Bryce Canyon to Cedar Breaks) – A cold, wet, and long, difficult climb to</a:t>
            </a:r>
            <a:br>
              <a:rPr lang="en-US" b="1" dirty="0" smtClean="0">
                <a:solidFill>
                  <a:srgbClr val="0000FF"/>
                </a:solidFill>
                <a:latin typeface="Times New Roman" pitchFamily="18" charset="0"/>
                <a:cs typeface="Times New Roman" pitchFamily="18" charset="0"/>
              </a:rPr>
            </a:br>
            <a:r>
              <a:rPr lang="en-US" b="1" dirty="0" smtClean="0">
                <a:solidFill>
                  <a:srgbClr val="0000FF"/>
                </a:solidFill>
                <a:latin typeface="Times New Roman" pitchFamily="18" charset="0"/>
                <a:cs typeface="Times New Roman" pitchFamily="18" charset="0"/>
              </a:rPr>
              <a:t>over 10,000 ft.  What you see on the right here is lava beds.</a:t>
            </a:r>
            <a:endParaRPr lang="en-US" b="1" dirty="0">
              <a:solidFill>
                <a:srgbClr val="0000FF"/>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1188"/>
            <a:ext cx="9144000" cy="5143500"/>
          </a:xfrm>
          <a:prstGeom prst="rect">
            <a:avLst/>
          </a:prstGeom>
        </p:spPr>
      </p:pic>
    </p:spTree>
    <p:extLst>
      <p:ext uri="{BB962C8B-B14F-4D97-AF65-F5344CB8AC3E}">
        <p14:creationId xmlns:p14="http://schemas.microsoft.com/office/powerpoint/2010/main" val="31583996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5 - Paul makes it to the top of Cedar Breaks after a 4000 ft climb! - R.jpg"/>
          <p:cNvPicPr>
            <a:picLocks noChangeAspect="1"/>
          </p:cNvPicPr>
          <p:nvPr/>
        </p:nvPicPr>
        <p:blipFill>
          <a:blip r:embed="rId2" cstate="print"/>
          <a:srcRect t="6202"/>
          <a:stretch>
            <a:fillRect/>
          </a:stretch>
        </p:blipFill>
        <p:spPr>
          <a:xfrm>
            <a:off x="233874" y="0"/>
            <a:ext cx="8697516" cy="6432698"/>
          </a:xfrm>
          <a:prstGeom prst="rect">
            <a:avLst/>
          </a:prstGeom>
        </p:spPr>
      </p:pic>
      <p:sp>
        <p:nvSpPr>
          <p:cNvPr id="3" name="Rectangle 2"/>
          <p:cNvSpPr/>
          <p:nvPr/>
        </p:nvSpPr>
        <p:spPr>
          <a:xfrm>
            <a:off x="0" y="6488668"/>
            <a:ext cx="9144000" cy="353943"/>
          </a:xfrm>
          <a:prstGeom prst="rect">
            <a:avLst/>
          </a:prstGeom>
        </p:spPr>
        <p:txBody>
          <a:bodyPr wrap="square">
            <a:spAutoFit/>
          </a:bodyPr>
          <a:lstStyle/>
          <a:p>
            <a:pPr algn="ctr"/>
            <a:r>
              <a:rPr lang="en-US" sz="1700" b="1" dirty="0" smtClean="0">
                <a:solidFill>
                  <a:srgbClr val="0000FF"/>
                </a:solidFill>
                <a:latin typeface="Times New Roman" pitchFamily="18" charset="0"/>
                <a:cs typeface="Times New Roman" pitchFamily="18" charset="0"/>
              </a:rPr>
              <a:t>Day 4 (Bryce Canyon to Cedar Breaks) – The air was getting thin as Paul reached the summit!</a:t>
            </a:r>
            <a:endParaRPr lang="en-US" sz="17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y 5 - Cedar Breaks - North View - R.jpg"/>
          <p:cNvPicPr>
            <a:picLocks noChangeAspect="1"/>
          </p:cNvPicPr>
          <p:nvPr/>
        </p:nvPicPr>
        <p:blipFill>
          <a:blip r:embed="rId2" cstate="print"/>
          <a:srcRect t="8217"/>
          <a:stretch>
            <a:fillRect/>
          </a:stretch>
        </p:blipFill>
        <p:spPr>
          <a:xfrm>
            <a:off x="0" y="0"/>
            <a:ext cx="9144000" cy="6294474"/>
          </a:xfrm>
          <a:prstGeom prst="rect">
            <a:avLst/>
          </a:prstGeom>
        </p:spPr>
      </p:pic>
      <p:sp>
        <p:nvSpPr>
          <p:cNvPr id="4" name="Rectangle 3"/>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4 (Bryce Canyon to Cedar Breaks)</a:t>
            </a:r>
          </a:p>
          <a:p>
            <a:pPr algn="ctr"/>
            <a:r>
              <a:rPr lang="en-US" b="1" dirty="0" smtClean="0">
                <a:solidFill>
                  <a:srgbClr val="0000FF"/>
                </a:solidFill>
                <a:latin typeface="Times New Roman" pitchFamily="18" charset="0"/>
                <a:cs typeface="Times New Roman" pitchFamily="18" charset="0"/>
              </a:rPr>
              <a:t>Cedar Breaks National Monument – a seemingly endless amphitheater</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0" y="6095759"/>
            <a:ext cx="9144000" cy="646331"/>
          </a:xfrm>
          <a:prstGeom prst="rect">
            <a:avLst/>
          </a:prstGeom>
        </p:spPr>
        <p:txBody>
          <a:bodyPr wrap="square">
            <a:spAutoFit/>
          </a:bodyPr>
          <a:lstStyle/>
          <a:p>
            <a:pPr algn="ctr"/>
            <a:r>
              <a:rPr lang="en-US" b="1" dirty="0">
                <a:solidFill>
                  <a:srgbClr val="0000FF"/>
                </a:solidFill>
                <a:latin typeface="Times New Roman" pitchFamily="18" charset="0"/>
                <a:cs typeface="Times New Roman" pitchFamily="18" charset="0"/>
              </a:rPr>
              <a:t>Day 4 (Bryce Canyon to Cedar Breaks) – The </a:t>
            </a:r>
            <a:r>
              <a:rPr lang="en-US" b="1" dirty="0" smtClean="0">
                <a:solidFill>
                  <a:srgbClr val="0000FF"/>
                </a:solidFill>
                <a:latin typeface="Times New Roman" pitchFamily="18" charset="0"/>
                <a:cs typeface="Times New Roman" pitchFamily="18" charset="0"/>
              </a:rPr>
              <a:t>rain eventually subsided (</a:t>
            </a:r>
            <a:r>
              <a:rPr lang="en-US" b="1" i="1" dirty="0" smtClean="0">
                <a:solidFill>
                  <a:srgbClr val="0000FF"/>
                </a:solidFill>
                <a:latin typeface="Times New Roman" pitchFamily="18" charset="0"/>
                <a:cs typeface="Times New Roman" pitchFamily="18" charset="0"/>
              </a:rPr>
              <a:t>or else we cycled above the clouds!</a:t>
            </a:r>
            <a:r>
              <a:rPr lang="en-US" b="1" dirty="0" smtClean="0">
                <a:solidFill>
                  <a:srgbClr val="0000FF"/>
                </a:solidFill>
                <a:latin typeface="Times New Roman" pitchFamily="18" charset="0"/>
                <a:cs typeface="Times New Roman" pitchFamily="18" charset="0"/>
              </a:rPr>
              <a:t>) and we were rewarded with some spectacular views.</a:t>
            </a:r>
            <a:endParaRPr lang="en-US" b="1" dirty="0">
              <a:solidFill>
                <a:srgbClr val="0000FF"/>
              </a:solidFill>
              <a:latin typeface="Times New Roman" pitchFamily="18" charset="0"/>
              <a:cs typeface="Times New Roman"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930"/>
          <a:stretch/>
        </p:blipFill>
        <p:spPr>
          <a:xfrm>
            <a:off x="0" y="436004"/>
            <a:ext cx="9144000" cy="5410200"/>
          </a:xfrm>
          <a:prstGeom prst="rect">
            <a:avLst/>
          </a:prstGeom>
        </p:spPr>
      </p:pic>
    </p:spTree>
    <p:extLst>
      <p:ext uri="{BB962C8B-B14F-4D97-AF65-F5344CB8AC3E}">
        <p14:creationId xmlns:p14="http://schemas.microsoft.com/office/powerpoint/2010/main" val="3772044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y 0 - Paul exits the plane in Page, AZ - R.jpg"/>
          <p:cNvPicPr>
            <a:picLocks noChangeAspect="1"/>
          </p:cNvPicPr>
          <p:nvPr/>
        </p:nvPicPr>
        <p:blipFill>
          <a:blip r:embed="rId2" cstate="print"/>
          <a:srcRect t="8472"/>
          <a:stretch>
            <a:fillRect/>
          </a:stretch>
        </p:blipFill>
        <p:spPr>
          <a:xfrm>
            <a:off x="0" y="0"/>
            <a:ext cx="9144000" cy="6276975"/>
          </a:xfrm>
          <a:prstGeom prst="rect">
            <a:avLst/>
          </a:prstGeom>
        </p:spPr>
      </p:pic>
      <p:sp>
        <p:nvSpPr>
          <p:cNvPr id="4" name="TextBox 3"/>
          <p:cNvSpPr txBox="1"/>
          <p:nvPr/>
        </p:nvSpPr>
        <p:spPr>
          <a:xfrm>
            <a:off x="0" y="6351180"/>
            <a:ext cx="9144000" cy="400110"/>
          </a:xfrm>
          <a:prstGeom prst="rect">
            <a:avLst/>
          </a:prstGeom>
          <a:noFill/>
        </p:spPr>
        <p:txBody>
          <a:bodyPr wrap="square" rtlCol="0">
            <a:spAutoFit/>
          </a:bodyPr>
          <a:lstStyle/>
          <a:p>
            <a:pPr algn="ctr"/>
            <a:r>
              <a:rPr lang="en-US" sz="2000" b="1" dirty="0" smtClean="0">
                <a:solidFill>
                  <a:srgbClr val="0000FF"/>
                </a:solidFill>
                <a:latin typeface="Times New Roman" pitchFamily="18" charset="0"/>
                <a:cs typeface="Times New Roman" pitchFamily="18" charset="0"/>
              </a:rPr>
              <a:t>Paul exits the plane in Page, AZ</a:t>
            </a:r>
            <a:endParaRPr lang="en-US" sz="16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9000"/>
          </a:schemeClr>
        </a:solidFill>
        <a:effectLst/>
      </p:bgPr>
    </p:bg>
    <p:spTree>
      <p:nvGrpSpPr>
        <p:cNvPr id="1" name=""/>
        <p:cNvGrpSpPr/>
        <p:nvPr/>
      </p:nvGrpSpPr>
      <p:grpSpPr>
        <a:xfrm>
          <a:off x="0" y="0"/>
          <a:ext cx="0" cy="0"/>
          <a:chOff x="0" y="0"/>
          <a:chExt cx="0" cy="0"/>
        </a:xfrm>
      </p:grpSpPr>
      <p:sp>
        <p:nvSpPr>
          <p:cNvPr id="3" name="Rectangle 2"/>
          <p:cNvSpPr/>
          <p:nvPr/>
        </p:nvSpPr>
        <p:spPr>
          <a:xfrm>
            <a:off x="0" y="6216658"/>
            <a:ext cx="9144000" cy="369332"/>
          </a:xfrm>
          <a:prstGeom prst="rect">
            <a:avLst/>
          </a:prstGeom>
        </p:spPr>
        <p:txBody>
          <a:bodyPr wrap="square">
            <a:spAutoFit/>
          </a:bodyPr>
          <a:lstStyle/>
          <a:p>
            <a:pPr algn="ctr"/>
            <a:r>
              <a:rPr lang="en-US" b="1" dirty="0">
                <a:solidFill>
                  <a:srgbClr val="0000FF"/>
                </a:solidFill>
                <a:latin typeface="Times New Roman" pitchFamily="18" charset="0"/>
                <a:cs typeface="Times New Roman" pitchFamily="18" charset="0"/>
              </a:rPr>
              <a:t>Day 4 (Bryce Canyon to Cedar Breaks) – </a:t>
            </a:r>
            <a:r>
              <a:rPr lang="en-US" b="1" dirty="0" smtClean="0">
                <a:solidFill>
                  <a:srgbClr val="0000FF"/>
                </a:solidFill>
                <a:latin typeface="Times New Roman" pitchFamily="18" charset="0"/>
                <a:cs typeface="Times New Roman" pitchFamily="18" charset="0"/>
              </a:rPr>
              <a:t>More amazing views!</a:t>
            </a:r>
            <a:endParaRPr lang="en-US" b="1" dirty="0">
              <a:solidFill>
                <a:srgbClr val="0000FF"/>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6946"/>
            <a:ext cx="9144000" cy="5143500"/>
          </a:xfrm>
          <a:prstGeom prst="rect">
            <a:avLst/>
          </a:prstGeom>
        </p:spPr>
      </p:pic>
    </p:spTree>
    <p:extLst>
      <p:ext uri="{BB962C8B-B14F-4D97-AF65-F5344CB8AC3E}">
        <p14:creationId xmlns:p14="http://schemas.microsoft.com/office/powerpoint/2010/main" val="37313917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63000"/>
          </a:schemeClr>
        </a:solidFill>
        <a:effectLst/>
      </p:bgPr>
    </p:bg>
    <p:spTree>
      <p:nvGrpSpPr>
        <p:cNvPr id="1" name=""/>
        <p:cNvGrpSpPr/>
        <p:nvPr/>
      </p:nvGrpSpPr>
      <p:grpSpPr>
        <a:xfrm>
          <a:off x="0" y="0"/>
          <a:ext cx="0" cy="0"/>
          <a:chOff x="0" y="0"/>
          <a:chExt cx="0" cy="0"/>
        </a:xfrm>
      </p:grpSpPr>
      <p:sp>
        <p:nvSpPr>
          <p:cNvPr id="3" name="Rectangle 2"/>
          <p:cNvSpPr/>
          <p:nvPr/>
        </p:nvSpPr>
        <p:spPr>
          <a:xfrm>
            <a:off x="-38637" y="6069898"/>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4 (Bryce Canyon to Cedar Breaks) – Paul has a “supreme” view from his tent</a:t>
            </a:r>
            <a:br>
              <a:rPr lang="en-US" b="1" dirty="0" smtClean="0">
                <a:solidFill>
                  <a:srgbClr val="0000FF"/>
                </a:solidFill>
                <a:latin typeface="Times New Roman" pitchFamily="18" charset="0"/>
                <a:cs typeface="Times New Roman" pitchFamily="18" charset="0"/>
              </a:rPr>
            </a:br>
            <a:r>
              <a:rPr lang="en-US" b="1" dirty="0" smtClean="0">
                <a:solidFill>
                  <a:srgbClr val="0000FF"/>
                </a:solidFill>
                <a:latin typeface="Times New Roman" pitchFamily="18" charset="0"/>
                <a:cs typeface="Times New Roman" pitchFamily="18" charset="0"/>
              </a:rPr>
              <a:t>at Point Supreme Campground.</a:t>
            </a:r>
            <a:endParaRPr lang="en-US" b="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2551"/>
            <a:ext cx="9144000" cy="51435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9000"/>
          </a:schemeClr>
        </a:solidFill>
        <a:effectLst/>
      </p:bgPr>
    </p:bg>
    <p:spTree>
      <p:nvGrpSpPr>
        <p:cNvPr id="1" name=""/>
        <p:cNvGrpSpPr/>
        <p:nvPr/>
      </p:nvGrpSpPr>
      <p:grpSpPr>
        <a:xfrm>
          <a:off x="0" y="0"/>
          <a:ext cx="0" cy="0"/>
          <a:chOff x="0" y="0"/>
          <a:chExt cx="0" cy="0"/>
        </a:xfrm>
      </p:grpSpPr>
      <p:sp>
        <p:nvSpPr>
          <p:cNvPr id="3" name="Rectangle 2"/>
          <p:cNvSpPr/>
          <p:nvPr/>
        </p:nvSpPr>
        <p:spPr>
          <a:xfrm>
            <a:off x="0" y="5983644"/>
            <a:ext cx="9144000" cy="646331"/>
          </a:xfrm>
          <a:prstGeom prst="rect">
            <a:avLst/>
          </a:prstGeom>
        </p:spPr>
        <p:txBody>
          <a:bodyPr wrap="square">
            <a:spAutoFit/>
          </a:bodyPr>
          <a:lstStyle/>
          <a:p>
            <a:pPr algn="ctr"/>
            <a:r>
              <a:rPr lang="en-US" b="1" dirty="0">
                <a:solidFill>
                  <a:srgbClr val="0000FF"/>
                </a:solidFill>
                <a:latin typeface="Times New Roman" pitchFamily="18" charset="0"/>
                <a:cs typeface="Times New Roman" pitchFamily="18" charset="0"/>
              </a:rPr>
              <a:t>Day 4 (Bryce Canyon to Cedar Breaks) – </a:t>
            </a:r>
            <a:r>
              <a:rPr lang="en-US" b="1" dirty="0" smtClean="0">
                <a:solidFill>
                  <a:srgbClr val="0000FF"/>
                </a:solidFill>
                <a:latin typeface="Times New Roman" pitchFamily="18" charset="0"/>
                <a:cs typeface="Times New Roman" pitchFamily="18" charset="0"/>
              </a:rPr>
              <a:t>The view from Robert’s tent</a:t>
            </a:r>
            <a:r>
              <a:rPr lang="en-US" b="1" dirty="0">
                <a:solidFill>
                  <a:srgbClr val="0000FF"/>
                </a:solidFill>
                <a:latin typeface="Times New Roman" pitchFamily="18" charset="0"/>
                <a:cs typeface="Times New Roman" pitchFamily="18" charset="0"/>
              </a:rPr>
              <a:t/>
            </a:r>
            <a:br>
              <a:rPr lang="en-US" b="1" dirty="0">
                <a:solidFill>
                  <a:srgbClr val="0000FF"/>
                </a:solidFill>
                <a:latin typeface="Times New Roman" pitchFamily="18" charset="0"/>
                <a:cs typeface="Times New Roman" pitchFamily="18" charset="0"/>
              </a:rPr>
            </a:br>
            <a:r>
              <a:rPr lang="en-US" b="1" dirty="0">
                <a:solidFill>
                  <a:srgbClr val="0000FF"/>
                </a:solidFill>
                <a:latin typeface="Times New Roman" pitchFamily="18" charset="0"/>
                <a:cs typeface="Times New Roman" pitchFamily="18" charset="0"/>
              </a:rPr>
              <a:t>at Point Supreme </a:t>
            </a:r>
            <a:r>
              <a:rPr lang="en-US" b="1" dirty="0" smtClean="0">
                <a:solidFill>
                  <a:srgbClr val="0000FF"/>
                </a:solidFill>
                <a:latin typeface="Times New Roman" pitchFamily="18" charset="0"/>
                <a:cs typeface="Times New Roman" pitchFamily="18" charset="0"/>
              </a:rPr>
              <a:t>Campground wasn’t too shabby either!</a:t>
            </a:r>
            <a:endParaRPr lang="en-US" b="1" dirty="0">
              <a:solidFill>
                <a:srgbClr val="0000FF"/>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915"/>
            <a:ext cx="9144000" cy="5143500"/>
          </a:xfrm>
          <a:prstGeom prst="rect">
            <a:avLst/>
          </a:prstGeom>
        </p:spPr>
      </p:pic>
    </p:spTree>
    <p:extLst>
      <p:ext uri="{BB962C8B-B14F-4D97-AF65-F5344CB8AC3E}">
        <p14:creationId xmlns:p14="http://schemas.microsoft.com/office/powerpoint/2010/main" val="42220139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6 - All 10 cyclists gather in the morning at Point Supreme (only 48 degrees!) - R.jpg"/>
          <p:cNvPicPr>
            <a:picLocks noChangeAspect="1"/>
          </p:cNvPicPr>
          <p:nvPr/>
        </p:nvPicPr>
        <p:blipFill>
          <a:blip r:embed="rId2" cstate="print"/>
          <a:stretch>
            <a:fillRect/>
          </a:stretch>
        </p:blipFill>
        <p:spPr>
          <a:xfrm>
            <a:off x="0" y="224592"/>
            <a:ext cx="9144000" cy="4920258"/>
          </a:xfrm>
          <a:prstGeom prst="rect">
            <a:avLst/>
          </a:prstGeom>
        </p:spPr>
      </p:pic>
      <p:sp>
        <p:nvSpPr>
          <p:cNvPr id="3" name="Rectangle 2"/>
          <p:cNvSpPr/>
          <p:nvPr/>
        </p:nvSpPr>
        <p:spPr>
          <a:xfrm>
            <a:off x="0" y="5435492"/>
            <a:ext cx="9144000" cy="923330"/>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5 (Cedar Breaks to Zion) – It was only 46 degrees as we began our downhill journey from Cedar Breaks (10,600 ft) to Zion National Park (3700 ft).  We would soon be shedding clothes as the temperature would be over 100 degrees in Zion!</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B050">
            <a:alpha val="11000"/>
          </a:srgbClr>
        </a:solidFill>
        <a:effectLst/>
      </p:bgPr>
    </p:bg>
    <p:spTree>
      <p:nvGrpSpPr>
        <p:cNvPr id="1" name=""/>
        <p:cNvGrpSpPr/>
        <p:nvPr/>
      </p:nvGrpSpPr>
      <p:grpSpPr>
        <a:xfrm>
          <a:off x="0" y="0"/>
          <a:ext cx="0" cy="0"/>
          <a:chOff x="0" y="0"/>
          <a:chExt cx="0" cy="0"/>
        </a:xfrm>
      </p:grpSpPr>
      <p:sp>
        <p:nvSpPr>
          <p:cNvPr id="3" name="Rectangle 2"/>
          <p:cNvSpPr/>
          <p:nvPr/>
        </p:nvSpPr>
        <p:spPr>
          <a:xfrm>
            <a:off x="0" y="6027527"/>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5 (Cedar Breaks to Zion) – A view of Navajo Lake, which we encountered</a:t>
            </a:r>
            <a:br>
              <a:rPr lang="en-US" b="1" dirty="0" smtClean="0">
                <a:solidFill>
                  <a:srgbClr val="0000FF"/>
                </a:solidFill>
                <a:latin typeface="Times New Roman" pitchFamily="18" charset="0"/>
                <a:cs typeface="Times New Roman" pitchFamily="18" charset="0"/>
              </a:rPr>
            </a:br>
            <a:r>
              <a:rPr lang="en-US" b="1" dirty="0" smtClean="0">
                <a:solidFill>
                  <a:srgbClr val="0000FF"/>
                </a:solidFill>
                <a:latin typeface="Times New Roman" pitchFamily="18" charset="0"/>
                <a:cs typeface="Times New Roman" pitchFamily="18" charset="0"/>
              </a:rPr>
              <a:t>on our descent.  This lake was formed by a natural lava dam.</a:t>
            </a:r>
            <a:endParaRPr lang="en-US" b="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157"/>
            <a:ext cx="9144000" cy="5143500"/>
          </a:xfrm>
          <a:prstGeom prst="rect">
            <a:avLst/>
          </a:prstGeom>
        </p:spPr>
      </p:pic>
    </p:spTree>
    <p:extLst>
      <p:ext uri="{BB962C8B-B14F-4D97-AF65-F5344CB8AC3E}">
        <p14:creationId xmlns:p14="http://schemas.microsoft.com/office/powerpoint/2010/main" val="23528214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37000"/>
          </a:schemeClr>
        </a:solidFill>
        <a:effectLst/>
      </p:bgPr>
    </p:bg>
    <p:spTree>
      <p:nvGrpSpPr>
        <p:cNvPr id="1" name=""/>
        <p:cNvGrpSpPr/>
        <p:nvPr/>
      </p:nvGrpSpPr>
      <p:grpSpPr>
        <a:xfrm>
          <a:off x="0" y="0"/>
          <a:ext cx="0" cy="0"/>
          <a:chOff x="0" y="0"/>
          <a:chExt cx="0" cy="0"/>
        </a:xfrm>
      </p:grpSpPr>
      <p:sp>
        <p:nvSpPr>
          <p:cNvPr id="3" name="Rectangle 2"/>
          <p:cNvSpPr/>
          <p:nvPr/>
        </p:nvSpPr>
        <p:spPr>
          <a:xfrm>
            <a:off x="0" y="5641787"/>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5 (Cedar Breaks to Zion) – A really cool mural painted on the Subway restaurant where we had lunch in Mt. Carmel Junction, UT.  Clever way to disguise the utilities, eh?</a:t>
            </a:r>
            <a:endParaRPr lang="en-US" b="1" dirty="0">
              <a:solidFill>
                <a:srgbClr val="0000FF"/>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7247"/>
            <a:ext cx="9144000" cy="3330773"/>
          </a:xfrm>
          <a:prstGeom prst="rect">
            <a:avLst/>
          </a:prstGeom>
        </p:spPr>
      </p:pic>
    </p:spTree>
    <p:extLst>
      <p:ext uri="{BB962C8B-B14F-4D97-AF65-F5344CB8AC3E}">
        <p14:creationId xmlns:p14="http://schemas.microsoft.com/office/powerpoint/2010/main" val="781753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396962"/>
            <a:ext cx="9144000" cy="369332"/>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5 (Cedar Breaks to Zion) – Apparently Fred Flintstone frequents these parts.</a:t>
            </a:r>
            <a:endParaRPr lang="en-US" b="1" dirty="0">
              <a:solidFill>
                <a:srgbClr val="0000FF"/>
              </a:solidFill>
              <a:latin typeface="Times New Roman" pitchFamily="18" charset="0"/>
              <a:cs typeface="Times New Roman"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691" b="6346"/>
          <a:stretch/>
        </p:blipFill>
        <p:spPr>
          <a:xfrm>
            <a:off x="0" y="0"/>
            <a:ext cx="9144000" cy="6306810"/>
          </a:xfrm>
          <a:prstGeom prst="rect">
            <a:avLst/>
          </a:prstGeom>
        </p:spPr>
      </p:pic>
    </p:spTree>
    <p:extLst>
      <p:ext uri="{BB962C8B-B14F-4D97-AF65-F5344CB8AC3E}">
        <p14:creationId xmlns:p14="http://schemas.microsoft.com/office/powerpoint/2010/main" val="18887934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6 - Bison on the road to Zion National Park - R.jpg"/>
          <p:cNvPicPr>
            <a:picLocks noChangeAspect="1"/>
          </p:cNvPicPr>
          <p:nvPr/>
        </p:nvPicPr>
        <p:blipFill>
          <a:blip r:embed="rId2" cstate="print"/>
          <a:srcRect b="11163"/>
          <a:stretch>
            <a:fillRect/>
          </a:stretch>
        </p:blipFill>
        <p:spPr>
          <a:xfrm>
            <a:off x="0" y="0"/>
            <a:ext cx="9144000" cy="6092456"/>
          </a:xfrm>
          <a:prstGeom prst="rect">
            <a:avLst/>
          </a:prstGeom>
        </p:spPr>
      </p:pic>
      <p:sp>
        <p:nvSpPr>
          <p:cNvPr id="3" name="Rectangle 2"/>
          <p:cNvSpPr/>
          <p:nvPr/>
        </p:nvSpPr>
        <p:spPr>
          <a:xfrm>
            <a:off x="0" y="6306810"/>
            <a:ext cx="9144000" cy="369332"/>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5 (Cedar Breaks to Zion) – Bison along the road the Zion National Park</a:t>
            </a:r>
            <a:endParaRPr lang="en-US"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3742487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6 - Kim with Zion Adventures loaded our bikes on a trailer to go through the Zion Tunnel - R.jpg"/>
          <p:cNvPicPr>
            <a:picLocks noChangeAspect="1"/>
          </p:cNvPicPr>
          <p:nvPr/>
        </p:nvPicPr>
        <p:blipFill>
          <a:blip r:embed="rId2" cstate="print"/>
          <a:srcRect t="24306" b="23472"/>
          <a:stretch>
            <a:fillRect/>
          </a:stretch>
        </p:blipFill>
        <p:spPr>
          <a:xfrm>
            <a:off x="0" y="2847975"/>
            <a:ext cx="9144000" cy="3581400"/>
          </a:xfrm>
          <a:prstGeom prst="rect">
            <a:avLst/>
          </a:prstGeom>
        </p:spPr>
      </p:pic>
      <p:pic>
        <p:nvPicPr>
          <p:cNvPr id="3" name="Picture 2" descr="Day 6 - Dean takes a break near the entrance to Zion Park as we wait to be shuttled through the tunnel - R.jpg"/>
          <p:cNvPicPr>
            <a:picLocks noChangeAspect="1"/>
          </p:cNvPicPr>
          <p:nvPr/>
        </p:nvPicPr>
        <p:blipFill>
          <a:blip r:embed="rId3" cstate="print"/>
          <a:stretch>
            <a:fillRect/>
          </a:stretch>
        </p:blipFill>
        <p:spPr>
          <a:xfrm>
            <a:off x="0" y="0"/>
            <a:ext cx="3810000" cy="2857500"/>
          </a:xfrm>
          <a:prstGeom prst="rect">
            <a:avLst/>
          </a:prstGeom>
        </p:spPr>
      </p:pic>
      <p:pic>
        <p:nvPicPr>
          <p:cNvPr id="4" name="Picture 3" descr="Day 6 - We dried our tents while waiting for the shuttle through the Zion tunnel - R.jpg"/>
          <p:cNvPicPr>
            <a:picLocks noChangeAspect="1"/>
          </p:cNvPicPr>
          <p:nvPr/>
        </p:nvPicPr>
        <p:blipFill>
          <a:blip r:embed="rId4" cstate="print"/>
          <a:srcRect b="11765"/>
          <a:stretch>
            <a:fillRect/>
          </a:stretch>
        </p:blipFill>
        <p:spPr>
          <a:xfrm>
            <a:off x="3813029" y="0"/>
            <a:ext cx="5330971" cy="2857500"/>
          </a:xfrm>
          <a:prstGeom prst="rect">
            <a:avLst/>
          </a:prstGeom>
        </p:spPr>
      </p:pic>
      <p:sp>
        <p:nvSpPr>
          <p:cNvPr id="5" name="Rectangle 4"/>
          <p:cNvSpPr/>
          <p:nvPr/>
        </p:nvSpPr>
        <p:spPr>
          <a:xfrm>
            <a:off x="0" y="6488668"/>
            <a:ext cx="9144000" cy="369332"/>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5 (Cedar Breaks to Zion) – We had to be shuttled though the Zion Tunnel.</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26935"/>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5 (Cedar Breaks to Zion) – Ten cyclists &amp; ten loaded touring bikes being shuttled through the Zion Tunnel (cycling through the tunnel is prohibited).</a:t>
            </a:r>
            <a:endParaRPr lang="en-US" b="1" dirty="0">
              <a:solidFill>
                <a:srgbClr val="0000FF"/>
              </a:solidFill>
              <a:latin typeface="Times New Roman" pitchFamily="18" charset="0"/>
              <a:cs typeface="Times New Roman"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202"/>
          <a:stretch/>
        </p:blipFill>
        <p:spPr>
          <a:xfrm>
            <a:off x="0" y="0"/>
            <a:ext cx="9144000" cy="6226935"/>
          </a:xfrm>
          <a:prstGeom prst="rect">
            <a:avLst/>
          </a:prstGeom>
        </p:spPr>
      </p:pic>
    </p:spTree>
    <p:extLst>
      <p:ext uri="{BB962C8B-B14F-4D97-AF65-F5344CB8AC3E}">
        <p14:creationId xmlns:p14="http://schemas.microsoft.com/office/powerpoint/2010/main" val="4222061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0 - Putting bikes together in the Super 8 in Page, AZ - R.jpg"/>
          <p:cNvPicPr>
            <a:picLocks noChangeAspect="1"/>
          </p:cNvPicPr>
          <p:nvPr/>
        </p:nvPicPr>
        <p:blipFill>
          <a:blip r:embed="rId2" cstate="print"/>
          <a:stretch>
            <a:fillRect/>
          </a:stretch>
        </p:blipFill>
        <p:spPr>
          <a:xfrm>
            <a:off x="884039" y="0"/>
            <a:ext cx="6888361" cy="6404675"/>
          </a:xfrm>
          <a:prstGeom prst="rect">
            <a:avLst/>
          </a:prstGeom>
        </p:spPr>
      </p:pic>
      <p:sp>
        <p:nvSpPr>
          <p:cNvPr id="3" name="TextBox 2"/>
          <p:cNvSpPr txBox="1"/>
          <p:nvPr/>
        </p:nvSpPr>
        <p:spPr>
          <a:xfrm>
            <a:off x="0" y="6351180"/>
            <a:ext cx="9144000" cy="400110"/>
          </a:xfrm>
          <a:prstGeom prst="rect">
            <a:avLst/>
          </a:prstGeom>
          <a:noFill/>
        </p:spPr>
        <p:txBody>
          <a:bodyPr wrap="square" rtlCol="0">
            <a:spAutoFit/>
          </a:bodyPr>
          <a:lstStyle/>
          <a:p>
            <a:pPr algn="ctr"/>
            <a:r>
              <a:rPr lang="en-US" sz="2000" b="1" dirty="0" smtClean="0">
                <a:solidFill>
                  <a:srgbClr val="0000FF"/>
                </a:solidFill>
                <a:latin typeface="Times New Roman" pitchFamily="18" charset="0"/>
                <a:cs typeface="Times New Roman" pitchFamily="18" charset="0"/>
              </a:rPr>
              <a:t>Assembling and adjusting bikes in the hotel in Page, AZ</a:t>
            </a:r>
            <a:endParaRPr lang="en-US" sz="16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y 6 - Unloading the bikes after the tunnel and getting ready for an amazing 3 mile descent - R.jpg"/>
          <p:cNvPicPr>
            <a:picLocks noChangeAspect="1"/>
          </p:cNvPicPr>
          <p:nvPr/>
        </p:nvPicPr>
        <p:blipFill>
          <a:blip r:embed="rId2" cstate="print"/>
          <a:stretch>
            <a:fillRect/>
          </a:stretch>
        </p:blipFill>
        <p:spPr>
          <a:xfrm>
            <a:off x="0" y="0"/>
            <a:ext cx="9144000" cy="5411391"/>
          </a:xfrm>
          <a:prstGeom prst="rect">
            <a:avLst/>
          </a:prstGeom>
        </p:spPr>
      </p:pic>
      <p:sp>
        <p:nvSpPr>
          <p:cNvPr id="4" name="Rectangle 3"/>
          <p:cNvSpPr/>
          <p:nvPr/>
        </p:nvSpPr>
        <p:spPr>
          <a:xfrm>
            <a:off x="0" y="5615694"/>
            <a:ext cx="9144000" cy="923330"/>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5 (Cedar Breaks to Zion) –  We were dropped off after going through the Zion Tunnel.  We were about to begin a 3-mile, 3000-ft descent of amazing switchbacks leading into Zion.  This was the most spectacular descent of the trip.</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6 - Paul pulls over during the descent into Zion National Park - R.jpg"/>
          <p:cNvPicPr>
            <a:picLocks noChangeAspect="1"/>
          </p:cNvPicPr>
          <p:nvPr/>
        </p:nvPicPr>
        <p:blipFill>
          <a:blip r:embed="rId2" cstate="print"/>
          <a:stretch>
            <a:fillRect/>
          </a:stretch>
        </p:blipFill>
        <p:spPr>
          <a:xfrm>
            <a:off x="457200" y="0"/>
            <a:ext cx="8367823" cy="6275867"/>
          </a:xfrm>
          <a:prstGeom prst="rect">
            <a:avLst/>
          </a:prstGeom>
        </p:spPr>
      </p:pic>
      <p:sp>
        <p:nvSpPr>
          <p:cNvPr id="3" name="Rectangle 2"/>
          <p:cNvSpPr/>
          <p:nvPr/>
        </p:nvSpPr>
        <p:spPr>
          <a:xfrm>
            <a:off x="0" y="6306810"/>
            <a:ext cx="9144000" cy="369332"/>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5 (Cedar Breaks to Zion) – Paul pauses during the descent into Zion</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y 6 - Robert with his GoPro camera on his helmet - R.jpg"/>
          <p:cNvPicPr>
            <a:picLocks noChangeAspect="1"/>
          </p:cNvPicPr>
          <p:nvPr/>
        </p:nvPicPr>
        <p:blipFill>
          <a:blip r:embed="rId2" cstate="print"/>
          <a:srcRect b="9768"/>
          <a:stretch>
            <a:fillRect/>
          </a:stretch>
        </p:blipFill>
        <p:spPr>
          <a:xfrm>
            <a:off x="0" y="0"/>
            <a:ext cx="9144000" cy="6188149"/>
          </a:xfrm>
          <a:prstGeom prst="rect">
            <a:avLst/>
          </a:prstGeom>
        </p:spPr>
      </p:pic>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5 (Cedar Breaks to Zion) – Robert took an amazing video of our descent into Zion with his GoPro camera mounted on his helmet.</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6 - The descent into Zion National Park - R.jpg"/>
          <p:cNvPicPr>
            <a:picLocks noChangeAspect="1"/>
          </p:cNvPicPr>
          <p:nvPr/>
        </p:nvPicPr>
        <p:blipFill>
          <a:blip r:embed="rId2" cstate="print"/>
          <a:srcRect b="6977"/>
          <a:stretch>
            <a:fillRect/>
          </a:stretch>
        </p:blipFill>
        <p:spPr>
          <a:xfrm>
            <a:off x="0" y="0"/>
            <a:ext cx="9144000" cy="6379535"/>
          </a:xfrm>
          <a:prstGeom prst="rect">
            <a:avLst/>
          </a:prstGeom>
        </p:spPr>
      </p:pic>
      <p:sp>
        <p:nvSpPr>
          <p:cNvPr id="3" name="Rectangle 2"/>
          <p:cNvSpPr/>
          <p:nvPr/>
        </p:nvSpPr>
        <p:spPr>
          <a:xfrm>
            <a:off x="0" y="6488668"/>
            <a:ext cx="9144000" cy="369332"/>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5 (Cedar Breaks to Zion) – The descent into Zion</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06810"/>
            <a:ext cx="9144000" cy="369332"/>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5 (Cedar Breaks to Zion) – Cycling through Zion was unbelievable!</a:t>
            </a:r>
            <a:endParaRPr lang="en-US" b="1" dirty="0">
              <a:solidFill>
                <a:srgbClr val="0000FF"/>
              </a:solidFill>
              <a:latin typeface="Times New Roman" pitchFamily="18" charset="0"/>
              <a:cs typeface="Times New Roman" pitchFamily="18" charset="0"/>
            </a:endParaRPr>
          </a:p>
        </p:txBody>
      </p:sp>
      <p:pic>
        <p:nvPicPr>
          <p:cNvPr id="5" name="Picture 4" descr="Zion National Park.jpg"/>
          <p:cNvPicPr>
            <a:picLocks noChangeAspect="1"/>
          </p:cNvPicPr>
          <p:nvPr/>
        </p:nvPicPr>
        <p:blipFill>
          <a:blip r:embed="rId2" cstate="print"/>
          <a:srcRect t="8611"/>
          <a:stretch>
            <a:fillRect/>
          </a:stretch>
        </p:blipFill>
        <p:spPr>
          <a:xfrm>
            <a:off x="0" y="0"/>
            <a:ext cx="9144000" cy="6267451"/>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y 6 - What a campsite in Zion National Park! - R.jpg"/>
          <p:cNvPicPr>
            <a:picLocks noChangeAspect="1"/>
          </p:cNvPicPr>
          <p:nvPr/>
        </p:nvPicPr>
        <p:blipFill>
          <a:blip r:embed="rId2" cstate="print"/>
          <a:srcRect t="7287" b="2481"/>
          <a:stretch>
            <a:fillRect/>
          </a:stretch>
        </p:blipFill>
        <p:spPr>
          <a:xfrm>
            <a:off x="0" y="0"/>
            <a:ext cx="9144000" cy="6188149"/>
          </a:xfrm>
          <a:prstGeom prst="rect">
            <a:avLst/>
          </a:prstGeom>
        </p:spPr>
      </p:pic>
      <p:sp>
        <p:nvSpPr>
          <p:cNvPr id="4" name="Rectangle 3"/>
          <p:cNvSpPr/>
          <p:nvPr/>
        </p:nvSpPr>
        <p:spPr>
          <a:xfrm>
            <a:off x="0" y="6306810"/>
            <a:ext cx="9144000" cy="369332"/>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5 (Cedar Breaks to Zion) – What a campsite in Zion National Park!</a:t>
            </a:r>
            <a:endParaRPr lang="en-US"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alpha val="7000"/>
          </a:srgbClr>
        </a:solidFill>
        <a:effectLst/>
      </p:bgPr>
    </p:bg>
    <p:spTree>
      <p:nvGrpSpPr>
        <p:cNvPr id="1" name=""/>
        <p:cNvGrpSpPr/>
        <p:nvPr/>
      </p:nvGrpSpPr>
      <p:grpSpPr>
        <a:xfrm>
          <a:off x="0" y="0"/>
          <a:ext cx="0" cy="0"/>
          <a:chOff x="0" y="0"/>
          <a:chExt cx="0" cy="0"/>
        </a:xfrm>
      </p:grpSpPr>
      <p:sp>
        <p:nvSpPr>
          <p:cNvPr id="3" name="Rectangle 2"/>
          <p:cNvSpPr/>
          <p:nvPr/>
        </p:nvSpPr>
        <p:spPr>
          <a:xfrm>
            <a:off x="0" y="60878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5 (Cedar Breaks to Zion) – Robert &amp; Paul went for a ride along Scenic Drive through Zion National Park, and were treated to some of the most awe-inspiring views like this.</a:t>
            </a:r>
            <a:endParaRPr lang="en-US" b="1" dirty="0">
              <a:solidFill>
                <a:srgbClr val="0000FF"/>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2552"/>
            <a:ext cx="9144000" cy="5143500"/>
          </a:xfrm>
          <a:prstGeom prst="rect">
            <a:avLst/>
          </a:prstGeom>
        </p:spPr>
      </p:pic>
    </p:spTree>
    <p:extLst>
      <p:ext uri="{BB962C8B-B14F-4D97-AF65-F5344CB8AC3E}">
        <p14:creationId xmlns:p14="http://schemas.microsoft.com/office/powerpoint/2010/main" val="35049592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7 - It was hot and barren between Kanab and Jacob Lake.  We found shade where we could! - R.jpg"/>
          <p:cNvPicPr>
            <a:picLocks noChangeAspect="1"/>
          </p:cNvPicPr>
          <p:nvPr/>
        </p:nvPicPr>
        <p:blipFill>
          <a:blip r:embed="rId2" cstate="print"/>
          <a:srcRect b="9767"/>
          <a:stretch>
            <a:fillRect/>
          </a:stretch>
        </p:blipFill>
        <p:spPr>
          <a:xfrm>
            <a:off x="0" y="0"/>
            <a:ext cx="9144000" cy="6188149"/>
          </a:xfrm>
          <a:prstGeom prst="rect">
            <a:avLst/>
          </a:prstGeom>
        </p:spPr>
      </p:pic>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6 (Zion to Jacob Lake) – We crossed a hot, barren stretch between Fredonia and Jacob Lake.  Here we found a bush for some relief from the 100+ degree temps.</a:t>
            </a:r>
            <a:endParaRPr lang="en-US" b="1" dirty="0">
              <a:solidFill>
                <a:srgbClr val="0000FF"/>
              </a:solidFill>
              <a:latin typeface="Times New Roman" pitchFamily="18" charset="0"/>
              <a:cs typeface="Times New Roman"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y 10 - This road is called the most beautiful 44 miles in Arizona - R.jpg"/>
          <p:cNvPicPr>
            <a:picLocks noChangeAspect="1"/>
          </p:cNvPicPr>
          <p:nvPr/>
        </p:nvPicPr>
        <p:blipFill>
          <a:blip r:embed="rId2" cstate="print"/>
          <a:stretch>
            <a:fillRect/>
          </a:stretch>
        </p:blipFill>
        <p:spPr>
          <a:xfrm>
            <a:off x="0" y="0"/>
            <a:ext cx="9144000" cy="5697141"/>
          </a:xfrm>
          <a:prstGeom prst="rect">
            <a:avLst/>
          </a:prstGeom>
        </p:spPr>
      </p:pic>
      <p:sp>
        <p:nvSpPr>
          <p:cNvPr id="4" name="Rectangle 3"/>
          <p:cNvSpPr/>
          <p:nvPr/>
        </p:nvSpPr>
        <p:spPr>
          <a:xfrm>
            <a:off x="0" y="5870875"/>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7 (Jacob Lake to Grand Canyon) – The 44 miles from Jacob Lake to the northern rim of the Grand Canyon is rightly called “the most beautiful 44 miles in Arizona”</a:t>
            </a:r>
            <a:endParaRPr lang="en-US" b="1" dirty="0">
              <a:solidFill>
                <a:srgbClr val="0000FF"/>
              </a:solidFill>
              <a:latin typeface="Times New Roman" pitchFamily="18" charset="0"/>
              <a:cs typeface="Times New Roman"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273209"/>
            <a:chOff x="0" y="0"/>
            <a:chExt cx="9144000" cy="6273209"/>
          </a:xfrm>
        </p:grpSpPr>
        <p:pic>
          <p:nvPicPr>
            <p:cNvPr id="3" name="Picture 2" descr="Day 10 - Controlled fires between the Northern Rim and Jacob Lake - R.jpg"/>
            <p:cNvPicPr>
              <a:picLocks noChangeAspect="1"/>
            </p:cNvPicPr>
            <p:nvPr/>
          </p:nvPicPr>
          <p:blipFill>
            <a:blip r:embed="rId2" cstate="print"/>
            <a:srcRect t="8682"/>
            <a:stretch>
              <a:fillRect/>
            </a:stretch>
          </p:blipFill>
          <p:spPr>
            <a:xfrm>
              <a:off x="0" y="0"/>
              <a:ext cx="9144000" cy="6262577"/>
            </a:xfrm>
            <a:prstGeom prst="rect">
              <a:avLst/>
            </a:prstGeom>
          </p:spPr>
        </p:pic>
        <p:sp>
          <p:nvSpPr>
            <p:cNvPr id="5" name="Rectangle 4"/>
            <p:cNvSpPr/>
            <p:nvPr/>
          </p:nvSpPr>
          <p:spPr>
            <a:xfrm>
              <a:off x="1" y="3853859"/>
              <a:ext cx="2552700" cy="2419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Day 10 - Controlled fires in progress - R.jpg"/>
            <p:cNvPicPr>
              <a:picLocks noChangeAspect="1"/>
            </p:cNvPicPr>
            <p:nvPr/>
          </p:nvPicPr>
          <p:blipFill>
            <a:blip r:embed="rId3" cstate="print"/>
            <a:stretch>
              <a:fillRect/>
            </a:stretch>
          </p:blipFill>
          <p:spPr>
            <a:xfrm>
              <a:off x="0" y="3920534"/>
              <a:ext cx="2508091" cy="2352675"/>
            </a:xfrm>
            <a:prstGeom prst="rect">
              <a:avLst/>
            </a:prstGeom>
          </p:spPr>
        </p:pic>
      </p:grpSp>
      <p:sp>
        <p:nvSpPr>
          <p:cNvPr id="7" name="Rectangle 6"/>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7 (Jacob Lake to Grand Canyon) – This signed let us know that the smoke in the distance was part of a controlled fire.</a:t>
            </a:r>
            <a:endParaRPr lang="en-US" b="1" dirty="0">
              <a:solidFill>
                <a:srgbClr val="0000FF"/>
              </a:solidFill>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0 - Bridge over the Colorado River next to the Glen Canyon Dam - R.jpg"/>
          <p:cNvPicPr>
            <a:picLocks noChangeAspect="1"/>
          </p:cNvPicPr>
          <p:nvPr/>
        </p:nvPicPr>
        <p:blipFill>
          <a:blip r:embed="rId2" cstate="print"/>
          <a:srcRect r="2708"/>
          <a:stretch>
            <a:fillRect/>
          </a:stretch>
        </p:blipFill>
        <p:spPr>
          <a:xfrm>
            <a:off x="0" y="0"/>
            <a:ext cx="9144000" cy="6186152"/>
          </a:xfrm>
          <a:prstGeom prst="rect">
            <a:avLst/>
          </a:prstGeom>
        </p:spPr>
      </p:pic>
      <p:sp>
        <p:nvSpPr>
          <p:cNvPr id="3" name="TextBox 2"/>
          <p:cNvSpPr txBox="1"/>
          <p:nvPr/>
        </p:nvSpPr>
        <p:spPr>
          <a:xfrm>
            <a:off x="0" y="6351180"/>
            <a:ext cx="9144000" cy="400110"/>
          </a:xfrm>
          <a:prstGeom prst="rect">
            <a:avLst/>
          </a:prstGeom>
          <a:noFill/>
        </p:spPr>
        <p:txBody>
          <a:bodyPr wrap="square" rtlCol="0">
            <a:spAutoFit/>
          </a:bodyPr>
          <a:lstStyle/>
          <a:p>
            <a:pPr algn="ctr"/>
            <a:r>
              <a:rPr lang="en-US" sz="2000" b="1" dirty="0" smtClean="0">
                <a:solidFill>
                  <a:srgbClr val="0000FF"/>
                </a:solidFill>
                <a:latin typeface="Times New Roman" pitchFamily="18" charset="0"/>
                <a:cs typeface="Times New Roman" pitchFamily="18" charset="0"/>
              </a:rPr>
              <a:t>Day 0 (Page) – Bridge over the Colorado River next to the Glen Canyon Dam</a:t>
            </a:r>
            <a:endParaRPr lang="en-US" sz="16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5 - Nutria on the edge of a cliff at Point Supreme viewpoint at Cedar Breaks - R.jpg"/>
          <p:cNvPicPr>
            <a:picLocks noChangeAspect="1"/>
          </p:cNvPicPr>
          <p:nvPr/>
        </p:nvPicPr>
        <p:blipFill>
          <a:blip r:embed="rId2" cstate="print"/>
          <a:stretch>
            <a:fillRect/>
          </a:stretch>
        </p:blipFill>
        <p:spPr>
          <a:xfrm>
            <a:off x="0" y="0"/>
            <a:ext cx="2674747" cy="1943100"/>
          </a:xfrm>
          <a:prstGeom prst="rect">
            <a:avLst/>
          </a:prstGeom>
        </p:spPr>
      </p:pic>
      <p:pic>
        <p:nvPicPr>
          <p:cNvPr id="3" name="Picture 2" descr="Day 6 - A deer peeks at us as we cycle by on Scenic Drive in Zion National Park - R.jpg"/>
          <p:cNvPicPr>
            <a:picLocks noChangeAspect="1"/>
          </p:cNvPicPr>
          <p:nvPr/>
        </p:nvPicPr>
        <p:blipFill>
          <a:blip r:embed="rId3" cstate="print"/>
          <a:stretch>
            <a:fillRect/>
          </a:stretch>
        </p:blipFill>
        <p:spPr>
          <a:xfrm>
            <a:off x="2679589" y="-1"/>
            <a:ext cx="2966631" cy="2733675"/>
          </a:xfrm>
          <a:prstGeom prst="rect">
            <a:avLst/>
          </a:prstGeom>
        </p:spPr>
      </p:pic>
      <p:pic>
        <p:nvPicPr>
          <p:cNvPr id="4" name="Picture 3" descr="Day 6 - John passes a field full of sheep near Cedar Breaks - R.jpg"/>
          <p:cNvPicPr>
            <a:picLocks noChangeAspect="1"/>
          </p:cNvPicPr>
          <p:nvPr/>
        </p:nvPicPr>
        <p:blipFill>
          <a:blip r:embed="rId4" cstate="print"/>
          <a:srcRect t="37578" r="78854" b="39565"/>
          <a:stretch>
            <a:fillRect/>
          </a:stretch>
        </p:blipFill>
        <p:spPr>
          <a:xfrm>
            <a:off x="5641147" y="0"/>
            <a:ext cx="3502853" cy="2381250"/>
          </a:xfrm>
          <a:prstGeom prst="rect">
            <a:avLst/>
          </a:prstGeom>
        </p:spPr>
      </p:pic>
      <p:pic>
        <p:nvPicPr>
          <p:cNvPr id="5" name="Picture 4" descr="Day 6 - Bison on the road to Zion National Park - R.jpg"/>
          <p:cNvPicPr>
            <a:picLocks noChangeAspect="1"/>
          </p:cNvPicPr>
          <p:nvPr/>
        </p:nvPicPr>
        <p:blipFill>
          <a:blip r:embed="rId5" cstate="print"/>
          <a:srcRect l="34791" t="30833" r="42188" b="51528"/>
          <a:stretch>
            <a:fillRect/>
          </a:stretch>
        </p:blipFill>
        <p:spPr>
          <a:xfrm>
            <a:off x="5475767" y="2343150"/>
            <a:ext cx="3668233" cy="2107989"/>
          </a:xfrm>
          <a:prstGeom prst="rect">
            <a:avLst/>
          </a:prstGeom>
        </p:spPr>
      </p:pic>
      <p:pic>
        <p:nvPicPr>
          <p:cNvPr id="6" name="Picture 5" descr="Day 6 - Turkeys next to Scenic Drive in Zion National Park - R.jpg"/>
          <p:cNvPicPr>
            <a:picLocks noChangeAspect="1"/>
          </p:cNvPicPr>
          <p:nvPr/>
        </p:nvPicPr>
        <p:blipFill>
          <a:blip r:embed="rId6" cstate="print"/>
          <a:srcRect r="11989"/>
          <a:stretch>
            <a:fillRect/>
          </a:stretch>
        </p:blipFill>
        <p:spPr>
          <a:xfrm>
            <a:off x="2546601" y="2747537"/>
            <a:ext cx="2950432" cy="4110463"/>
          </a:xfrm>
          <a:prstGeom prst="rect">
            <a:avLst/>
          </a:prstGeom>
        </p:spPr>
      </p:pic>
      <p:pic>
        <p:nvPicPr>
          <p:cNvPr id="7" name="Picture 6" descr="Day 9 - White-tailed Kaibab squirrel found only near the northern rim - R.jpg"/>
          <p:cNvPicPr>
            <a:picLocks noChangeAspect="1"/>
          </p:cNvPicPr>
          <p:nvPr/>
        </p:nvPicPr>
        <p:blipFill>
          <a:blip r:embed="rId7" cstate="print"/>
          <a:stretch>
            <a:fillRect/>
          </a:stretch>
        </p:blipFill>
        <p:spPr>
          <a:xfrm>
            <a:off x="5501545" y="4383328"/>
            <a:ext cx="3642455" cy="2474672"/>
          </a:xfrm>
          <a:prstGeom prst="rect">
            <a:avLst/>
          </a:prstGeom>
        </p:spPr>
      </p:pic>
      <p:pic>
        <p:nvPicPr>
          <p:cNvPr id="8" name="Picture 7" descr="Day 6 - Tame fawns near the Zion Lodge - R.jpg"/>
          <p:cNvPicPr>
            <a:picLocks noChangeAspect="1"/>
          </p:cNvPicPr>
          <p:nvPr/>
        </p:nvPicPr>
        <p:blipFill>
          <a:blip r:embed="rId8" cstate="print"/>
          <a:stretch>
            <a:fillRect/>
          </a:stretch>
        </p:blipFill>
        <p:spPr>
          <a:xfrm>
            <a:off x="0" y="4465674"/>
            <a:ext cx="2901157" cy="2392326"/>
          </a:xfrm>
          <a:prstGeom prst="rect">
            <a:avLst/>
          </a:prstGeom>
        </p:spPr>
      </p:pic>
      <p:pic>
        <p:nvPicPr>
          <p:cNvPr id="9" name="Picture 8" descr="Day 11 - We saw lots of lizards on this trip - R.jpg"/>
          <p:cNvPicPr>
            <a:picLocks noChangeAspect="1"/>
          </p:cNvPicPr>
          <p:nvPr/>
        </p:nvPicPr>
        <p:blipFill>
          <a:blip r:embed="rId9" cstate="print"/>
          <a:srcRect l="19884"/>
          <a:stretch>
            <a:fillRect/>
          </a:stretch>
        </p:blipFill>
        <p:spPr>
          <a:xfrm>
            <a:off x="0" y="1908876"/>
            <a:ext cx="2731215" cy="2556798"/>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8 - Young aspen trees behind Paul and Robert's tents at the Northern Rim Campground - R.jpg"/>
          <p:cNvPicPr>
            <a:picLocks noChangeAspect="1"/>
          </p:cNvPicPr>
          <p:nvPr/>
        </p:nvPicPr>
        <p:blipFill>
          <a:blip r:embed="rId2" cstate="print"/>
          <a:srcRect l="11744" t="8372" r="9767" b="21779"/>
          <a:stretch>
            <a:fillRect/>
          </a:stretch>
        </p:blipFill>
        <p:spPr>
          <a:xfrm>
            <a:off x="1" y="0"/>
            <a:ext cx="9144000" cy="6103088"/>
          </a:xfrm>
          <a:prstGeom prst="rect">
            <a:avLst/>
          </a:prstGeom>
        </p:spPr>
      </p:pic>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7 (Jacob Lake to Grand Canyon) – Paul &amp; Robert’s campsite at the northern rim in a grove of young Aspen trees.  We were about 100 ft from the rim!</a:t>
            </a:r>
            <a:endParaRPr lang="en-US" b="1" dirty="0">
              <a:solidFill>
                <a:srgbClr val="0000FF"/>
              </a:solidFill>
              <a:latin typeface="Times New Roman" pitchFamily="18" charset="0"/>
              <a:cs typeface="Times New Roman"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8 - Paul takes a break on the Transcept Trail at the northern rim - R.jpg"/>
          <p:cNvPicPr>
            <a:picLocks noChangeAspect="1"/>
          </p:cNvPicPr>
          <p:nvPr/>
        </p:nvPicPr>
        <p:blipFill>
          <a:blip r:embed="rId2" cstate="print"/>
          <a:srcRect t="8683"/>
          <a:stretch>
            <a:fillRect/>
          </a:stretch>
        </p:blipFill>
        <p:spPr>
          <a:xfrm>
            <a:off x="0" y="0"/>
            <a:ext cx="9144000" cy="6262577"/>
          </a:xfrm>
          <a:prstGeom prst="rect">
            <a:avLst/>
          </a:prstGeom>
        </p:spPr>
      </p:pic>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7 (Jacob Lake to Grand Canyon) – Paul took a hike along the rim of the canyon near to our campsite.</a:t>
            </a:r>
            <a:endParaRPr lang="en-US" b="1" dirty="0">
              <a:solidFill>
                <a:srgbClr val="0000FF"/>
              </a:solidFill>
              <a:latin typeface="Times New Roman" pitchFamily="18" charset="0"/>
              <a:cs typeface="Times New Roman"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8 - There is a story behind Daryl's tires and air mattresses! - R.jpg"/>
          <p:cNvPicPr>
            <a:picLocks noChangeAspect="1"/>
          </p:cNvPicPr>
          <p:nvPr/>
        </p:nvPicPr>
        <p:blipFill>
          <a:blip r:embed="rId2" cstate="print"/>
          <a:stretch>
            <a:fillRect/>
          </a:stretch>
        </p:blipFill>
        <p:spPr>
          <a:xfrm>
            <a:off x="0" y="0"/>
            <a:ext cx="3905250" cy="6287698"/>
          </a:xfrm>
          <a:prstGeom prst="rect">
            <a:avLst/>
          </a:prstGeom>
        </p:spPr>
      </p:pic>
      <p:pic>
        <p:nvPicPr>
          <p:cNvPr id="3" name="Picture 2" descr="Day 9 - Grand Canyon post office at the lodge - R.jpg"/>
          <p:cNvPicPr>
            <a:picLocks noChangeAspect="1"/>
          </p:cNvPicPr>
          <p:nvPr/>
        </p:nvPicPr>
        <p:blipFill>
          <a:blip r:embed="rId3" cstate="print"/>
          <a:stretch>
            <a:fillRect/>
          </a:stretch>
        </p:blipFill>
        <p:spPr>
          <a:xfrm>
            <a:off x="4133850" y="0"/>
            <a:ext cx="5010150" cy="6269210"/>
          </a:xfrm>
          <a:prstGeom prst="rect">
            <a:avLst/>
          </a:prstGeom>
        </p:spPr>
      </p:pic>
      <p:sp>
        <p:nvSpPr>
          <p:cNvPr id="4" name="Rectangle 3"/>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7 (Jacob Lake to Grand Canyon) – Daryl and Sandy’s tires and air mattresses finally caught up with us – 7 days after they should have arrived in Page!</a:t>
            </a:r>
            <a:endParaRPr lang="en-US" b="1" dirty="0">
              <a:solidFill>
                <a:srgbClr val="0000FF"/>
              </a:solidFill>
              <a:latin typeface="Times New Roman" pitchFamily="18" charset="0"/>
              <a:cs typeface="Times New Roman"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9 - Big storm moving down the Grand Canyon toward the lodge - R.jpg"/>
          <p:cNvPicPr>
            <a:picLocks noChangeAspect="1"/>
          </p:cNvPicPr>
          <p:nvPr/>
        </p:nvPicPr>
        <p:blipFill>
          <a:blip r:embed="rId2" cstate="print"/>
          <a:srcRect t="10077"/>
          <a:stretch>
            <a:fillRect/>
          </a:stretch>
        </p:blipFill>
        <p:spPr>
          <a:xfrm>
            <a:off x="0" y="0"/>
            <a:ext cx="9144000" cy="6166884"/>
          </a:xfrm>
          <a:prstGeom prst="rect">
            <a:avLst/>
          </a:prstGeom>
        </p:spPr>
      </p:pic>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8 (Grand Canyon) – An incredible storm works its way down the Grand Canyon toward us at the lodge at Bright Angel Point.</a:t>
            </a:r>
            <a:endParaRPr lang="en-US" b="1" dirty="0">
              <a:solidFill>
                <a:srgbClr val="0000FF"/>
              </a:solidFill>
              <a:latin typeface="Times New Roman" pitchFamily="18" charset="0"/>
              <a:cs typeface="Times New Roman" pitchFamily="18"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y 8 - Outside ice machines and spring water faucets at the northern rim - R.jpg"/>
          <p:cNvPicPr>
            <a:picLocks noChangeAspect="1"/>
          </p:cNvPicPr>
          <p:nvPr/>
        </p:nvPicPr>
        <p:blipFill>
          <a:blip r:embed="rId2" cstate="print"/>
          <a:srcRect t="7287" b="2015"/>
          <a:stretch>
            <a:fillRect/>
          </a:stretch>
        </p:blipFill>
        <p:spPr>
          <a:xfrm>
            <a:off x="466233" y="0"/>
            <a:ext cx="7956352" cy="6220047"/>
          </a:xfrm>
          <a:prstGeom prst="rect">
            <a:avLst/>
          </a:prstGeom>
        </p:spPr>
      </p:pic>
      <p:sp>
        <p:nvSpPr>
          <p:cNvPr id="4" name="Rectangle 3"/>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8 (Grand Canyon) – The visitor center at the northern rim had outdoor ice machines and spring water for hikers (and cyclists)!</a:t>
            </a:r>
            <a:endParaRPr lang="en-US" b="1" dirty="0">
              <a:solidFill>
                <a:srgbClr val="0000FF"/>
              </a:solidFill>
              <a:latin typeface="Times New Roman" pitchFamily="18" charset="0"/>
              <a:cs typeface="Times New Roman"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y 9 - Paul and Dean arrive at Point Imperial on the northern rim - about 12 miles from the campground - R.jpg"/>
          <p:cNvPicPr>
            <a:picLocks noChangeAspect="1"/>
          </p:cNvPicPr>
          <p:nvPr/>
        </p:nvPicPr>
        <p:blipFill>
          <a:blip r:embed="rId2" cstate="print"/>
          <a:srcRect t="9457"/>
          <a:stretch>
            <a:fillRect/>
          </a:stretch>
        </p:blipFill>
        <p:spPr>
          <a:xfrm>
            <a:off x="0" y="0"/>
            <a:ext cx="9144000" cy="6209414"/>
          </a:xfrm>
          <a:prstGeom prst="rect">
            <a:avLst/>
          </a:prstGeom>
        </p:spPr>
      </p:pic>
      <p:sp>
        <p:nvSpPr>
          <p:cNvPr id="4" name="Rectangle 3"/>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8 (Grand Canyon) – We spent two nights at the northern rim.  We spent Day 8 cycling, hiking, and relaxing.  Some of us cycled to Point Imperial, which was well worth the trip.</a:t>
            </a:r>
            <a:endParaRPr lang="en-US" b="1" dirty="0">
              <a:solidFill>
                <a:srgbClr val="0000FF"/>
              </a:solidFill>
              <a:latin typeface="Times New Roman" pitchFamily="18" charset="0"/>
              <a:cs typeface="Times New Roman"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1" cy="6262578"/>
            <a:chOff x="0" y="595423"/>
            <a:chExt cx="9144001" cy="6262578"/>
          </a:xfrm>
        </p:grpSpPr>
        <p:pic>
          <p:nvPicPr>
            <p:cNvPr id="3" name="Picture 2" descr="Day 10 - Rocketing around this curve at 40+ mph - R.jpg"/>
            <p:cNvPicPr>
              <a:picLocks noChangeAspect="1"/>
            </p:cNvPicPr>
            <p:nvPr/>
          </p:nvPicPr>
          <p:blipFill>
            <a:blip r:embed="rId2" cstate="print"/>
            <a:srcRect t="8682"/>
            <a:stretch>
              <a:fillRect/>
            </a:stretch>
          </p:blipFill>
          <p:spPr>
            <a:xfrm>
              <a:off x="0" y="595423"/>
              <a:ext cx="9144000" cy="6262577"/>
            </a:xfrm>
            <a:prstGeom prst="rect">
              <a:avLst/>
            </a:prstGeom>
          </p:spPr>
        </p:pic>
        <p:sp>
          <p:nvSpPr>
            <p:cNvPr id="5" name="Rectangle 4"/>
            <p:cNvSpPr/>
            <p:nvPr/>
          </p:nvSpPr>
          <p:spPr>
            <a:xfrm>
              <a:off x="4781551" y="4752975"/>
              <a:ext cx="4362450" cy="2105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Day 10 - Fast descent (43.5 mph) as we drop from the Kaibab plateau to the desert below - R.jpg"/>
            <p:cNvPicPr>
              <a:picLocks noChangeAspect="1"/>
            </p:cNvPicPr>
            <p:nvPr/>
          </p:nvPicPr>
          <p:blipFill>
            <a:blip r:embed="rId3" cstate="print"/>
            <a:stretch>
              <a:fillRect/>
            </a:stretch>
          </p:blipFill>
          <p:spPr>
            <a:xfrm>
              <a:off x="4898081" y="4838700"/>
              <a:ext cx="4245919" cy="2019300"/>
            </a:xfrm>
            <a:prstGeom prst="rect">
              <a:avLst/>
            </a:prstGeom>
          </p:spPr>
        </p:pic>
      </p:grpSp>
      <p:sp>
        <p:nvSpPr>
          <p:cNvPr id="7" name="Rectangle 6"/>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9 (Grand Canyon to Kanab) – We had an amazing downhill section from Jacob Lake before the crossing the desert-like area on the way to Fredonia (computer reads 43.5 mph)</a:t>
            </a:r>
            <a:endParaRPr lang="en-US" b="1" dirty="0">
              <a:solidFill>
                <a:srgbClr val="0000FF"/>
              </a:solidFill>
              <a:latin typeface="Times New Roman" pitchFamily="18" charset="0"/>
              <a:cs typeface="Times New Roman"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10 - We made it across the desert and are almost back to Utah - R.jpg"/>
          <p:cNvPicPr>
            <a:picLocks noChangeAspect="1"/>
          </p:cNvPicPr>
          <p:nvPr/>
        </p:nvPicPr>
        <p:blipFill>
          <a:blip r:embed="rId2" cstate="print"/>
          <a:stretch>
            <a:fillRect/>
          </a:stretch>
        </p:blipFill>
        <p:spPr>
          <a:xfrm>
            <a:off x="0" y="0"/>
            <a:ext cx="9144000" cy="6081117"/>
          </a:xfrm>
          <a:prstGeom prst="rect">
            <a:avLst/>
          </a:prstGeom>
        </p:spPr>
      </p:pic>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9 (Grand Canyon to Kanab) – So nice to exit the desert and arrive in Fredonia, AZ.  Just a few more miles to Kanab, UT where a motel awaits.  No more camping!</a:t>
            </a:r>
            <a:endParaRPr lang="en-US" b="1" dirty="0">
              <a:solidFill>
                <a:srgbClr val="0000FF"/>
              </a:solidFill>
              <a:latin typeface="Times New Roman" pitchFamily="18" charset="0"/>
              <a:cs typeface="Times New Roman"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11 - Paul fixes a flat along US89 - R.jpg"/>
          <p:cNvPicPr>
            <a:picLocks noChangeAspect="1"/>
          </p:cNvPicPr>
          <p:nvPr/>
        </p:nvPicPr>
        <p:blipFill>
          <a:blip r:embed="rId2" cstate="print"/>
          <a:srcRect t="8062" b="4186"/>
          <a:stretch>
            <a:fillRect/>
          </a:stretch>
        </p:blipFill>
        <p:spPr>
          <a:xfrm>
            <a:off x="409706" y="0"/>
            <a:ext cx="8367117" cy="6018028"/>
          </a:xfrm>
          <a:prstGeom prst="rect">
            <a:avLst/>
          </a:prstGeom>
        </p:spPr>
      </p:pic>
      <p:sp>
        <p:nvSpPr>
          <p:cNvPr id="3" name="Rectangle 2"/>
          <p:cNvSpPr/>
          <p:nvPr/>
        </p:nvSpPr>
        <p:spPr>
          <a:xfrm>
            <a:off x="0" y="6211669"/>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10 (Kanab to Page) – Paul changes a flat on the hot, dry stretch between Kanab and Page.  We had very few flats or mechanical problems.</a:t>
            </a:r>
            <a:endParaRPr lang="en-US" b="1" dirty="0">
              <a:solidFill>
                <a:srgbClr val="0000FF"/>
              </a:solidFill>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1 - The bridge by the Glen Canyon Dam is 700 feet over the Colorado River - R.jpg"/>
          <p:cNvPicPr>
            <a:picLocks noChangeAspect="1"/>
          </p:cNvPicPr>
          <p:nvPr/>
        </p:nvPicPr>
        <p:blipFill>
          <a:blip r:embed="rId2" cstate="print"/>
          <a:srcRect b="7752"/>
          <a:stretch>
            <a:fillRect/>
          </a:stretch>
        </p:blipFill>
        <p:spPr>
          <a:xfrm>
            <a:off x="0" y="0"/>
            <a:ext cx="9144000" cy="6326372"/>
          </a:xfrm>
          <a:prstGeom prst="rect">
            <a:avLst/>
          </a:prstGeom>
        </p:spPr>
      </p:pic>
      <p:sp>
        <p:nvSpPr>
          <p:cNvPr id="3" name="TextBox 2"/>
          <p:cNvSpPr txBox="1"/>
          <p:nvPr/>
        </p:nvSpPr>
        <p:spPr>
          <a:xfrm>
            <a:off x="0" y="6351180"/>
            <a:ext cx="9144000" cy="400110"/>
          </a:xfrm>
          <a:prstGeom prst="rect">
            <a:avLst/>
          </a:prstGeom>
          <a:noFill/>
        </p:spPr>
        <p:txBody>
          <a:bodyPr wrap="square" rtlCol="0">
            <a:spAutoFit/>
          </a:bodyPr>
          <a:lstStyle/>
          <a:p>
            <a:pPr algn="ctr"/>
            <a:r>
              <a:rPr lang="en-US" sz="2000" b="1" dirty="0" smtClean="0">
                <a:solidFill>
                  <a:srgbClr val="0000FF"/>
                </a:solidFill>
                <a:latin typeface="Times New Roman" pitchFamily="18" charset="0"/>
                <a:cs typeface="Times New Roman" pitchFamily="18" charset="0"/>
              </a:rPr>
              <a:t>Day 0 (Page) – We cycled over the bridge (700 ft over the Colorado River)</a:t>
            </a:r>
            <a:endParaRPr lang="en-US" sz="16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11 - Back in AZ! - R.jpg"/>
          <p:cNvPicPr>
            <a:picLocks noChangeAspect="1"/>
          </p:cNvPicPr>
          <p:nvPr/>
        </p:nvPicPr>
        <p:blipFill>
          <a:blip r:embed="rId2" cstate="print"/>
          <a:stretch>
            <a:fillRect/>
          </a:stretch>
        </p:blipFill>
        <p:spPr>
          <a:xfrm>
            <a:off x="671180" y="0"/>
            <a:ext cx="5143500" cy="6858000"/>
          </a:xfrm>
          <a:prstGeom prst="rect">
            <a:avLst/>
          </a:prstGeom>
        </p:spPr>
      </p:pic>
      <p:sp>
        <p:nvSpPr>
          <p:cNvPr id="3" name="Rectangle 2"/>
          <p:cNvSpPr/>
          <p:nvPr/>
        </p:nvSpPr>
        <p:spPr>
          <a:xfrm>
            <a:off x="6315740" y="1414131"/>
            <a:ext cx="2828260" cy="1477328"/>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Day 10 (Kanab to Page)</a:t>
            </a:r>
          </a:p>
          <a:p>
            <a:pPr algn="ctr"/>
            <a:r>
              <a:rPr lang="en-US" b="1" dirty="0" smtClean="0">
                <a:solidFill>
                  <a:srgbClr val="0000FF"/>
                </a:solidFill>
                <a:latin typeface="Times New Roman" pitchFamily="18" charset="0"/>
                <a:cs typeface="Times New Roman" pitchFamily="18" charset="0"/>
              </a:rPr>
              <a:t>Almost there!  Robert celebrates as we hit the AZ line – only about 10 miles left to the end of the trip</a:t>
            </a:r>
            <a:endParaRPr lang="en-US" b="1" dirty="0">
              <a:solidFill>
                <a:srgbClr val="0000FF"/>
              </a:solidFill>
              <a:latin typeface="Times New Roman" pitchFamily="18" charset="0"/>
              <a:cs typeface="Times New Roman"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y 2 - Deer Migration Sign - R.jpg"/>
          <p:cNvPicPr>
            <a:picLocks noChangeAspect="1"/>
          </p:cNvPicPr>
          <p:nvPr/>
        </p:nvPicPr>
        <p:blipFill>
          <a:blip r:embed="rId2" cstate="print"/>
          <a:stretch>
            <a:fillRect/>
          </a:stretch>
        </p:blipFill>
        <p:spPr>
          <a:xfrm>
            <a:off x="5209954" y="3366172"/>
            <a:ext cx="2519916" cy="1641763"/>
          </a:xfrm>
          <a:prstGeom prst="rect">
            <a:avLst/>
          </a:prstGeom>
        </p:spPr>
      </p:pic>
      <p:pic>
        <p:nvPicPr>
          <p:cNvPr id="4" name="Picture 3" descr="Day 8 - Mule crossing!  We must be getting close to the northern rim! - R.jpg"/>
          <p:cNvPicPr>
            <a:picLocks noChangeAspect="1"/>
          </p:cNvPicPr>
          <p:nvPr/>
        </p:nvPicPr>
        <p:blipFill>
          <a:blip r:embed="rId3" cstate="print"/>
          <a:stretch>
            <a:fillRect/>
          </a:stretch>
        </p:blipFill>
        <p:spPr>
          <a:xfrm>
            <a:off x="0" y="0"/>
            <a:ext cx="3232298" cy="3069478"/>
          </a:xfrm>
          <a:prstGeom prst="rect">
            <a:avLst/>
          </a:prstGeom>
        </p:spPr>
      </p:pic>
      <p:pic>
        <p:nvPicPr>
          <p:cNvPr id="6" name="Picture 5" descr="Day 3 - Prairie Dog Crossing Sign - R.jpg"/>
          <p:cNvPicPr>
            <a:picLocks noChangeAspect="1"/>
          </p:cNvPicPr>
          <p:nvPr/>
        </p:nvPicPr>
        <p:blipFill>
          <a:blip r:embed="rId4" cstate="print"/>
          <a:stretch>
            <a:fillRect/>
          </a:stretch>
        </p:blipFill>
        <p:spPr>
          <a:xfrm>
            <a:off x="7526044" y="3657599"/>
            <a:ext cx="1617956" cy="3200401"/>
          </a:xfrm>
          <a:prstGeom prst="rect">
            <a:avLst/>
          </a:prstGeom>
        </p:spPr>
      </p:pic>
      <p:pic>
        <p:nvPicPr>
          <p:cNvPr id="7" name="Picture 6" descr="Day 7 - Great sign as we enter Kanab UT for lunch - R.jpg"/>
          <p:cNvPicPr>
            <a:picLocks noChangeAspect="1"/>
          </p:cNvPicPr>
          <p:nvPr/>
        </p:nvPicPr>
        <p:blipFill>
          <a:blip r:embed="rId5" cstate="print"/>
          <a:srcRect l="47093" t="2791" b="14574"/>
          <a:stretch>
            <a:fillRect/>
          </a:stretch>
        </p:blipFill>
        <p:spPr>
          <a:xfrm>
            <a:off x="0" y="3094074"/>
            <a:ext cx="3213107" cy="3763926"/>
          </a:xfrm>
          <a:prstGeom prst="rect">
            <a:avLst/>
          </a:prstGeom>
        </p:spPr>
      </p:pic>
      <p:pic>
        <p:nvPicPr>
          <p:cNvPr id="9" name="Picture 8" descr="DSC03579R - Vermillion Cliffs.jpg"/>
          <p:cNvPicPr>
            <a:picLocks noChangeAspect="1"/>
          </p:cNvPicPr>
          <p:nvPr/>
        </p:nvPicPr>
        <p:blipFill>
          <a:blip r:embed="rId6" cstate="print"/>
          <a:stretch>
            <a:fillRect/>
          </a:stretch>
        </p:blipFill>
        <p:spPr>
          <a:xfrm>
            <a:off x="3572538" y="4651832"/>
            <a:ext cx="3413052" cy="2206168"/>
          </a:xfrm>
          <a:prstGeom prst="rect">
            <a:avLst/>
          </a:prstGeom>
        </p:spPr>
      </p:pic>
      <p:pic>
        <p:nvPicPr>
          <p:cNvPr id="10" name="Picture 9" descr="DSC03091R - not 89.jpg"/>
          <p:cNvPicPr>
            <a:picLocks noChangeAspect="1"/>
          </p:cNvPicPr>
          <p:nvPr/>
        </p:nvPicPr>
        <p:blipFill>
          <a:blip r:embed="rId7" cstate="print"/>
          <a:stretch>
            <a:fillRect/>
          </a:stretch>
        </p:blipFill>
        <p:spPr>
          <a:xfrm>
            <a:off x="3298588" y="0"/>
            <a:ext cx="2060221" cy="4561276"/>
          </a:xfrm>
          <a:prstGeom prst="rect">
            <a:avLst/>
          </a:prstGeom>
        </p:spPr>
      </p:pic>
      <p:pic>
        <p:nvPicPr>
          <p:cNvPr id="11" name="Picture 10" descr="Bison.jpg"/>
          <p:cNvPicPr>
            <a:picLocks noChangeAspect="1"/>
          </p:cNvPicPr>
          <p:nvPr/>
        </p:nvPicPr>
        <p:blipFill>
          <a:blip r:embed="rId8" cstate="print"/>
          <a:srcRect t="4219" b="6080"/>
          <a:stretch>
            <a:fillRect/>
          </a:stretch>
        </p:blipFill>
        <p:spPr>
          <a:xfrm>
            <a:off x="5524499" y="0"/>
            <a:ext cx="3362325" cy="3465253"/>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49000"/>
          </a:schemeClr>
        </a:solidFill>
        <a:effectLst/>
      </p:bgPr>
    </p:bg>
    <p:spTree>
      <p:nvGrpSpPr>
        <p:cNvPr id="1" name=""/>
        <p:cNvGrpSpPr/>
        <p:nvPr/>
      </p:nvGrpSpPr>
      <p:grpSpPr>
        <a:xfrm>
          <a:off x="0" y="0"/>
          <a:ext cx="0" cy="0"/>
          <a:chOff x="0" y="0"/>
          <a:chExt cx="0" cy="0"/>
        </a:xfrm>
      </p:grpSpPr>
      <p:sp>
        <p:nvSpPr>
          <p:cNvPr id="3" name="Rectangle 2"/>
          <p:cNvSpPr/>
          <p:nvPr/>
        </p:nvSpPr>
        <p:spPr>
          <a:xfrm>
            <a:off x="0" y="6044243"/>
            <a:ext cx="9144000" cy="646331"/>
          </a:xfrm>
          <a:prstGeom prst="rect">
            <a:avLst/>
          </a:prstGeom>
        </p:spPr>
        <p:txBody>
          <a:bodyPr wrap="square">
            <a:spAutoFit/>
          </a:bodyPr>
          <a:lstStyle/>
          <a:p>
            <a:pPr algn="ctr"/>
            <a:r>
              <a:rPr lang="en-US" b="1" dirty="0" smtClean="0">
                <a:solidFill>
                  <a:srgbClr val="0000FF"/>
                </a:solidFill>
                <a:latin typeface="Times New Roman" pitchFamily="18" charset="0"/>
                <a:cs typeface="Times New Roman" pitchFamily="18" charset="0"/>
              </a:rPr>
              <a:t>We were treated to this beautiful sunrise moments before we boarded our plane</a:t>
            </a:r>
            <a:br>
              <a:rPr lang="en-US" b="1" dirty="0" smtClean="0">
                <a:solidFill>
                  <a:srgbClr val="0000FF"/>
                </a:solidFill>
                <a:latin typeface="Times New Roman" pitchFamily="18" charset="0"/>
                <a:cs typeface="Times New Roman" pitchFamily="18" charset="0"/>
              </a:rPr>
            </a:br>
            <a:r>
              <a:rPr lang="en-US" b="1" dirty="0" smtClean="0">
                <a:solidFill>
                  <a:srgbClr val="0000FF"/>
                </a:solidFill>
                <a:latin typeface="Times New Roman" pitchFamily="18" charset="0"/>
                <a:cs typeface="Times New Roman" pitchFamily="18" charset="0"/>
              </a:rPr>
              <a:t>at the Page, AZ airport to begin our journey home.</a:t>
            </a:r>
            <a:endParaRPr lang="en-US" b="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2704"/>
            <a:ext cx="9144000" cy="5143500"/>
          </a:xfrm>
          <a:prstGeom prst="rect">
            <a:avLst/>
          </a:prstGeom>
        </p:spPr>
      </p:pic>
    </p:spTree>
    <p:extLst>
      <p:ext uri="{BB962C8B-B14F-4D97-AF65-F5344CB8AC3E}">
        <p14:creationId xmlns:p14="http://schemas.microsoft.com/office/powerpoint/2010/main" val="3164705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0 - Glen Canyon Dam - R.jpg"/>
          <p:cNvPicPr>
            <a:picLocks noChangeAspect="1"/>
          </p:cNvPicPr>
          <p:nvPr/>
        </p:nvPicPr>
        <p:blipFill>
          <a:blip r:embed="rId2" cstate="print"/>
          <a:srcRect t="8194"/>
          <a:stretch>
            <a:fillRect/>
          </a:stretch>
        </p:blipFill>
        <p:spPr>
          <a:xfrm>
            <a:off x="0" y="0"/>
            <a:ext cx="9144000" cy="6296025"/>
          </a:xfrm>
          <a:prstGeom prst="rect">
            <a:avLst/>
          </a:prstGeom>
        </p:spPr>
      </p:pic>
      <p:sp>
        <p:nvSpPr>
          <p:cNvPr id="3" name="TextBox 2"/>
          <p:cNvSpPr txBox="1"/>
          <p:nvPr/>
        </p:nvSpPr>
        <p:spPr>
          <a:xfrm>
            <a:off x="0" y="6351180"/>
            <a:ext cx="9144000" cy="400110"/>
          </a:xfrm>
          <a:prstGeom prst="rect">
            <a:avLst/>
          </a:prstGeom>
          <a:noFill/>
        </p:spPr>
        <p:txBody>
          <a:bodyPr wrap="square" rtlCol="0">
            <a:spAutoFit/>
          </a:bodyPr>
          <a:lstStyle/>
          <a:p>
            <a:pPr algn="ctr"/>
            <a:r>
              <a:rPr lang="en-US" sz="2000" b="1" dirty="0" smtClean="0">
                <a:solidFill>
                  <a:srgbClr val="0000FF"/>
                </a:solidFill>
                <a:latin typeface="Times New Roman" pitchFamily="18" charset="0"/>
                <a:cs typeface="Times New Roman" pitchFamily="18" charset="0"/>
              </a:rPr>
              <a:t>Day 0 (Page) – Glen Canyon Dam (see from the bridge)</a:t>
            </a:r>
            <a:endParaRPr lang="en-US" sz="16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6680</TotalTime>
  <Words>2033</Words>
  <Application>Microsoft Office PowerPoint</Application>
  <PresentationFormat>On-screen Show (4:3)</PresentationFormat>
  <Paragraphs>125</Paragraphs>
  <Slides>82</Slides>
  <Notes>0</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Gordy</dc:creator>
  <cp:lastModifiedBy>Paul Gordy</cp:lastModifiedBy>
  <cp:revision>629</cp:revision>
  <cp:lastPrinted>2013-11-17T02:00:09Z</cp:lastPrinted>
  <dcterms:created xsi:type="dcterms:W3CDTF">2011-12-20T02:32:29Z</dcterms:created>
  <dcterms:modified xsi:type="dcterms:W3CDTF">2014-03-05T14:27:37Z</dcterms:modified>
</cp:coreProperties>
</file>