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3" r:id="rId2"/>
    <p:sldId id="257" r:id="rId3"/>
    <p:sldId id="326" r:id="rId4"/>
    <p:sldId id="320" r:id="rId5"/>
    <p:sldId id="354" r:id="rId6"/>
    <p:sldId id="345" r:id="rId7"/>
    <p:sldId id="355" r:id="rId8"/>
    <p:sldId id="327" r:id="rId9"/>
    <p:sldId id="338" r:id="rId10"/>
    <p:sldId id="348" r:id="rId11"/>
    <p:sldId id="329" r:id="rId12"/>
    <p:sldId id="339" r:id="rId13"/>
    <p:sldId id="349" r:id="rId14"/>
    <p:sldId id="334" r:id="rId15"/>
    <p:sldId id="340" r:id="rId16"/>
    <p:sldId id="353" r:id="rId17"/>
    <p:sldId id="331" r:id="rId18"/>
    <p:sldId id="341" r:id="rId19"/>
    <p:sldId id="350" r:id="rId20"/>
    <p:sldId id="335" r:id="rId21"/>
    <p:sldId id="342" r:id="rId22"/>
    <p:sldId id="351" r:id="rId23"/>
    <p:sldId id="336" r:id="rId24"/>
    <p:sldId id="298" r:id="rId25"/>
    <p:sldId id="271" r:id="rId26"/>
    <p:sldId id="337" r:id="rId27"/>
    <p:sldId id="344" r:id="rId28"/>
    <p:sldId id="332" r:id="rId29"/>
    <p:sldId id="346" r:id="rId30"/>
    <p:sldId id="352" r:id="rId31"/>
    <p:sldId id="333" r:id="rId32"/>
    <p:sldId id="347" r:id="rId33"/>
    <p:sldId id="307" r:id="rId34"/>
    <p:sldId id="309" r:id="rId35"/>
    <p:sldId id="31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96" autoAdjust="0"/>
    <p:restoredTop sz="94660"/>
  </p:normalViewPr>
  <p:slideViewPr>
    <p:cSldViewPr snapToGrid="0">
      <p:cViewPr>
        <p:scale>
          <a:sx n="90" d="100"/>
          <a:sy n="90" d="100"/>
        </p:scale>
        <p:origin x="1926" y="426"/>
      </p:cViewPr>
      <p:guideLst/>
    </p:cSldViewPr>
  </p:slideViewPr>
  <p:notesTextViewPr>
    <p:cViewPr>
      <p:scale>
        <a:sx n="1" d="1"/>
        <a:sy n="1" d="1"/>
      </p:scale>
      <p:origin x="0" y="0"/>
    </p:cViewPr>
  </p:notesTextViewPr>
  <p:sorterViewPr>
    <p:cViewPr>
      <p:scale>
        <a:sx n="130" d="100"/>
        <a:sy n="130" d="100"/>
      </p:scale>
      <p:origin x="0" y="-154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CD80B9-B7B8-418C-AD3E-E439DF7B352B}" type="datetimeFigureOut">
              <a:rPr lang="en-US" smtClean="0"/>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DA7E2-A2D2-4353-9710-7BBA2AB99F22}" type="slidenum">
              <a:rPr lang="en-US" smtClean="0"/>
              <a:t>‹#›</a:t>
            </a:fld>
            <a:endParaRPr lang="en-US"/>
          </a:p>
        </p:txBody>
      </p:sp>
    </p:spTree>
    <p:extLst>
      <p:ext uri="{BB962C8B-B14F-4D97-AF65-F5344CB8AC3E}">
        <p14:creationId xmlns:p14="http://schemas.microsoft.com/office/powerpoint/2010/main" val="2748210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CD80B9-B7B8-418C-AD3E-E439DF7B352B}" type="datetimeFigureOut">
              <a:rPr lang="en-US" smtClean="0"/>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DA7E2-A2D2-4353-9710-7BBA2AB99F22}" type="slidenum">
              <a:rPr lang="en-US" smtClean="0"/>
              <a:t>‹#›</a:t>
            </a:fld>
            <a:endParaRPr lang="en-US"/>
          </a:p>
        </p:txBody>
      </p:sp>
    </p:spTree>
    <p:extLst>
      <p:ext uri="{BB962C8B-B14F-4D97-AF65-F5344CB8AC3E}">
        <p14:creationId xmlns:p14="http://schemas.microsoft.com/office/powerpoint/2010/main" val="2066234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CD80B9-B7B8-418C-AD3E-E439DF7B352B}" type="datetimeFigureOut">
              <a:rPr lang="en-US" smtClean="0"/>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DA7E2-A2D2-4353-9710-7BBA2AB99F22}" type="slidenum">
              <a:rPr lang="en-US" smtClean="0"/>
              <a:t>‹#›</a:t>
            </a:fld>
            <a:endParaRPr lang="en-US"/>
          </a:p>
        </p:txBody>
      </p:sp>
    </p:spTree>
    <p:extLst>
      <p:ext uri="{BB962C8B-B14F-4D97-AF65-F5344CB8AC3E}">
        <p14:creationId xmlns:p14="http://schemas.microsoft.com/office/powerpoint/2010/main" val="4246482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CD80B9-B7B8-418C-AD3E-E439DF7B352B}" type="datetimeFigureOut">
              <a:rPr lang="en-US" smtClean="0"/>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DA7E2-A2D2-4353-9710-7BBA2AB99F22}" type="slidenum">
              <a:rPr lang="en-US" smtClean="0"/>
              <a:t>‹#›</a:t>
            </a:fld>
            <a:endParaRPr lang="en-US"/>
          </a:p>
        </p:txBody>
      </p:sp>
    </p:spTree>
    <p:extLst>
      <p:ext uri="{BB962C8B-B14F-4D97-AF65-F5344CB8AC3E}">
        <p14:creationId xmlns:p14="http://schemas.microsoft.com/office/powerpoint/2010/main" val="4218160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CD80B9-B7B8-418C-AD3E-E439DF7B352B}" type="datetimeFigureOut">
              <a:rPr lang="en-US" smtClean="0"/>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DA7E2-A2D2-4353-9710-7BBA2AB99F22}" type="slidenum">
              <a:rPr lang="en-US" smtClean="0"/>
              <a:t>‹#›</a:t>
            </a:fld>
            <a:endParaRPr lang="en-US"/>
          </a:p>
        </p:txBody>
      </p:sp>
    </p:spTree>
    <p:extLst>
      <p:ext uri="{BB962C8B-B14F-4D97-AF65-F5344CB8AC3E}">
        <p14:creationId xmlns:p14="http://schemas.microsoft.com/office/powerpoint/2010/main" val="47607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CD80B9-B7B8-418C-AD3E-E439DF7B352B}" type="datetimeFigureOut">
              <a:rPr lang="en-US" smtClean="0"/>
              <a:t>6/7/2016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DA7E2-A2D2-4353-9710-7BBA2AB99F22}" type="slidenum">
              <a:rPr lang="en-US" smtClean="0"/>
              <a:t>‹#›</a:t>
            </a:fld>
            <a:endParaRPr lang="en-US"/>
          </a:p>
        </p:txBody>
      </p:sp>
    </p:spTree>
    <p:extLst>
      <p:ext uri="{BB962C8B-B14F-4D97-AF65-F5344CB8AC3E}">
        <p14:creationId xmlns:p14="http://schemas.microsoft.com/office/powerpoint/2010/main" val="387589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CD80B9-B7B8-418C-AD3E-E439DF7B352B}" type="datetimeFigureOut">
              <a:rPr lang="en-US" smtClean="0"/>
              <a:t>6/7/2016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DA7E2-A2D2-4353-9710-7BBA2AB99F22}" type="slidenum">
              <a:rPr lang="en-US" smtClean="0"/>
              <a:t>‹#›</a:t>
            </a:fld>
            <a:endParaRPr lang="en-US"/>
          </a:p>
        </p:txBody>
      </p:sp>
    </p:spTree>
    <p:extLst>
      <p:ext uri="{BB962C8B-B14F-4D97-AF65-F5344CB8AC3E}">
        <p14:creationId xmlns:p14="http://schemas.microsoft.com/office/powerpoint/2010/main" val="4196585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CD80B9-B7B8-418C-AD3E-E439DF7B352B}" type="datetimeFigureOut">
              <a:rPr lang="en-US" smtClean="0"/>
              <a:t>6/7/2016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DA7E2-A2D2-4353-9710-7BBA2AB99F22}" type="slidenum">
              <a:rPr lang="en-US" smtClean="0"/>
              <a:t>‹#›</a:t>
            </a:fld>
            <a:endParaRPr lang="en-US"/>
          </a:p>
        </p:txBody>
      </p:sp>
    </p:spTree>
    <p:extLst>
      <p:ext uri="{BB962C8B-B14F-4D97-AF65-F5344CB8AC3E}">
        <p14:creationId xmlns:p14="http://schemas.microsoft.com/office/powerpoint/2010/main" val="416441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D80B9-B7B8-418C-AD3E-E439DF7B352B}" type="datetimeFigureOut">
              <a:rPr lang="en-US" smtClean="0"/>
              <a:t>6/7/2016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DA7E2-A2D2-4353-9710-7BBA2AB99F22}" type="slidenum">
              <a:rPr lang="en-US" smtClean="0"/>
              <a:t>‹#›</a:t>
            </a:fld>
            <a:endParaRPr lang="en-US"/>
          </a:p>
        </p:txBody>
      </p:sp>
    </p:spTree>
    <p:extLst>
      <p:ext uri="{BB962C8B-B14F-4D97-AF65-F5344CB8AC3E}">
        <p14:creationId xmlns:p14="http://schemas.microsoft.com/office/powerpoint/2010/main" val="1031926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6CD80B9-B7B8-418C-AD3E-E439DF7B352B}" type="datetimeFigureOut">
              <a:rPr lang="en-US" smtClean="0"/>
              <a:t>6/7/2016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DA7E2-A2D2-4353-9710-7BBA2AB99F22}" type="slidenum">
              <a:rPr lang="en-US" smtClean="0"/>
              <a:t>‹#›</a:t>
            </a:fld>
            <a:endParaRPr lang="en-US"/>
          </a:p>
        </p:txBody>
      </p:sp>
    </p:spTree>
    <p:extLst>
      <p:ext uri="{BB962C8B-B14F-4D97-AF65-F5344CB8AC3E}">
        <p14:creationId xmlns:p14="http://schemas.microsoft.com/office/powerpoint/2010/main" val="3724310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6CD80B9-B7B8-418C-AD3E-E439DF7B352B}" type="datetimeFigureOut">
              <a:rPr lang="en-US" smtClean="0"/>
              <a:t>6/7/2016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DA7E2-A2D2-4353-9710-7BBA2AB99F22}" type="slidenum">
              <a:rPr lang="en-US" smtClean="0"/>
              <a:t>‹#›</a:t>
            </a:fld>
            <a:endParaRPr lang="en-US"/>
          </a:p>
        </p:txBody>
      </p:sp>
    </p:spTree>
    <p:extLst>
      <p:ext uri="{BB962C8B-B14F-4D97-AF65-F5344CB8AC3E}">
        <p14:creationId xmlns:p14="http://schemas.microsoft.com/office/powerpoint/2010/main" val="101939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D80B9-B7B8-418C-AD3E-E439DF7B352B}" type="datetimeFigureOut">
              <a:rPr lang="en-US" smtClean="0"/>
              <a:t>6/7/2016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DA7E2-A2D2-4353-9710-7BBA2AB99F22}" type="slidenum">
              <a:rPr lang="en-US" smtClean="0"/>
              <a:t>‹#›</a:t>
            </a:fld>
            <a:endParaRPr lang="en-US"/>
          </a:p>
        </p:txBody>
      </p:sp>
    </p:spTree>
    <p:extLst>
      <p:ext uri="{BB962C8B-B14F-4D97-AF65-F5344CB8AC3E}">
        <p14:creationId xmlns:p14="http://schemas.microsoft.com/office/powerpoint/2010/main" val="1074343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10best.com/awards/travel/best-state-park/" TargetMode="External"/><Relationship Id="rId1" Type="http://schemas.openxmlformats.org/officeDocument/2006/relationships/slideLayout" Target="../slideLayouts/slideLayout1.xml"/><Relationship Id="rId6" Type="http://schemas.openxmlformats.org/officeDocument/2006/relationships/hyperlink" Target="https://en.wikipedia.org/wiki/Watkins_Glen_State_Park" TargetMode="Externa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hyperlink" Target="http://business.watkinsglenchamber.com/list/member/harvest-caf%C3%A9-397" TargetMode="External"/><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hyperlink" Target="http://www.fingerlakes.org/uploads/pages/pdf/18.pdf" TargetMode="Externa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hyperlink" Target="http://www.fingerlakes.org/latest-news-information/blog/stories-from-our-staff/ethno-tourism" TargetMode="Externa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hyperlink" Target="https://en.wikipedia.org/wiki/Sonnenberg_Gardens_and_Mansion_State_Historic_Park" TargetMode="Externa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hyperlink" Target="http://www.nps.gov/wor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www.skaneateles.com/visit/events-a-attractions/dickens-christmas" TargetMode="External"/><Relationship Id="rId1" Type="http://schemas.openxmlformats.org/officeDocument/2006/relationships/slideLayout" Target="../slideLayouts/slideLayout1.xml"/><Relationship Id="rId5" Type="http://schemas.openxmlformats.org/officeDocument/2006/relationships/hyperlink" Target="http://www.fingerlakes.com/parks/fillmore-glen" TargetMode="External"/><Relationship Id="rId4" Type="http://schemas.openxmlformats.org/officeDocument/2006/relationships/hyperlink" Target="http://www.fingerlakes.com/owasco/"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www.nyhistory.net/harriettubman/amez.htm" TargetMode="External"/><Relationship Id="rId1" Type="http://schemas.openxmlformats.org/officeDocument/2006/relationships/slideLayout" Target="../slideLayouts/slideLayout1.xml"/><Relationship Id="rId5" Type="http://schemas.openxmlformats.org/officeDocument/2006/relationships/image" Target="../media/image101.jpeg"/><Relationship Id="rId4" Type="http://schemas.openxmlformats.org/officeDocument/2006/relationships/image" Target="../media/image100.gif"/></Relationships>
</file>

<file path=ppt/slides/_rels/slide33.xml.rels><?xml version="1.0" encoding="UTF-8" standalone="yes"?>
<Relationships xmlns="http://schemas.openxmlformats.org/package/2006/relationships"><Relationship Id="rId8" Type="http://schemas.openxmlformats.org/officeDocument/2006/relationships/hyperlink" Target="https://en.wikipedia.org/wiki/United_States_of_America" TargetMode="External"/><Relationship Id="rId13" Type="http://schemas.openxmlformats.org/officeDocument/2006/relationships/image" Target="../media/image103.jpeg"/><Relationship Id="rId3" Type="http://schemas.openxmlformats.org/officeDocument/2006/relationships/hyperlink" Target="https://en.wikipedia.org/wiki/Schuyler_County,_New_York" TargetMode="External"/><Relationship Id="rId7" Type="http://schemas.openxmlformats.org/officeDocument/2006/relationships/hyperlink" Target="https://en.wikipedia.org/wiki/New_York" TargetMode="External"/><Relationship Id="rId12" Type="http://schemas.openxmlformats.org/officeDocument/2006/relationships/image" Target="../media/image102.jpeg"/><Relationship Id="rId2" Type="http://schemas.openxmlformats.org/officeDocument/2006/relationships/hyperlink" Target="https://en.wikipedia.org/wiki/Seneca_County,_New_York" TargetMode="External"/><Relationship Id="rId1" Type="http://schemas.openxmlformats.org/officeDocument/2006/relationships/slideLayout" Target="../slideLayouts/slideLayout1.xml"/><Relationship Id="rId6" Type="http://schemas.openxmlformats.org/officeDocument/2006/relationships/hyperlink" Target="https://en.wikipedia.org/wiki/Finger_Lakes" TargetMode="External"/><Relationship Id="rId11" Type="http://schemas.openxmlformats.org/officeDocument/2006/relationships/hyperlink" Target="https://en.wikipedia.org/wiki/Woodland" TargetMode="External"/><Relationship Id="rId5" Type="http://schemas.openxmlformats.org/officeDocument/2006/relationships/hyperlink" Target="https://en.wikipedia.org/wiki/Cayuga_Lake" TargetMode="External"/><Relationship Id="rId10" Type="http://schemas.openxmlformats.org/officeDocument/2006/relationships/hyperlink" Target="https://en.wikipedia.org/wiki/Pasture" TargetMode="External"/><Relationship Id="rId4" Type="http://schemas.openxmlformats.org/officeDocument/2006/relationships/hyperlink" Target="https://en.wikipedia.org/wiki/Seneca_Lake_(New_York)" TargetMode="External"/><Relationship Id="rId9" Type="http://schemas.openxmlformats.org/officeDocument/2006/relationships/hyperlink" Target="https://en.wikipedia.org/wiki/Ravin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s://www.google.com/search?rlz=1C1GGGE_enUS580US617&amp;espv=2&amp;biw=1536&amp;bih=731&amp;q=museum+of+the+earth+address&amp;stick=H4sIAAAAAAAAAOPgE-LSz9U3MDLLNswz1ZLNTrbSz8lPTizJzM-DM6wSU1KKUouLAVp_RvUtAAAA&amp;sa=X&amp;ved=0ahUKEwjR6JDArJfNAhXCpR4KHeDTASUQ6BMIjAEwEw" TargetMode="External"/><Relationship Id="rId5" Type="http://schemas.openxmlformats.org/officeDocument/2006/relationships/hyperlink" Target="http://en.wikipedia.org/wiki/Museum_of_the_Earth"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jpeg"/><Relationship Id="rId7"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hyperlink" Target="http://www.fingerlakes.com/parks/robert_treman_state_park" TargetMode="External"/><Relationship Id="rId5" Type="http://schemas.openxmlformats.org/officeDocument/2006/relationships/hyperlink" Target="http://www.fingerlakes.com/parks/waterfalls/lucifer_falls" TargetMode="External"/><Relationship Id="rId4" Type="http://schemas.openxmlformats.org/officeDocument/2006/relationships/hyperlink" Target="http://www.fingerlakes.com/parks/waterfalls/fall_creek_gorge_ithaca_falls" TargetMode="External"/><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197096" y="-1"/>
            <a:ext cx="7983139" cy="6865989"/>
            <a:chOff x="4197096" y="-1"/>
            <a:chExt cx="7983139" cy="6865989"/>
          </a:xfrm>
        </p:grpSpPr>
        <p:pic>
          <p:nvPicPr>
            <p:cNvPr id="2" name="Picture 1"/>
            <p:cNvPicPr>
              <a:picLocks noChangeAspect="1"/>
            </p:cNvPicPr>
            <p:nvPr/>
          </p:nvPicPr>
          <p:blipFill>
            <a:blip r:embed="rId2"/>
            <a:stretch>
              <a:fillRect/>
            </a:stretch>
          </p:blipFill>
          <p:spPr>
            <a:xfrm>
              <a:off x="4197096" y="-1"/>
              <a:ext cx="7983139" cy="6865989"/>
            </a:xfrm>
            <a:prstGeom prst="rect">
              <a:avLst/>
            </a:prstGeom>
          </p:spPr>
        </p:pic>
        <p:sp>
          <p:nvSpPr>
            <p:cNvPr id="6" name="Rectangle 5"/>
            <p:cNvSpPr/>
            <p:nvPr/>
          </p:nvSpPr>
          <p:spPr>
            <a:xfrm>
              <a:off x="4370832" y="2284219"/>
              <a:ext cx="1433440" cy="461665"/>
            </a:xfrm>
            <a:prstGeom prst="rect">
              <a:avLst/>
            </a:prstGeom>
            <a:noFill/>
            <a:ln w="28575">
              <a:noFill/>
            </a:ln>
          </p:spPr>
          <p:txBody>
            <a:bodyPr wrap="square">
              <a:spAutoFit/>
            </a:bodyPr>
            <a:lstStyle/>
            <a:p>
              <a:pPr algn="ctr"/>
              <a:r>
                <a:rPr lang="en-US" sz="1200" b="1" dirty="0" err="1">
                  <a:solidFill>
                    <a:srgbClr val="0000FF"/>
                  </a:solidFill>
                </a:rPr>
                <a:t>Canandigua</a:t>
              </a:r>
              <a:r>
                <a:rPr lang="en-US" sz="1200" b="1" dirty="0">
                  <a:solidFill>
                    <a:srgbClr val="0000FF"/>
                  </a:solidFill>
                </a:rPr>
                <a:t> </a:t>
              </a:r>
            </a:p>
            <a:p>
              <a:pPr algn="ctr"/>
              <a:r>
                <a:rPr lang="en-US" sz="1200" b="1" dirty="0">
                  <a:solidFill>
                    <a:srgbClr val="0000FF"/>
                  </a:solidFill>
                </a:rPr>
                <a:t>Lake</a:t>
              </a:r>
              <a:endParaRPr lang="en-US" sz="1200" b="1" dirty="0"/>
            </a:p>
          </p:txBody>
        </p:sp>
        <p:sp>
          <p:nvSpPr>
            <p:cNvPr id="9" name="Rectangle 8"/>
            <p:cNvSpPr/>
            <p:nvPr/>
          </p:nvSpPr>
          <p:spPr>
            <a:xfrm>
              <a:off x="5977019" y="4803241"/>
              <a:ext cx="671440" cy="461665"/>
            </a:xfrm>
            <a:prstGeom prst="rect">
              <a:avLst/>
            </a:prstGeom>
            <a:noFill/>
            <a:ln w="28575">
              <a:noFill/>
            </a:ln>
          </p:spPr>
          <p:txBody>
            <a:bodyPr wrap="square">
              <a:spAutoFit/>
            </a:bodyPr>
            <a:lstStyle/>
            <a:p>
              <a:pPr algn="ctr"/>
              <a:r>
                <a:rPr lang="en-US" sz="1200" b="1" dirty="0">
                  <a:solidFill>
                    <a:srgbClr val="0000FF"/>
                  </a:solidFill>
                </a:rPr>
                <a:t>Keuka </a:t>
              </a:r>
            </a:p>
            <a:p>
              <a:pPr algn="ctr"/>
              <a:r>
                <a:rPr lang="en-US" sz="1200" b="1" dirty="0">
                  <a:solidFill>
                    <a:srgbClr val="0000FF"/>
                  </a:solidFill>
                </a:rPr>
                <a:t>Lake</a:t>
              </a:r>
              <a:endParaRPr lang="en-US" sz="1200" b="1" dirty="0"/>
            </a:p>
          </p:txBody>
        </p:sp>
        <p:sp>
          <p:nvSpPr>
            <p:cNvPr id="10" name="Rectangle 9"/>
            <p:cNvSpPr/>
            <p:nvPr/>
          </p:nvSpPr>
          <p:spPr>
            <a:xfrm>
              <a:off x="6648459" y="3202160"/>
              <a:ext cx="1433440" cy="461665"/>
            </a:xfrm>
            <a:prstGeom prst="rect">
              <a:avLst/>
            </a:prstGeom>
            <a:noFill/>
            <a:ln w="28575">
              <a:noFill/>
            </a:ln>
          </p:spPr>
          <p:txBody>
            <a:bodyPr wrap="square">
              <a:spAutoFit/>
            </a:bodyPr>
            <a:lstStyle/>
            <a:p>
              <a:pPr algn="ctr"/>
              <a:r>
                <a:rPr lang="en-US" sz="1200" b="1" dirty="0">
                  <a:solidFill>
                    <a:srgbClr val="0000FF"/>
                  </a:solidFill>
                </a:rPr>
                <a:t>Seneca </a:t>
              </a:r>
            </a:p>
            <a:p>
              <a:pPr algn="ctr"/>
              <a:r>
                <a:rPr lang="en-US" sz="1200" b="1" dirty="0">
                  <a:solidFill>
                    <a:srgbClr val="0000FF"/>
                  </a:solidFill>
                </a:rPr>
                <a:t>Lake</a:t>
              </a:r>
              <a:endParaRPr lang="en-US" sz="1200" b="1" dirty="0"/>
            </a:p>
          </p:txBody>
        </p:sp>
        <p:sp>
          <p:nvSpPr>
            <p:cNvPr id="11" name="Rectangle 10"/>
            <p:cNvSpPr/>
            <p:nvPr/>
          </p:nvSpPr>
          <p:spPr>
            <a:xfrm>
              <a:off x="8316358" y="3432992"/>
              <a:ext cx="1433440" cy="461665"/>
            </a:xfrm>
            <a:prstGeom prst="rect">
              <a:avLst/>
            </a:prstGeom>
            <a:noFill/>
            <a:ln w="28575">
              <a:noFill/>
            </a:ln>
          </p:spPr>
          <p:txBody>
            <a:bodyPr wrap="square">
              <a:spAutoFit/>
            </a:bodyPr>
            <a:lstStyle/>
            <a:p>
              <a:pPr algn="ctr"/>
              <a:r>
                <a:rPr lang="en-US" sz="1200" b="1" dirty="0">
                  <a:solidFill>
                    <a:srgbClr val="0000FF"/>
                  </a:solidFill>
                </a:rPr>
                <a:t>Cayuga </a:t>
              </a:r>
            </a:p>
            <a:p>
              <a:pPr algn="ctr"/>
              <a:r>
                <a:rPr lang="en-US" sz="1200" b="1" dirty="0">
                  <a:solidFill>
                    <a:srgbClr val="0000FF"/>
                  </a:solidFill>
                </a:rPr>
                <a:t>Lake</a:t>
              </a:r>
              <a:endParaRPr lang="en-US" sz="1200" b="1" dirty="0"/>
            </a:p>
          </p:txBody>
        </p:sp>
        <p:sp>
          <p:nvSpPr>
            <p:cNvPr id="12" name="Rectangle 11"/>
            <p:cNvSpPr/>
            <p:nvPr/>
          </p:nvSpPr>
          <p:spPr>
            <a:xfrm>
              <a:off x="9515856" y="1735579"/>
              <a:ext cx="1433440" cy="461665"/>
            </a:xfrm>
            <a:prstGeom prst="rect">
              <a:avLst/>
            </a:prstGeom>
            <a:noFill/>
            <a:ln w="28575">
              <a:noFill/>
            </a:ln>
          </p:spPr>
          <p:txBody>
            <a:bodyPr wrap="square">
              <a:spAutoFit/>
            </a:bodyPr>
            <a:lstStyle/>
            <a:p>
              <a:pPr algn="ctr"/>
              <a:r>
                <a:rPr lang="en-US" sz="1200" b="1" dirty="0">
                  <a:solidFill>
                    <a:srgbClr val="0000FF"/>
                  </a:solidFill>
                </a:rPr>
                <a:t>Owasco </a:t>
              </a:r>
            </a:p>
            <a:p>
              <a:pPr algn="ctr"/>
              <a:r>
                <a:rPr lang="en-US" sz="1200" b="1" dirty="0">
                  <a:solidFill>
                    <a:srgbClr val="0000FF"/>
                  </a:solidFill>
                </a:rPr>
                <a:t>Lake</a:t>
              </a:r>
              <a:endParaRPr lang="en-US" sz="1200" b="1" dirty="0"/>
            </a:p>
          </p:txBody>
        </p:sp>
        <p:sp>
          <p:nvSpPr>
            <p:cNvPr id="13" name="Rectangle 12"/>
            <p:cNvSpPr/>
            <p:nvPr/>
          </p:nvSpPr>
          <p:spPr>
            <a:xfrm>
              <a:off x="10385252" y="1504746"/>
              <a:ext cx="1433440" cy="461665"/>
            </a:xfrm>
            <a:prstGeom prst="rect">
              <a:avLst/>
            </a:prstGeom>
            <a:noFill/>
            <a:ln w="28575">
              <a:noFill/>
            </a:ln>
          </p:spPr>
          <p:txBody>
            <a:bodyPr wrap="square">
              <a:spAutoFit/>
            </a:bodyPr>
            <a:lstStyle/>
            <a:p>
              <a:pPr algn="ctr"/>
              <a:r>
                <a:rPr lang="en-US" sz="1200" b="1" dirty="0">
                  <a:solidFill>
                    <a:srgbClr val="0000FF"/>
                  </a:solidFill>
                </a:rPr>
                <a:t>Skaneateles </a:t>
              </a:r>
            </a:p>
            <a:p>
              <a:pPr algn="ctr"/>
              <a:r>
                <a:rPr lang="en-US" sz="1200" b="1" dirty="0">
                  <a:solidFill>
                    <a:srgbClr val="0000FF"/>
                  </a:solidFill>
                </a:rPr>
                <a:t>Lake</a:t>
              </a:r>
              <a:endParaRPr lang="en-US" sz="1200" b="1" dirty="0"/>
            </a:p>
          </p:txBody>
        </p:sp>
      </p:grpSp>
      <p:sp>
        <p:nvSpPr>
          <p:cNvPr id="18" name="TextBox 17"/>
          <p:cNvSpPr txBox="1"/>
          <p:nvPr/>
        </p:nvSpPr>
        <p:spPr>
          <a:xfrm>
            <a:off x="35316" y="0"/>
            <a:ext cx="4161779" cy="1015663"/>
          </a:xfrm>
          <a:prstGeom prst="rect">
            <a:avLst/>
          </a:prstGeom>
          <a:noFill/>
        </p:spPr>
        <p:txBody>
          <a:bodyPr wrap="square" rtlCol="0">
            <a:spAutoFit/>
          </a:bodyPr>
          <a:lstStyle/>
          <a:p>
            <a:pPr algn="ctr"/>
            <a:r>
              <a:rPr lang="en-US" sz="3600" b="1" dirty="0">
                <a:solidFill>
                  <a:srgbClr val="0000FF"/>
                </a:solidFill>
              </a:rPr>
              <a:t>Finger Lakes Tour</a:t>
            </a:r>
          </a:p>
          <a:p>
            <a:pPr algn="ctr"/>
            <a:r>
              <a:rPr lang="en-US" sz="2400" dirty="0">
                <a:solidFill>
                  <a:srgbClr val="0000FF"/>
                </a:solidFill>
              </a:rPr>
              <a:t>August 2-11, 2016</a:t>
            </a:r>
          </a:p>
        </p:txBody>
      </p:sp>
      <p:sp>
        <p:nvSpPr>
          <p:cNvPr id="19" name="TextBox 18"/>
          <p:cNvSpPr txBox="1"/>
          <p:nvPr/>
        </p:nvSpPr>
        <p:spPr>
          <a:xfrm>
            <a:off x="17732" y="993364"/>
            <a:ext cx="4200289" cy="3139321"/>
          </a:xfrm>
          <a:prstGeom prst="rect">
            <a:avLst/>
          </a:prstGeom>
          <a:noFill/>
        </p:spPr>
        <p:txBody>
          <a:bodyPr wrap="square" rtlCol="0">
            <a:spAutoFit/>
          </a:bodyPr>
          <a:lstStyle/>
          <a:p>
            <a:r>
              <a:rPr lang="en-US" dirty="0"/>
              <a:t>Join us for an amazing tour in the beautiful Finger Lakes region of New York.  The trip will include:</a:t>
            </a:r>
          </a:p>
          <a:p>
            <a:pPr marL="173038" indent="-173038">
              <a:buFont typeface="Arial" panose="020B0604020202020204" pitchFamily="34" charset="0"/>
              <a:buChar char="•"/>
            </a:pPr>
            <a:r>
              <a:rPr lang="en-US" dirty="0"/>
              <a:t>Countless beautiful shorelines</a:t>
            </a:r>
          </a:p>
          <a:p>
            <a:pPr marL="173038" indent="-173038">
              <a:buFont typeface="Arial" panose="020B0604020202020204" pitchFamily="34" charset="0"/>
              <a:buChar char="•"/>
            </a:pPr>
            <a:r>
              <a:rPr lang="en-US" dirty="0"/>
              <a:t>Dozens of impressive waterfalls</a:t>
            </a:r>
          </a:p>
          <a:p>
            <a:pPr marL="173038" indent="-173038">
              <a:buFont typeface="Arial" panose="020B0604020202020204" pitchFamily="34" charset="0"/>
              <a:buChar char="•"/>
            </a:pPr>
            <a:r>
              <a:rPr lang="en-US" dirty="0"/>
              <a:t>Rails-to-trails</a:t>
            </a:r>
          </a:p>
          <a:p>
            <a:pPr marL="173038" indent="-173038">
              <a:buFont typeface="Arial" panose="020B0604020202020204" pitchFamily="34" charset="0"/>
              <a:buChar char="•"/>
            </a:pPr>
            <a:r>
              <a:rPr lang="en-US" dirty="0"/>
              <a:t>Waterfront boat tours</a:t>
            </a:r>
          </a:p>
          <a:p>
            <a:pPr marL="173038" indent="-173038">
              <a:buFont typeface="Arial" panose="020B0604020202020204" pitchFamily="34" charset="0"/>
              <a:buChar char="•"/>
            </a:pPr>
            <a:r>
              <a:rPr lang="en-US" dirty="0"/>
              <a:t>Charming villages</a:t>
            </a:r>
          </a:p>
          <a:p>
            <a:pPr marL="173038" indent="-173038">
              <a:buFont typeface="Arial" panose="020B0604020202020204" pitchFamily="34" charset="0"/>
              <a:buChar char="•"/>
            </a:pPr>
            <a:r>
              <a:rPr lang="en-US" dirty="0"/>
              <a:t>Visitor centers and museums</a:t>
            </a:r>
          </a:p>
          <a:p>
            <a:pPr marL="173038" indent="-173038">
              <a:buFont typeface="Arial" panose="020B0604020202020204" pitchFamily="34" charset="0"/>
              <a:buChar char="•"/>
            </a:pPr>
            <a:r>
              <a:rPr lang="en-US" dirty="0"/>
              <a:t>Hikes in parks and gorges</a:t>
            </a:r>
          </a:p>
          <a:p>
            <a:pPr marL="173038" indent="-173038">
              <a:buFont typeface="Arial" panose="020B0604020202020204" pitchFamily="34" charset="0"/>
              <a:buChar char="•"/>
            </a:pPr>
            <a:r>
              <a:rPr lang="en-US" dirty="0"/>
              <a:t>Much more!</a:t>
            </a:r>
          </a:p>
        </p:txBody>
      </p:sp>
      <p:sp>
        <p:nvSpPr>
          <p:cNvPr id="20" name="Rectangle 19"/>
          <p:cNvSpPr/>
          <p:nvPr/>
        </p:nvSpPr>
        <p:spPr>
          <a:xfrm>
            <a:off x="35316" y="4345174"/>
            <a:ext cx="4144197" cy="2308324"/>
          </a:xfrm>
          <a:prstGeom prst="rect">
            <a:avLst/>
          </a:prstGeom>
          <a:ln w="28575">
            <a:solidFill>
              <a:srgbClr val="0000FF"/>
            </a:solidFill>
          </a:ln>
        </p:spPr>
        <p:txBody>
          <a:bodyPr wrap="square">
            <a:spAutoFit/>
          </a:bodyPr>
          <a:lstStyle/>
          <a:p>
            <a:pPr marL="173038" indent="-173038">
              <a:buFont typeface="Arial" panose="020B0604020202020204" pitchFamily="34" charset="0"/>
              <a:buChar char="•"/>
            </a:pPr>
            <a:r>
              <a:rPr lang="en-US" dirty="0"/>
              <a:t>10 days, 600+ miles</a:t>
            </a:r>
          </a:p>
          <a:p>
            <a:pPr marL="173038" indent="-173038">
              <a:buFont typeface="Arial" panose="020B0604020202020204" pitchFamily="34" charset="0"/>
              <a:buChar char="•"/>
            </a:pPr>
            <a:r>
              <a:rPr lang="en-US" dirty="0"/>
              <a:t>Circle 6 of the Finger Lakes</a:t>
            </a:r>
          </a:p>
          <a:p>
            <a:pPr marL="173038" indent="-173038">
              <a:buFont typeface="Arial" panose="020B0604020202020204" pitchFamily="34" charset="0"/>
              <a:buChar char="•"/>
            </a:pPr>
            <a:r>
              <a:rPr lang="en-US" dirty="0"/>
              <a:t>Ride the Old Erie Canal rail trail</a:t>
            </a:r>
          </a:p>
          <a:p>
            <a:pPr marL="173038" indent="-173038">
              <a:buFont typeface="Arial" panose="020B0604020202020204" pitchFamily="34" charset="0"/>
              <a:buChar char="•"/>
            </a:pPr>
            <a:r>
              <a:rPr lang="en-US" dirty="0"/>
              <a:t>Camp in beautiful state parks, sometimes for multiple days, allowing us to ride:</a:t>
            </a:r>
          </a:p>
          <a:p>
            <a:pPr marL="630238" lvl="1" indent="-173038">
              <a:buFont typeface="Arial" panose="020B0604020202020204" pitchFamily="34" charset="0"/>
              <a:buChar char="•"/>
            </a:pPr>
            <a:r>
              <a:rPr lang="en-US" dirty="0"/>
              <a:t>5 days loaded</a:t>
            </a:r>
          </a:p>
          <a:p>
            <a:pPr marL="630238" lvl="1" indent="-173038">
              <a:buFont typeface="Arial" panose="020B0604020202020204" pitchFamily="34" charset="0"/>
              <a:buChar char="•"/>
            </a:pPr>
            <a:r>
              <a:rPr lang="en-US" dirty="0"/>
              <a:t>5 days unloaded</a:t>
            </a:r>
          </a:p>
        </p:txBody>
      </p:sp>
    </p:spTree>
    <p:extLst>
      <p:ext uri="{BB962C8B-B14F-4D97-AF65-F5344CB8AC3E}">
        <p14:creationId xmlns:p14="http://schemas.microsoft.com/office/powerpoint/2010/main" val="3680857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24728" y="4745605"/>
            <a:ext cx="6367272" cy="2123658"/>
          </a:xfrm>
          <a:prstGeom prst="rect">
            <a:avLst/>
          </a:prstGeom>
        </p:spPr>
        <p:txBody>
          <a:bodyPr wrap="square">
            <a:spAutoFit/>
          </a:bodyPr>
          <a:lstStyle/>
          <a:p>
            <a:r>
              <a:rPr lang="en-US" sz="1200" b="1" i="1" dirty="0">
                <a:solidFill>
                  <a:srgbClr val="FF0000"/>
                </a:solidFill>
                <a:latin typeface="Proxima Nova"/>
              </a:rPr>
              <a:t>Watkins Glen State Park is the most famous of the Finger Lakes State Parks</a:t>
            </a:r>
            <a:r>
              <a:rPr lang="en-US" sz="1200" dirty="0">
                <a:solidFill>
                  <a:srgbClr val="333333"/>
                </a:solidFill>
                <a:latin typeface="Proxima Nova"/>
              </a:rPr>
              <a:t>, with a reputation for leaving visitors spellbound. Within two miles, the glen's stream descends 400 feet past 200-foot cliffs, generating 19 waterfalls along its course. The gorge path winds over and under waterfalls and through the spray of Cavern Cascade. Rim trails overlook the gorge. Campers and day-visitors can enjoy the Olympic-size pool, scheduled summer tours through the gorge, tent and trailer campsites, picnic facilities and excellent fishing in nearby Seneca Lake or Catherine Creek, which is renowned for its annual spring run of rainbow trout.</a:t>
            </a:r>
          </a:p>
          <a:p>
            <a:r>
              <a:rPr lang="en-US" sz="1200" dirty="0">
                <a:solidFill>
                  <a:srgbClr val="333333"/>
                </a:solidFill>
                <a:latin typeface="Proxima Nova"/>
              </a:rPr>
              <a:t>In 2015, the park was chosen from more than 6,000 state parks across the nation as a nominee in the </a:t>
            </a:r>
            <a:r>
              <a:rPr lang="en-US" sz="1200" dirty="0">
                <a:solidFill>
                  <a:srgbClr val="0033CC"/>
                </a:solidFill>
                <a:latin typeface="Proxima Nova"/>
                <a:hlinkClick r:id="rId2"/>
              </a:rPr>
              <a:t>USA TODAY Readers' Choice Poll for Best State Park in the United States</a:t>
            </a:r>
            <a:r>
              <a:rPr lang="en-US" sz="1200" dirty="0">
                <a:solidFill>
                  <a:srgbClr val="333333"/>
                </a:solidFill>
                <a:latin typeface="Proxima Nova"/>
              </a:rPr>
              <a:t>, and won third place!</a:t>
            </a:r>
            <a:endParaRPr lang="en-US" sz="1200" b="0" i="0" dirty="0">
              <a:solidFill>
                <a:srgbClr val="333333"/>
              </a:solidFill>
              <a:effectLst/>
              <a:latin typeface="Proxima Nova"/>
            </a:endParaRPr>
          </a:p>
        </p:txBody>
      </p:sp>
      <p:pic>
        <p:nvPicPr>
          <p:cNvPr id="5" name="Picture 4"/>
          <p:cNvPicPr>
            <a:picLocks noChangeAspect="1"/>
          </p:cNvPicPr>
          <p:nvPr/>
        </p:nvPicPr>
        <p:blipFill rotWithShape="1">
          <a:blip r:embed="rId3"/>
          <a:srcRect t="4096" b="-270"/>
          <a:stretch/>
        </p:blipFill>
        <p:spPr>
          <a:xfrm>
            <a:off x="7298338" y="32516"/>
            <a:ext cx="4867656" cy="4507992"/>
          </a:xfrm>
          <a:prstGeom prst="rect">
            <a:avLst/>
          </a:prstGeom>
        </p:spPr>
      </p:pic>
      <p:pic>
        <p:nvPicPr>
          <p:cNvPr id="4100" name="Picture 4" descr="Tolkien would appreciate this place by Peter Rive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5" y="521208"/>
            <a:ext cx="3907298" cy="5479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8406" y="6000583"/>
            <a:ext cx="2371162" cy="523220"/>
          </a:xfrm>
          <a:prstGeom prst="rect">
            <a:avLst/>
          </a:prstGeom>
        </p:spPr>
        <p:txBody>
          <a:bodyPr wrap="none">
            <a:spAutoFit/>
          </a:bodyPr>
          <a:lstStyle/>
          <a:p>
            <a:r>
              <a:rPr lang="en-US" sz="1400" b="1" i="1" dirty="0">
                <a:solidFill>
                  <a:srgbClr val="FF0000"/>
                </a:solidFill>
                <a:latin typeface="Arial" panose="020B0604020202020204" pitchFamily="34" charset="0"/>
              </a:rPr>
              <a:t>Rainbow Bridge and Falls</a:t>
            </a:r>
          </a:p>
          <a:p>
            <a:r>
              <a:rPr lang="en-US" sz="1400" b="1" i="1" dirty="0">
                <a:solidFill>
                  <a:srgbClr val="FF0000"/>
                </a:solidFill>
                <a:latin typeface="Proxima Nova"/>
              </a:rPr>
              <a:t>Watkins Glen State Park</a:t>
            </a:r>
            <a:endParaRPr lang="en-US" sz="1400" dirty="0"/>
          </a:p>
        </p:txBody>
      </p:sp>
      <p:pic>
        <p:nvPicPr>
          <p:cNvPr id="4102" name="Picture 6" descr="https://upload.wikimedia.org/wikipedia/commons/thumb/4/4f/Watkins_Glen_01_Jacob%27s_Ladder.jpg/225px-Watkins_Glen_01_Jacob%27s_Ladd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011" y="545127"/>
            <a:ext cx="3219330" cy="24180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121493" y="2963203"/>
            <a:ext cx="2958365" cy="830997"/>
          </a:xfrm>
          <a:prstGeom prst="rect">
            <a:avLst/>
          </a:prstGeom>
        </p:spPr>
        <p:txBody>
          <a:bodyPr wrap="square">
            <a:spAutoFit/>
          </a:bodyPr>
          <a:lstStyle/>
          <a:p>
            <a:r>
              <a:rPr lang="en-US" sz="1200" dirty="0">
                <a:solidFill>
                  <a:srgbClr val="252525"/>
                </a:solidFill>
                <a:latin typeface="Arial" panose="020B0604020202020204" pitchFamily="34" charset="0"/>
              </a:rPr>
              <a:t>Jacob's Ladder, near the upper entrance to the park, has 180 stone steps, part of the 832 total on the trails - </a:t>
            </a:r>
            <a:r>
              <a:rPr lang="en-US" sz="1200" b="1" i="1" dirty="0">
                <a:solidFill>
                  <a:srgbClr val="FF0000"/>
                </a:solidFill>
                <a:latin typeface="Proxima Nova"/>
              </a:rPr>
              <a:t>Watkins Glen State Park</a:t>
            </a:r>
            <a:endParaRPr lang="en-US" sz="1200" dirty="0"/>
          </a:p>
        </p:txBody>
      </p:sp>
      <p:sp>
        <p:nvSpPr>
          <p:cNvPr id="10" name="Rectangle 9"/>
          <p:cNvSpPr/>
          <p:nvPr/>
        </p:nvSpPr>
        <p:spPr>
          <a:xfrm>
            <a:off x="3991010" y="3773506"/>
            <a:ext cx="2720053" cy="461665"/>
          </a:xfrm>
          <a:prstGeom prst="rect">
            <a:avLst/>
          </a:prstGeom>
        </p:spPr>
        <p:txBody>
          <a:bodyPr wrap="square">
            <a:spAutoFit/>
          </a:bodyPr>
          <a:lstStyle/>
          <a:p>
            <a:r>
              <a:rPr lang="en-US" sz="1200" dirty="0">
                <a:hlinkClick r:id="rId6"/>
              </a:rPr>
              <a:t>https://en.wikipedia.org/wiki/Watkins_Glen_State_Park</a:t>
            </a:r>
            <a:r>
              <a:rPr lang="en-US" sz="1200" dirty="0"/>
              <a:t> </a:t>
            </a:r>
          </a:p>
        </p:txBody>
      </p:sp>
      <p:sp>
        <p:nvSpPr>
          <p:cNvPr id="11" name="TextBox 10"/>
          <p:cNvSpPr txBox="1"/>
          <p:nvPr/>
        </p:nvSpPr>
        <p:spPr>
          <a:xfrm>
            <a:off x="0" y="0"/>
            <a:ext cx="1901952" cy="369332"/>
          </a:xfrm>
          <a:prstGeom prst="rect">
            <a:avLst/>
          </a:prstGeom>
          <a:noFill/>
          <a:ln w="28575">
            <a:solidFill>
              <a:srgbClr val="0000FF"/>
            </a:solidFill>
          </a:ln>
        </p:spPr>
        <p:txBody>
          <a:bodyPr wrap="square" rtlCol="0">
            <a:spAutoFit/>
          </a:bodyPr>
          <a:lstStyle/>
          <a:p>
            <a:r>
              <a:rPr lang="en-US" b="1" dirty="0">
                <a:solidFill>
                  <a:srgbClr val="0000FF"/>
                </a:solidFill>
              </a:rPr>
              <a:t>Day 2 (continued)</a:t>
            </a:r>
            <a:endParaRPr lang="en-US" b="1" u="sng" dirty="0">
              <a:solidFill>
                <a:srgbClr val="0000FF"/>
              </a:solidFill>
            </a:endParaRPr>
          </a:p>
        </p:txBody>
      </p:sp>
      <p:sp>
        <p:nvSpPr>
          <p:cNvPr id="6" name="Rectangle 5"/>
          <p:cNvSpPr/>
          <p:nvPr/>
        </p:nvSpPr>
        <p:spPr>
          <a:xfrm>
            <a:off x="2120432" y="-2012"/>
            <a:ext cx="2835071" cy="369332"/>
          </a:xfrm>
          <a:prstGeom prst="rect">
            <a:avLst/>
          </a:prstGeom>
        </p:spPr>
        <p:txBody>
          <a:bodyPr wrap="none">
            <a:spAutoFit/>
          </a:bodyPr>
          <a:lstStyle/>
          <a:p>
            <a:r>
              <a:rPr lang="en-US" b="1" i="1" dirty="0">
                <a:solidFill>
                  <a:srgbClr val="FF0000"/>
                </a:solidFill>
                <a:latin typeface="Proxima Nova"/>
              </a:rPr>
              <a:t>Watkins Glen State Park</a:t>
            </a:r>
            <a:endParaRPr lang="en-US" dirty="0"/>
          </a:p>
        </p:txBody>
      </p:sp>
    </p:spTree>
    <p:extLst>
      <p:ext uri="{BB962C8B-B14F-4D97-AF65-F5344CB8AC3E}">
        <p14:creationId xmlns:p14="http://schemas.microsoft.com/office/powerpoint/2010/main" val="2049367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066504" cy="923330"/>
          </a:xfrm>
          <a:prstGeom prst="rect">
            <a:avLst/>
          </a:prstGeom>
          <a:noFill/>
          <a:ln w="28575">
            <a:solidFill>
              <a:srgbClr val="0000FF"/>
            </a:solidFill>
          </a:ln>
        </p:spPr>
        <p:txBody>
          <a:bodyPr wrap="none" rtlCol="0">
            <a:spAutoFit/>
          </a:bodyPr>
          <a:lstStyle/>
          <a:p>
            <a:r>
              <a:rPr lang="en-US" b="1" dirty="0">
                <a:solidFill>
                  <a:srgbClr val="0000FF"/>
                </a:solidFill>
              </a:rPr>
              <a:t>Day 3 (Thurs, Aug 4) – </a:t>
            </a:r>
            <a:r>
              <a:rPr lang="en-US" b="1" u="sng" dirty="0">
                <a:solidFill>
                  <a:srgbClr val="0000FF"/>
                </a:solidFill>
              </a:rPr>
              <a:t>Cycle along Seneca Lake and Keuka Lake</a:t>
            </a:r>
          </a:p>
          <a:p>
            <a:r>
              <a:rPr lang="en-US" dirty="0"/>
              <a:t>Watkins Glen State Park Campground to Keuka State Park Campground – 47.6 miles</a:t>
            </a:r>
          </a:p>
          <a:p>
            <a:r>
              <a:rPr lang="en-US" b="1" i="1" dirty="0">
                <a:solidFill>
                  <a:srgbClr val="FF0000"/>
                </a:solidFill>
              </a:rPr>
              <a:t>Loaded ride</a:t>
            </a:r>
          </a:p>
        </p:txBody>
      </p:sp>
      <p:pic>
        <p:nvPicPr>
          <p:cNvPr id="4" name="Picture 3"/>
          <p:cNvPicPr>
            <a:picLocks noChangeAspect="1"/>
          </p:cNvPicPr>
          <p:nvPr/>
        </p:nvPicPr>
        <p:blipFill>
          <a:blip r:embed="rId2"/>
          <a:stretch>
            <a:fillRect/>
          </a:stretch>
        </p:blipFill>
        <p:spPr>
          <a:xfrm>
            <a:off x="8948297" y="2166150"/>
            <a:ext cx="3243703" cy="4655248"/>
          </a:xfrm>
          <a:prstGeom prst="rect">
            <a:avLst/>
          </a:prstGeom>
        </p:spPr>
      </p:pic>
      <p:sp>
        <p:nvSpPr>
          <p:cNvPr id="5" name="Rectangle 4"/>
          <p:cNvSpPr/>
          <p:nvPr/>
        </p:nvSpPr>
        <p:spPr>
          <a:xfrm>
            <a:off x="3739373" y="4585858"/>
            <a:ext cx="1912433" cy="2308324"/>
          </a:xfrm>
          <a:prstGeom prst="rect">
            <a:avLst/>
          </a:prstGeom>
        </p:spPr>
        <p:txBody>
          <a:bodyPr wrap="square">
            <a:spAutoFit/>
          </a:bodyPr>
          <a:lstStyle/>
          <a:p>
            <a:pPr fontAlgn="base">
              <a:buFont typeface="Arial" panose="020B0604020202020204" pitchFamily="34" charset="0"/>
              <a:buChar char="•"/>
            </a:pPr>
            <a:r>
              <a:rPr lang="en-US" sz="1200" dirty="0">
                <a:solidFill>
                  <a:srgbClr val="943526"/>
                </a:solidFill>
                <a:latin typeface="inherit"/>
                <a:hlinkClick r:id="rId3"/>
              </a:rPr>
              <a:t>The Harvest Café</a:t>
            </a:r>
            <a:r>
              <a:rPr lang="en-US" sz="1200" dirty="0">
                <a:solidFill>
                  <a:srgbClr val="363431"/>
                </a:solidFill>
                <a:latin typeface="inherit"/>
              </a:rPr>
              <a:t> in Montour Falls (224 Main St) offers up fantastic breakfast and lunch featuring wraps, salads, and our favorite – their quiche! Located in the heart of the Historic T district, with its idyllic dining room and beautiful exposed brick walls.  Opens 8am.</a:t>
            </a:r>
            <a:endParaRPr lang="en-US" sz="1200" b="0" i="0" dirty="0">
              <a:solidFill>
                <a:srgbClr val="363431"/>
              </a:solidFill>
              <a:effectLst/>
              <a:latin typeface="inherit"/>
            </a:endParaRPr>
          </a:p>
        </p:txBody>
      </p:sp>
      <p:sp>
        <p:nvSpPr>
          <p:cNvPr id="6" name="Rectangle 5"/>
          <p:cNvSpPr/>
          <p:nvPr/>
        </p:nvSpPr>
        <p:spPr>
          <a:xfrm>
            <a:off x="-1" y="923330"/>
            <a:ext cx="8948297" cy="2031325"/>
          </a:xfrm>
          <a:prstGeom prst="rect">
            <a:avLst/>
          </a:prstGeom>
        </p:spPr>
        <p:txBody>
          <a:bodyPr wrap="square">
            <a:spAutoFit/>
          </a:bodyPr>
          <a:lstStyle/>
          <a:p>
            <a:r>
              <a:rPr lang="en-US" sz="1400" dirty="0"/>
              <a:t>This is a shorter day to give us time to visit some waterfalls, ride a scenic rail-trail, and visit Amish country.  If we didn’t get a chance to explore </a:t>
            </a:r>
            <a:r>
              <a:rPr lang="en-US" sz="1400" b="1" i="1" dirty="0"/>
              <a:t>Rainbow Bridge and Falls </a:t>
            </a:r>
            <a:r>
              <a:rPr lang="en-US" sz="1400" dirty="0"/>
              <a:t>in Watkins Glen State Park on Day 2, we can check them out before or after breakfast.  When we leave camp we will cycle 6 miles to the village of </a:t>
            </a:r>
            <a:r>
              <a:rPr lang="en-US" sz="1400" b="1" i="1" dirty="0"/>
              <a:t>Montour Falls </a:t>
            </a:r>
            <a:r>
              <a:rPr lang="en-US" sz="1400" dirty="0"/>
              <a:t>for breakfast at the Harvest Café on Main St.  You can’t miss the amazing </a:t>
            </a:r>
            <a:r>
              <a:rPr lang="en-US" sz="1400" b="1" i="1" dirty="0"/>
              <a:t>Shequaga Falls</a:t>
            </a:r>
            <a:r>
              <a:rPr lang="en-US" sz="1400" dirty="0"/>
              <a:t> as they loom behind the Courthouse on Main St.   On the way out of town </a:t>
            </a:r>
            <a:r>
              <a:rPr lang="en-US" sz="1400" b="1" i="1" dirty="0"/>
              <a:t>Aunt Sarah’s Falls </a:t>
            </a:r>
            <a:r>
              <a:rPr lang="en-US" sz="1400" dirty="0"/>
              <a:t>are visible from Hwy 14.  We will cycle about 25 miles up the west side of Seneca Lake to Dresden where we will take  remarkable 6.8-mile </a:t>
            </a:r>
            <a:r>
              <a:rPr lang="en-US" sz="1400" b="1" i="1" dirty="0"/>
              <a:t>Keuka Outlet rail trail </a:t>
            </a:r>
            <a:r>
              <a:rPr lang="en-US" sz="1400" dirty="0"/>
              <a:t>over to Keuka Lake at the village of </a:t>
            </a:r>
            <a:r>
              <a:rPr lang="en-US" sz="1400" b="1" i="1" dirty="0"/>
              <a:t>Penn Yan</a:t>
            </a:r>
            <a:r>
              <a:rPr lang="en-US" sz="1400" dirty="0"/>
              <a:t>.  The Keuka Outlet is a natural stream where water flows from Keuka Lake to Seneca Lake.  At one time the stream was developed into a tow-path and a railroad line was added.  We will stop along the rail trail to see the </a:t>
            </a:r>
            <a:r>
              <a:rPr lang="en-US" sz="1400" b="1" i="1" dirty="0"/>
              <a:t>Seneca Mill Falls </a:t>
            </a:r>
            <a:r>
              <a:rPr lang="en-US" sz="1400" dirty="0"/>
              <a:t>and </a:t>
            </a:r>
            <a:r>
              <a:rPr lang="en-US" sz="1400" b="1" i="1" dirty="0"/>
              <a:t>Cascade Mill Falls.   </a:t>
            </a:r>
            <a:endParaRPr lang="en-US" sz="1400" dirty="0"/>
          </a:p>
        </p:txBody>
      </p:sp>
      <p:pic>
        <p:nvPicPr>
          <p:cNvPr id="1026" name="Picture 2" descr="https://media-cdn.tripadvisor.com/media/photo-s/04/96/16/a7/the-harvest-caf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696" y="4179514"/>
            <a:ext cx="1731355" cy="27146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8948297" y="5324830"/>
            <a:ext cx="2006336" cy="1496568"/>
          </a:xfrm>
          <a:prstGeom prst="rect">
            <a:avLst/>
          </a:prstGeom>
          <a:ln w="28575">
            <a:solidFill>
              <a:srgbClr val="FF0000"/>
            </a:solidFill>
          </a:ln>
        </p:spPr>
      </p:pic>
      <p:sp>
        <p:nvSpPr>
          <p:cNvPr id="9" name="Rectangle 8"/>
          <p:cNvSpPr/>
          <p:nvPr/>
        </p:nvSpPr>
        <p:spPr>
          <a:xfrm>
            <a:off x="11649456" y="6400800"/>
            <a:ext cx="457200" cy="420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flipH="1" flipV="1">
            <a:off x="10954633" y="6675120"/>
            <a:ext cx="694823" cy="1462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2" y="2887980"/>
            <a:ext cx="3724275" cy="3970020"/>
            <a:chOff x="0" y="1380439"/>
            <a:chExt cx="3724275" cy="3970020"/>
          </a:xfrm>
        </p:grpSpPr>
        <p:pic>
          <p:nvPicPr>
            <p:cNvPr id="14" name="Picture 13"/>
            <p:cNvPicPr>
              <a:picLocks noChangeAspect="1"/>
            </p:cNvPicPr>
            <p:nvPr/>
          </p:nvPicPr>
          <p:blipFill rotWithShape="1">
            <a:blip r:embed="rId6"/>
            <a:srcRect b="4404"/>
            <a:stretch/>
          </p:blipFill>
          <p:spPr>
            <a:xfrm>
              <a:off x="0" y="1380439"/>
              <a:ext cx="3724275" cy="3970020"/>
            </a:xfrm>
            <a:prstGeom prst="rect">
              <a:avLst/>
            </a:prstGeom>
          </p:spPr>
        </p:pic>
        <p:sp>
          <p:nvSpPr>
            <p:cNvPr id="15" name="Rectangle 14"/>
            <p:cNvSpPr/>
            <p:nvPr/>
          </p:nvSpPr>
          <p:spPr>
            <a:xfrm>
              <a:off x="182453" y="5042682"/>
              <a:ext cx="3505447" cy="307777"/>
            </a:xfrm>
            <a:prstGeom prst="rect">
              <a:avLst/>
            </a:prstGeom>
            <a:solidFill>
              <a:schemeClr val="bg1"/>
            </a:solidFill>
          </p:spPr>
          <p:txBody>
            <a:bodyPr wrap="none">
              <a:spAutoFit/>
            </a:bodyPr>
            <a:lstStyle/>
            <a:p>
              <a:r>
                <a:rPr lang="en-US" sz="1400" b="1" i="1" dirty="0">
                  <a:solidFill>
                    <a:srgbClr val="FF0000"/>
                  </a:solidFill>
                </a:rPr>
                <a:t>Shequaga Falls </a:t>
              </a:r>
              <a:r>
                <a:rPr lang="en-US" sz="1400" dirty="0"/>
                <a:t>in the village of </a:t>
              </a:r>
              <a:r>
                <a:rPr lang="en-US" sz="1400" b="1" i="1" dirty="0">
                  <a:solidFill>
                    <a:srgbClr val="FF0000"/>
                  </a:solidFill>
                </a:rPr>
                <a:t>Montour Falls</a:t>
              </a:r>
            </a:p>
          </p:txBody>
        </p:sp>
      </p:grpSp>
      <p:sp>
        <p:nvSpPr>
          <p:cNvPr id="16" name="Rectangle 15"/>
          <p:cNvSpPr/>
          <p:nvPr/>
        </p:nvSpPr>
        <p:spPr>
          <a:xfrm>
            <a:off x="7242175" y="4607562"/>
            <a:ext cx="1706122" cy="1938992"/>
          </a:xfrm>
          <a:prstGeom prst="rect">
            <a:avLst/>
          </a:prstGeom>
        </p:spPr>
        <p:txBody>
          <a:bodyPr wrap="square">
            <a:spAutoFit/>
          </a:bodyPr>
          <a:lstStyle/>
          <a:p>
            <a:r>
              <a:rPr lang="en-US" sz="1200" b="1" i="1" dirty="0">
                <a:solidFill>
                  <a:srgbClr val="222222"/>
                </a:solidFill>
                <a:latin typeface="arial" panose="020B0604020202020204" pitchFamily="34" charset="0"/>
              </a:rPr>
              <a:t>Montour Falls</a:t>
            </a:r>
            <a:r>
              <a:rPr lang="en-US" sz="1200" dirty="0">
                <a:solidFill>
                  <a:srgbClr val="222222"/>
                </a:solidFill>
                <a:latin typeface="arial" panose="020B0604020202020204" pitchFamily="34" charset="0"/>
              </a:rPr>
              <a:t> is a village located in Schuyler County, New York, United States. A population of 1,711 was reported by the US Census of 2010. A waterfall at the end of W. Main Street gives the village its name.</a:t>
            </a:r>
            <a:endParaRPr lang="en-US" sz="1200" dirty="0"/>
          </a:p>
        </p:txBody>
      </p:sp>
      <p:sp>
        <p:nvSpPr>
          <p:cNvPr id="17" name="Rectangle 16"/>
          <p:cNvSpPr/>
          <p:nvPr/>
        </p:nvSpPr>
        <p:spPr>
          <a:xfrm>
            <a:off x="9427464" y="2265664"/>
            <a:ext cx="1417320" cy="420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p:cNvGrpSpPr/>
          <p:nvPr/>
        </p:nvGrpSpPr>
        <p:grpSpPr>
          <a:xfrm>
            <a:off x="8983837" y="0"/>
            <a:ext cx="3208164" cy="1883664"/>
            <a:chOff x="8983837" y="0"/>
            <a:chExt cx="3208164" cy="1883664"/>
          </a:xfrm>
        </p:grpSpPr>
        <p:pic>
          <p:nvPicPr>
            <p:cNvPr id="12" name="Picture 11"/>
            <p:cNvPicPr>
              <a:picLocks noChangeAspect="1"/>
            </p:cNvPicPr>
            <p:nvPr/>
          </p:nvPicPr>
          <p:blipFill rotWithShape="1">
            <a:blip r:embed="rId7"/>
            <a:srcRect l="2788" t="1876" r="762" b="8065"/>
            <a:stretch/>
          </p:blipFill>
          <p:spPr>
            <a:xfrm>
              <a:off x="8983837" y="0"/>
              <a:ext cx="3208164" cy="1883664"/>
            </a:xfrm>
            <a:prstGeom prst="rect">
              <a:avLst/>
            </a:prstGeom>
            <a:ln w="28575">
              <a:solidFill>
                <a:srgbClr val="FF0000"/>
              </a:solidFill>
            </a:ln>
          </p:spPr>
        </p:pic>
        <p:sp>
          <p:nvSpPr>
            <p:cNvPr id="18" name="TextBox 17"/>
            <p:cNvSpPr txBox="1"/>
            <p:nvPr/>
          </p:nvSpPr>
          <p:spPr>
            <a:xfrm>
              <a:off x="9317737" y="63590"/>
              <a:ext cx="1426464" cy="523220"/>
            </a:xfrm>
            <a:prstGeom prst="rect">
              <a:avLst/>
            </a:prstGeom>
            <a:noFill/>
          </p:spPr>
          <p:txBody>
            <a:bodyPr wrap="square" rtlCol="0">
              <a:spAutoFit/>
            </a:bodyPr>
            <a:lstStyle/>
            <a:p>
              <a:pPr algn="ctr"/>
              <a:r>
                <a:rPr lang="en-US" sz="1400" b="1" i="1" dirty="0">
                  <a:solidFill>
                    <a:srgbClr val="FF0000"/>
                  </a:solidFill>
                </a:rPr>
                <a:t>Keuka Outlet Rail Trail</a:t>
              </a:r>
            </a:p>
          </p:txBody>
        </p:sp>
      </p:grpSp>
      <p:cxnSp>
        <p:nvCxnSpPr>
          <p:cNvPr id="21" name="Straight Connector 20"/>
          <p:cNvCxnSpPr>
            <a:stCxn id="12" idx="2"/>
          </p:cNvCxnSpPr>
          <p:nvPr/>
        </p:nvCxnSpPr>
        <p:spPr>
          <a:xfrm flipH="1">
            <a:off x="10030969" y="1883664"/>
            <a:ext cx="556950" cy="38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739373" y="2676559"/>
            <a:ext cx="5121163" cy="1384995"/>
          </a:xfrm>
          <a:prstGeom prst="rect">
            <a:avLst/>
          </a:prstGeom>
        </p:spPr>
        <p:txBody>
          <a:bodyPr wrap="square">
            <a:spAutoFit/>
          </a:bodyPr>
          <a:lstStyle/>
          <a:p>
            <a:r>
              <a:rPr lang="en-US" sz="1400" dirty="0"/>
              <a:t>When we exit the trail in Penn Yan, we will find ourselves in Amish country.  (I may add a small route around Penn Yan to see some Amish farms and stores.)  After cycling through Penn Yan, we will cycle along the shore of Keuka Lake until we reach </a:t>
            </a:r>
            <a:r>
              <a:rPr lang="en-US" sz="1400" b="1" i="1" dirty="0"/>
              <a:t>Keuka Lake State Park</a:t>
            </a:r>
            <a:r>
              <a:rPr lang="en-US" sz="1400" dirty="0"/>
              <a:t>.  Keuka Lake is a Y-shaped lake with about 60 miles of shoreline.  Its average depth is 101 </a:t>
            </a:r>
            <a:r>
              <a:rPr lang="en-US" sz="1400" dirty="0" err="1"/>
              <a:t>ft</a:t>
            </a:r>
            <a:r>
              <a:rPr lang="en-US" sz="1400" dirty="0"/>
              <a:t> and its max depth is 186 ft.  </a:t>
            </a:r>
          </a:p>
        </p:txBody>
      </p:sp>
    </p:spTree>
    <p:extLst>
      <p:ext uri="{BB962C8B-B14F-4D97-AF65-F5344CB8AC3E}">
        <p14:creationId xmlns:p14="http://schemas.microsoft.com/office/powerpoint/2010/main" val="4082486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878015" cy="369332"/>
          </a:xfrm>
          <a:prstGeom prst="rect">
            <a:avLst/>
          </a:prstGeom>
          <a:noFill/>
          <a:ln w="28575">
            <a:solidFill>
              <a:srgbClr val="0000FF"/>
            </a:solidFill>
          </a:ln>
        </p:spPr>
        <p:txBody>
          <a:bodyPr wrap="none" rtlCol="0">
            <a:spAutoFit/>
          </a:bodyPr>
          <a:lstStyle/>
          <a:p>
            <a:r>
              <a:rPr lang="en-US" b="1" dirty="0">
                <a:solidFill>
                  <a:srgbClr val="0000FF"/>
                </a:solidFill>
              </a:rPr>
              <a:t>Day 3 (continued)</a:t>
            </a:r>
            <a:endParaRPr lang="en-US" b="1" u="sng" dirty="0">
              <a:solidFill>
                <a:srgbClr val="0000FF"/>
              </a:solidFill>
            </a:endParaRPr>
          </a:p>
        </p:txBody>
      </p:sp>
      <p:sp>
        <p:nvSpPr>
          <p:cNvPr id="3" name="Rectangle 2"/>
          <p:cNvSpPr/>
          <p:nvPr/>
        </p:nvSpPr>
        <p:spPr>
          <a:xfrm>
            <a:off x="8083296" y="3826401"/>
            <a:ext cx="4108704" cy="3031599"/>
          </a:xfrm>
          <a:prstGeom prst="rect">
            <a:avLst/>
          </a:prstGeom>
        </p:spPr>
        <p:txBody>
          <a:bodyPr wrap="square">
            <a:spAutoFit/>
          </a:bodyPr>
          <a:lstStyle/>
          <a:p>
            <a:r>
              <a:rPr lang="en-US" sz="1200" b="1" i="1" u="sng" dirty="0"/>
              <a:t>Keuka Outlet Rail Trail - History</a:t>
            </a:r>
          </a:p>
          <a:p>
            <a:r>
              <a:rPr lang="en-US" sz="1200" dirty="0"/>
              <a:t>This historic trail follows the Keuka Outlet Stream and the abandoned Fall Brook Railroad which was built in 1884 to facilitate commerce between Keuka and Seneca Lakes. All along the Outlet Trail, signs of the former industrial age of the 1800’s and 1900’s are prevalent. Lining the trail are remnants of gristmills, sawmills, distilleries, stone canal locks and an abandoned bridge connecting the trail to the once vibrant (now extinct) town of Hopeton. Remnants of the Crooked Lake Canal, with its 27 locks, run along the north side of the outlet. The Outlet Trail maintains a rustic, wooded appeal with good bird watching areas and parklands along the dirt and asphalt route. An elevation drop of nearly 400 feet, beautiful scenery, gorgeous waterfalls and unusual plant life combine to make this an excellent hike for all enthusiasts.  </a:t>
            </a:r>
            <a:r>
              <a:rPr lang="en-US" sz="1050" dirty="0">
                <a:hlinkClick r:id="rId2"/>
              </a:rPr>
              <a:t>http://www.fingerlakes.org/uploads/pages/pdf/18.pdf</a:t>
            </a:r>
            <a:r>
              <a:rPr lang="en-US" sz="1050" dirty="0"/>
              <a:t> </a:t>
            </a:r>
            <a:endParaRPr lang="en-US" sz="1200" dirty="0"/>
          </a:p>
        </p:txBody>
      </p:sp>
      <p:grpSp>
        <p:nvGrpSpPr>
          <p:cNvPr id="13" name="Group 12"/>
          <p:cNvGrpSpPr/>
          <p:nvPr/>
        </p:nvGrpSpPr>
        <p:grpSpPr>
          <a:xfrm>
            <a:off x="0" y="2825372"/>
            <a:ext cx="7722252" cy="4032628"/>
            <a:chOff x="0" y="2825372"/>
            <a:chExt cx="7722252" cy="4032628"/>
          </a:xfrm>
        </p:grpSpPr>
        <p:pic>
          <p:nvPicPr>
            <p:cNvPr id="5" name="Picture 4" descr="http://www.footprintpress.com/FingerLakes/mapKeukaLakeOutlet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44812" y="980560"/>
              <a:ext cx="4032628" cy="77222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93992" y="4160520"/>
              <a:ext cx="649224" cy="2103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697736" y="5342200"/>
              <a:ext cx="1264920" cy="3087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916424" y="5721096"/>
              <a:ext cx="451104" cy="3505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30768" y="6007608"/>
              <a:ext cx="405240" cy="411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659991" y="5844114"/>
              <a:ext cx="917225" cy="738467"/>
            </a:xfrm>
            <a:prstGeom prst="rect">
              <a:avLst/>
            </a:prstGeom>
            <a:noFill/>
          </p:spPr>
          <p:txBody>
            <a:bodyPr wrap="square" rtlCol="0">
              <a:spAutoFit/>
            </a:bodyPr>
            <a:lstStyle/>
            <a:p>
              <a:pPr algn="ctr"/>
              <a:r>
                <a:rPr lang="en-US" sz="1400" b="1" i="1" dirty="0">
                  <a:solidFill>
                    <a:srgbClr val="FF0000"/>
                  </a:solidFill>
                </a:rPr>
                <a:t>Keuka Outlet Rail Trail</a:t>
              </a:r>
            </a:p>
          </p:txBody>
        </p:sp>
        <p:cxnSp>
          <p:nvCxnSpPr>
            <p:cNvPr id="12" name="Straight Arrow Connector 11"/>
            <p:cNvCxnSpPr/>
            <p:nvPr/>
          </p:nvCxnSpPr>
          <p:spPr>
            <a:xfrm flipH="1" flipV="1">
              <a:off x="5989320" y="5342200"/>
              <a:ext cx="877824" cy="6654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5533631" y="0"/>
            <a:ext cx="6658369" cy="2677656"/>
          </a:xfrm>
          <a:prstGeom prst="rect">
            <a:avLst/>
          </a:prstGeom>
          <a:ln w="28575">
            <a:solidFill>
              <a:srgbClr val="FF0000"/>
            </a:solidFill>
          </a:ln>
        </p:spPr>
        <p:txBody>
          <a:bodyPr wrap="square">
            <a:spAutoFit/>
          </a:bodyPr>
          <a:lstStyle/>
          <a:p>
            <a:pPr eaLnBrk="0" fontAlgn="base" hangingPunct="0">
              <a:spcBef>
                <a:spcPct val="0"/>
              </a:spcBef>
              <a:spcAft>
                <a:spcPct val="0"/>
              </a:spcAft>
            </a:pPr>
            <a:r>
              <a:rPr lang="en-US" sz="1200" b="1" u="sng" dirty="0">
                <a:solidFill>
                  <a:srgbClr val="000000"/>
                </a:solidFill>
                <a:latin typeface="Times New Roman" panose="02020603050405020304" pitchFamily="18" charset="0"/>
                <a:cs typeface="Times New Roman" panose="02020603050405020304" pitchFamily="18" charset="0"/>
              </a:rPr>
              <a:t>Things to see on the Keuka Lake Outlet Trail</a:t>
            </a: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latin typeface="Times New Roman" panose="02020603050405020304" pitchFamily="18" charset="0"/>
                <a:cs typeface="Times New Roman" panose="02020603050405020304" pitchFamily="18" charset="0"/>
              </a:rPr>
              <a:t>Remnants from the old "Crooked Lake Canal" which was used for transportation between Seneca and Keuka lakes.</a:t>
            </a: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latin typeface="Times New Roman" panose="02020603050405020304" pitchFamily="18" charset="0"/>
                <a:cs typeface="Times New Roman" panose="02020603050405020304" pitchFamily="18" charset="0"/>
              </a:rPr>
              <a:t>old locks</a:t>
            </a: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latin typeface="Times New Roman" panose="02020603050405020304" pitchFamily="18" charset="0"/>
                <a:cs typeface="Times New Roman" panose="02020603050405020304" pitchFamily="18" charset="0"/>
              </a:rPr>
              <a:t>old iron truss bridge for the railroad</a:t>
            </a: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latin typeface="Times New Roman" panose="02020603050405020304" pitchFamily="18" charset="0"/>
                <a:cs typeface="Times New Roman" panose="02020603050405020304" pitchFamily="18" charset="0"/>
              </a:rPr>
              <a:t>several dams</a:t>
            </a: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latin typeface="Times New Roman" panose="02020603050405020304" pitchFamily="18" charset="0"/>
                <a:cs typeface="Times New Roman" panose="02020603050405020304" pitchFamily="18" charset="0"/>
              </a:rPr>
              <a:t>First waterfall (at 2 miles in) at the site of several old mills and a 1968 chemical company. </a:t>
            </a: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latin typeface="Times New Roman" panose="02020603050405020304" pitchFamily="18" charset="0"/>
                <a:cs typeface="Times New Roman" panose="02020603050405020304" pitchFamily="18" charset="0"/>
              </a:rPr>
              <a:t>The dam creating the upper portion of this falls dates back to 1827.</a:t>
            </a: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latin typeface="Times New Roman" panose="02020603050405020304" pitchFamily="18" charset="0"/>
                <a:cs typeface="Times New Roman" panose="02020603050405020304" pitchFamily="18" charset="0"/>
              </a:rPr>
              <a:t>The old Kelly Tire Buildings are now home of the Alfred Jensen Memorial Visitor Center. (restrooms)</a:t>
            </a: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latin typeface="Times New Roman" panose="02020603050405020304" pitchFamily="18" charset="0"/>
                <a:cs typeface="Times New Roman" panose="02020603050405020304" pitchFamily="18" charset="0"/>
              </a:rPr>
              <a:t>Cement marker with "D3" indicates you are 3 miles from Dresden and almost halfway</a:t>
            </a: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latin typeface="Times New Roman" panose="02020603050405020304" pitchFamily="18" charset="0"/>
                <a:cs typeface="Times New Roman" panose="02020603050405020304" pitchFamily="18" charset="0"/>
              </a:rPr>
              <a:t>Second waterfall is the site of the old Seneca Mill and Lock 17</a:t>
            </a: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latin typeface="Times New Roman" panose="02020603050405020304" pitchFamily="18" charset="0"/>
                <a:cs typeface="Times New Roman" panose="02020603050405020304" pitchFamily="18" charset="0"/>
              </a:rPr>
              <a:t>Large brick chimney marking the site of a paper mill where a 17-foot flywheel still stands.</a:t>
            </a: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latin typeface="Times New Roman" panose="02020603050405020304" pitchFamily="18" charset="0"/>
                <a:cs typeface="Times New Roman" panose="02020603050405020304" pitchFamily="18" charset="0"/>
              </a:rPr>
              <a:t>An old blacksmiths shop</a:t>
            </a: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latin typeface="Times New Roman" panose="02020603050405020304" pitchFamily="18" charset="0"/>
                <a:cs typeface="Times New Roman" panose="02020603050405020304" pitchFamily="18" charset="0"/>
              </a:rPr>
              <a:t>Other historic remnants</a:t>
            </a:r>
          </a:p>
        </p:txBody>
      </p:sp>
      <p:sp>
        <p:nvSpPr>
          <p:cNvPr id="6" name="Rectangle 5"/>
          <p:cNvSpPr/>
          <p:nvPr/>
        </p:nvSpPr>
        <p:spPr>
          <a:xfrm>
            <a:off x="8546592" y="2287098"/>
            <a:ext cx="3645408" cy="1569660"/>
          </a:xfrm>
          <a:prstGeom prst="rect">
            <a:avLst/>
          </a:prstGeom>
          <a:solidFill>
            <a:schemeClr val="bg1"/>
          </a:solidFill>
          <a:ln w="28575">
            <a:solidFill>
              <a:srgbClr val="FF0000"/>
            </a:solidFill>
          </a:ln>
        </p:spPr>
        <p:txBody>
          <a:bodyPr wrap="square">
            <a:spAutoFit/>
          </a:bodyPr>
          <a:lstStyle/>
          <a:p>
            <a:pPr lvl="0" eaLnBrk="0" fontAlgn="base" hangingPunct="0">
              <a:spcBef>
                <a:spcPct val="0"/>
              </a:spcBef>
              <a:spcAft>
                <a:spcPct val="0"/>
              </a:spcAft>
            </a:pPr>
            <a:r>
              <a:rPr lang="en-US" altLang="en-US" sz="1200" b="1" dirty="0">
                <a:solidFill>
                  <a:srgbClr val="000000"/>
                </a:solidFill>
                <a:latin typeface="Times New Roman" panose="02020603050405020304" pitchFamily="18" charset="0"/>
                <a:cs typeface="Times New Roman" panose="02020603050405020304" pitchFamily="18" charset="0"/>
              </a:rPr>
              <a:t>Riding Time:</a:t>
            </a:r>
            <a:r>
              <a:rPr lang="en-US" altLang="en-US" sz="1200" dirty="0">
                <a:solidFill>
                  <a:srgbClr val="000000"/>
                </a:solidFill>
                <a:latin typeface="Times New Roman" panose="02020603050405020304" pitchFamily="18" charset="0"/>
                <a:cs typeface="Times New Roman" panose="02020603050405020304" pitchFamily="18" charset="0"/>
              </a:rPr>
              <a:t> 1 hour one way</a:t>
            </a:r>
            <a:br>
              <a:rPr lang="en-US" altLang="en-US" sz="1200" dirty="0">
                <a:solidFill>
                  <a:srgbClr val="000000"/>
                </a:solidFill>
                <a:latin typeface="Times New Roman" panose="02020603050405020304" pitchFamily="18" charset="0"/>
                <a:cs typeface="Times New Roman" panose="02020603050405020304" pitchFamily="18" charset="0"/>
              </a:rPr>
            </a:br>
            <a:r>
              <a:rPr lang="en-US" altLang="en-US" sz="1200" b="1" dirty="0">
                <a:solidFill>
                  <a:srgbClr val="000000"/>
                </a:solidFill>
                <a:latin typeface="Times New Roman" panose="02020603050405020304" pitchFamily="18" charset="0"/>
                <a:cs typeface="Times New Roman" panose="02020603050405020304" pitchFamily="18" charset="0"/>
              </a:rPr>
              <a:t>Length: </a:t>
            </a:r>
            <a:r>
              <a:rPr lang="en-US" altLang="en-US" sz="1200" dirty="0">
                <a:solidFill>
                  <a:srgbClr val="000000"/>
                </a:solidFill>
                <a:latin typeface="Times New Roman" panose="02020603050405020304" pitchFamily="18" charset="0"/>
                <a:cs typeface="Times New Roman" panose="02020603050405020304" pitchFamily="18" charset="0"/>
              </a:rPr>
              <a:t>6.8 miles one way</a:t>
            </a:r>
            <a:br>
              <a:rPr lang="en-US" altLang="en-US" sz="1200" dirty="0">
                <a:solidFill>
                  <a:srgbClr val="000000"/>
                </a:solidFill>
                <a:latin typeface="Times New Roman" panose="02020603050405020304" pitchFamily="18" charset="0"/>
                <a:cs typeface="Times New Roman" panose="02020603050405020304" pitchFamily="18" charset="0"/>
              </a:rPr>
            </a:br>
            <a:r>
              <a:rPr lang="en-US" altLang="en-US" sz="1200" b="1" dirty="0">
                <a:solidFill>
                  <a:srgbClr val="000000"/>
                </a:solidFill>
                <a:latin typeface="Times New Roman" panose="02020603050405020304" pitchFamily="18" charset="0"/>
                <a:cs typeface="Times New Roman" panose="02020603050405020304" pitchFamily="18" charset="0"/>
              </a:rPr>
              <a:t>Trail Distance Between Parking Areas:</a:t>
            </a:r>
            <a:endParaRPr lang="en-US" altLang="en-US" sz="1050" dirty="0"/>
          </a:p>
          <a:p>
            <a:pPr lvl="0" eaLnBrk="0" fontAlgn="base" hangingPunct="0">
              <a:spcBef>
                <a:spcPct val="0"/>
              </a:spcBef>
              <a:spcAft>
                <a:spcPct val="0"/>
              </a:spcAft>
            </a:pPr>
            <a:r>
              <a:rPr lang="en-US" altLang="en-US" sz="1200" dirty="0">
                <a:latin typeface="Arial" panose="020B0604020202020204" pitchFamily="34" charset="0"/>
              </a:rPr>
              <a:t>Dresden to Hopeton Road 1.0 mile</a:t>
            </a:r>
            <a:br>
              <a:rPr lang="en-US" altLang="en-US" sz="1200" dirty="0">
                <a:latin typeface="Arial" panose="020B0604020202020204" pitchFamily="34" charset="0"/>
              </a:rPr>
            </a:br>
            <a:r>
              <a:rPr lang="en-US" altLang="en-US" sz="1200" dirty="0">
                <a:latin typeface="Arial" panose="020B0604020202020204" pitchFamily="34" charset="0"/>
              </a:rPr>
              <a:t>Hopeton Road to Outlet Road 2.0 miles</a:t>
            </a:r>
            <a:br>
              <a:rPr lang="en-US" altLang="en-US" sz="1200" dirty="0">
                <a:latin typeface="Arial" panose="020B0604020202020204" pitchFamily="34" charset="0"/>
              </a:rPr>
            </a:br>
            <a:r>
              <a:rPr lang="en-US" altLang="en-US" sz="1200" dirty="0">
                <a:latin typeface="Arial" panose="020B0604020202020204" pitchFamily="34" charset="0"/>
              </a:rPr>
              <a:t>Outlet Road to Route 54A 3.8 miles</a:t>
            </a:r>
            <a:br>
              <a:rPr lang="en-US" altLang="en-US" sz="1200" dirty="0">
                <a:solidFill>
                  <a:srgbClr val="000000"/>
                </a:solidFill>
                <a:latin typeface="Times New Roman" panose="02020603050405020304" pitchFamily="18" charset="0"/>
                <a:cs typeface="Times New Roman" panose="02020603050405020304" pitchFamily="18" charset="0"/>
              </a:rPr>
            </a:br>
            <a:r>
              <a:rPr lang="en-US" altLang="en-US" sz="1200" b="1" dirty="0">
                <a:solidFill>
                  <a:srgbClr val="000000"/>
                </a:solidFill>
                <a:latin typeface="Times New Roman" panose="02020603050405020304" pitchFamily="18" charset="0"/>
                <a:cs typeface="Times New Roman" panose="02020603050405020304" pitchFamily="18" charset="0"/>
              </a:rPr>
              <a:t>Surface: </a:t>
            </a:r>
            <a:r>
              <a:rPr lang="en-US" altLang="en-US" sz="1200" dirty="0">
                <a:solidFill>
                  <a:srgbClr val="000000"/>
                </a:solidFill>
                <a:latin typeface="Times New Roman" panose="02020603050405020304" pitchFamily="18" charset="0"/>
                <a:cs typeface="Times New Roman" panose="02020603050405020304" pitchFamily="18" charset="0"/>
              </a:rPr>
              <a:t>Dirt (western end is paved)</a:t>
            </a:r>
            <a:br>
              <a:rPr lang="en-US" altLang="en-US" sz="1200" dirty="0">
                <a:solidFill>
                  <a:srgbClr val="000000"/>
                </a:solidFill>
                <a:latin typeface="Times New Roman" panose="02020603050405020304" pitchFamily="18" charset="0"/>
                <a:cs typeface="Times New Roman" panose="02020603050405020304" pitchFamily="18" charset="0"/>
              </a:rPr>
            </a:br>
            <a:r>
              <a:rPr lang="en-US" altLang="en-US" sz="1200" b="1" dirty="0">
                <a:solidFill>
                  <a:srgbClr val="000000"/>
                </a:solidFill>
                <a:latin typeface="Times New Roman" panose="02020603050405020304" pitchFamily="18" charset="0"/>
                <a:cs typeface="Times New Roman" panose="02020603050405020304" pitchFamily="18" charset="0"/>
              </a:rPr>
              <a:t>Trail Markings: </a:t>
            </a:r>
            <a:r>
              <a:rPr lang="en-US" altLang="en-US" sz="1200" dirty="0">
                <a:solidFill>
                  <a:srgbClr val="000000"/>
                </a:solidFill>
                <a:latin typeface="Times New Roman" panose="02020603050405020304" pitchFamily="18" charset="0"/>
                <a:cs typeface="Times New Roman" panose="02020603050405020304" pitchFamily="18" charset="0"/>
              </a:rPr>
              <a:t>Green and white metal �Trail� signs</a:t>
            </a:r>
            <a:endParaRPr lang="en-US" sz="1200" dirty="0"/>
          </a:p>
        </p:txBody>
      </p:sp>
      <p:grpSp>
        <p:nvGrpSpPr>
          <p:cNvPr id="10" name="Group 9"/>
          <p:cNvGrpSpPr/>
          <p:nvPr/>
        </p:nvGrpSpPr>
        <p:grpSpPr>
          <a:xfrm>
            <a:off x="0" y="454610"/>
            <a:ext cx="5445239" cy="2450245"/>
            <a:chOff x="0" y="454610"/>
            <a:chExt cx="5445239" cy="2450245"/>
          </a:xfrm>
        </p:grpSpPr>
        <p:sp>
          <p:nvSpPr>
            <p:cNvPr id="15" name="Rectangle 14"/>
            <p:cNvSpPr/>
            <p:nvPr/>
          </p:nvSpPr>
          <p:spPr>
            <a:xfrm>
              <a:off x="2941480" y="491018"/>
              <a:ext cx="2279983" cy="584775"/>
            </a:xfrm>
            <a:prstGeom prst="rect">
              <a:avLst/>
            </a:prstGeom>
          </p:spPr>
          <p:txBody>
            <a:bodyPr wrap="square">
              <a:spAutoFit/>
            </a:bodyPr>
            <a:lstStyle/>
            <a:p>
              <a:pPr marL="0" lvl="1"/>
              <a:r>
                <a:rPr lang="en-US" sz="1600" b="1" i="1" dirty="0">
                  <a:solidFill>
                    <a:srgbClr val="FF0000"/>
                  </a:solidFill>
                </a:rPr>
                <a:t>Seneca Mill Falls along the Keuka Outlet trail</a:t>
              </a:r>
            </a:p>
          </p:txBody>
        </p:sp>
        <p:sp>
          <p:nvSpPr>
            <p:cNvPr id="16" name="Rectangle 15"/>
            <p:cNvSpPr/>
            <p:nvPr/>
          </p:nvSpPr>
          <p:spPr>
            <a:xfrm>
              <a:off x="66091" y="454610"/>
              <a:ext cx="2290129" cy="584775"/>
            </a:xfrm>
            <a:prstGeom prst="rect">
              <a:avLst/>
            </a:prstGeom>
          </p:spPr>
          <p:txBody>
            <a:bodyPr wrap="square">
              <a:spAutoFit/>
            </a:bodyPr>
            <a:lstStyle/>
            <a:p>
              <a:pPr marL="0" lvl="1"/>
              <a:r>
                <a:rPr lang="en-US" sz="1600" b="1" i="1" dirty="0">
                  <a:solidFill>
                    <a:srgbClr val="FF0000"/>
                  </a:solidFill>
                </a:rPr>
                <a:t>Cascade Mill Falls along the Keuka Outlet trail</a:t>
              </a:r>
            </a:p>
          </p:txBody>
        </p:sp>
        <p:pic>
          <p:nvPicPr>
            <p:cNvPr id="17" name="Picture 10" descr="http://falzguy.com/seneca-mill-fall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1267" y="1035280"/>
              <a:ext cx="2823972" cy="18695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http://bobbieswaterfalls.net/wp-content/uploads/wppa/886.jpg?ver=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35281"/>
              <a:ext cx="2492766" cy="18695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56985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878015" cy="369332"/>
          </a:xfrm>
          <a:prstGeom prst="rect">
            <a:avLst/>
          </a:prstGeom>
          <a:noFill/>
          <a:ln w="28575">
            <a:solidFill>
              <a:srgbClr val="0000FF"/>
            </a:solidFill>
          </a:ln>
        </p:spPr>
        <p:txBody>
          <a:bodyPr wrap="none" rtlCol="0">
            <a:spAutoFit/>
          </a:bodyPr>
          <a:lstStyle/>
          <a:p>
            <a:r>
              <a:rPr lang="en-US" b="1" dirty="0">
                <a:solidFill>
                  <a:srgbClr val="0000FF"/>
                </a:solidFill>
              </a:rPr>
              <a:t>Day 3 (continued)</a:t>
            </a:r>
            <a:endParaRPr lang="en-US" b="1" u="sng" dirty="0">
              <a:solidFill>
                <a:srgbClr val="0000FF"/>
              </a:solidFill>
            </a:endParaRPr>
          </a:p>
        </p:txBody>
      </p:sp>
      <p:sp>
        <p:nvSpPr>
          <p:cNvPr id="15" name="TextBox 14"/>
          <p:cNvSpPr txBox="1"/>
          <p:nvPr/>
        </p:nvSpPr>
        <p:spPr>
          <a:xfrm>
            <a:off x="0" y="345472"/>
            <a:ext cx="6001964" cy="369332"/>
          </a:xfrm>
          <a:prstGeom prst="rect">
            <a:avLst/>
          </a:prstGeom>
          <a:noFill/>
        </p:spPr>
        <p:txBody>
          <a:bodyPr wrap="none" rtlCol="0">
            <a:spAutoFit/>
          </a:bodyPr>
          <a:lstStyle/>
          <a:p>
            <a:r>
              <a:rPr lang="en-US" b="1" i="1" u="sng" dirty="0">
                <a:solidFill>
                  <a:srgbClr val="FF0000"/>
                </a:solidFill>
              </a:rPr>
              <a:t>Amish and Mennonite Communities</a:t>
            </a:r>
            <a:r>
              <a:rPr lang="en-US" b="1" i="1" dirty="0">
                <a:solidFill>
                  <a:srgbClr val="FF0000"/>
                </a:solidFill>
              </a:rPr>
              <a:t> </a:t>
            </a:r>
            <a:r>
              <a:rPr lang="en-US" dirty="0"/>
              <a:t>in the Finger Lakes region</a:t>
            </a:r>
          </a:p>
        </p:txBody>
      </p:sp>
      <p:pic>
        <p:nvPicPr>
          <p:cNvPr id="16" name="Picture 15"/>
          <p:cNvPicPr>
            <a:picLocks noChangeAspect="1"/>
          </p:cNvPicPr>
          <p:nvPr/>
        </p:nvPicPr>
        <p:blipFill>
          <a:blip r:embed="rId2"/>
          <a:stretch>
            <a:fillRect/>
          </a:stretch>
        </p:blipFill>
        <p:spPr>
          <a:xfrm>
            <a:off x="0" y="714804"/>
            <a:ext cx="4086225" cy="2657475"/>
          </a:xfrm>
          <a:prstGeom prst="rect">
            <a:avLst/>
          </a:prstGeom>
        </p:spPr>
      </p:pic>
      <p:sp>
        <p:nvSpPr>
          <p:cNvPr id="10" name="Rectangle 9"/>
          <p:cNvSpPr/>
          <p:nvPr/>
        </p:nvSpPr>
        <p:spPr>
          <a:xfrm>
            <a:off x="-1" y="3372279"/>
            <a:ext cx="7217665" cy="3400931"/>
          </a:xfrm>
          <a:prstGeom prst="rect">
            <a:avLst/>
          </a:prstGeom>
        </p:spPr>
        <p:txBody>
          <a:bodyPr wrap="square">
            <a:spAutoFit/>
          </a:bodyPr>
          <a:lstStyle/>
          <a:p>
            <a:r>
              <a:rPr lang="en-US" sz="1200" dirty="0">
                <a:solidFill>
                  <a:srgbClr val="585858"/>
                </a:solidFill>
                <a:latin typeface="Geneva"/>
              </a:rPr>
              <a:t>Looking for some place to travel where you can enjoy real life culture with individuals? Look no further than </a:t>
            </a:r>
            <a:r>
              <a:rPr lang="en-US" sz="1200" b="1" i="1" u="sng" dirty="0">
                <a:solidFill>
                  <a:srgbClr val="FF0000"/>
                </a:solidFill>
                <a:latin typeface="Geneva"/>
              </a:rPr>
              <a:t>Penn Yan</a:t>
            </a:r>
            <a:r>
              <a:rPr lang="en-US" sz="1200" dirty="0">
                <a:solidFill>
                  <a:srgbClr val="585858"/>
                </a:solidFill>
                <a:latin typeface="Geneva"/>
              </a:rPr>
              <a:t>, a small town in the heart of the Finger Lakes that is home to a large population of Mennonites and Amish. If you have never been around Mennonites or Amish, I strongly encourage you to come and explore their unique ways of life. </a:t>
            </a:r>
            <a:br>
              <a:rPr lang="en-US" sz="1200" dirty="0">
                <a:solidFill>
                  <a:srgbClr val="585858"/>
                </a:solidFill>
                <a:latin typeface="Geneva"/>
              </a:rPr>
            </a:br>
            <a:r>
              <a:rPr lang="en-US" sz="1200" dirty="0">
                <a:solidFill>
                  <a:srgbClr val="585858"/>
                </a:solidFill>
                <a:latin typeface="Geneva"/>
              </a:rPr>
              <a:t>     Mennonites and Amish are religious individuals who have extremely strong beliefs and practices. They typically have large families that involve the male children working on the farm and the female children working inside doing household chores. One of these chores includes making clothing for their family; Mennonites and Amish have stern dress codes. These children also attend a one room private school; however, they only go to school until they have completed eighth grade. Mennonites and Amish believe that technology can weaken their family structure; therefore they choose not to use electricity, televisions, automobiles, telephones and more. As you can see, they live a much different lifestyle without many of the conveniences we take for granted today.  </a:t>
            </a:r>
            <a:br>
              <a:rPr lang="en-US" sz="1200" dirty="0">
                <a:solidFill>
                  <a:srgbClr val="585858"/>
                </a:solidFill>
                <a:latin typeface="Geneva"/>
              </a:rPr>
            </a:br>
            <a:r>
              <a:rPr lang="en-US" sz="1200" dirty="0">
                <a:solidFill>
                  <a:srgbClr val="585858"/>
                </a:solidFill>
                <a:latin typeface="Geneva"/>
              </a:rPr>
              <a:t>     By simply driving through Penn Yan it is clear to visitors that this is partially a Mennonite and Amish town. It is hard to drive down the road without seeing a horse and buggy or a Mennonite or Amish individual on their bicycle. Throughout Penn Yan there are horse and buggy signs, and some stores even have horse and buggy only parking. Once you get out onto country roads, you’ll find many Mennonites and Amish houses and schools, along with considerable amounts of farm land.</a:t>
            </a:r>
          </a:p>
          <a:p>
            <a:r>
              <a:rPr lang="en-US" sz="1100" dirty="0">
                <a:solidFill>
                  <a:srgbClr val="585858"/>
                </a:solidFill>
                <a:latin typeface="Geneva"/>
                <a:hlinkClick r:id="rId3"/>
              </a:rPr>
              <a:t>http://www.fingerlakes.org/latest-news-information/blog/stories-from-our-staff/ethno-tourism</a:t>
            </a:r>
            <a:r>
              <a:rPr lang="en-US" sz="1100" dirty="0">
                <a:solidFill>
                  <a:srgbClr val="585858"/>
                </a:solidFill>
                <a:latin typeface="Geneva"/>
              </a:rPr>
              <a:t> </a:t>
            </a:r>
            <a:endParaRPr lang="en-US" sz="1200" dirty="0"/>
          </a:p>
        </p:txBody>
      </p:sp>
      <p:grpSp>
        <p:nvGrpSpPr>
          <p:cNvPr id="4" name="Group 3"/>
          <p:cNvGrpSpPr/>
          <p:nvPr/>
        </p:nvGrpSpPr>
        <p:grpSpPr>
          <a:xfrm>
            <a:off x="10195559" y="4733499"/>
            <a:ext cx="1996441" cy="2057358"/>
            <a:chOff x="10195559" y="4733499"/>
            <a:chExt cx="1996441" cy="2057358"/>
          </a:xfrm>
        </p:grpSpPr>
        <p:pic>
          <p:nvPicPr>
            <p:cNvPr id="2050" name="Picture 2" descr="http://www.keukacandyemporium.com/uploads/2/9/7/8/29780649/1359857035_orig.png"/>
            <p:cNvPicPr>
              <a:picLocks noChangeAspect="1" noChangeArrowheads="1"/>
            </p:cNvPicPr>
            <p:nvPr/>
          </p:nvPicPr>
          <p:blipFill rotWithShape="1">
            <a:blip r:embed="rId4">
              <a:extLst>
                <a:ext uri="{28A0092B-C50C-407E-A947-70E740481C1C}">
                  <a14:useLocalDpi xmlns:a14="http://schemas.microsoft.com/office/drawing/2010/main" val="0"/>
                </a:ext>
              </a:extLst>
            </a:blip>
            <a:srcRect l="5386" r="4920"/>
            <a:stretch/>
          </p:blipFill>
          <p:spPr bwMode="auto">
            <a:xfrm>
              <a:off x="10195559" y="4733499"/>
              <a:ext cx="1792225" cy="150872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0264869" y="6329192"/>
              <a:ext cx="1927131" cy="461665"/>
            </a:xfrm>
            <a:prstGeom prst="rect">
              <a:avLst/>
            </a:prstGeom>
          </p:spPr>
          <p:txBody>
            <a:bodyPr wrap="none">
              <a:spAutoFit/>
            </a:bodyPr>
            <a:lstStyle/>
            <a:p>
              <a:r>
                <a:rPr lang="en-US" sz="1200" dirty="0">
                  <a:solidFill>
                    <a:srgbClr val="585858"/>
                  </a:solidFill>
                  <a:latin typeface="Geneva"/>
                </a:rPr>
                <a:t>17 Main St, Penn Yan</a:t>
              </a:r>
            </a:p>
            <a:p>
              <a:r>
                <a:rPr lang="en-US" sz="1200" dirty="0">
                  <a:solidFill>
                    <a:srgbClr val="585858"/>
                  </a:solidFill>
                  <a:latin typeface="Geneva"/>
                </a:rPr>
                <a:t>(nuts and ice cream, too!)</a:t>
              </a:r>
              <a:endParaRPr lang="en-US" sz="1200" dirty="0"/>
            </a:p>
          </p:txBody>
        </p:sp>
      </p:grpSp>
      <p:sp>
        <p:nvSpPr>
          <p:cNvPr id="3" name="Rectangle 2"/>
          <p:cNvSpPr/>
          <p:nvPr/>
        </p:nvSpPr>
        <p:spPr>
          <a:xfrm>
            <a:off x="7418832" y="5638943"/>
            <a:ext cx="2575560" cy="1015663"/>
          </a:xfrm>
          <a:prstGeom prst="rect">
            <a:avLst/>
          </a:prstGeom>
        </p:spPr>
        <p:txBody>
          <a:bodyPr wrap="square">
            <a:spAutoFit/>
          </a:bodyPr>
          <a:lstStyle/>
          <a:p>
            <a:r>
              <a:rPr lang="nb-NO" sz="1200" b="1" dirty="0">
                <a:solidFill>
                  <a:srgbClr val="333333"/>
                </a:solidFill>
                <a:latin typeface="inherit"/>
              </a:rPr>
              <a:t>Top of the Lake Restaurant</a:t>
            </a:r>
          </a:p>
          <a:p>
            <a:r>
              <a:rPr lang="nb-NO" sz="1200" b="1" dirty="0">
                <a:solidFill>
                  <a:srgbClr val="333333"/>
                </a:solidFill>
                <a:latin typeface="inherit"/>
              </a:rPr>
              <a:t>301 Lake St</a:t>
            </a:r>
            <a:br>
              <a:rPr lang="nb-NO" sz="1200" b="1" dirty="0">
                <a:solidFill>
                  <a:srgbClr val="333333"/>
                </a:solidFill>
                <a:latin typeface="inherit"/>
              </a:rPr>
            </a:br>
            <a:r>
              <a:rPr lang="nb-NO" sz="1200" b="1" dirty="0">
                <a:solidFill>
                  <a:srgbClr val="333333"/>
                </a:solidFill>
                <a:latin typeface="inherit"/>
              </a:rPr>
              <a:t>Penn Yan, NY 14527</a:t>
            </a:r>
          </a:p>
          <a:p>
            <a:r>
              <a:rPr lang="nb-NO" sz="1200" b="1" dirty="0">
                <a:solidFill>
                  <a:srgbClr val="333333"/>
                </a:solidFill>
                <a:latin typeface="inherit"/>
              </a:rPr>
              <a:t>Open daily 11am – 9pm</a:t>
            </a:r>
          </a:p>
          <a:p>
            <a:r>
              <a:rPr lang="nb-NO" sz="1200" b="1" dirty="0">
                <a:solidFill>
                  <a:srgbClr val="333333"/>
                </a:solidFill>
                <a:latin typeface="inherit"/>
              </a:rPr>
              <a:t>(wonderful view of Lake Seneca)</a:t>
            </a:r>
            <a:endParaRPr lang="en-US" sz="1200" dirty="0"/>
          </a:p>
        </p:txBody>
      </p:sp>
      <p:pic>
        <p:nvPicPr>
          <p:cNvPr id="5" name="Picture 4"/>
          <p:cNvPicPr>
            <a:picLocks noChangeAspect="1"/>
          </p:cNvPicPr>
          <p:nvPr/>
        </p:nvPicPr>
        <p:blipFill>
          <a:blip r:embed="rId5"/>
          <a:stretch>
            <a:fillRect/>
          </a:stretch>
        </p:blipFill>
        <p:spPr>
          <a:xfrm>
            <a:off x="9244585" y="0"/>
            <a:ext cx="2947416" cy="4760235"/>
          </a:xfrm>
          <a:prstGeom prst="rect">
            <a:avLst/>
          </a:prstGeom>
          <a:ln w="28575">
            <a:solidFill>
              <a:srgbClr val="FF0000"/>
            </a:solidFill>
          </a:ln>
        </p:spPr>
      </p:pic>
      <p:sp>
        <p:nvSpPr>
          <p:cNvPr id="12" name="Rectangle 11"/>
          <p:cNvSpPr/>
          <p:nvPr/>
        </p:nvSpPr>
        <p:spPr>
          <a:xfrm>
            <a:off x="4331719" y="2900220"/>
            <a:ext cx="4288406" cy="461665"/>
          </a:xfrm>
          <a:prstGeom prst="rect">
            <a:avLst/>
          </a:prstGeom>
        </p:spPr>
        <p:txBody>
          <a:bodyPr wrap="square">
            <a:spAutoFit/>
          </a:bodyPr>
          <a:lstStyle/>
          <a:p>
            <a:r>
              <a:rPr lang="en-US" sz="1200" dirty="0">
                <a:solidFill>
                  <a:srgbClr val="454545"/>
                </a:solidFill>
                <a:latin typeface="Helvetica Neue"/>
              </a:rPr>
              <a:t>Stop at </a:t>
            </a:r>
            <a:r>
              <a:rPr lang="en-US" sz="1200" b="1" i="1" dirty="0">
                <a:solidFill>
                  <a:srgbClr val="454545"/>
                </a:solidFill>
                <a:latin typeface="Helvetica Neue"/>
              </a:rPr>
              <a:t>Hollow Creek Groceries </a:t>
            </a:r>
            <a:r>
              <a:rPr lang="en-US" sz="1200" dirty="0">
                <a:solidFill>
                  <a:srgbClr val="454545"/>
                </a:solidFill>
                <a:latin typeface="Helvetica Neue"/>
              </a:rPr>
              <a:t>in Seneca Falls to see what a small Amish grocery store is like. </a:t>
            </a:r>
            <a:endParaRPr lang="en-US" sz="1200" dirty="0"/>
          </a:p>
        </p:txBody>
      </p:sp>
      <p:pic>
        <p:nvPicPr>
          <p:cNvPr id="13" name="Picture 2" descr="Amish grocery store Seneca Falls N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1719" y="714804"/>
            <a:ext cx="4155056" cy="218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485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5254772" cy="923330"/>
          </a:xfrm>
          <a:prstGeom prst="rect">
            <a:avLst/>
          </a:prstGeom>
          <a:noFill/>
          <a:ln w="28575">
            <a:solidFill>
              <a:srgbClr val="0000FF"/>
            </a:solidFill>
          </a:ln>
        </p:spPr>
        <p:txBody>
          <a:bodyPr wrap="none" rtlCol="0">
            <a:spAutoFit/>
          </a:bodyPr>
          <a:lstStyle/>
          <a:p>
            <a:r>
              <a:rPr lang="en-US" b="1" dirty="0">
                <a:solidFill>
                  <a:srgbClr val="0000FF"/>
                </a:solidFill>
              </a:rPr>
              <a:t>Day 4 (Fri, Aug 5) – </a:t>
            </a:r>
            <a:r>
              <a:rPr lang="en-US" b="1" u="sng" dirty="0">
                <a:solidFill>
                  <a:srgbClr val="0000FF"/>
                </a:solidFill>
              </a:rPr>
              <a:t>Cycle around Canandaigua Lake</a:t>
            </a:r>
          </a:p>
          <a:p>
            <a:r>
              <a:rPr lang="en-US" dirty="0"/>
              <a:t>Keuka State Park Campground and back – 71.4 miles</a:t>
            </a:r>
          </a:p>
          <a:p>
            <a:r>
              <a:rPr lang="en-US" b="1" i="1" dirty="0">
                <a:solidFill>
                  <a:srgbClr val="00B050"/>
                </a:solidFill>
              </a:rPr>
              <a:t>Unloaded ride</a:t>
            </a:r>
          </a:p>
        </p:txBody>
      </p:sp>
      <p:sp>
        <p:nvSpPr>
          <p:cNvPr id="6" name="Rectangle 5"/>
          <p:cNvSpPr/>
          <p:nvPr/>
        </p:nvSpPr>
        <p:spPr>
          <a:xfrm>
            <a:off x="-1" y="923329"/>
            <a:ext cx="7021197" cy="3108543"/>
          </a:xfrm>
          <a:prstGeom prst="rect">
            <a:avLst/>
          </a:prstGeom>
        </p:spPr>
        <p:txBody>
          <a:bodyPr wrap="square">
            <a:spAutoFit/>
          </a:bodyPr>
          <a:lstStyle/>
          <a:p>
            <a:r>
              <a:rPr lang="en-US" sz="1400" dirty="0"/>
              <a:t>Get ready for 2 days of unloaded riding as we camp at Keuka Lake State Park for 3 nights.  We will do loop rides to and from the campground on Days 4 &amp; 5.  (Of course, you can also take a day off or do something different if you like. )  On Day 4 we will cycle around </a:t>
            </a:r>
            <a:r>
              <a:rPr lang="en-US" sz="1400" b="1" i="1" dirty="0"/>
              <a:t>Canandaigua Lake</a:t>
            </a:r>
            <a:r>
              <a:rPr lang="en-US" sz="1400" dirty="0"/>
              <a:t> unloaded.  Canandaigua Lake is 15 miles long and 1.5 miles wide.  It is known for its water quality and is the source of water for the city of Canandaigua.  </a:t>
            </a:r>
          </a:p>
          <a:p>
            <a:r>
              <a:rPr lang="en-US" sz="1400" dirty="0"/>
              <a:t>The village of </a:t>
            </a:r>
            <a:r>
              <a:rPr lang="en-US" sz="1400" b="1" i="1" dirty="0"/>
              <a:t>Naples</a:t>
            </a:r>
            <a:r>
              <a:rPr lang="en-US" sz="1400" dirty="0"/>
              <a:t> is at the southern end of the lake.  Naples is know for great views of the lake and we will particularly stop at the </a:t>
            </a:r>
            <a:r>
              <a:rPr lang="en-US" sz="1400" b="1" i="1" dirty="0"/>
              <a:t>South Bristol Overlook</a:t>
            </a:r>
            <a:r>
              <a:rPr lang="en-US" sz="1400" dirty="0"/>
              <a:t> on County Road 12.   We will leave Naples and cycle up the west side of the lake and be treated to many nice views of the lake.  </a:t>
            </a:r>
            <a:r>
              <a:rPr lang="en-US" sz="1400" b="1" i="1" dirty="0"/>
              <a:t>Onanda Park </a:t>
            </a:r>
            <a:r>
              <a:rPr lang="en-US" sz="1400" dirty="0"/>
              <a:t>offers nice views of the lake and features hiking trails with some gorges and waterfalls (not huge).</a:t>
            </a:r>
          </a:p>
          <a:p>
            <a:r>
              <a:rPr lang="en-US" sz="1400" dirty="0"/>
              <a:t>We will stop for lunch in the city of Canandaigua, take a walk on the </a:t>
            </a:r>
            <a:r>
              <a:rPr lang="en-US" sz="1400" b="1" i="1" dirty="0"/>
              <a:t>City Pier </a:t>
            </a:r>
            <a:r>
              <a:rPr lang="en-US" sz="1400" dirty="0"/>
              <a:t>for a great view of the lake, and may take time to visit some sites.</a:t>
            </a:r>
          </a:p>
          <a:p>
            <a:r>
              <a:rPr lang="en-US" sz="1400" dirty="0"/>
              <a:t>After lunch we will cycle down the east side of the lake before cutting across to Keuka Lake State Park.</a:t>
            </a:r>
          </a:p>
        </p:txBody>
      </p:sp>
      <p:pic>
        <p:nvPicPr>
          <p:cNvPr id="18" name="Picture 17"/>
          <p:cNvPicPr>
            <a:picLocks noChangeAspect="1"/>
          </p:cNvPicPr>
          <p:nvPr/>
        </p:nvPicPr>
        <p:blipFill>
          <a:blip r:embed="rId2"/>
          <a:stretch>
            <a:fillRect/>
          </a:stretch>
        </p:blipFill>
        <p:spPr>
          <a:xfrm>
            <a:off x="7062501" y="1"/>
            <a:ext cx="5088194" cy="6858000"/>
          </a:xfrm>
          <a:prstGeom prst="rect">
            <a:avLst/>
          </a:prstGeom>
        </p:spPr>
      </p:pic>
      <p:sp>
        <p:nvSpPr>
          <p:cNvPr id="15" name="Rectangle 14"/>
          <p:cNvSpPr/>
          <p:nvPr/>
        </p:nvSpPr>
        <p:spPr>
          <a:xfrm>
            <a:off x="7756366" y="1723549"/>
            <a:ext cx="696023" cy="461665"/>
          </a:xfrm>
          <a:prstGeom prst="rect">
            <a:avLst/>
          </a:prstGeom>
          <a:solidFill>
            <a:schemeClr val="bg1"/>
          </a:solidFill>
          <a:ln w="28575">
            <a:solidFill>
              <a:srgbClr val="FF0000"/>
            </a:solidFill>
          </a:ln>
        </p:spPr>
        <p:txBody>
          <a:bodyPr wrap="none">
            <a:spAutoFit/>
          </a:bodyPr>
          <a:lstStyle/>
          <a:p>
            <a:pPr algn="ctr"/>
            <a:r>
              <a:rPr lang="en-US" sz="1200" b="1" i="1" dirty="0">
                <a:solidFill>
                  <a:srgbClr val="FF0000"/>
                </a:solidFill>
              </a:rPr>
              <a:t>Onanda</a:t>
            </a:r>
          </a:p>
          <a:p>
            <a:pPr algn="ctr"/>
            <a:r>
              <a:rPr lang="en-US" sz="1200" b="1" i="1" dirty="0">
                <a:solidFill>
                  <a:srgbClr val="FF0000"/>
                </a:solidFill>
              </a:rPr>
              <a:t>Park</a:t>
            </a:r>
          </a:p>
        </p:txBody>
      </p:sp>
      <p:sp>
        <p:nvSpPr>
          <p:cNvPr id="19" name="Rectangle 18"/>
          <p:cNvSpPr/>
          <p:nvPr/>
        </p:nvSpPr>
        <p:spPr>
          <a:xfrm>
            <a:off x="11289445" y="5242172"/>
            <a:ext cx="902555" cy="461665"/>
          </a:xfrm>
          <a:prstGeom prst="rect">
            <a:avLst/>
          </a:prstGeom>
          <a:solidFill>
            <a:schemeClr val="bg1"/>
          </a:solidFill>
          <a:ln w="28575">
            <a:solidFill>
              <a:srgbClr val="FF0000"/>
            </a:solidFill>
          </a:ln>
        </p:spPr>
        <p:txBody>
          <a:bodyPr wrap="none">
            <a:spAutoFit/>
          </a:bodyPr>
          <a:lstStyle/>
          <a:p>
            <a:pPr algn="ctr"/>
            <a:r>
              <a:rPr lang="en-US" sz="1200" b="1" i="1" dirty="0">
                <a:solidFill>
                  <a:srgbClr val="FF0000"/>
                </a:solidFill>
              </a:rPr>
              <a:t>Keuka Lake</a:t>
            </a:r>
          </a:p>
          <a:p>
            <a:pPr algn="ctr"/>
            <a:r>
              <a:rPr lang="en-US" sz="1200" b="1" i="1" dirty="0">
                <a:solidFill>
                  <a:srgbClr val="FF0000"/>
                </a:solidFill>
              </a:rPr>
              <a:t>State Park</a:t>
            </a:r>
          </a:p>
        </p:txBody>
      </p:sp>
      <p:cxnSp>
        <p:nvCxnSpPr>
          <p:cNvPr id="22" name="Straight Arrow Connector 21"/>
          <p:cNvCxnSpPr/>
          <p:nvPr/>
        </p:nvCxnSpPr>
        <p:spPr>
          <a:xfrm>
            <a:off x="8452391" y="2187660"/>
            <a:ext cx="307561" cy="1532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8606171" y="0"/>
            <a:ext cx="757285" cy="2194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Arrow Connector 24"/>
          <p:cNvCxnSpPr>
            <a:stCxn id="19" idx="2"/>
          </p:cNvCxnSpPr>
          <p:nvPr/>
        </p:nvCxnSpPr>
        <p:spPr>
          <a:xfrm>
            <a:off x="11740723" y="5703837"/>
            <a:ext cx="152400" cy="10025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346443" y="5856236"/>
            <a:ext cx="409924" cy="270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http://res.cloudinary.com/simpleview/image/upload/crm/fingerlakesvc/onanda-park-canandaigua-beach-lake-view_de3bba70-5056-b3a8-495af71d3725a7dc.jpg"/>
          <p:cNvPicPr>
            <a:picLocks noChangeAspect="1" noChangeArrowheads="1"/>
          </p:cNvPicPr>
          <p:nvPr/>
        </p:nvPicPr>
        <p:blipFill rotWithShape="1">
          <a:blip r:embed="rId3">
            <a:extLst>
              <a:ext uri="{28A0092B-C50C-407E-A947-70E740481C1C}">
                <a14:useLocalDpi xmlns:a14="http://schemas.microsoft.com/office/drawing/2010/main" val="0"/>
              </a:ext>
            </a:extLst>
          </a:blip>
          <a:srcRect t="29654"/>
          <a:stretch/>
        </p:blipFill>
        <p:spPr bwMode="auto">
          <a:xfrm>
            <a:off x="9602" y="4031872"/>
            <a:ext cx="6175729" cy="253604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1273190" y="6577246"/>
            <a:ext cx="3136180" cy="276999"/>
          </a:xfrm>
          <a:prstGeom prst="rect">
            <a:avLst/>
          </a:prstGeom>
        </p:spPr>
        <p:txBody>
          <a:bodyPr wrap="none">
            <a:spAutoFit/>
          </a:bodyPr>
          <a:lstStyle/>
          <a:p>
            <a:r>
              <a:rPr lang="en-US" sz="1200" b="1" i="1" dirty="0"/>
              <a:t>View of Canandaigua Lake from Onanda Park </a:t>
            </a:r>
            <a:endParaRPr lang="en-US" sz="1200" dirty="0"/>
          </a:p>
        </p:txBody>
      </p:sp>
    </p:spTree>
    <p:extLst>
      <p:ext uri="{BB962C8B-B14F-4D97-AF65-F5344CB8AC3E}">
        <p14:creationId xmlns:p14="http://schemas.microsoft.com/office/powerpoint/2010/main" val="1175328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878015" cy="369332"/>
          </a:xfrm>
          <a:prstGeom prst="rect">
            <a:avLst/>
          </a:prstGeom>
          <a:noFill/>
          <a:ln w="28575">
            <a:solidFill>
              <a:srgbClr val="0000FF"/>
            </a:solidFill>
          </a:ln>
        </p:spPr>
        <p:txBody>
          <a:bodyPr wrap="none" rtlCol="0">
            <a:spAutoFit/>
          </a:bodyPr>
          <a:lstStyle/>
          <a:p>
            <a:r>
              <a:rPr lang="en-US" b="1" dirty="0">
                <a:solidFill>
                  <a:srgbClr val="0000FF"/>
                </a:solidFill>
              </a:rPr>
              <a:t>Day 4 (continued)</a:t>
            </a:r>
            <a:endParaRPr lang="en-US" b="1" u="sng" dirty="0">
              <a:solidFill>
                <a:srgbClr val="0000FF"/>
              </a:solidFill>
            </a:endParaRPr>
          </a:p>
        </p:txBody>
      </p:sp>
      <p:sp>
        <p:nvSpPr>
          <p:cNvPr id="3" name="Rectangle 2"/>
          <p:cNvSpPr/>
          <p:nvPr/>
        </p:nvSpPr>
        <p:spPr>
          <a:xfrm>
            <a:off x="0" y="2524300"/>
            <a:ext cx="5915608" cy="1169551"/>
          </a:xfrm>
          <a:prstGeom prst="rect">
            <a:avLst/>
          </a:prstGeom>
        </p:spPr>
        <p:txBody>
          <a:bodyPr wrap="square">
            <a:spAutoFit/>
          </a:bodyPr>
          <a:lstStyle/>
          <a:p>
            <a:r>
              <a:rPr lang="en-US" sz="1400" b="1" i="1" u="sng" dirty="0">
                <a:solidFill>
                  <a:srgbClr val="282828"/>
                </a:solidFill>
                <a:latin typeface="News Cycle"/>
              </a:rPr>
              <a:t>Monica’s Pies </a:t>
            </a:r>
            <a:r>
              <a:rPr lang="en-US" sz="1400" dirty="0">
                <a:solidFill>
                  <a:srgbClr val="282828"/>
                </a:solidFill>
                <a:latin typeface="News Cycle"/>
              </a:rPr>
              <a:t>- Monica is one of many grape pie makers in the area, but unlike the other pie makers, her grape pies are available at her pie shop year round. Monica makes all kinds of jams, jellies, conserves with seasonal and holiday specialties, including a vast array of.. </a:t>
            </a:r>
            <a:br>
              <a:rPr lang="en-US" sz="1400" dirty="0"/>
            </a:br>
            <a:r>
              <a:rPr lang="en-US" sz="1400" b="1" dirty="0">
                <a:solidFill>
                  <a:srgbClr val="282828"/>
                </a:solidFill>
                <a:latin typeface="News Cycle"/>
              </a:rPr>
              <a:t>Address: </a:t>
            </a:r>
            <a:r>
              <a:rPr lang="en-US" sz="1400" dirty="0">
                <a:solidFill>
                  <a:srgbClr val="282828"/>
                </a:solidFill>
                <a:latin typeface="News Cycle"/>
              </a:rPr>
              <a:t>7599 Route 21 </a:t>
            </a:r>
            <a:r>
              <a:rPr lang="en-US" sz="1400" b="1" i="1" dirty="0">
                <a:solidFill>
                  <a:srgbClr val="FF0000"/>
                </a:solidFill>
                <a:latin typeface="News Cycle"/>
              </a:rPr>
              <a:t>Naples</a:t>
            </a:r>
            <a:r>
              <a:rPr lang="en-US" sz="1400" dirty="0">
                <a:solidFill>
                  <a:srgbClr val="282828"/>
                </a:solidFill>
                <a:latin typeface="News Cycle"/>
              </a:rPr>
              <a:t> NY 14512</a:t>
            </a:r>
            <a:endParaRPr lang="en-US" sz="1400" dirty="0"/>
          </a:p>
        </p:txBody>
      </p:sp>
      <p:pic>
        <p:nvPicPr>
          <p:cNvPr id="4" name="Picture 3"/>
          <p:cNvPicPr>
            <a:picLocks noChangeAspect="1"/>
          </p:cNvPicPr>
          <p:nvPr/>
        </p:nvPicPr>
        <p:blipFill rotWithShape="1">
          <a:blip r:embed="rId2"/>
          <a:srcRect l="3295" t="3776" r="4194" b="10795"/>
          <a:stretch/>
        </p:blipFill>
        <p:spPr>
          <a:xfrm>
            <a:off x="1093408" y="566823"/>
            <a:ext cx="2824095" cy="1957477"/>
          </a:xfrm>
          <a:prstGeom prst="rect">
            <a:avLst/>
          </a:prstGeom>
        </p:spPr>
      </p:pic>
      <p:sp>
        <p:nvSpPr>
          <p:cNvPr id="5" name="Rectangle 4"/>
          <p:cNvSpPr/>
          <p:nvPr/>
        </p:nvSpPr>
        <p:spPr>
          <a:xfrm>
            <a:off x="0" y="5507117"/>
            <a:ext cx="7016620" cy="1384995"/>
          </a:xfrm>
          <a:prstGeom prst="rect">
            <a:avLst/>
          </a:prstGeom>
        </p:spPr>
        <p:txBody>
          <a:bodyPr wrap="square">
            <a:spAutoFit/>
          </a:bodyPr>
          <a:lstStyle/>
          <a:p>
            <a:r>
              <a:rPr lang="en-US" sz="1400" b="1" u="sng" cap="all" dirty="0"/>
              <a:t>WOHLSCHLEGEL'S NAPLES MAPLE FARM</a:t>
            </a:r>
          </a:p>
          <a:p>
            <a:r>
              <a:rPr lang="en-US" sz="1400" dirty="0">
                <a:solidFill>
                  <a:srgbClr val="282828"/>
                </a:solidFill>
                <a:latin typeface="News Cycle"/>
              </a:rPr>
              <a:t>Our family run maple farm produces the finest quality maple products from our certified tree farm. Our glacial soils paired with our state of the art maple process provide a unique maple flavor which bodes well for our </a:t>
            </a:r>
            <a:r>
              <a:rPr lang="en-US" sz="1400" dirty="0" err="1">
                <a:solidFill>
                  <a:srgbClr val="282828"/>
                </a:solidFill>
                <a:latin typeface="News Cycle"/>
              </a:rPr>
              <a:t>moxilicious</a:t>
            </a:r>
            <a:r>
              <a:rPr lang="en-US" sz="1400" dirty="0">
                <a:solidFill>
                  <a:srgbClr val="282828"/>
                </a:solidFill>
                <a:latin typeface="News Cycle"/>
              </a:rPr>
              <a:t> gourmet maple products... </a:t>
            </a:r>
            <a:br>
              <a:rPr lang="en-US" sz="1400" dirty="0"/>
            </a:br>
            <a:r>
              <a:rPr lang="en-US" sz="1400" b="1" dirty="0">
                <a:solidFill>
                  <a:srgbClr val="282828"/>
                </a:solidFill>
                <a:latin typeface="News Cycle"/>
              </a:rPr>
              <a:t>Address: </a:t>
            </a:r>
            <a:r>
              <a:rPr lang="en-US" sz="1400" dirty="0">
                <a:solidFill>
                  <a:srgbClr val="282828"/>
                </a:solidFill>
                <a:latin typeface="News Cycle"/>
              </a:rPr>
              <a:t>8064 Coates Rd </a:t>
            </a:r>
            <a:r>
              <a:rPr lang="en-US" sz="1400" b="1" i="1" dirty="0">
                <a:solidFill>
                  <a:srgbClr val="FF0000"/>
                </a:solidFill>
                <a:latin typeface="News Cycle"/>
              </a:rPr>
              <a:t>Naples</a:t>
            </a:r>
            <a:r>
              <a:rPr lang="en-US" sz="1400" dirty="0">
                <a:solidFill>
                  <a:srgbClr val="282828"/>
                </a:solidFill>
                <a:latin typeface="News Cycle"/>
              </a:rPr>
              <a:t> NY 14512 </a:t>
            </a:r>
            <a:br>
              <a:rPr lang="en-US" sz="1400" dirty="0"/>
            </a:br>
            <a:r>
              <a:rPr lang="en-US" sz="1400" b="1" dirty="0">
                <a:solidFill>
                  <a:srgbClr val="282828"/>
                </a:solidFill>
                <a:latin typeface="News Cycle"/>
              </a:rPr>
              <a:t>Phone:</a:t>
            </a:r>
            <a:r>
              <a:rPr lang="en-US" sz="1400" dirty="0">
                <a:solidFill>
                  <a:srgbClr val="282828"/>
                </a:solidFill>
                <a:latin typeface="News Cycle"/>
              </a:rPr>
              <a:t> 585-775-7770</a:t>
            </a:r>
            <a:endParaRPr lang="en-US" sz="1400" dirty="0"/>
          </a:p>
        </p:txBody>
      </p:sp>
      <p:pic>
        <p:nvPicPr>
          <p:cNvPr id="3074" name="Picture 2" descr="http://www.naplesvalleyny.com/sites/default/files/styles/large/public/business_listing/maple_farm_0.jpg?itok=NKRNvey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727" y="3836812"/>
            <a:ext cx="2505456" cy="16703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15608" y="1862251"/>
            <a:ext cx="6276392" cy="1384995"/>
          </a:xfrm>
          <a:prstGeom prst="rect">
            <a:avLst/>
          </a:prstGeom>
        </p:spPr>
        <p:txBody>
          <a:bodyPr wrap="square">
            <a:spAutoFit/>
          </a:bodyPr>
          <a:lstStyle/>
          <a:p>
            <a:r>
              <a:rPr lang="en-US" sz="1400" dirty="0">
                <a:solidFill>
                  <a:srgbClr val="003333"/>
                </a:solidFill>
                <a:latin typeface="Lato"/>
              </a:rPr>
              <a:t>To find the </a:t>
            </a:r>
            <a:r>
              <a:rPr lang="en-US" sz="1400" b="1" i="1" u="sng" dirty="0">
                <a:solidFill>
                  <a:srgbClr val="FF0000"/>
                </a:solidFill>
                <a:latin typeface="Lato"/>
              </a:rPr>
              <a:t>County Road 12 Overlook</a:t>
            </a:r>
            <a:r>
              <a:rPr lang="en-US" sz="1400" dirty="0">
                <a:solidFill>
                  <a:srgbClr val="003333"/>
                </a:solidFill>
                <a:latin typeface="Lato"/>
              </a:rPr>
              <a:t>, take Route 21 south out of Canandaigua and head to </a:t>
            </a:r>
            <a:r>
              <a:rPr lang="en-US" sz="1400" b="1" i="1" dirty="0">
                <a:solidFill>
                  <a:srgbClr val="003333"/>
                </a:solidFill>
                <a:latin typeface="Lato"/>
              </a:rPr>
              <a:t>Naples</a:t>
            </a:r>
            <a:r>
              <a:rPr lang="en-US" sz="1400" dirty="0">
                <a:solidFill>
                  <a:srgbClr val="003333"/>
                </a:solidFill>
                <a:latin typeface="Lato"/>
              </a:rPr>
              <a:t>. Just before entering the Village of Naples (and just a little past Monica’s Pies) is the right turn onto County Road 12. It’s a sharp hairpin turn up the hill so watch for the signs carefully. About a half mile or so up the hill you’ll come to the overlook. You’ll know when you get there, you can’t miss it!</a:t>
            </a:r>
            <a:endParaRPr lang="en-US" sz="1400" dirty="0"/>
          </a:p>
        </p:txBody>
      </p:sp>
      <p:pic>
        <p:nvPicPr>
          <p:cNvPr id="8" name="Picture 2" descr="https://scontent-atl3-1.xx.fbcdn.net/v/t1.0-9/13226939_10153395212597504_3695863760036833711_n.jpg?oh=cea0dec4af0b98c4ad725ae3523b5542&amp;oe=57C3F4CC"/>
          <p:cNvPicPr>
            <a:picLocks noChangeAspect="1" noChangeArrowheads="1"/>
          </p:cNvPicPr>
          <p:nvPr/>
        </p:nvPicPr>
        <p:blipFill rotWithShape="1">
          <a:blip r:embed="rId4">
            <a:extLst>
              <a:ext uri="{28A0092B-C50C-407E-A947-70E740481C1C}">
                <a14:useLocalDpi xmlns:a14="http://schemas.microsoft.com/office/drawing/2010/main" val="0"/>
              </a:ext>
            </a:extLst>
          </a:blip>
          <a:srcRect t="27586"/>
          <a:stretch/>
        </p:blipFill>
        <p:spPr bwMode="auto">
          <a:xfrm>
            <a:off x="6841368" y="0"/>
            <a:ext cx="4571873" cy="18622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913984" y="5537894"/>
            <a:ext cx="5278015" cy="1384995"/>
          </a:xfrm>
          <a:prstGeom prst="rect">
            <a:avLst/>
          </a:prstGeom>
        </p:spPr>
        <p:txBody>
          <a:bodyPr wrap="square">
            <a:spAutoFit/>
          </a:bodyPr>
          <a:lstStyle/>
          <a:p>
            <a:r>
              <a:rPr lang="en-US" sz="1400" dirty="0">
                <a:solidFill>
                  <a:srgbClr val="282828"/>
                </a:solidFill>
                <a:latin typeface="News Cycle"/>
              </a:rPr>
              <a:t>For 50 years, </a:t>
            </a:r>
            <a:r>
              <a:rPr lang="en-US" sz="1400" b="1" i="1" dirty="0">
                <a:solidFill>
                  <a:srgbClr val="FF0000"/>
                </a:solidFill>
                <a:latin typeface="News Cycle"/>
              </a:rPr>
              <a:t>Joseph's Wayside Market </a:t>
            </a:r>
            <a:r>
              <a:rPr lang="en-US" sz="1400" dirty="0">
                <a:solidFill>
                  <a:srgbClr val="282828"/>
                </a:solidFill>
                <a:latin typeface="News Cycle"/>
              </a:rPr>
              <a:t>has been one of the largest open air farm markets in the Finger Lakes Region. Joseph's has become a destination for tourists and natives alike. You'll find seasonal flowers/plants, fresh fruits &amp; vegetables, ... </a:t>
            </a:r>
            <a:br>
              <a:rPr lang="en-US" sz="1400" dirty="0"/>
            </a:br>
            <a:r>
              <a:rPr lang="en-US" sz="1400" b="1" dirty="0">
                <a:solidFill>
                  <a:srgbClr val="282828"/>
                </a:solidFill>
                <a:latin typeface="News Cycle"/>
              </a:rPr>
              <a:t>Address: </a:t>
            </a:r>
            <a:r>
              <a:rPr lang="en-US" sz="1400" dirty="0">
                <a:solidFill>
                  <a:srgbClr val="282828"/>
                </a:solidFill>
                <a:latin typeface="News Cycle"/>
              </a:rPr>
              <a:t>201 Main St, </a:t>
            </a:r>
            <a:r>
              <a:rPr lang="en-US" sz="1400" b="1" i="1" dirty="0">
                <a:solidFill>
                  <a:srgbClr val="FF0000"/>
                </a:solidFill>
                <a:latin typeface="News Cycle"/>
              </a:rPr>
              <a:t>Naples</a:t>
            </a:r>
            <a:r>
              <a:rPr lang="en-US" sz="1400" dirty="0">
                <a:solidFill>
                  <a:srgbClr val="282828"/>
                </a:solidFill>
                <a:latin typeface="News Cycle"/>
              </a:rPr>
              <a:t> NY 14512 </a:t>
            </a:r>
            <a:br>
              <a:rPr lang="en-US" sz="1400" dirty="0"/>
            </a:br>
            <a:r>
              <a:rPr lang="en-US" sz="1400" b="1" dirty="0">
                <a:solidFill>
                  <a:srgbClr val="282828"/>
                </a:solidFill>
                <a:latin typeface="News Cycle"/>
              </a:rPr>
              <a:t>Phone:</a:t>
            </a:r>
            <a:r>
              <a:rPr lang="en-US" sz="1400" dirty="0">
                <a:solidFill>
                  <a:srgbClr val="282828"/>
                </a:solidFill>
                <a:latin typeface="News Cycle"/>
              </a:rPr>
              <a:t> 585-374-2380</a:t>
            </a:r>
            <a:endParaRPr lang="en-US" sz="1400" dirty="0"/>
          </a:p>
        </p:txBody>
      </p:sp>
      <p:pic>
        <p:nvPicPr>
          <p:cNvPr id="3076" name="Picture 4" descr="http://www.naplesvalleyny.com/sites/default/files/styles/large/public/business_listing/josephs11.jpg?itok=Lpvg4_X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4359" y="3212993"/>
            <a:ext cx="2621282" cy="235915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680990" y="0"/>
            <a:ext cx="2464136" cy="307777"/>
          </a:xfrm>
          <a:prstGeom prst="rect">
            <a:avLst/>
          </a:prstGeom>
        </p:spPr>
        <p:txBody>
          <a:bodyPr wrap="none">
            <a:spAutoFit/>
          </a:bodyPr>
          <a:lstStyle/>
          <a:p>
            <a:r>
              <a:rPr lang="en-US" sz="1400" b="1" i="1" u="sng" dirty="0">
                <a:solidFill>
                  <a:srgbClr val="0000FF"/>
                </a:solidFill>
                <a:latin typeface="News Cycle"/>
              </a:rPr>
              <a:t>Sites near or in Naples, NY</a:t>
            </a:r>
            <a:endParaRPr lang="en-US" sz="1400" u="sng" dirty="0">
              <a:solidFill>
                <a:srgbClr val="0000FF"/>
              </a:solidFill>
            </a:endParaRPr>
          </a:p>
        </p:txBody>
      </p:sp>
    </p:spTree>
    <p:extLst>
      <p:ext uri="{BB962C8B-B14F-4D97-AF65-F5344CB8AC3E}">
        <p14:creationId xmlns:p14="http://schemas.microsoft.com/office/powerpoint/2010/main" val="2864412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878015" cy="369332"/>
          </a:xfrm>
          <a:prstGeom prst="rect">
            <a:avLst/>
          </a:prstGeom>
          <a:noFill/>
          <a:ln w="28575">
            <a:solidFill>
              <a:srgbClr val="0000FF"/>
            </a:solidFill>
          </a:ln>
        </p:spPr>
        <p:txBody>
          <a:bodyPr wrap="none" rtlCol="0">
            <a:spAutoFit/>
          </a:bodyPr>
          <a:lstStyle/>
          <a:p>
            <a:r>
              <a:rPr lang="en-US" b="1" dirty="0">
                <a:solidFill>
                  <a:srgbClr val="0000FF"/>
                </a:solidFill>
              </a:rPr>
              <a:t>Day 4 (continued)</a:t>
            </a:r>
            <a:endParaRPr lang="en-US" b="1" u="sng" dirty="0">
              <a:solidFill>
                <a:srgbClr val="0000FF"/>
              </a:solidFill>
            </a:endParaRPr>
          </a:p>
        </p:txBody>
      </p:sp>
      <p:sp>
        <p:nvSpPr>
          <p:cNvPr id="13" name="Rectangle 12"/>
          <p:cNvSpPr/>
          <p:nvPr/>
        </p:nvSpPr>
        <p:spPr>
          <a:xfrm>
            <a:off x="2680990" y="0"/>
            <a:ext cx="3098925" cy="307777"/>
          </a:xfrm>
          <a:prstGeom prst="rect">
            <a:avLst/>
          </a:prstGeom>
        </p:spPr>
        <p:txBody>
          <a:bodyPr wrap="none">
            <a:spAutoFit/>
          </a:bodyPr>
          <a:lstStyle/>
          <a:p>
            <a:r>
              <a:rPr lang="en-US" sz="1400" b="1" i="1" u="sng" dirty="0">
                <a:solidFill>
                  <a:srgbClr val="0000FF"/>
                </a:solidFill>
                <a:latin typeface="News Cycle"/>
              </a:rPr>
              <a:t>Sites near or in Canandaigua, NY</a:t>
            </a:r>
            <a:endParaRPr lang="en-US" sz="1400" u="sng" dirty="0">
              <a:solidFill>
                <a:srgbClr val="0000FF"/>
              </a:solidFill>
            </a:endParaRPr>
          </a:p>
        </p:txBody>
      </p:sp>
      <p:sp>
        <p:nvSpPr>
          <p:cNvPr id="14" name="Rectangle 13"/>
          <p:cNvSpPr/>
          <p:nvPr/>
        </p:nvSpPr>
        <p:spPr>
          <a:xfrm>
            <a:off x="7460855" y="2342715"/>
            <a:ext cx="1802017" cy="2369880"/>
          </a:xfrm>
          <a:prstGeom prst="rect">
            <a:avLst/>
          </a:prstGeom>
        </p:spPr>
        <p:txBody>
          <a:bodyPr wrap="square">
            <a:spAutoFit/>
          </a:bodyPr>
          <a:lstStyle/>
          <a:p>
            <a:r>
              <a:rPr lang="en-US" sz="1400" b="1" u="sng" dirty="0">
                <a:solidFill>
                  <a:srgbClr val="2C2C2C"/>
                </a:solidFill>
                <a:latin typeface="Arial" panose="020B0604020202020204" pitchFamily="34" charset="0"/>
              </a:rPr>
              <a:t>Canandaigua City Pier</a:t>
            </a:r>
          </a:p>
          <a:p>
            <a:r>
              <a:rPr lang="en-US" sz="1200" dirty="0"/>
              <a:t>City Pier, located off Lake Shore Drive, provides a view of Canandaigua Lake, fishing, seasonal restrooms and parking. Park hours are 5:00AM-9:00PM from October 31-April 30 and 5:00AM-11:00PM from May 1-October 30.</a:t>
            </a:r>
            <a:endParaRPr lang="en-US" sz="1200" b="1" i="0" dirty="0">
              <a:solidFill>
                <a:srgbClr val="2C2C2C"/>
              </a:solidFill>
              <a:effectLst/>
              <a:latin typeface="Arial" panose="020B0604020202020204" pitchFamily="34" charset="0"/>
            </a:endParaRPr>
          </a:p>
        </p:txBody>
      </p:sp>
      <p:sp>
        <p:nvSpPr>
          <p:cNvPr id="15" name="Rectangle 14"/>
          <p:cNvSpPr/>
          <p:nvPr/>
        </p:nvSpPr>
        <p:spPr>
          <a:xfrm>
            <a:off x="0" y="497980"/>
            <a:ext cx="7460855" cy="1600438"/>
          </a:xfrm>
          <a:prstGeom prst="rect">
            <a:avLst/>
          </a:prstGeom>
        </p:spPr>
        <p:txBody>
          <a:bodyPr wrap="square">
            <a:spAutoFit/>
          </a:bodyPr>
          <a:lstStyle/>
          <a:p>
            <a:r>
              <a:rPr lang="en-US" sz="1400" b="1" u="sng" dirty="0">
                <a:solidFill>
                  <a:srgbClr val="2C2C2C"/>
                </a:solidFill>
                <a:latin typeface="Arial" panose="020B0604020202020204" pitchFamily="34" charset="0"/>
              </a:rPr>
              <a:t>Granger Homestead and Carriage Museum</a:t>
            </a:r>
          </a:p>
          <a:p>
            <a:r>
              <a:rPr lang="en-US" sz="1200" dirty="0"/>
              <a:t>The Granger Homestead and Carriage Museum offers an important 1816 mansion in the Federal style in the city of Canandaigua, New York. The property remained in the Granger family for four generations. A carriage house contains a carriage museum.</a:t>
            </a:r>
          </a:p>
          <a:p>
            <a:r>
              <a:rPr lang="en-US" sz="1200" dirty="0"/>
              <a:t>295 N Main St, Canandaigua</a:t>
            </a:r>
          </a:p>
          <a:p>
            <a:r>
              <a:rPr lang="en-US" sz="1200" b="1" dirty="0"/>
              <a:t>Tour Hours</a:t>
            </a:r>
            <a:r>
              <a:rPr lang="en-US" sz="1200" dirty="0"/>
              <a:t>:  Tues, Wed, Sunday: 1-5pm</a:t>
            </a:r>
            <a:br>
              <a:rPr lang="en-US" sz="1200" dirty="0"/>
            </a:br>
            <a:r>
              <a:rPr lang="en-US" sz="1200" dirty="0"/>
              <a:t>Thursday thru Saturday: 11am-5pm</a:t>
            </a:r>
          </a:p>
          <a:p>
            <a:r>
              <a:rPr lang="en-US" sz="1200" b="1" dirty="0"/>
              <a:t>Admission:</a:t>
            </a:r>
            <a:r>
              <a:rPr lang="en-US" sz="1200" dirty="0"/>
              <a:t> Adult $6, Seniors $5; </a:t>
            </a:r>
            <a:endParaRPr lang="en-US" sz="1200" b="1" i="0" dirty="0">
              <a:solidFill>
                <a:srgbClr val="2C2C2C"/>
              </a:solidFill>
              <a:effectLst/>
              <a:latin typeface="Arial" panose="020B0604020202020204" pitchFamily="34" charset="0"/>
            </a:endParaRPr>
          </a:p>
        </p:txBody>
      </p:sp>
      <p:pic>
        <p:nvPicPr>
          <p:cNvPr id="17" name="Picture 16"/>
          <p:cNvPicPr>
            <a:picLocks noChangeAspect="1"/>
          </p:cNvPicPr>
          <p:nvPr/>
        </p:nvPicPr>
        <p:blipFill>
          <a:blip r:embed="rId2"/>
          <a:stretch>
            <a:fillRect/>
          </a:stretch>
        </p:blipFill>
        <p:spPr>
          <a:xfrm>
            <a:off x="7579726" y="0"/>
            <a:ext cx="4575921" cy="2331720"/>
          </a:xfrm>
          <a:prstGeom prst="rect">
            <a:avLst/>
          </a:prstGeom>
        </p:spPr>
      </p:pic>
      <p:pic>
        <p:nvPicPr>
          <p:cNvPr id="1026" name="Picture 2" descr="http://res.cloudinary.com/simpleview/image/upload/crm/fingerlakesvc/canandaigua-city-pier-canandaigua-boat-driving-by_de26ac81-5056-b3a8-4902d5f17d980fb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2872" y="2456703"/>
            <a:ext cx="2929128" cy="2196846"/>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9646920" y="1801368"/>
            <a:ext cx="237744" cy="182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p:cNvCxnSpPr>
            <a:stCxn id="10" idx="2"/>
          </p:cNvCxnSpPr>
          <p:nvPr/>
        </p:nvCxnSpPr>
        <p:spPr>
          <a:xfrm>
            <a:off x="9765792" y="1984248"/>
            <a:ext cx="0" cy="4724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a:stretch>
            <a:fillRect/>
          </a:stretch>
        </p:blipFill>
        <p:spPr>
          <a:xfrm>
            <a:off x="2722939" y="1167212"/>
            <a:ext cx="4605327" cy="1289491"/>
          </a:xfrm>
          <a:prstGeom prst="rect">
            <a:avLst/>
          </a:prstGeom>
        </p:spPr>
      </p:pic>
      <p:sp>
        <p:nvSpPr>
          <p:cNvPr id="27" name="Rectangle 26"/>
          <p:cNvSpPr/>
          <p:nvPr/>
        </p:nvSpPr>
        <p:spPr>
          <a:xfrm>
            <a:off x="9384898" y="5312232"/>
            <a:ext cx="2685076" cy="523220"/>
          </a:xfrm>
          <a:prstGeom prst="rect">
            <a:avLst/>
          </a:prstGeom>
        </p:spPr>
        <p:txBody>
          <a:bodyPr wrap="square">
            <a:spAutoFit/>
          </a:bodyPr>
          <a:lstStyle/>
          <a:p>
            <a:r>
              <a:rPr lang="en-US" sz="1400" b="1" i="1" u="sng" dirty="0"/>
              <a:t>Canandaigua Farmer's Market </a:t>
            </a:r>
            <a:r>
              <a:rPr lang="en-US" sz="1400" dirty="0"/>
              <a:t>– Nope.  Only open on Saturdays.</a:t>
            </a:r>
          </a:p>
        </p:txBody>
      </p:sp>
      <p:sp>
        <p:nvSpPr>
          <p:cNvPr id="28" name="Rectangle 27"/>
          <p:cNvSpPr/>
          <p:nvPr/>
        </p:nvSpPr>
        <p:spPr>
          <a:xfrm>
            <a:off x="0" y="2966635"/>
            <a:ext cx="3597047" cy="3970318"/>
          </a:xfrm>
          <a:prstGeom prst="rect">
            <a:avLst/>
          </a:prstGeom>
        </p:spPr>
        <p:txBody>
          <a:bodyPr wrap="square">
            <a:spAutoFit/>
          </a:bodyPr>
          <a:lstStyle/>
          <a:p>
            <a:r>
              <a:rPr lang="en-US" sz="1400" dirty="0" err="1">
                <a:solidFill>
                  <a:srgbClr val="0B0080"/>
                </a:solidFill>
                <a:latin typeface="Arial" panose="020B0604020202020204" pitchFamily="34" charset="0"/>
                <a:hlinkClick r:id="rId5" tooltip="Sonnenberg Gardens and Mansion State Historic Park"/>
              </a:rPr>
              <a:t>Sonnenberg</a:t>
            </a:r>
            <a:r>
              <a:rPr lang="en-US" sz="1400" dirty="0">
                <a:solidFill>
                  <a:srgbClr val="0B0080"/>
                </a:solidFill>
                <a:latin typeface="Arial" panose="020B0604020202020204" pitchFamily="34" charset="0"/>
                <a:hlinkClick r:id="rId5" tooltip="Sonnenberg Gardens and Mansion State Historic Park"/>
              </a:rPr>
              <a:t> Gardens and Mansion State Historic Park</a:t>
            </a:r>
            <a:r>
              <a:rPr lang="en-US" sz="1400" dirty="0">
                <a:solidFill>
                  <a:srgbClr val="252525"/>
                </a:solidFill>
                <a:latin typeface="Arial" panose="020B0604020202020204" pitchFamily="34" charset="0"/>
              </a:rPr>
              <a:t> </a:t>
            </a:r>
          </a:p>
          <a:p>
            <a:r>
              <a:rPr lang="en-US" sz="1400" dirty="0">
                <a:solidFill>
                  <a:srgbClr val="252525"/>
                </a:solidFill>
                <a:latin typeface="Arial" panose="020B0604020202020204" pitchFamily="34" charset="0"/>
              </a:rPr>
              <a:t>L</a:t>
            </a:r>
            <a:r>
              <a:rPr lang="en-US" sz="1400" dirty="0"/>
              <a:t>ocated near the north end of the lake (151 Charlotte St, Canandaigua)</a:t>
            </a:r>
          </a:p>
          <a:p>
            <a:r>
              <a:rPr lang="en-US" sz="1400" b="1" dirty="0"/>
              <a:t>Admission Prices</a:t>
            </a:r>
            <a:r>
              <a:rPr lang="en-US" sz="1400" dirty="0"/>
              <a:t>:  $14 Adults (18–59), $12 Seniors (60 +) or AAA Members (w/valid AAA member card)</a:t>
            </a:r>
          </a:p>
          <a:p>
            <a:r>
              <a:rPr lang="en-US" sz="1400" b="1" dirty="0"/>
              <a:t>Hours</a:t>
            </a:r>
            <a:r>
              <a:rPr lang="en-US" sz="1400" dirty="0"/>
              <a:t>: 9:30 am – 4:30 pm (7 days/week)</a:t>
            </a:r>
          </a:p>
          <a:p>
            <a:r>
              <a:rPr lang="en-US" sz="1400" b="1" dirty="0"/>
              <a:t>Description:</a:t>
            </a:r>
            <a:r>
              <a:rPr lang="en-US" sz="1400" dirty="0"/>
              <a:t>  </a:t>
            </a:r>
            <a:r>
              <a:rPr lang="en-US" sz="1400" dirty="0" err="1"/>
              <a:t>Sonnenberg</a:t>
            </a:r>
            <a:r>
              <a:rPr lang="en-US" sz="1400" dirty="0"/>
              <a:t> Gardens is a New York State Historic Park where a late nineteenth century Victorian Estate with a Queen Anne-style mansion and nine formal gardens of the world is being preserved. This 50-acre estate is one of just two public gardens in the NYS Parks system. </a:t>
            </a:r>
            <a:r>
              <a:rPr lang="en-US" sz="1400" dirty="0" err="1"/>
              <a:t>Sonnenberg</a:t>
            </a:r>
            <a:r>
              <a:rPr lang="en-US" sz="1400" dirty="0"/>
              <a:t> is known for its distinctive period architecture, statuary, formal gardens, fountains and unique garden structures.</a:t>
            </a:r>
          </a:p>
        </p:txBody>
      </p:sp>
      <p:sp>
        <p:nvSpPr>
          <p:cNvPr id="30" name="Rectangle 29"/>
          <p:cNvSpPr/>
          <p:nvPr/>
        </p:nvSpPr>
        <p:spPr>
          <a:xfrm>
            <a:off x="10079923" y="6031943"/>
            <a:ext cx="2112077" cy="738664"/>
          </a:xfrm>
          <a:prstGeom prst="rect">
            <a:avLst/>
          </a:prstGeom>
        </p:spPr>
        <p:txBody>
          <a:bodyPr wrap="square">
            <a:spAutoFit/>
          </a:bodyPr>
          <a:lstStyle/>
          <a:p>
            <a:r>
              <a:rPr lang="en-US" sz="1400" b="1" u="sng" dirty="0" err="1"/>
              <a:t>Macri's</a:t>
            </a:r>
            <a:r>
              <a:rPr lang="en-US" sz="1400" b="1" u="sng" dirty="0"/>
              <a:t> Deli &amp; Cafe'</a:t>
            </a:r>
            <a:br>
              <a:rPr lang="en-US" sz="1400" b="1" u="sng" dirty="0"/>
            </a:br>
            <a:r>
              <a:rPr lang="en-US" sz="1400" dirty="0"/>
              <a:t>699 South Main Street</a:t>
            </a:r>
            <a:br>
              <a:rPr lang="en-US" sz="1400" dirty="0"/>
            </a:br>
            <a:r>
              <a:rPr lang="en-US" sz="1400" dirty="0"/>
              <a:t>Canandaigua, NY</a:t>
            </a:r>
          </a:p>
        </p:txBody>
      </p:sp>
      <p:pic>
        <p:nvPicPr>
          <p:cNvPr id="1028" name="Picture 4" descr="http://www.beautifulfingerlakes.com/wp-content/uploads/sonnenberg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7047" y="3863304"/>
            <a:ext cx="3863808" cy="2897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494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254772" cy="923330"/>
          </a:xfrm>
          <a:prstGeom prst="rect">
            <a:avLst/>
          </a:prstGeom>
          <a:noFill/>
          <a:ln w="28575">
            <a:solidFill>
              <a:srgbClr val="0000FF"/>
            </a:solidFill>
          </a:ln>
        </p:spPr>
        <p:txBody>
          <a:bodyPr wrap="none" rtlCol="0">
            <a:spAutoFit/>
          </a:bodyPr>
          <a:lstStyle/>
          <a:p>
            <a:r>
              <a:rPr lang="en-US" b="1" dirty="0">
                <a:solidFill>
                  <a:srgbClr val="0000FF"/>
                </a:solidFill>
              </a:rPr>
              <a:t>Day 5 (Sat, Aug 6) – </a:t>
            </a:r>
            <a:r>
              <a:rPr lang="en-US" b="1" u="sng" dirty="0">
                <a:solidFill>
                  <a:srgbClr val="0000FF"/>
                </a:solidFill>
              </a:rPr>
              <a:t>Cycle around Keuka Lake</a:t>
            </a:r>
          </a:p>
          <a:p>
            <a:r>
              <a:rPr lang="en-US" dirty="0"/>
              <a:t>Keuka State Park Campground and back – 64.2 miles</a:t>
            </a:r>
          </a:p>
          <a:p>
            <a:r>
              <a:rPr lang="en-US" b="1" i="1" dirty="0">
                <a:solidFill>
                  <a:srgbClr val="00B050"/>
                </a:solidFill>
              </a:rPr>
              <a:t>Unloaded ride</a:t>
            </a:r>
          </a:p>
        </p:txBody>
      </p:sp>
      <p:sp>
        <p:nvSpPr>
          <p:cNvPr id="13" name="Rectangle 12"/>
          <p:cNvSpPr/>
          <p:nvPr/>
        </p:nvSpPr>
        <p:spPr>
          <a:xfrm>
            <a:off x="-1" y="923330"/>
            <a:ext cx="7360921" cy="2893100"/>
          </a:xfrm>
          <a:prstGeom prst="rect">
            <a:avLst/>
          </a:prstGeom>
        </p:spPr>
        <p:txBody>
          <a:bodyPr wrap="square">
            <a:spAutoFit/>
          </a:bodyPr>
          <a:lstStyle/>
          <a:p>
            <a:r>
              <a:rPr lang="en-US" sz="1400" dirty="0"/>
              <a:t>Get ready for the 2</a:t>
            </a:r>
            <a:r>
              <a:rPr lang="en-US" sz="1400" baseline="30000" dirty="0"/>
              <a:t>nd</a:t>
            </a:r>
            <a:r>
              <a:rPr lang="en-US" sz="1400" dirty="0"/>
              <a:t> day of unloaded riding as we cycle around Y-shaped Keuka Lake.  The inside of the Y is called the Bluff and is known for incredible views.  In fact, the entire loop around Keuka Lake is very popular loop and offers wonderful views of the lake and vineyards.  I originally had Days 4 and 5 reversed until I realized that the </a:t>
            </a:r>
            <a:r>
              <a:rPr lang="en-US" sz="1400" b="1" i="1" dirty="0"/>
              <a:t>Windmill Farm &amp; Craft Market </a:t>
            </a:r>
            <a:r>
              <a:rPr lang="en-US" sz="1400" dirty="0"/>
              <a:t>is only open on Saturdays.  We don’t want to miss this huge event with crowds of 10,000 – 12,000.  As the “horse and buggy parking area” indicates, there will be many Amish and Mennonite vendors there with local goods.  If we cycle clockwise around the lake as indicated, we will hit the Windmill market after about 28 miles.  We can browse for a while and perhaps eat lunch there as well.  (You might bring one pannier in case you find things to buy!)</a:t>
            </a:r>
          </a:p>
          <a:p>
            <a:r>
              <a:rPr lang="en-US" sz="1400" dirty="0"/>
              <a:t>After lunch we will continue south along the shore of Keuka Lake to the village of </a:t>
            </a:r>
            <a:r>
              <a:rPr lang="en-US" sz="1400" b="1" i="1" dirty="0"/>
              <a:t>Hammondsport</a:t>
            </a:r>
            <a:r>
              <a:rPr lang="en-US" sz="1400" dirty="0"/>
              <a:t>.   Hammondsport has a very nice town green and a public beach on Keuka.  We will have the option of visiting the </a:t>
            </a:r>
            <a:r>
              <a:rPr lang="en-US" sz="1400" b="1" i="1" dirty="0"/>
              <a:t>Finger Lakes Boating Museum</a:t>
            </a:r>
            <a:r>
              <a:rPr lang="en-US" sz="1400" dirty="0"/>
              <a:t>.  After leaving Hammondsport we will cycle up the western side of Keuka Lake back to the campground.</a:t>
            </a:r>
          </a:p>
        </p:txBody>
      </p:sp>
      <p:grpSp>
        <p:nvGrpSpPr>
          <p:cNvPr id="22" name="Group 21"/>
          <p:cNvGrpSpPr/>
          <p:nvPr/>
        </p:nvGrpSpPr>
        <p:grpSpPr>
          <a:xfrm>
            <a:off x="7360920" y="0"/>
            <a:ext cx="4791837" cy="6858000"/>
            <a:chOff x="8348262" y="1188720"/>
            <a:chExt cx="3804495" cy="5669280"/>
          </a:xfrm>
        </p:grpSpPr>
        <p:pic>
          <p:nvPicPr>
            <p:cNvPr id="5" name="Picture 4"/>
            <p:cNvPicPr>
              <a:picLocks noChangeAspect="1"/>
            </p:cNvPicPr>
            <p:nvPr/>
          </p:nvPicPr>
          <p:blipFill>
            <a:blip r:embed="rId2"/>
            <a:stretch>
              <a:fillRect/>
            </a:stretch>
          </p:blipFill>
          <p:spPr>
            <a:xfrm>
              <a:off x="8348262" y="1188720"/>
              <a:ext cx="3804495" cy="5669280"/>
            </a:xfrm>
            <a:prstGeom prst="rect">
              <a:avLst/>
            </a:prstGeom>
          </p:spPr>
        </p:pic>
        <p:sp>
          <p:nvSpPr>
            <p:cNvPr id="9" name="Rectangle 8"/>
            <p:cNvSpPr/>
            <p:nvPr/>
          </p:nvSpPr>
          <p:spPr>
            <a:xfrm>
              <a:off x="10552558" y="5275465"/>
              <a:ext cx="1600199" cy="461665"/>
            </a:xfrm>
            <a:prstGeom prst="rect">
              <a:avLst/>
            </a:prstGeom>
            <a:solidFill>
              <a:schemeClr val="bg1"/>
            </a:solidFill>
            <a:ln w="28575">
              <a:solidFill>
                <a:srgbClr val="FF0000"/>
              </a:solidFill>
            </a:ln>
          </p:spPr>
          <p:txBody>
            <a:bodyPr wrap="square">
              <a:spAutoFit/>
            </a:bodyPr>
            <a:lstStyle/>
            <a:p>
              <a:pPr algn="ctr"/>
              <a:r>
                <a:rPr lang="en-US" sz="1200" b="1" u="sng" dirty="0">
                  <a:solidFill>
                    <a:srgbClr val="FF0000"/>
                  </a:solidFill>
                  <a:latin typeface="Droid Serif"/>
                </a:rPr>
                <a:t>The Windmill Farm &amp; Craft Market</a:t>
              </a:r>
              <a:r>
                <a:rPr lang="en-US" sz="1200" dirty="0">
                  <a:solidFill>
                    <a:srgbClr val="000000"/>
                  </a:solidFill>
                  <a:latin typeface="Droid Serif"/>
                </a:rPr>
                <a:t> </a:t>
              </a:r>
              <a:endParaRPr lang="en-US" sz="1200" dirty="0"/>
            </a:p>
          </p:txBody>
        </p:sp>
        <p:cxnSp>
          <p:nvCxnSpPr>
            <p:cNvPr id="10" name="Straight Arrow Connector 9"/>
            <p:cNvCxnSpPr>
              <a:stCxn id="9" idx="0"/>
            </p:cNvCxnSpPr>
            <p:nvPr/>
          </p:nvCxnSpPr>
          <p:spPr>
            <a:xfrm flipV="1">
              <a:off x="11352658" y="3163824"/>
              <a:ext cx="525398" cy="21116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348262" y="6382512"/>
              <a:ext cx="768306" cy="2194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1109959" y="1188720"/>
              <a:ext cx="567309" cy="2194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0323576" y="2916625"/>
              <a:ext cx="649224" cy="2103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9116568" y="1453274"/>
              <a:ext cx="1600199" cy="461665"/>
            </a:xfrm>
            <a:prstGeom prst="rect">
              <a:avLst/>
            </a:prstGeom>
            <a:solidFill>
              <a:schemeClr val="bg1"/>
            </a:solidFill>
            <a:ln w="28575">
              <a:solidFill>
                <a:srgbClr val="FF0000"/>
              </a:solidFill>
            </a:ln>
          </p:spPr>
          <p:txBody>
            <a:bodyPr wrap="square">
              <a:spAutoFit/>
            </a:bodyPr>
            <a:lstStyle/>
            <a:p>
              <a:pPr algn="ctr"/>
              <a:r>
                <a:rPr lang="en-US" sz="1200" b="1" u="sng" dirty="0">
                  <a:solidFill>
                    <a:srgbClr val="FF0000"/>
                  </a:solidFill>
                  <a:latin typeface="Droid Serif"/>
                </a:rPr>
                <a:t>Keuka Lake State Park Campground</a:t>
              </a:r>
              <a:endParaRPr lang="en-US" sz="1200" dirty="0"/>
            </a:p>
          </p:txBody>
        </p:sp>
        <p:cxnSp>
          <p:nvCxnSpPr>
            <p:cNvPr id="18" name="Straight Arrow Connector 17"/>
            <p:cNvCxnSpPr/>
            <p:nvPr/>
          </p:nvCxnSpPr>
          <p:spPr>
            <a:xfrm flipH="1">
              <a:off x="10552558" y="1914939"/>
              <a:ext cx="164209" cy="10016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p:nvPicPr>
        <p:blipFill>
          <a:blip r:embed="rId3"/>
          <a:stretch>
            <a:fillRect/>
          </a:stretch>
        </p:blipFill>
        <p:spPr>
          <a:xfrm>
            <a:off x="207766" y="5038344"/>
            <a:ext cx="1552808" cy="1810268"/>
          </a:xfrm>
          <a:prstGeom prst="rect">
            <a:avLst/>
          </a:prstGeom>
        </p:spPr>
      </p:pic>
      <p:sp>
        <p:nvSpPr>
          <p:cNvPr id="26" name="Rectangle 25"/>
          <p:cNvSpPr/>
          <p:nvPr/>
        </p:nvSpPr>
        <p:spPr>
          <a:xfrm>
            <a:off x="2103738" y="3967162"/>
            <a:ext cx="5235998" cy="2893100"/>
          </a:xfrm>
          <a:prstGeom prst="rect">
            <a:avLst/>
          </a:prstGeom>
        </p:spPr>
        <p:txBody>
          <a:bodyPr wrap="square">
            <a:spAutoFit/>
          </a:bodyPr>
          <a:lstStyle/>
          <a:p>
            <a:r>
              <a:rPr lang="en-US" sz="1400" b="1" i="1" dirty="0">
                <a:solidFill>
                  <a:srgbClr val="FF0000"/>
                </a:solidFill>
              </a:rPr>
              <a:t>Finger Lakes Boating Museum</a:t>
            </a:r>
          </a:p>
          <a:p>
            <a:r>
              <a:rPr lang="en-US" sz="1400" b="1" i="1" dirty="0">
                <a:solidFill>
                  <a:srgbClr val="FF0000"/>
                </a:solidFill>
              </a:rPr>
              <a:t>8231 Pleasant Valley Rd, Hammondsport</a:t>
            </a:r>
            <a:endParaRPr lang="en-US" sz="1400" b="1" i="1" dirty="0">
              <a:solidFill>
                <a:srgbClr val="FF0000"/>
              </a:solidFill>
              <a:latin typeface="josefin slab"/>
            </a:endParaRPr>
          </a:p>
          <a:p>
            <a:r>
              <a:rPr lang="en-US" sz="1400" dirty="0">
                <a:solidFill>
                  <a:srgbClr val="152C45"/>
                </a:solidFill>
                <a:latin typeface="josefin slab"/>
              </a:rPr>
              <a:t>The Museum Collection has now grown to more than 150 boats built by many of the 40+ commercial builders identified to date as having built boats throughout the Finger Lakes Region during the last century. </a:t>
            </a:r>
            <a:br>
              <a:rPr lang="en-US" sz="1400" dirty="0">
                <a:solidFill>
                  <a:srgbClr val="7C7B7B"/>
                </a:solidFill>
                <a:latin typeface="Open Sans"/>
              </a:rPr>
            </a:br>
            <a:r>
              <a:rPr lang="en-US" sz="1400" dirty="0">
                <a:solidFill>
                  <a:srgbClr val="152C45"/>
                </a:solidFill>
                <a:latin typeface="josefin slab"/>
              </a:rPr>
              <a:t>The museum currently has 3 floors of the Historic former Taylor Wine building to explore with several exhibit spaces and a new wing renovated in 2015.  Visitors can see canoes, rowboats, row outboards, outboard runabouts, inboards, hydroplane and sailboats; as well as many related artifacts and ephemera. </a:t>
            </a:r>
            <a:br>
              <a:rPr lang="en-US" sz="1400" dirty="0">
                <a:solidFill>
                  <a:srgbClr val="7C7B7B"/>
                </a:solidFill>
                <a:latin typeface="Open Sans"/>
              </a:rPr>
            </a:br>
            <a:r>
              <a:rPr lang="en-US" sz="1400" dirty="0">
                <a:solidFill>
                  <a:srgbClr val="152C45"/>
                </a:solidFill>
                <a:latin typeface="josefin slab"/>
              </a:rPr>
              <a:t>Our main building also contains an active boat shop where visitors are able to see restoration projects underway.  </a:t>
            </a:r>
            <a:endParaRPr lang="en-US" sz="1400" b="0" i="0" dirty="0">
              <a:solidFill>
                <a:srgbClr val="7C7B7B"/>
              </a:solidFill>
              <a:effectLst/>
              <a:latin typeface="Open Sans"/>
            </a:endParaRPr>
          </a:p>
        </p:txBody>
      </p:sp>
      <p:pic>
        <p:nvPicPr>
          <p:cNvPr id="27" name="Picture 2" descr="http://nebula.wsimg.com/893d30daa7d49a01f070036e378f4b73?AccessKeyId=CC02CC2E6A8F506204AD&amp;disposition=0&amp;alloworigin=1"/>
          <p:cNvPicPr>
            <a:picLocks noChangeAspect="1" noChangeArrowheads="1"/>
          </p:cNvPicPr>
          <p:nvPr/>
        </p:nvPicPr>
        <p:blipFill rotWithShape="1">
          <a:blip r:embed="rId4">
            <a:extLst>
              <a:ext uri="{28A0092B-C50C-407E-A947-70E740481C1C}">
                <a14:useLocalDpi xmlns:a14="http://schemas.microsoft.com/office/drawing/2010/main" val="0"/>
              </a:ext>
            </a:extLst>
          </a:blip>
          <a:srcRect l="15087" t="11404" r="15508" b="7499"/>
          <a:stretch/>
        </p:blipFill>
        <p:spPr bwMode="auto">
          <a:xfrm>
            <a:off x="5762" y="3725180"/>
            <a:ext cx="1956816" cy="131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430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878015" cy="369332"/>
          </a:xfrm>
          <a:prstGeom prst="rect">
            <a:avLst/>
          </a:prstGeom>
          <a:noFill/>
          <a:ln w="28575">
            <a:solidFill>
              <a:srgbClr val="0000FF"/>
            </a:solidFill>
          </a:ln>
        </p:spPr>
        <p:txBody>
          <a:bodyPr wrap="none" rtlCol="0">
            <a:spAutoFit/>
          </a:bodyPr>
          <a:lstStyle/>
          <a:p>
            <a:r>
              <a:rPr lang="en-US" b="1" dirty="0">
                <a:solidFill>
                  <a:srgbClr val="0000FF"/>
                </a:solidFill>
              </a:rPr>
              <a:t>Day 5 (continued)</a:t>
            </a:r>
            <a:endParaRPr lang="en-US" b="1" u="sng" dirty="0">
              <a:solidFill>
                <a:srgbClr val="0000FF"/>
              </a:solidFill>
            </a:endParaRPr>
          </a:p>
        </p:txBody>
      </p:sp>
      <p:pic>
        <p:nvPicPr>
          <p:cNvPr id="3" name="Picture 2"/>
          <p:cNvPicPr>
            <a:picLocks noChangeAspect="1"/>
          </p:cNvPicPr>
          <p:nvPr/>
        </p:nvPicPr>
        <p:blipFill>
          <a:blip r:embed="rId2"/>
          <a:stretch>
            <a:fillRect/>
          </a:stretch>
        </p:blipFill>
        <p:spPr>
          <a:xfrm>
            <a:off x="0" y="2247448"/>
            <a:ext cx="7657822" cy="3884402"/>
          </a:xfrm>
          <a:prstGeom prst="rect">
            <a:avLst/>
          </a:prstGeom>
        </p:spPr>
      </p:pic>
      <p:sp>
        <p:nvSpPr>
          <p:cNvPr id="5" name="Rectangle 4"/>
          <p:cNvSpPr/>
          <p:nvPr/>
        </p:nvSpPr>
        <p:spPr>
          <a:xfrm>
            <a:off x="1" y="475488"/>
            <a:ext cx="6409944" cy="1815882"/>
          </a:xfrm>
          <a:prstGeom prst="rect">
            <a:avLst/>
          </a:prstGeom>
        </p:spPr>
        <p:txBody>
          <a:bodyPr wrap="square">
            <a:spAutoFit/>
          </a:bodyPr>
          <a:lstStyle/>
          <a:p>
            <a:pPr fontAlgn="t"/>
            <a:r>
              <a:rPr lang="en-US" sz="1400" b="1" u="sng" dirty="0">
                <a:solidFill>
                  <a:srgbClr val="FF0000"/>
                </a:solidFill>
                <a:latin typeface="Droid Serif"/>
              </a:rPr>
              <a:t>The Windmill Farm &amp; Craft Market</a:t>
            </a:r>
            <a:r>
              <a:rPr lang="en-US" sz="1400" dirty="0">
                <a:solidFill>
                  <a:srgbClr val="000000"/>
                </a:solidFill>
                <a:latin typeface="Droid Serif"/>
              </a:rPr>
              <a:t> (</a:t>
            </a:r>
            <a:r>
              <a:rPr lang="en-US" sz="1400" b="1" i="1" dirty="0">
                <a:solidFill>
                  <a:srgbClr val="00B050"/>
                </a:solidFill>
                <a:latin typeface="Droid Serif"/>
              </a:rPr>
              <a:t>only open on Saturdays, 8:00 – 4:30</a:t>
            </a:r>
            <a:r>
              <a:rPr lang="en-US" sz="1400" dirty="0">
                <a:solidFill>
                  <a:srgbClr val="000000"/>
                </a:solidFill>
                <a:latin typeface="Droid Serif"/>
              </a:rPr>
              <a:t>)</a:t>
            </a:r>
          </a:p>
          <a:p>
            <a:pPr fontAlgn="t"/>
            <a:r>
              <a:rPr lang="en-US" sz="1400" dirty="0">
                <a:solidFill>
                  <a:srgbClr val="000000"/>
                </a:solidFill>
                <a:latin typeface="Droid Serif"/>
              </a:rPr>
              <a:t>The Windmill is the first and friendliest farm and craft market in upstate New York, located right in the heart of the Finger Lakes Wine Region. Midway between Penn Yan and Dundee on NY Route 14A, The Windmill has become a premier tourist attraction, with a weekly attendance exceeding 8,000 - 10,000 people.</a:t>
            </a:r>
          </a:p>
          <a:p>
            <a:pPr fontAlgn="t"/>
            <a:r>
              <a:rPr lang="en-US" sz="1400" dirty="0">
                <a:solidFill>
                  <a:srgbClr val="000000"/>
                </a:solidFill>
                <a:latin typeface="Droid Serif"/>
              </a:rPr>
              <a:t>Beginning with roughly 100 vendors, The Windmill serves as an outlet for local producers and craftsmen.</a:t>
            </a:r>
            <a:endParaRPr lang="en-US" sz="1400" b="0" i="0" dirty="0">
              <a:solidFill>
                <a:srgbClr val="000000"/>
              </a:solidFill>
              <a:effectLst/>
              <a:latin typeface="Droid Serif"/>
            </a:endParaRPr>
          </a:p>
        </p:txBody>
      </p:sp>
      <p:pic>
        <p:nvPicPr>
          <p:cNvPr id="1028" name="Picture 4" descr="https://irs0.4sqi.net/img/general/width960/T5XGECXIHCMMHGVISYBPZKSBOV24CYR4144NU1ZWZVFMMPK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3232" y="6751"/>
            <a:ext cx="4318768" cy="32210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757034" y="3227834"/>
            <a:ext cx="4408579" cy="276999"/>
          </a:xfrm>
          <a:prstGeom prst="rect">
            <a:avLst/>
          </a:prstGeom>
        </p:spPr>
        <p:txBody>
          <a:bodyPr wrap="none">
            <a:spAutoFit/>
          </a:bodyPr>
          <a:lstStyle/>
          <a:p>
            <a:r>
              <a:rPr lang="en-US" sz="1200" b="1" i="1" dirty="0">
                <a:solidFill>
                  <a:srgbClr val="FF0000"/>
                </a:solidFill>
                <a:latin typeface="Droid Serif"/>
              </a:rPr>
              <a:t>Hammondsport</a:t>
            </a:r>
            <a:r>
              <a:rPr lang="en-US" sz="1200" dirty="0">
                <a:solidFill>
                  <a:srgbClr val="000000"/>
                </a:solidFill>
                <a:latin typeface="Droid Serif"/>
              </a:rPr>
              <a:t> – view from the town green and public beach</a:t>
            </a:r>
            <a:endParaRPr lang="en-US" sz="1200" dirty="0"/>
          </a:p>
        </p:txBody>
      </p:sp>
    </p:spTree>
    <p:extLst>
      <p:ext uri="{BB962C8B-B14F-4D97-AF65-F5344CB8AC3E}">
        <p14:creationId xmlns:p14="http://schemas.microsoft.com/office/powerpoint/2010/main" val="3945476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878015" cy="369332"/>
          </a:xfrm>
          <a:prstGeom prst="rect">
            <a:avLst/>
          </a:prstGeom>
          <a:noFill/>
          <a:ln w="28575">
            <a:solidFill>
              <a:srgbClr val="0000FF"/>
            </a:solidFill>
          </a:ln>
        </p:spPr>
        <p:txBody>
          <a:bodyPr wrap="none" rtlCol="0">
            <a:spAutoFit/>
          </a:bodyPr>
          <a:lstStyle/>
          <a:p>
            <a:r>
              <a:rPr lang="en-US" b="1" dirty="0">
                <a:solidFill>
                  <a:srgbClr val="0000FF"/>
                </a:solidFill>
              </a:rPr>
              <a:t>Day 5 (continued)</a:t>
            </a:r>
            <a:endParaRPr lang="en-US" b="1" u="sng" dirty="0">
              <a:solidFill>
                <a:srgbClr val="0000FF"/>
              </a:solidFill>
            </a:endParaRPr>
          </a:p>
        </p:txBody>
      </p:sp>
      <p:sp>
        <p:nvSpPr>
          <p:cNvPr id="16" name="Rectangle 15"/>
          <p:cNvSpPr/>
          <p:nvPr/>
        </p:nvSpPr>
        <p:spPr>
          <a:xfrm>
            <a:off x="6303264" y="224961"/>
            <a:ext cx="6096000" cy="2031325"/>
          </a:xfrm>
          <a:prstGeom prst="rect">
            <a:avLst/>
          </a:prstGeom>
        </p:spPr>
        <p:txBody>
          <a:bodyPr>
            <a:spAutoFit/>
          </a:bodyPr>
          <a:lstStyle/>
          <a:p>
            <a:r>
              <a:rPr lang="en-US" sz="1400" dirty="0">
                <a:latin typeface="Lucida Sans Unicode" panose="020B0602030504020204" pitchFamily="34" charset="0"/>
              </a:rPr>
              <a:t>The area in the middle of the Y in Keuka Lake is called the Bluff, or Bluff Point.</a:t>
            </a:r>
          </a:p>
          <a:p>
            <a:r>
              <a:rPr lang="en-US" sz="1400" dirty="0">
                <a:latin typeface="Lucida Sans Unicode" panose="020B0602030504020204" pitchFamily="34" charset="0"/>
              </a:rPr>
              <a:t>Driving the north-south shore of either side is a highly recommended experience. </a:t>
            </a:r>
            <a:r>
              <a:rPr lang="en-US" sz="1400" b="1" i="1" dirty="0">
                <a:solidFill>
                  <a:srgbClr val="FF0000"/>
                </a:solidFill>
                <a:latin typeface="Lucida Sans Unicode" panose="020B0602030504020204" pitchFamily="34" charset="0"/>
              </a:rPr>
              <a:t>Route 54A is regarded as one of the most scenic drives in the world</a:t>
            </a:r>
            <a:r>
              <a:rPr lang="en-US" sz="1400" dirty="0">
                <a:latin typeface="Lucida Sans Unicode" panose="020B0602030504020204" pitchFamily="34" charset="0"/>
              </a:rPr>
              <a:t>, and Rt. 54 on the eastern shore is arguably just as enjoyable. One must also take a trip down </a:t>
            </a:r>
            <a:r>
              <a:rPr lang="en-US" sz="1400" b="1" i="1" dirty="0">
                <a:solidFill>
                  <a:srgbClr val="FF0000"/>
                </a:solidFill>
                <a:latin typeface="Lucida Sans Unicode" panose="020B0602030504020204" pitchFamily="34" charset="0"/>
              </a:rPr>
              <a:t>Skyline Drive, which runs down the middle of the 700 </a:t>
            </a:r>
            <a:r>
              <a:rPr lang="en-US" sz="1400" b="1" i="1" dirty="0" err="1">
                <a:solidFill>
                  <a:srgbClr val="FF0000"/>
                </a:solidFill>
                <a:latin typeface="Lucida Sans Unicode" panose="020B0602030504020204" pitchFamily="34" charset="0"/>
              </a:rPr>
              <a:t>ft</a:t>
            </a:r>
            <a:r>
              <a:rPr lang="en-US" sz="1400" b="1" i="1" dirty="0">
                <a:solidFill>
                  <a:srgbClr val="FF0000"/>
                </a:solidFill>
                <a:latin typeface="Lucida Sans Unicode" panose="020B0602030504020204" pitchFamily="34" charset="0"/>
              </a:rPr>
              <a:t> high Bluff Point</a:t>
            </a:r>
            <a:r>
              <a:rPr lang="en-US" sz="1400" dirty="0">
                <a:latin typeface="Lucida Sans Unicode" panose="020B0602030504020204" pitchFamily="34" charset="0"/>
              </a:rPr>
              <a:t>, which will get you a breathtaking 360 degree view of the land surrounding the northern end of the lake.</a:t>
            </a:r>
            <a:endParaRPr lang="en-US" sz="1400" dirty="0"/>
          </a:p>
        </p:txBody>
      </p:sp>
      <p:pic>
        <p:nvPicPr>
          <p:cNvPr id="3" name="Picture 2"/>
          <p:cNvPicPr>
            <a:picLocks noChangeAspect="1"/>
          </p:cNvPicPr>
          <p:nvPr/>
        </p:nvPicPr>
        <p:blipFill>
          <a:blip r:embed="rId2"/>
          <a:stretch>
            <a:fillRect/>
          </a:stretch>
        </p:blipFill>
        <p:spPr>
          <a:xfrm>
            <a:off x="2001964" y="0"/>
            <a:ext cx="4097083" cy="6833539"/>
          </a:xfrm>
          <a:prstGeom prst="rect">
            <a:avLst/>
          </a:prstGeom>
        </p:spPr>
      </p:pic>
      <p:sp>
        <p:nvSpPr>
          <p:cNvPr id="4" name="TextBox 3"/>
          <p:cNvSpPr txBox="1"/>
          <p:nvPr/>
        </p:nvSpPr>
        <p:spPr>
          <a:xfrm>
            <a:off x="3292471" y="3357171"/>
            <a:ext cx="859531" cy="646331"/>
          </a:xfrm>
          <a:prstGeom prst="rect">
            <a:avLst/>
          </a:prstGeom>
          <a:noFill/>
          <a:ln w="28575">
            <a:solidFill>
              <a:srgbClr val="FF0000"/>
            </a:solidFill>
          </a:ln>
        </p:spPr>
        <p:txBody>
          <a:bodyPr wrap="none" rtlCol="0">
            <a:spAutoFit/>
          </a:bodyPr>
          <a:lstStyle/>
          <a:p>
            <a:r>
              <a:rPr lang="en-US" b="1" i="1" dirty="0">
                <a:solidFill>
                  <a:srgbClr val="FF0000"/>
                </a:solidFill>
              </a:rPr>
              <a:t>Skyline</a:t>
            </a:r>
          </a:p>
          <a:p>
            <a:r>
              <a:rPr lang="en-US" b="1" i="1" dirty="0">
                <a:solidFill>
                  <a:srgbClr val="FF0000"/>
                </a:solidFill>
              </a:rPr>
              <a:t>Drive</a:t>
            </a:r>
          </a:p>
        </p:txBody>
      </p:sp>
      <p:cxnSp>
        <p:nvCxnSpPr>
          <p:cNvPr id="6" name="Straight Arrow Connector 5"/>
          <p:cNvCxnSpPr/>
          <p:nvPr/>
        </p:nvCxnSpPr>
        <p:spPr>
          <a:xfrm flipV="1">
            <a:off x="3568167" y="2688337"/>
            <a:ext cx="108664" cy="6814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292472" y="4038621"/>
            <a:ext cx="154816" cy="6337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725916" y="3172505"/>
            <a:ext cx="1148135" cy="369332"/>
          </a:xfrm>
          <a:prstGeom prst="rect">
            <a:avLst/>
          </a:prstGeom>
          <a:noFill/>
          <a:ln w="28575">
            <a:solidFill>
              <a:srgbClr val="FF0000"/>
            </a:solidFill>
          </a:ln>
        </p:spPr>
        <p:txBody>
          <a:bodyPr wrap="none" rtlCol="0">
            <a:spAutoFit/>
          </a:bodyPr>
          <a:lstStyle/>
          <a:p>
            <a:r>
              <a:rPr lang="en-US" b="1" i="1" dirty="0">
                <a:solidFill>
                  <a:srgbClr val="FF0000"/>
                </a:solidFill>
              </a:rPr>
              <a:t>E. Bluff </a:t>
            </a:r>
            <a:r>
              <a:rPr lang="en-US" b="1" i="1" dirty="0" err="1">
                <a:solidFill>
                  <a:srgbClr val="FF0000"/>
                </a:solidFill>
              </a:rPr>
              <a:t>Dr</a:t>
            </a:r>
            <a:endParaRPr lang="en-US" b="1" i="1" dirty="0">
              <a:solidFill>
                <a:srgbClr val="FF0000"/>
              </a:solidFill>
            </a:endParaRPr>
          </a:p>
        </p:txBody>
      </p:sp>
      <p:cxnSp>
        <p:nvCxnSpPr>
          <p:cNvPr id="19" name="Straight Arrow Connector 18"/>
          <p:cNvCxnSpPr>
            <a:stCxn id="18" idx="1"/>
          </p:cNvCxnSpPr>
          <p:nvPr/>
        </p:nvCxnSpPr>
        <p:spPr>
          <a:xfrm flipH="1" flipV="1">
            <a:off x="4892041" y="1691641"/>
            <a:ext cx="1833875" cy="16655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1"/>
          </p:cNvCxnSpPr>
          <p:nvPr/>
        </p:nvCxnSpPr>
        <p:spPr>
          <a:xfrm flipH="1">
            <a:off x="4242816" y="3357171"/>
            <a:ext cx="2483100" cy="15897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17669" y="3000455"/>
            <a:ext cx="1226041" cy="369332"/>
          </a:xfrm>
          <a:prstGeom prst="rect">
            <a:avLst/>
          </a:prstGeom>
          <a:noFill/>
          <a:ln w="28575">
            <a:solidFill>
              <a:srgbClr val="FF0000"/>
            </a:solidFill>
          </a:ln>
        </p:spPr>
        <p:txBody>
          <a:bodyPr wrap="none" rtlCol="0">
            <a:spAutoFit/>
          </a:bodyPr>
          <a:lstStyle/>
          <a:p>
            <a:r>
              <a:rPr lang="en-US" b="1" i="1" dirty="0">
                <a:solidFill>
                  <a:srgbClr val="FF0000"/>
                </a:solidFill>
              </a:rPr>
              <a:t>W. Bluff </a:t>
            </a:r>
            <a:r>
              <a:rPr lang="en-US" b="1" i="1" dirty="0" err="1">
                <a:solidFill>
                  <a:srgbClr val="FF0000"/>
                </a:solidFill>
              </a:rPr>
              <a:t>Dr</a:t>
            </a:r>
            <a:endParaRPr lang="en-US" b="1" i="1" dirty="0">
              <a:solidFill>
                <a:srgbClr val="FF0000"/>
              </a:solidFill>
            </a:endParaRPr>
          </a:p>
        </p:txBody>
      </p:sp>
      <p:cxnSp>
        <p:nvCxnSpPr>
          <p:cNvPr id="23" name="Straight Arrow Connector 22"/>
          <p:cNvCxnSpPr>
            <a:stCxn id="22" idx="3"/>
          </p:cNvCxnSpPr>
          <p:nvPr/>
        </p:nvCxnSpPr>
        <p:spPr>
          <a:xfrm flipV="1">
            <a:off x="1443710" y="2414016"/>
            <a:ext cx="1149086" cy="7711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3"/>
          </p:cNvCxnSpPr>
          <p:nvPr/>
        </p:nvCxnSpPr>
        <p:spPr>
          <a:xfrm>
            <a:off x="1443710" y="3185121"/>
            <a:ext cx="1263331" cy="12314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3858" y="4837468"/>
            <a:ext cx="1230786" cy="646331"/>
          </a:xfrm>
          <a:prstGeom prst="rect">
            <a:avLst/>
          </a:prstGeom>
          <a:noFill/>
          <a:ln w="28575">
            <a:solidFill>
              <a:srgbClr val="FF0000"/>
            </a:solidFill>
          </a:ln>
        </p:spPr>
        <p:txBody>
          <a:bodyPr wrap="none" rtlCol="0">
            <a:spAutoFit/>
          </a:bodyPr>
          <a:lstStyle/>
          <a:p>
            <a:pPr algn="ctr"/>
            <a:r>
              <a:rPr lang="en-US" b="1" i="1" dirty="0">
                <a:solidFill>
                  <a:srgbClr val="FF0000"/>
                </a:solidFill>
              </a:rPr>
              <a:t>54A</a:t>
            </a:r>
          </a:p>
          <a:p>
            <a:pPr algn="ctr"/>
            <a:r>
              <a:rPr lang="en-US" b="1" i="1" dirty="0">
                <a:solidFill>
                  <a:srgbClr val="FF0000"/>
                </a:solidFill>
              </a:rPr>
              <a:t>W. Lake Rd</a:t>
            </a:r>
          </a:p>
        </p:txBody>
      </p:sp>
      <p:cxnSp>
        <p:nvCxnSpPr>
          <p:cNvPr id="30" name="Straight Arrow Connector 29"/>
          <p:cNvCxnSpPr>
            <a:stCxn id="29" idx="3"/>
          </p:cNvCxnSpPr>
          <p:nvPr/>
        </p:nvCxnSpPr>
        <p:spPr>
          <a:xfrm flipV="1">
            <a:off x="1284644" y="4837468"/>
            <a:ext cx="795528" cy="3231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368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311"/>
            <a:ext cx="2252472" cy="2585323"/>
          </a:xfrm>
          <a:prstGeom prst="rect">
            <a:avLst/>
          </a:prstGeom>
          <a:noFill/>
        </p:spPr>
        <p:txBody>
          <a:bodyPr wrap="square" rtlCol="0">
            <a:spAutoFit/>
          </a:bodyPr>
          <a:lstStyle/>
          <a:p>
            <a:r>
              <a:rPr lang="en-US" dirty="0"/>
              <a:t>Mileage may change slightly as more details are added (restaurants, laundry, places to visit).  Detailed cue sheets and elevation profiles will be developed in July.</a:t>
            </a:r>
          </a:p>
        </p:txBody>
      </p:sp>
      <p:pic>
        <p:nvPicPr>
          <p:cNvPr id="5" name="Picture 4"/>
          <p:cNvPicPr>
            <a:picLocks noChangeAspect="1"/>
          </p:cNvPicPr>
          <p:nvPr/>
        </p:nvPicPr>
        <p:blipFill>
          <a:blip r:embed="rId2"/>
          <a:stretch>
            <a:fillRect/>
          </a:stretch>
        </p:blipFill>
        <p:spPr>
          <a:xfrm>
            <a:off x="2216561" y="27311"/>
            <a:ext cx="9975439" cy="6830689"/>
          </a:xfrm>
          <a:prstGeom prst="rect">
            <a:avLst/>
          </a:prstGeom>
        </p:spPr>
      </p:pic>
    </p:spTree>
    <p:extLst>
      <p:ext uri="{BB962C8B-B14F-4D97-AF65-F5344CB8AC3E}">
        <p14:creationId xmlns:p14="http://schemas.microsoft.com/office/powerpoint/2010/main" val="3803158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041240" cy="923330"/>
          </a:xfrm>
          <a:prstGeom prst="rect">
            <a:avLst/>
          </a:prstGeom>
          <a:noFill/>
          <a:ln w="28575">
            <a:solidFill>
              <a:srgbClr val="0000FF"/>
            </a:solidFill>
          </a:ln>
        </p:spPr>
        <p:txBody>
          <a:bodyPr wrap="none" rtlCol="0">
            <a:spAutoFit/>
          </a:bodyPr>
          <a:lstStyle/>
          <a:p>
            <a:r>
              <a:rPr lang="en-US" b="1" dirty="0">
                <a:solidFill>
                  <a:srgbClr val="0000FF"/>
                </a:solidFill>
              </a:rPr>
              <a:t>Day 6 (Sun, Aug 7) – </a:t>
            </a:r>
            <a:r>
              <a:rPr lang="en-US" b="1" u="sng" dirty="0">
                <a:solidFill>
                  <a:srgbClr val="0000FF"/>
                </a:solidFill>
              </a:rPr>
              <a:t>Cycle along Seneca Lake and Cayuga Lake</a:t>
            </a:r>
          </a:p>
          <a:p>
            <a:r>
              <a:rPr lang="en-US" dirty="0"/>
              <a:t>Keuka State Park Campground to Cayuga Lake State Park Campground – 70.7 miles</a:t>
            </a:r>
          </a:p>
          <a:p>
            <a:r>
              <a:rPr lang="en-US" b="1" i="1" dirty="0">
                <a:solidFill>
                  <a:srgbClr val="FF0000"/>
                </a:solidFill>
              </a:rPr>
              <a:t>Loaded ride</a:t>
            </a:r>
          </a:p>
        </p:txBody>
      </p:sp>
      <p:pic>
        <p:nvPicPr>
          <p:cNvPr id="4" name="Picture 3"/>
          <p:cNvPicPr>
            <a:picLocks noChangeAspect="1"/>
          </p:cNvPicPr>
          <p:nvPr/>
        </p:nvPicPr>
        <p:blipFill rotWithShape="1">
          <a:blip r:embed="rId2"/>
          <a:srcRect b="2428"/>
          <a:stretch/>
        </p:blipFill>
        <p:spPr>
          <a:xfrm>
            <a:off x="8173672" y="2814487"/>
            <a:ext cx="4018328" cy="4043513"/>
          </a:xfrm>
          <a:prstGeom prst="rect">
            <a:avLst/>
          </a:prstGeom>
        </p:spPr>
      </p:pic>
      <p:sp>
        <p:nvSpPr>
          <p:cNvPr id="5" name="Rectangle 4"/>
          <p:cNvSpPr/>
          <p:nvPr/>
        </p:nvSpPr>
        <p:spPr>
          <a:xfrm>
            <a:off x="-1" y="923330"/>
            <a:ext cx="8476489" cy="1384995"/>
          </a:xfrm>
          <a:prstGeom prst="rect">
            <a:avLst/>
          </a:prstGeom>
        </p:spPr>
        <p:txBody>
          <a:bodyPr wrap="square">
            <a:spAutoFit/>
          </a:bodyPr>
          <a:lstStyle/>
          <a:p>
            <a:r>
              <a:rPr lang="en-US" sz="1400" dirty="0"/>
              <a:t>It’s time to put the panniers back on and cycle to the next camp.  We will leave Keuka Lake State Park, stop in Penn Yan for breakfast, and then cycle along the western side of Seneca Lake to the city of </a:t>
            </a:r>
            <a:r>
              <a:rPr lang="en-US" sz="1400" b="1" i="1" dirty="0"/>
              <a:t>Geneva</a:t>
            </a:r>
            <a:r>
              <a:rPr lang="en-US" sz="1400" dirty="0"/>
              <a:t>.  We cycle along the Geneva waterfront through Lakefront Park and Seneca Lake State Park and may eat lunch in Geneva as well.  We will leave Geneva and cycle halfway down the eastern side of Seneca Lake before we cut across to Cayuga Lake (you can see from the map that there are opportunities for shortcuts if desired).  We will cycle up the western side of Cayuga Lake to </a:t>
            </a:r>
            <a:r>
              <a:rPr lang="en-US" sz="1400" b="1" i="1" dirty="0"/>
              <a:t>Seneca Falls</a:t>
            </a:r>
            <a:r>
              <a:rPr lang="en-US" sz="1400" dirty="0"/>
              <a:t> and we will camp at nearby </a:t>
            </a:r>
            <a:r>
              <a:rPr lang="en-US" sz="1400" b="1" i="1" dirty="0"/>
              <a:t>Cayuga Lake State Park</a:t>
            </a:r>
            <a:r>
              <a:rPr lang="en-US" sz="1400" dirty="0"/>
              <a:t>.</a:t>
            </a:r>
          </a:p>
        </p:txBody>
      </p:sp>
      <p:sp>
        <p:nvSpPr>
          <p:cNvPr id="7" name="Rectangle 6"/>
          <p:cNvSpPr/>
          <p:nvPr/>
        </p:nvSpPr>
        <p:spPr>
          <a:xfrm>
            <a:off x="0" y="5095262"/>
            <a:ext cx="6096000" cy="1754326"/>
          </a:xfrm>
          <a:prstGeom prst="rect">
            <a:avLst/>
          </a:prstGeom>
        </p:spPr>
        <p:txBody>
          <a:bodyPr>
            <a:spAutoFit/>
          </a:bodyPr>
          <a:lstStyle/>
          <a:p>
            <a:r>
              <a:rPr lang="en-US" sz="1200" b="1" i="1" dirty="0">
                <a:solidFill>
                  <a:srgbClr val="FF0000"/>
                </a:solidFill>
                <a:latin typeface="Arial" panose="020B0604020202020204" pitchFamily="34" charset="0"/>
              </a:rPr>
              <a:t>Seneca Lake State Park </a:t>
            </a:r>
            <a:r>
              <a:rPr lang="en-US" sz="1200" dirty="0">
                <a:solidFill>
                  <a:srgbClr val="232D34"/>
                </a:solidFill>
                <a:latin typeface="Arial" panose="020B0604020202020204" pitchFamily="34" charset="0"/>
              </a:rPr>
              <a:t>is adjacent to </a:t>
            </a:r>
            <a:r>
              <a:rPr lang="en-US" sz="1200" b="1" i="1" dirty="0">
                <a:solidFill>
                  <a:srgbClr val="FF0000"/>
                </a:solidFill>
                <a:latin typeface="Arial" panose="020B0604020202020204" pitchFamily="34" charset="0"/>
              </a:rPr>
              <a:t>Geneva's Lakefront Park</a:t>
            </a:r>
            <a:r>
              <a:rPr lang="en-US" sz="1200" dirty="0">
                <a:solidFill>
                  <a:srgbClr val="232D34"/>
                </a:solidFill>
                <a:latin typeface="Arial" panose="020B0604020202020204" pitchFamily="34" charset="0"/>
              </a:rPr>
              <a:t>. Bike and walking paths in Lakefront Park lead to a wider path in Seneca Lake State Park that runs along the lake making for a picturesque outing. The park also offers a beach, soccer, lacrosse, softball fields, concession stands, and marina.</a:t>
            </a:r>
          </a:p>
          <a:p>
            <a:r>
              <a:rPr lang="en-US" sz="1200" dirty="0">
                <a:solidFill>
                  <a:srgbClr val="232D34"/>
                </a:solidFill>
                <a:latin typeface="Arial" panose="020B0604020202020204" pitchFamily="34" charset="0"/>
              </a:rPr>
              <a:t>Seneca Lake Sate Park is open all year long for biking and walking. The swimming beach is open on weekends and holidays in season. The spray ground is a very popular attraction and is open in the summer every day.</a:t>
            </a:r>
          </a:p>
          <a:p>
            <a:r>
              <a:rPr lang="en-US" sz="1200" dirty="0">
                <a:solidFill>
                  <a:srgbClr val="232D34"/>
                </a:solidFill>
                <a:latin typeface="Arial" panose="020B0604020202020204" pitchFamily="34" charset="0"/>
              </a:rPr>
              <a:t>The Lakefront Park- Seneca Lake State Park path is 2.5 miles long (one way). The entrance to Seneca Lake State Park is free if you are walking or biking. </a:t>
            </a:r>
            <a:endParaRPr lang="en-US" sz="1200" b="0" i="0" dirty="0">
              <a:solidFill>
                <a:srgbClr val="232D34"/>
              </a:solidFill>
              <a:effectLst/>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8630872" y="0"/>
            <a:ext cx="3181369" cy="2739212"/>
          </a:xfrm>
          <a:prstGeom prst="rect">
            <a:avLst/>
          </a:prstGeom>
          <a:ln w="28575">
            <a:solidFill>
              <a:srgbClr val="FF0000"/>
            </a:solidFill>
          </a:ln>
        </p:spPr>
      </p:pic>
      <p:sp>
        <p:nvSpPr>
          <p:cNvPr id="8" name="Rectangle 7"/>
          <p:cNvSpPr/>
          <p:nvPr/>
        </p:nvSpPr>
        <p:spPr>
          <a:xfrm>
            <a:off x="9665208" y="3270028"/>
            <a:ext cx="374904" cy="3052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a:stCxn id="3" idx="2"/>
            <a:endCxn id="8" idx="0"/>
          </p:cNvCxnSpPr>
          <p:nvPr/>
        </p:nvCxnSpPr>
        <p:spPr>
          <a:xfrm flipH="1">
            <a:off x="9852660" y="2739212"/>
            <a:ext cx="368897" cy="5308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5" idx="3"/>
            <a:endCxn id="8" idx="1"/>
          </p:cNvCxnSpPr>
          <p:nvPr/>
        </p:nvCxnSpPr>
        <p:spPr>
          <a:xfrm flipV="1">
            <a:off x="6478985" y="3422666"/>
            <a:ext cx="3186223" cy="2143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34902" y="2308325"/>
            <a:ext cx="6444083" cy="2657441"/>
            <a:chOff x="34901" y="2263669"/>
            <a:chExt cx="6444083" cy="2657441"/>
          </a:xfrm>
        </p:grpSpPr>
        <p:pic>
          <p:nvPicPr>
            <p:cNvPr id="15" name="Picture 14"/>
            <p:cNvPicPr>
              <a:picLocks noChangeAspect="1"/>
            </p:cNvPicPr>
            <p:nvPr/>
          </p:nvPicPr>
          <p:blipFill>
            <a:blip r:embed="rId4"/>
            <a:stretch>
              <a:fillRect/>
            </a:stretch>
          </p:blipFill>
          <p:spPr>
            <a:xfrm>
              <a:off x="34901" y="2263669"/>
              <a:ext cx="6444083" cy="2657441"/>
            </a:xfrm>
            <a:prstGeom prst="rect">
              <a:avLst/>
            </a:prstGeom>
            <a:ln w="28575">
              <a:solidFill>
                <a:srgbClr val="FF0000"/>
              </a:solidFill>
            </a:ln>
          </p:spPr>
        </p:pic>
        <p:sp>
          <p:nvSpPr>
            <p:cNvPr id="12" name="Rectangle 11"/>
            <p:cNvSpPr/>
            <p:nvPr/>
          </p:nvSpPr>
          <p:spPr>
            <a:xfrm>
              <a:off x="4321604" y="2592904"/>
              <a:ext cx="643588" cy="2215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654808" y="2712857"/>
              <a:ext cx="780200" cy="1949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139256" y="3452785"/>
              <a:ext cx="869084" cy="307777"/>
            </a:xfrm>
            <a:prstGeom prst="rect">
              <a:avLst/>
            </a:prstGeom>
            <a:noFill/>
          </p:spPr>
          <p:txBody>
            <a:bodyPr wrap="none" rtlCol="0">
              <a:spAutoFit/>
            </a:bodyPr>
            <a:lstStyle/>
            <a:p>
              <a:r>
                <a:rPr lang="en-US" sz="1400" b="1" i="1" dirty="0">
                  <a:solidFill>
                    <a:srgbClr val="FF00FF"/>
                  </a:solidFill>
                </a:rPr>
                <a:t>Bike Trail</a:t>
              </a:r>
            </a:p>
          </p:txBody>
        </p:sp>
        <p:cxnSp>
          <p:nvCxnSpPr>
            <p:cNvPr id="17" name="Straight Arrow Connector 16"/>
            <p:cNvCxnSpPr>
              <a:stCxn id="10" idx="0"/>
            </p:cNvCxnSpPr>
            <p:nvPr/>
          </p:nvCxnSpPr>
          <p:spPr>
            <a:xfrm flipV="1">
              <a:off x="3573798" y="2864257"/>
              <a:ext cx="175739" cy="588528"/>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2087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878015" cy="369332"/>
          </a:xfrm>
          <a:prstGeom prst="rect">
            <a:avLst/>
          </a:prstGeom>
          <a:noFill/>
          <a:ln w="28575">
            <a:solidFill>
              <a:srgbClr val="0000FF"/>
            </a:solidFill>
          </a:ln>
        </p:spPr>
        <p:txBody>
          <a:bodyPr wrap="none" rtlCol="0">
            <a:spAutoFit/>
          </a:bodyPr>
          <a:lstStyle/>
          <a:p>
            <a:r>
              <a:rPr lang="en-US" b="1" dirty="0">
                <a:solidFill>
                  <a:srgbClr val="0000FF"/>
                </a:solidFill>
              </a:rPr>
              <a:t>Day 6 (continued)</a:t>
            </a:r>
            <a:endParaRPr lang="en-US" b="1" u="sng" dirty="0">
              <a:solidFill>
                <a:srgbClr val="0000FF"/>
              </a:solidFill>
            </a:endParaRPr>
          </a:p>
        </p:txBody>
      </p:sp>
      <p:pic>
        <p:nvPicPr>
          <p:cNvPr id="3" name="Picture 2"/>
          <p:cNvPicPr>
            <a:picLocks noChangeAspect="1"/>
          </p:cNvPicPr>
          <p:nvPr/>
        </p:nvPicPr>
        <p:blipFill>
          <a:blip r:embed="rId2"/>
          <a:stretch>
            <a:fillRect/>
          </a:stretch>
        </p:blipFill>
        <p:spPr>
          <a:xfrm>
            <a:off x="5175592" y="73153"/>
            <a:ext cx="7016407" cy="5434012"/>
          </a:xfrm>
          <a:prstGeom prst="rect">
            <a:avLst/>
          </a:prstGeom>
        </p:spPr>
      </p:pic>
      <p:pic>
        <p:nvPicPr>
          <p:cNvPr id="4" name="Picture 3"/>
          <p:cNvPicPr>
            <a:picLocks noChangeAspect="1"/>
          </p:cNvPicPr>
          <p:nvPr/>
        </p:nvPicPr>
        <p:blipFill>
          <a:blip r:embed="rId3"/>
          <a:stretch>
            <a:fillRect/>
          </a:stretch>
        </p:blipFill>
        <p:spPr>
          <a:xfrm>
            <a:off x="18779" y="4208716"/>
            <a:ext cx="5181600" cy="1476375"/>
          </a:xfrm>
          <a:prstGeom prst="rect">
            <a:avLst/>
          </a:prstGeom>
        </p:spPr>
      </p:pic>
      <p:sp>
        <p:nvSpPr>
          <p:cNvPr id="5" name="Rectangle 4"/>
          <p:cNvSpPr/>
          <p:nvPr/>
        </p:nvSpPr>
        <p:spPr>
          <a:xfrm>
            <a:off x="0" y="2487166"/>
            <a:ext cx="6096000" cy="954107"/>
          </a:xfrm>
          <a:prstGeom prst="rect">
            <a:avLst/>
          </a:prstGeom>
        </p:spPr>
        <p:txBody>
          <a:bodyPr>
            <a:spAutoFit/>
          </a:bodyPr>
          <a:lstStyle/>
          <a:p>
            <a:r>
              <a:rPr lang="en-US" sz="1400" dirty="0"/>
              <a:t>Seneca Falls is believed to be the inspiration for Frank Capra’s </a:t>
            </a:r>
            <a:r>
              <a:rPr lang="en-US" sz="1400" b="1" i="1" dirty="0"/>
              <a:t>It’s a Wonderful Life</a:t>
            </a:r>
            <a:r>
              <a:rPr lang="en-US" sz="1400" dirty="0"/>
              <a:t>.  Seneca is also home to:</a:t>
            </a:r>
          </a:p>
          <a:p>
            <a:pPr marL="173038" indent="-173038">
              <a:buFont typeface="Arial" panose="020B0604020202020204" pitchFamily="34" charset="0"/>
              <a:buChar char="•"/>
            </a:pPr>
            <a:r>
              <a:rPr lang="en-US" sz="1400" b="1" i="1" dirty="0"/>
              <a:t>The National Women’s Hall of Fame </a:t>
            </a:r>
            <a:r>
              <a:rPr lang="en-US" sz="1400" dirty="0"/>
              <a:t>(76 Fall Street)</a:t>
            </a:r>
          </a:p>
          <a:p>
            <a:pPr marL="173038" indent="-173038">
              <a:buFont typeface="Arial" panose="020B0604020202020204" pitchFamily="34" charset="0"/>
              <a:buChar char="•"/>
            </a:pPr>
            <a:r>
              <a:rPr lang="en-US" sz="1400" b="1" i="1" dirty="0"/>
              <a:t>Women’s Rights National Historical Park </a:t>
            </a:r>
            <a:r>
              <a:rPr lang="en-US" sz="1400" dirty="0"/>
              <a:t>(136 Fall </a:t>
            </a:r>
            <a:r>
              <a:rPr lang="en-US" sz="1400" dirty="0" err="1"/>
              <a:t>Stree</a:t>
            </a:r>
            <a:r>
              <a:rPr lang="en-US" sz="1400" dirty="0"/>
              <a:t>) – </a:t>
            </a:r>
            <a:r>
              <a:rPr lang="en-US" sz="1400" dirty="0">
                <a:hlinkClick r:id="rId4"/>
              </a:rPr>
              <a:t>www.nps.gov/wori</a:t>
            </a:r>
            <a:r>
              <a:rPr lang="en-US" sz="1400" dirty="0"/>
              <a:t> </a:t>
            </a:r>
          </a:p>
        </p:txBody>
      </p:sp>
    </p:spTree>
    <p:extLst>
      <p:ext uri="{BB962C8B-B14F-4D97-AF65-F5344CB8AC3E}">
        <p14:creationId xmlns:p14="http://schemas.microsoft.com/office/powerpoint/2010/main" val="2243326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878015" cy="369332"/>
          </a:xfrm>
          <a:prstGeom prst="rect">
            <a:avLst/>
          </a:prstGeom>
          <a:noFill/>
          <a:ln w="28575">
            <a:solidFill>
              <a:srgbClr val="0000FF"/>
            </a:solidFill>
          </a:ln>
        </p:spPr>
        <p:txBody>
          <a:bodyPr wrap="none" rtlCol="0">
            <a:spAutoFit/>
          </a:bodyPr>
          <a:lstStyle/>
          <a:p>
            <a:r>
              <a:rPr lang="en-US" b="1" dirty="0">
                <a:solidFill>
                  <a:srgbClr val="0000FF"/>
                </a:solidFill>
              </a:rPr>
              <a:t>Day 6 (continued)</a:t>
            </a:r>
            <a:endParaRPr lang="en-US" b="1" u="sng" dirty="0">
              <a:solidFill>
                <a:srgbClr val="0000FF"/>
              </a:solidFill>
            </a:endParaRPr>
          </a:p>
        </p:txBody>
      </p:sp>
      <p:grpSp>
        <p:nvGrpSpPr>
          <p:cNvPr id="16" name="Group 15"/>
          <p:cNvGrpSpPr/>
          <p:nvPr/>
        </p:nvGrpSpPr>
        <p:grpSpPr>
          <a:xfrm>
            <a:off x="0" y="0"/>
            <a:ext cx="12170162" cy="6858000"/>
            <a:chOff x="0" y="0"/>
            <a:chExt cx="12170162" cy="6858000"/>
          </a:xfrm>
        </p:grpSpPr>
        <p:pic>
          <p:nvPicPr>
            <p:cNvPr id="6" name="Picture 5"/>
            <p:cNvPicPr>
              <a:picLocks noChangeAspect="1"/>
            </p:cNvPicPr>
            <p:nvPr/>
          </p:nvPicPr>
          <p:blipFill rotWithShape="1">
            <a:blip r:embed="rId2"/>
            <a:srcRect l="4578"/>
            <a:stretch/>
          </p:blipFill>
          <p:spPr>
            <a:xfrm>
              <a:off x="0" y="369332"/>
              <a:ext cx="8387094" cy="6488668"/>
            </a:xfrm>
            <a:prstGeom prst="rect">
              <a:avLst/>
            </a:prstGeom>
          </p:spPr>
        </p:pic>
        <p:pic>
          <p:nvPicPr>
            <p:cNvPr id="5" name="Picture 4"/>
            <p:cNvPicPr>
              <a:picLocks noChangeAspect="1"/>
            </p:cNvPicPr>
            <p:nvPr/>
          </p:nvPicPr>
          <p:blipFill>
            <a:blip r:embed="rId3"/>
            <a:stretch>
              <a:fillRect/>
            </a:stretch>
          </p:blipFill>
          <p:spPr>
            <a:xfrm>
              <a:off x="6256100" y="3712464"/>
              <a:ext cx="5877485" cy="3145536"/>
            </a:xfrm>
            <a:prstGeom prst="rect">
              <a:avLst/>
            </a:prstGeom>
            <a:ln w="28575">
              <a:solidFill>
                <a:srgbClr val="FF0000"/>
              </a:solidFill>
            </a:ln>
          </p:spPr>
        </p:pic>
        <p:sp>
          <p:nvSpPr>
            <p:cNvPr id="7" name="Rectangle 6"/>
            <p:cNvSpPr/>
            <p:nvPr/>
          </p:nvSpPr>
          <p:spPr>
            <a:xfrm>
              <a:off x="4570162" y="6397032"/>
              <a:ext cx="1071921" cy="4609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p:cNvCxnSpPr>
              <a:stCxn id="7" idx="3"/>
            </p:cNvCxnSpPr>
            <p:nvPr/>
          </p:nvCxnSpPr>
          <p:spPr>
            <a:xfrm flipV="1">
              <a:off x="5642083" y="6397032"/>
              <a:ext cx="614017" cy="2304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4610904"/>
              <a:ext cx="1170432" cy="9029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2002537" y="5888852"/>
              <a:ext cx="2505456" cy="738664"/>
            </a:xfrm>
            <a:prstGeom prst="rect">
              <a:avLst/>
            </a:prstGeom>
            <a:solidFill>
              <a:schemeClr val="bg1"/>
            </a:solidFill>
            <a:ln w="28575">
              <a:solidFill>
                <a:srgbClr val="FF0000"/>
              </a:solidFill>
            </a:ln>
          </p:spPr>
          <p:txBody>
            <a:bodyPr wrap="square" rtlCol="0">
              <a:spAutoFit/>
            </a:bodyPr>
            <a:lstStyle/>
            <a:p>
              <a:r>
                <a:rPr lang="en-US" sz="1400" dirty="0"/>
                <a:t>It is 3 miles from the </a:t>
              </a:r>
              <a:r>
                <a:rPr lang="en-US" sz="1400" b="1" i="1" dirty="0">
                  <a:solidFill>
                    <a:srgbClr val="FF0000"/>
                  </a:solidFill>
                </a:rPr>
                <a:t>Cayuga State Park Campground </a:t>
              </a:r>
              <a:r>
                <a:rPr lang="en-US" sz="1400" dirty="0"/>
                <a:t>to the Seneca Falls Visitor Center</a:t>
              </a:r>
            </a:p>
          </p:txBody>
        </p:sp>
        <p:pic>
          <p:nvPicPr>
            <p:cNvPr id="3" name="Picture 2"/>
            <p:cNvPicPr>
              <a:picLocks noChangeAspect="1"/>
            </p:cNvPicPr>
            <p:nvPr/>
          </p:nvPicPr>
          <p:blipFill>
            <a:blip r:embed="rId4"/>
            <a:stretch>
              <a:fillRect/>
            </a:stretch>
          </p:blipFill>
          <p:spPr>
            <a:xfrm>
              <a:off x="6361668" y="0"/>
              <a:ext cx="5808494" cy="2871215"/>
            </a:xfrm>
            <a:prstGeom prst="rect">
              <a:avLst/>
            </a:prstGeom>
            <a:ln w="28575">
              <a:solidFill>
                <a:srgbClr val="FF0000"/>
              </a:solidFill>
            </a:ln>
          </p:spPr>
        </p:pic>
        <p:cxnSp>
          <p:nvCxnSpPr>
            <p:cNvPr id="13" name="Straight Arrow Connector 12"/>
            <p:cNvCxnSpPr>
              <a:stCxn id="11" idx="3"/>
            </p:cNvCxnSpPr>
            <p:nvPr/>
          </p:nvCxnSpPr>
          <p:spPr>
            <a:xfrm flipV="1">
              <a:off x="1170432" y="1435607"/>
              <a:ext cx="5191236" cy="36267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071656" y="0"/>
              <a:ext cx="1098506" cy="307777"/>
            </a:xfrm>
            <a:prstGeom prst="rect">
              <a:avLst/>
            </a:prstGeom>
            <a:solidFill>
              <a:schemeClr val="bg1"/>
            </a:solidFill>
            <a:ln w="28575">
              <a:solidFill>
                <a:srgbClr val="FF0000"/>
              </a:solidFill>
            </a:ln>
          </p:spPr>
          <p:txBody>
            <a:bodyPr wrap="square" rtlCol="0">
              <a:spAutoFit/>
            </a:bodyPr>
            <a:lstStyle/>
            <a:p>
              <a:r>
                <a:rPr lang="en-US" sz="1400" dirty="0"/>
                <a:t>Seneca Falls </a:t>
              </a:r>
            </a:p>
          </p:txBody>
        </p:sp>
        <p:sp>
          <p:nvSpPr>
            <p:cNvPr id="15" name="Rectangle 14"/>
            <p:cNvSpPr/>
            <p:nvPr/>
          </p:nvSpPr>
          <p:spPr>
            <a:xfrm>
              <a:off x="10135201" y="3712464"/>
              <a:ext cx="1998384" cy="307777"/>
            </a:xfrm>
            <a:prstGeom prst="rect">
              <a:avLst/>
            </a:prstGeom>
            <a:solidFill>
              <a:schemeClr val="bg1"/>
            </a:solidFill>
            <a:ln w="28575">
              <a:solidFill>
                <a:srgbClr val="FF0000"/>
              </a:solidFill>
            </a:ln>
          </p:spPr>
          <p:txBody>
            <a:bodyPr wrap="square" rtlCol="0">
              <a:spAutoFit/>
            </a:bodyPr>
            <a:lstStyle/>
            <a:p>
              <a:r>
                <a:rPr lang="en-US" sz="1400" dirty="0"/>
                <a:t>Cayuga Lakes State Park</a:t>
              </a:r>
            </a:p>
          </p:txBody>
        </p:sp>
      </p:grpSp>
    </p:spTree>
    <p:extLst>
      <p:ext uri="{BB962C8B-B14F-4D97-AF65-F5344CB8AC3E}">
        <p14:creationId xmlns:p14="http://schemas.microsoft.com/office/powerpoint/2010/main" val="3513618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5020056" y="2691783"/>
            <a:ext cx="7171944" cy="4184719"/>
          </a:xfrm>
          <a:prstGeom prst="rect">
            <a:avLst/>
          </a:prstGeom>
        </p:spPr>
      </p:pic>
      <p:sp>
        <p:nvSpPr>
          <p:cNvPr id="2" name="TextBox 1"/>
          <p:cNvSpPr txBox="1"/>
          <p:nvPr/>
        </p:nvSpPr>
        <p:spPr>
          <a:xfrm>
            <a:off x="0" y="0"/>
            <a:ext cx="6689395" cy="923330"/>
          </a:xfrm>
          <a:prstGeom prst="rect">
            <a:avLst/>
          </a:prstGeom>
          <a:noFill/>
          <a:ln w="28575">
            <a:solidFill>
              <a:srgbClr val="0000FF"/>
            </a:solidFill>
          </a:ln>
        </p:spPr>
        <p:txBody>
          <a:bodyPr wrap="none" rtlCol="0">
            <a:spAutoFit/>
          </a:bodyPr>
          <a:lstStyle/>
          <a:p>
            <a:r>
              <a:rPr lang="en-US" b="1" dirty="0">
                <a:solidFill>
                  <a:srgbClr val="0000FF"/>
                </a:solidFill>
              </a:rPr>
              <a:t>Day 7 (Mon, Aug 8) – </a:t>
            </a:r>
            <a:r>
              <a:rPr lang="en-US" b="1" u="sng" dirty="0">
                <a:solidFill>
                  <a:srgbClr val="0000FF"/>
                </a:solidFill>
              </a:rPr>
              <a:t>Cycle on the Old Erie Canal Trail (for 28 miles)</a:t>
            </a:r>
          </a:p>
          <a:p>
            <a:r>
              <a:rPr lang="en-US" dirty="0"/>
              <a:t>Cayuga Lake State Park Campground and back – 67.9 miles</a:t>
            </a:r>
          </a:p>
          <a:p>
            <a:r>
              <a:rPr lang="en-US" b="1" i="1" dirty="0">
                <a:solidFill>
                  <a:srgbClr val="00B050"/>
                </a:solidFill>
              </a:rPr>
              <a:t>Ride unloaded</a:t>
            </a:r>
          </a:p>
        </p:txBody>
      </p:sp>
      <p:sp>
        <p:nvSpPr>
          <p:cNvPr id="5" name="Rectangle 4"/>
          <p:cNvSpPr/>
          <p:nvPr/>
        </p:nvSpPr>
        <p:spPr>
          <a:xfrm>
            <a:off x="0" y="923330"/>
            <a:ext cx="9756648" cy="2031325"/>
          </a:xfrm>
          <a:prstGeom prst="rect">
            <a:avLst/>
          </a:prstGeom>
        </p:spPr>
        <p:txBody>
          <a:bodyPr wrap="square">
            <a:spAutoFit/>
          </a:bodyPr>
          <a:lstStyle/>
          <a:p>
            <a:r>
              <a:rPr lang="en-US" sz="1400" dirty="0"/>
              <a:t>This is a good day to ride unloaded as we will cycle 28 miles on the crushed limestone of a rail trail.  We will leave the Cayuga Lake State Park Campground and cycle to nearby Seneca Falls for breakfast.  We will then cycle through the </a:t>
            </a:r>
            <a:r>
              <a:rPr lang="en-US" sz="1400" b="1" i="1" dirty="0"/>
              <a:t>Montezuma National Wildlife Refuge</a:t>
            </a:r>
            <a:r>
              <a:rPr lang="en-US" sz="1400" dirty="0"/>
              <a:t>, a wildlife preserve operated by the United States Fish and Wildlife Service which includes part of the Montezuma Swamp at the north end of Cayuga Lake.  We will continue on quiet roads to Port Byron where we will join the scenic </a:t>
            </a:r>
            <a:r>
              <a:rPr lang="en-US" sz="1400" b="1" u="sng" dirty="0"/>
              <a:t>Old Erie Canal Trail</a:t>
            </a:r>
            <a:r>
              <a:rPr lang="en-US" sz="1400" dirty="0"/>
              <a:t>.  We will continue on the trail through Weedsport and Memphis and finish at the </a:t>
            </a:r>
            <a:r>
              <a:rPr lang="en-US" sz="1400" b="1" i="1" dirty="0"/>
              <a:t>Camillus Erie Canal Park</a:t>
            </a:r>
            <a:r>
              <a:rPr lang="en-US" sz="1400" dirty="0"/>
              <a:t>.  The Old Erie Canal Trail is part of 360-mile Erie Canal Trail which runs from Albany to Buffalo.  About 80% of the trail is complete, including the 28-mile section we will ride.  We exit the trail in Camillus where we will eat lunch, visit the </a:t>
            </a:r>
            <a:r>
              <a:rPr lang="en-US" sz="1400" b="1" i="1" dirty="0"/>
              <a:t>Erie Canal Trail Museum</a:t>
            </a:r>
            <a:r>
              <a:rPr lang="en-US" sz="1400" dirty="0"/>
              <a:t>, and take a 45-minute scenic boat ride ($3.00, runs a 1,2,3,4,5pm), and visit the </a:t>
            </a:r>
            <a:r>
              <a:rPr lang="en-US" sz="1400" b="1" i="1" dirty="0"/>
              <a:t>9-Mile Creek Aqueduct</a:t>
            </a:r>
            <a:r>
              <a:rPr lang="en-US" sz="1400" dirty="0"/>
              <a:t>. When we leave Camillus we will travel quiet roads back to Cayuga Lake State Park.</a:t>
            </a:r>
          </a:p>
        </p:txBody>
      </p:sp>
      <p:sp>
        <p:nvSpPr>
          <p:cNvPr id="6" name="Rectangle 5"/>
          <p:cNvSpPr/>
          <p:nvPr/>
        </p:nvSpPr>
        <p:spPr>
          <a:xfrm>
            <a:off x="7095743" y="2706624"/>
            <a:ext cx="5082599" cy="12698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9861105" y="1599936"/>
            <a:ext cx="2317237" cy="923330"/>
          </a:xfrm>
          <a:prstGeom prst="rect">
            <a:avLst/>
          </a:prstGeom>
          <a:ln w="28575">
            <a:solidFill>
              <a:srgbClr val="FF0000"/>
            </a:solidFill>
          </a:ln>
        </p:spPr>
        <p:txBody>
          <a:bodyPr wrap="none">
            <a:spAutoFit/>
          </a:bodyPr>
          <a:lstStyle/>
          <a:p>
            <a:pPr algn="ctr"/>
            <a:r>
              <a:rPr lang="en-US" b="1" i="1" dirty="0">
                <a:solidFill>
                  <a:srgbClr val="FF0000"/>
                </a:solidFill>
              </a:rPr>
              <a:t>Old Erie Canal Trail</a:t>
            </a:r>
          </a:p>
          <a:p>
            <a:pPr algn="ctr"/>
            <a:r>
              <a:rPr lang="en-US" b="1" i="1" dirty="0">
                <a:solidFill>
                  <a:srgbClr val="FF0000"/>
                </a:solidFill>
              </a:rPr>
              <a:t>Port Byron to Camillus</a:t>
            </a:r>
          </a:p>
          <a:p>
            <a:pPr algn="ctr"/>
            <a:r>
              <a:rPr lang="en-US" b="1" i="1" dirty="0">
                <a:solidFill>
                  <a:srgbClr val="FF0000"/>
                </a:solidFill>
              </a:rPr>
              <a:t>(28 miles) </a:t>
            </a:r>
          </a:p>
        </p:txBody>
      </p:sp>
      <p:cxnSp>
        <p:nvCxnSpPr>
          <p:cNvPr id="9" name="Straight Arrow Connector 8"/>
          <p:cNvCxnSpPr>
            <a:stCxn id="7" idx="1"/>
          </p:cNvCxnSpPr>
          <p:nvPr/>
        </p:nvCxnSpPr>
        <p:spPr>
          <a:xfrm flipH="1">
            <a:off x="9601200" y="2061601"/>
            <a:ext cx="259905" cy="6450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2" descr="ErieCanalwayTrailMarker_164x1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8674" y="0"/>
            <a:ext cx="15621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rotWithShape="1">
          <a:blip r:embed="rId4"/>
          <a:srcRect l="28740" t="36428" r="31946" b="36252"/>
          <a:stretch/>
        </p:blipFill>
        <p:spPr>
          <a:xfrm>
            <a:off x="1381408" y="2954655"/>
            <a:ext cx="3155819" cy="3799447"/>
          </a:xfrm>
          <a:prstGeom prst="rect">
            <a:avLst/>
          </a:prstGeom>
          <a:ln w="28575">
            <a:solidFill>
              <a:srgbClr val="FF0000"/>
            </a:solidFill>
          </a:ln>
        </p:spPr>
      </p:pic>
      <p:pic>
        <p:nvPicPr>
          <p:cNvPr id="1028" name="Picture 4" descr="http://www.city-data.com/articles/images/img175189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949054"/>
            <a:ext cx="3090673" cy="205838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5039482" y="5166360"/>
            <a:ext cx="596393" cy="6349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p:cNvCxnSpPr>
            <a:stCxn id="24" idx="3"/>
          </p:cNvCxnSpPr>
          <p:nvPr/>
        </p:nvCxnSpPr>
        <p:spPr>
          <a:xfrm>
            <a:off x="4537227" y="4854379"/>
            <a:ext cx="482829" cy="3119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885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516854"/>
            <a:ext cx="3063240" cy="2816646"/>
          </a:xfrm>
          <a:prstGeom prst="rect">
            <a:avLst/>
          </a:prstGeom>
        </p:spPr>
      </p:pic>
      <p:pic>
        <p:nvPicPr>
          <p:cNvPr id="6" name="Picture 5"/>
          <p:cNvPicPr>
            <a:picLocks noChangeAspect="1"/>
          </p:cNvPicPr>
          <p:nvPr/>
        </p:nvPicPr>
        <p:blipFill>
          <a:blip r:embed="rId3"/>
          <a:stretch>
            <a:fillRect/>
          </a:stretch>
        </p:blipFill>
        <p:spPr>
          <a:xfrm>
            <a:off x="1" y="4467832"/>
            <a:ext cx="3063240" cy="2390168"/>
          </a:xfrm>
          <a:prstGeom prst="rect">
            <a:avLst/>
          </a:prstGeom>
        </p:spPr>
      </p:pic>
      <p:pic>
        <p:nvPicPr>
          <p:cNvPr id="7" name="Picture 6"/>
          <p:cNvPicPr>
            <a:picLocks noChangeAspect="1"/>
          </p:cNvPicPr>
          <p:nvPr/>
        </p:nvPicPr>
        <p:blipFill>
          <a:blip r:embed="rId4"/>
          <a:stretch>
            <a:fillRect/>
          </a:stretch>
        </p:blipFill>
        <p:spPr>
          <a:xfrm>
            <a:off x="3230689" y="0"/>
            <a:ext cx="3814001" cy="2816647"/>
          </a:xfrm>
          <a:prstGeom prst="rect">
            <a:avLst/>
          </a:prstGeom>
        </p:spPr>
      </p:pic>
      <p:pic>
        <p:nvPicPr>
          <p:cNvPr id="8" name="Picture 7"/>
          <p:cNvPicPr>
            <a:picLocks noChangeAspect="1"/>
          </p:cNvPicPr>
          <p:nvPr/>
        </p:nvPicPr>
        <p:blipFill>
          <a:blip r:embed="rId5"/>
          <a:stretch>
            <a:fillRect/>
          </a:stretch>
        </p:blipFill>
        <p:spPr>
          <a:xfrm>
            <a:off x="3230689" y="2925177"/>
            <a:ext cx="3654744" cy="3932823"/>
          </a:xfrm>
          <a:prstGeom prst="rect">
            <a:avLst/>
          </a:prstGeom>
        </p:spPr>
      </p:pic>
      <p:pic>
        <p:nvPicPr>
          <p:cNvPr id="9" name="Picture 8"/>
          <p:cNvPicPr>
            <a:picLocks noChangeAspect="1"/>
          </p:cNvPicPr>
          <p:nvPr/>
        </p:nvPicPr>
        <p:blipFill>
          <a:blip r:embed="rId6"/>
          <a:stretch>
            <a:fillRect/>
          </a:stretch>
        </p:blipFill>
        <p:spPr>
          <a:xfrm>
            <a:off x="7212138" y="-14746"/>
            <a:ext cx="4979862" cy="2833095"/>
          </a:xfrm>
          <a:prstGeom prst="rect">
            <a:avLst/>
          </a:prstGeom>
        </p:spPr>
      </p:pic>
      <p:pic>
        <p:nvPicPr>
          <p:cNvPr id="10" name="Picture 9"/>
          <p:cNvPicPr>
            <a:picLocks noChangeAspect="1"/>
          </p:cNvPicPr>
          <p:nvPr/>
        </p:nvPicPr>
        <p:blipFill>
          <a:blip r:embed="rId7"/>
          <a:stretch>
            <a:fillRect/>
          </a:stretch>
        </p:blipFill>
        <p:spPr>
          <a:xfrm>
            <a:off x="7212138" y="3026663"/>
            <a:ext cx="4979862" cy="3219539"/>
          </a:xfrm>
          <a:prstGeom prst="rect">
            <a:avLst/>
          </a:prstGeom>
        </p:spPr>
      </p:pic>
      <p:sp>
        <p:nvSpPr>
          <p:cNvPr id="11" name="Rectangle 10"/>
          <p:cNvSpPr/>
          <p:nvPr/>
        </p:nvSpPr>
        <p:spPr>
          <a:xfrm>
            <a:off x="746003" y="459192"/>
            <a:ext cx="2317237" cy="923330"/>
          </a:xfrm>
          <a:prstGeom prst="rect">
            <a:avLst/>
          </a:prstGeom>
          <a:ln w="28575">
            <a:solidFill>
              <a:srgbClr val="FF0000"/>
            </a:solidFill>
          </a:ln>
        </p:spPr>
        <p:txBody>
          <a:bodyPr wrap="none">
            <a:spAutoFit/>
          </a:bodyPr>
          <a:lstStyle/>
          <a:p>
            <a:pPr algn="ctr"/>
            <a:r>
              <a:rPr lang="en-US" b="1" i="1" dirty="0">
                <a:solidFill>
                  <a:srgbClr val="FF0000"/>
                </a:solidFill>
              </a:rPr>
              <a:t>Old Erie Canal Trail</a:t>
            </a:r>
          </a:p>
          <a:p>
            <a:pPr algn="ctr"/>
            <a:r>
              <a:rPr lang="en-US" b="1" i="1" dirty="0">
                <a:solidFill>
                  <a:srgbClr val="FF0000"/>
                </a:solidFill>
              </a:rPr>
              <a:t>Port Byron to Camillus</a:t>
            </a:r>
          </a:p>
          <a:p>
            <a:pPr algn="ctr"/>
            <a:r>
              <a:rPr lang="en-US" b="1" i="1" dirty="0">
                <a:solidFill>
                  <a:srgbClr val="FF0000"/>
                </a:solidFill>
              </a:rPr>
              <a:t>(28 miles) </a:t>
            </a:r>
          </a:p>
        </p:txBody>
      </p:sp>
      <p:sp>
        <p:nvSpPr>
          <p:cNvPr id="12" name="TextBox 11"/>
          <p:cNvSpPr txBox="1"/>
          <p:nvPr/>
        </p:nvSpPr>
        <p:spPr>
          <a:xfrm>
            <a:off x="0" y="0"/>
            <a:ext cx="1878015" cy="369332"/>
          </a:xfrm>
          <a:prstGeom prst="rect">
            <a:avLst/>
          </a:prstGeom>
          <a:noFill/>
          <a:ln w="28575">
            <a:solidFill>
              <a:srgbClr val="0000FF"/>
            </a:solidFill>
          </a:ln>
        </p:spPr>
        <p:txBody>
          <a:bodyPr wrap="none" rtlCol="0">
            <a:spAutoFit/>
          </a:bodyPr>
          <a:lstStyle/>
          <a:p>
            <a:r>
              <a:rPr lang="en-US" b="1" dirty="0">
                <a:solidFill>
                  <a:srgbClr val="0000FF"/>
                </a:solidFill>
              </a:rPr>
              <a:t>Day 7 (continued)</a:t>
            </a:r>
            <a:endParaRPr lang="en-US" b="1" u="sng" dirty="0">
              <a:solidFill>
                <a:srgbClr val="0000FF"/>
              </a:solidFill>
            </a:endParaRPr>
          </a:p>
        </p:txBody>
      </p:sp>
      <p:sp>
        <p:nvSpPr>
          <p:cNvPr id="13" name="Rectangle 12"/>
          <p:cNvSpPr/>
          <p:nvPr/>
        </p:nvSpPr>
        <p:spPr>
          <a:xfrm>
            <a:off x="8979740" y="6269850"/>
            <a:ext cx="1882246" cy="307777"/>
          </a:xfrm>
          <a:prstGeom prst="rect">
            <a:avLst/>
          </a:prstGeom>
          <a:ln w="28575">
            <a:noFill/>
          </a:ln>
        </p:spPr>
        <p:txBody>
          <a:bodyPr wrap="none">
            <a:spAutoFit/>
          </a:bodyPr>
          <a:lstStyle/>
          <a:p>
            <a:pPr algn="ctr"/>
            <a:r>
              <a:rPr lang="en-US" sz="1400" b="1" i="1" dirty="0">
                <a:solidFill>
                  <a:srgbClr val="FF0000"/>
                </a:solidFill>
              </a:rPr>
              <a:t>9-Mile Creek </a:t>
            </a:r>
            <a:r>
              <a:rPr lang="en-US" sz="1400" b="1" i="1" dirty="0" err="1">
                <a:solidFill>
                  <a:srgbClr val="FF0000"/>
                </a:solidFill>
              </a:rPr>
              <a:t>Aquaduct</a:t>
            </a:r>
            <a:endParaRPr lang="en-US" sz="1400" b="1" i="1" dirty="0">
              <a:solidFill>
                <a:srgbClr val="FF0000"/>
              </a:solidFill>
            </a:endParaRPr>
          </a:p>
        </p:txBody>
      </p:sp>
    </p:spTree>
    <p:extLst>
      <p:ext uri="{BB962C8B-B14F-4D97-AF65-F5344CB8AC3E}">
        <p14:creationId xmlns:p14="http://schemas.microsoft.com/office/powerpoint/2010/main" val="3542496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2440"/>
          <a:stretch/>
        </p:blipFill>
        <p:spPr>
          <a:xfrm>
            <a:off x="0" y="1945758"/>
            <a:ext cx="5574010" cy="4912242"/>
          </a:xfrm>
          <a:prstGeom prst="rect">
            <a:avLst/>
          </a:prstGeom>
        </p:spPr>
      </p:pic>
      <p:pic>
        <p:nvPicPr>
          <p:cNvPr id="3" name="Picture 2"/>
          <p:cNvPicPr>
            <a:picLocks noChangeAspect="1"/>
          </p:cNvPicPr>
          <p:nvPr/>
        </p:nvPicPr>
        <p:blipFill>
          <a:blip r:embed="rId3"/>
          <a:stretch>
            <a:fillRect/>
          </a:stretch>
        </p:blipFill>
        <p:spPr>
          <a:xfrm>
            <a:off x="5652787" y="0"/>
            <a:ext cx="6539213" cy="6858000"/>
          </a:xfrm>
          <a:prstGeom prst="rect">
            <a:avLst/>
          </a:prstGeom>
        </p:spPr>
      </p:pic>
      <p:sp>
        <p:nvSpPr>
          <p:cNvPr id="4" name="TextBox 3"/>
          <p:cNvSpPr txBox="1"/>
          <p:nvPr/>
        </p:nvSpPr>
        <p:spPr>
          <a:xfrm>
            <a:off x="2224156" y="21858"/>
            <a:ext cx="3428631" cy="369332"/>
          </a:xfrm>
          <a:prstGeom prst="rect">
            <a:avLst/>
          </a:prstGeom>
          <a:noFill/>
        </p:spPr>
        <p:txBody>
          <a:bodyPr wrap="none" rtlCol="0">
            <a:spAutoFit/>
          </a:bodyPr>
          <a:lstStyle/>
          <a:p>
            <a:r>
              <a:rPr lang="en-US" dirty="0"/>
              <a:t>45 minute boat tour for only $3.00</a:t>
            </a:r>
          </a:p>
        </p:txBody>
      </p:sp>
      <p:pic>
        <p:nvPicPr>
          <p:cNvPr id="5" name="Picture 2" descr="ErieCanalwayTrailMarker_164x16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050" y="376495"/>
            <a:ext cx="15621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2452116" y="465755"/>
            <a:ext cx="2650236" cy="1383579"/>
          </a:xfrm>
          <a:prstGeom prst="rect">
            <a:avLst/>
          </a:prstGeom>
        </p:spPr>
      </p:pic>
      <p:sp>
        <p:nvSpPr>
          <p:cNvPr id="7" name="TextBox 6"/>
          <p:cNvSpPr txBox="1"/>
          <p:nvPr/>
        </p:nvSpPr>
        <p:spPr>
          <a:xfrm>
            <a:off x="0" y="0"/>
            <a:ext cx="1878015" cy="369332"/>
          </a:xfrm>
          <a:prstGeom prst="rect">
            <a:avLst/>
          </a:prstGeom>
          <a:noFill/>
          <a:ln w="28575">
            <a:solidFill>
              <a:srgbClr val="0000FF"/>
            </a:solidFill>
          </a:ln>
        </p:spPr>
        <p:txBody>
          <a:bodyPr wrap="none" rtlCol="0">
            <a:spAutoFit/>
          </a:bodyPr>
          <a:lstStyle/>
          <a:p>
            <a:r>
              <a:rPr lang="en-US" b="1" dirty="0">
                <a:solidFill>
                  <a:srgbClr val="0000FF"/>
                </a:solidFill>
              </a:rPr>
              <a:t>Day 7 (continued)</a:t>
            </a:r>
            <a:endParaRPr lang="en-US" b="1" u="sng" dirty="0">
              <a:solidFill>
                <a:srgbClr val="0000FF"/>
              </a:solidFill>
            </a:endParaRPr>
          </a:p>
        </p:txBody>
      </p:sp>
    </p:spTree>
    <p:extLst>
      <p:ext uri="{BB962C8B-B14F-4D97-AF65-F5344CB8AC3E}">
        <p14:creationId xmlns:p14="http://schemas.microsoft.com/office/powerpoint/2010/main" val="1664081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397496" cy="923330"/>
          </a:xfrm>
          <a:prstGeom prst="rect">
            <a:avLst/>
          </a:prstGeom>
          <a:noFill/>
          <a:ln w="28575">
            <a:solidFill>
              <a:srgbClr val="0000FF"/>
            </a:solidFill>
          </a:ln>
        </p:spPr>
        <p:txBody>
          <a:bodyPr wrap="square" rtlCol="0">
            <a:spAutoFit/>
          </a:bodyPr>
          <a:lstStyle/>
          <a:p>
            <a:r>
              <a:rPr lang="en-US" b="1" dirty="0">
                <a:solidFill>
                  <a:srgbClr val="0000FF"/>
                </a:solidFill>
              </a:rPr>
              <a:t>Day 8 (Tue, Aug 9) – </a:t>
            </a:r>
            <a:r>
              <a:rPr lang="en-US" b="1" u="sng" dirty="0">
                <a:solidFill>
                  <a:srgbClr val="0000FF"/>
                </a:solidFill>
              </a:rPr>
              <a:t>Cycle along Cayuga Lake</a:t>
            </a:r>
          </a:p>
          <a:p>
            <a:r>
              <a:rPr lang="en-US" dirty="0"/>
              <a:t>Cayuga Lake State Park to Fillmore Glen State Park Campground – 61.7 miles</a:t>
            </a:r>
          </a:p>
          <a:p>
            <a:r>
              <a:rPr lang="en-US" b="1" i="1" dirty="0">
                <a:solidFill>
                  <a:srgbClr val="FF0000"/>
                </a:solidFill>
              </a:rPr>
              <a:t>Ride loaded</a:t>
            </a:r>
          </a:p>
        </p:txBody>
      </p:sp>
      <p:sp>
        <p:nvSpPr>
          <p:cNvPr id="5" name="Rectangle 4"/>
          <p:cNvSpPr/>
          <p:nvPr/>
        </p:nvSpPr>
        <p:spPr>
          <a:xfrm>
            <a:off x="0" y="923330"/>
            <a:ext cx="7397496" cy="1384995"/>
          </a:xfrm>
          <a:prstGeom prst="rect">
            <a:avLst/>
          </a:prstGeom>
        </p:spPr>
        <p:txBody>
          <a:bodyPr wrap="square">
            <a:spAutoFit/>
          </a:bodyPr>
          <a:lstStyle/>
          <a:p>
            <a:r>
              <a:rPr lang="en-US" sz="1400" dirty="0"/>
              <a:t>We will leave the Cayuga Lake State Park Campground and cycle to nearby Seneca Falls for breakfast.  We will then cycle down the west side of Cayuga Lake through Aurora, Union Springs, and Long Point State Park and eventually turn west to go to </a:t>
            </a:r>
            <a:r>
              <a:rPr lang="en-US" sz="1400" b="1" i="1" dirty="0"/>
              <a:t>Fillmore Glen State Park Campground</a:t>
            </a:r>
            <a:r>
              <a:rPr lang="en-US" sz="1400" dirty="0"/>
              <a:t>.  We will eat dinner in the nearby town of </a:t>
            </a:r>
            <a:r>
              <a:rPr lang="en-US" sz="1400" b="1" i="1" dirty="0"/>
              <a:t>Moravia</a:t>
            </a:r>
            <a:r>
              <a:rPr lang="en-US" sz="1400" dirty="0"/>
              <a:t>, NY.</a:t>
            </a:r>
          </a:p>
          <a:p>
            <a:endParaRPr lang="en-US" sz="1400" dirty="0"/>
          </a:p>
          <a:p>
            <a:endParaRPr lang="en-US" sz="1400" dirty="0"/>
          </a:p>
        </p:txBody>
      </p:sp>
      <p:grpSp>
        <p:nvGrpSpPr>
          <p:cNvPr id="17" name="Group 16"/>
          <p:cNvGrpSpPr/>
          <p:nvPr/>
        </p:nvGrpSpPr>
        <p:grpSpPr>
          <a:xfrm>
            <a:off x="7210421" y="0"/>
            <a:ext cx="4981579" cy="6801859"/>
            <a:chOff x="7210421" y="0"/>
            <a:chExt cx="4981579" cy="6801859"/>
          </a:xfrm>
        </p:grpSpPr>
        <p:pic>
          <p:nvPicPr>
            <p:cNvPr id="4" name="Picture 3"/>
            <p:cNvPicPr>
              <a:picLocks noChangeAspect="1"/>
            </p:cNvPicPr>
            <p:nvPr/>
          </p:nvPicPr>
          <p:blipFill rotWithShape="1">
            <a:blip r:embed="rId2"/>
            <a:srcRect l="1701" r="1538"/>
            <a:stretch/>
          </p:blipFill>
          <p:spPr>
            <a:xfrm>
              <a:off x="7397496" y="0"/>
              <a:ext cx="4794504" cy="6801859"/>
            </a:xfrm>
            <a:prstGeom prst="rect">
              <a:avLst/>
            </a:prstGeom>
          </p:spPr>
        </p:pic>
        <p:sp>
          <p:nvSpPr>
            <p:cNvPr id="11" name="Rectangle 10"/>
            <p:cNvSpPr/>
            <p:nvPr/>
          </p:nvSpPr>
          <p:spPr>
            <a:xfrm>
              <a:off x="11612880" y="3291840"/>
              <a:ext cx="579120" cy="6309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p:cNvCxnSpPr>
              <a:stCxn id="10" idx="3"/>
              <a:endCxn id="11" idx="1"/>
            </p:cNvCxnSpPr>
            <p:nvPr/>
          </p:nvCxnSpPr>
          <p:spPr>
            <a:xfrm flipV="1">
              <a:off x="7210421" y="3607308"/>
              <a:ext cx="4402459" cy="7169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3227832" y="1846660"/>
            <a:ext cx="3982589" cy="4955199"/>
            <a:chOff x="3118104" y="1642546"/>
            <a:chExt cx="4092317" cy="5159313"/>
          </a:xfrm>
        </p:grpSpPr>
        <p:pic>
          <p:nvPicPr>
            <p:cNvPr id="10" name="Picture 9"/>
            <p:cNvPicPr>
              <a:picLocks noChangeAspect="1"/>
            </p:cNvPicPr>
            <p:nvPr/>
          </p:nvPicPr>
          <p:blipFill>
            <a:blip r:embed="rId3"/>
            <a:stretch>
              <a:fillRect/>
            </a:stretch>
          </p:blipFill>
          <p:spPr>
            <a:xfrm>
              <a:off x="3118104" y="1642546"/>
              <a:ext cx="4092317" cy="5159313"/>
            </a:xfrm>
            <a:prstGeom prst="rect">
              <a:avLst/>
            </a:prstGeom>
            <a:ln w="28575">
              <a:solidFill>
                <a:srgbClr val="FF0000"/>
              </a:solidFill>
            </a:ln>
          </p:spPr>
        </p:pic>
        <p:sp>
          <p:nvSpPr>
            <p:cNvPr id="14" name="Rectangle 13"/>
            <p:cNvSpPr/>
            <p:nvPr/>
          </p:nvSpPr>
          <p:spPr>
            <a:xfrm>
              <a:off x="4715256" y="2496629"/>
              <a:ext cx="707136" cy="2099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5213030" y="5794248"/>
              <a:ext cx="748858" cy="2682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74" name="Picture 2" descr="Long Point State P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46660"/>
            <a:ext cx="2762250" cy="2200275"/>
          </a:xfrm>
          <a:prstGeom prst="rect">
            <a:avLst/>
          </a:prstGeom>
          <a:ln w="28575">
            <a:solidFill>
              <a:srgbClr val="FF0000"/>
            </a:solidFill>
          </a:ln>
          <a:extLst>
            <a:ext uri="{909E8E84-426E-40DD-AFC4-6F175D3DCCD1}">
              <a14:hiddenFill xmlns:a14="http://schemas.microsoft.com/office/drawing/2010/main">
                <a:solidFill>
                  <a:srgbClr val="FFFFFF"/>
                </a:solidFill>
              </a14:hiddenFill>
            </a:ext>
          </a:extLst>
        </p:spPr>
      </p:pic>
      <p:sp>
        <p:nvSpPr>
          <p:cNvPr id="19" name="Rectangle 18"/>
          <p:cNvSpPr/>
          <p:nvPr/>
        </p:nvSpPr>
        <p:spPr>
          <a:xfrm>
            <a:off x="8823960" y="3134106"/>
            <a:ext cx="330708" cy="3223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413753" y="4078038"/>
            <a:ext cx="2237344" cy="369332"/>
          </a:xfrm>
          <a:prstGeom prst="rect">
            <a:avLst/>
          </a:prstGeom>
        </p:spPr>
        <p:txBody>
          <a:bodyPr wrap="none">
            <a:spAutoFit/>
          </a:bodyPr>
          <a:lstStyle/>
          <a:p>
            <a:r>
              <a:rPr lang="en-US" b="1" i="1" dirty="0">
                <a:solidFill>
                  <a:srgbClr val="FF0000"/>
                </a:solidFill>
              </a:rPr>
              <a:t>Long Point State Park</a:t>
            </a:r>
          </a:p>
        </p:txBody>
      </p:sp>
      <p:cxnSp>
        <p:nvCxnSpPr>
          <p:cNvPr id="21" name="Straight Arrow Connector 20"/>
          <p:cNvCxnSpPr>
            <a:stCxn id="3074" idx="3"/>
            <a:endCxn id="19" idx="1"/>
          </p:cNvCxnSpPr>
          <p:nvPr/>
        </p:nvCxnSpPr>
        <p:spPr>
          <a:xfrm>
            <a:off x="2762250" y="2946798"/>
            <a:ext cx="6061710" cy="3484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0" y="4941024"/>
            <a:ext cx="3235075" cy="1938992"/>
          </a:xfrm>
          <a:prstGeom prst="rect">
            <a:avLst/>
          </a:prstGeom>
        </p:spPr>
        <p:txBody>
          <a:bodyPr wrap="square">
            <a:spAutoFit/>
          </a:bodyPr>
          <a:lstStyle/>
          <a:p>
            <a:r>
              <a:rPr lang="en-US" sz="1200" dirty="0">
                <a:solidFill>
                  <a:srgbClr val="494949"/>
                </a:solidFill>
                <a:latin typeface="Arial" panose="020B0604020202020204" pitchFamily="34" charset="0"/>
              </a:rPr>
              <a:t>You can rent a kayak or canoe at the South Shore Marina (2810 </a:t>
            </a:r>
            <a:r>
              <a:rPr lang="en-US" sz="1200" dirty="0" err="1">
                <a:solidFill>
                  <a:srgbClr val="494949"/>
                </a:solidFill>
                <a:latin typeface="Arial" panose="020B0604020202020204" pitchFamily="34" charset="0"/>
              </a:rPr>
              <a:t>Firelane</a:t>
            </a:r>
            <a:r>
              <a:rPr lang="en-US" sz="1200" dirty="0">
                <a:solidFill>
                  <a:srgbClr val="494949"/>
                </a:solidFill>
                <a:latin typeface="Arial" panose="020B0604020202020204" pitchFamily="34" charset="0"/>
              </a:rPr>
              <a:t> 1, Rt. 38, Moravia, 315-497-3006,</a:t>
            </a:r>
          </a:p>
          <a:p>
            <a:r>
              <a:rPr lang="en-US" sz="1200" dirty="0">
                <a:solidFill>
                  <a:srgbClr val="494949"/>
                </a:solidFill>
                <a:latin typeface="Arial" panose="020B0604020202020204" pitchFamily="34" charset="0"/>
              </a:rPr>
              <a:t>Owasco Inlet, a creek that feeds into the southern end of Owasco Lake, is great for kayaking and canoeing. Owasco Inlet becomes Owasco Flats just before feeding into the lake, and nature lovers will find these wetlands provide a scenic vista to be treasured.</a:t>
            </a:r>
            <a:endParaRPr lang="en-US" sz="1200" b="0" i="0" dirty="0">
              <a:solidFill>
                <a:srgbClr val="494949"/>
              </a:solidFill>
              <a:effectLst/>
              <a:latin typeface="Arial" panose="020B0604020202020204" pitchFamily="34" charset="0"/>
            </a:endParaRPr>
          </a:p>
        </p:txBody>
      </p:sp>
    </p:spTree>
    <p:extLst>
      <p:ext uri="{BB962C8B-B14F-4D97-AF65-F5344CB8AC3E}">
        <p14:creationId xmlns:p14="http://schemas.microsoft.com/office/powerpoint/2010/main" val="2213808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878015" cy="369332"/>
          </a:xfrm>
          <a:prstGeom prst="rect">
            <a:avLst/>
          </a:prstGeom>
          <a:noFill/>
          <a:ln w="28575">
            <a:solidFill>
              <a:srgbClr val="0000FF"/>
            </a:solidFill>
          </a:ln>
        </p:spPr>
        <p:txBody>
          <a:bodyPr wrap="none" rtlCol="0">
            <a:spAutoFit/>
          </a:bodyPr>
          <a:lstStyle/>
          <a:p>
            <a:r>
              <a:rPr lang="en-US" b="1" dirty="0">
                <a:solidFill>
                  <a:srgbClr val="0000FF"/>
                </a:solidFill>
              </a:rPr>
              <a:t>Day 8 (continued)</a:t>
            </a:r>
            <a:endParaRPr lang="en-US" b="1" u="sng" dirty="0">
              <a:solidFill>
                <a:srgbClr val="0000FF"/>
              </a:solidFill>
            </a:endParaRPr>
          </a:p>
        </p:txBody>
      </p:sp>
      <p:sp>
        <p:nvSpPr>
          <p:cNvPr id="3" name="Rectangle 2"/>
          <p:cNvSpPr/>
          <p:nvPr/>
        </p:nvSpPr>
        <p:spPr>
          <a:xfrm>
            <a:off x="5074920" y="-6183"/>
            <a:ext cx="7117080" cy="2246769"/>
          </a:xfrm>
          <a:prstGeom prst="rect">
            <a:avLst/>
          </a:prstGeom>
        </p:spPr>
        <p:txBody>
          <a:bodyPr wrap="square">
            <a:spAutoFit/>
          </a:bodyPr>
          <a:lstStyle/>
          <a:p>
            <a:r>
              <a:rPr lang="en-US" sz="1400" b="1" u="sng" dirty="0">
                <a:solidFill>
                  <a:srgbClr val="FF0000"/>
                </a:solidFill>
                <a:latin typeface="Lucida Sans Unicode" panose="020B0602030504020204" pitchFamily="34" charset="0"/>
              </a:rPr>
              <a:t>Fillmore Glen State Park</a:t>
            </a:r>
          </a:p>
          <a:p>
            <a:r>
              <a:rPr lang="en-US" sz="1400" dirty="0"/>
              <a:t>Looking for waterfalls in the Finger Lakes region? Hikers at Fillmore Glen State Park in Moravia, NY can enjoy five waterfalls that are hidden within the lush woodland. The park, named after U.S. president Millard Fillmore, expands across 938 acres and rises in elevation 349 feet from the bottom gorge, up to the dam. The grounds consist of sixty camp sites including a cottage on Cayuga Lake. Users of the cottage will find a fully furnished bedroom, kitchen, bathroom and sitting area. Outside, there is a dock and picnic area. In the summer, campers can hike on trails of differing difficulty levels. The gorge trail is great for children or less experienced hikers because it has walled edges. The stream-fed swimming pool is another attractive feature of the park. </a:t>
            </a:r>
          </a:p>
        </p:txBody>
      </p:sp>
      <p:sp>
        <p:nvSpPr>
          <p:cNvPr id="5" name="Rectangle 4"/>
          <p:cNvSpPr/>
          <p:nvPr/>
        </p:nvSpPr>
        <p:spPr>
          <a:xfrm>
            <a:off x="0" y="369332"/>
            <a:ext cx="4645152" cy="2462213"/>
          </a:xfrm>
          <a:prstGeom prst="rect">
            <a:avLst/>
          </a:prstGeom>
        </p:spPr>
        <p:txBody>
          <a:bodyPr wrap="square">
            <a:spAutoFit/>
          </a:bodyPr>
          <a:lstStyle/>
          <a:p>
            <a:pPr fontAlgn="t"/>
            <a:r>
              <a:rPr lang="en-US" sz="1400" b="1" u="sng" dirty="0">
                <a:solidFill>
                  <a:srgbClr val="FF0000"/>
                </a:solidFill>
                <a:latin typeface="Lucida Sans Unicode" panose="020B0602030504020204" pitchFamily="34" charset="0"/>
              </a:rPr>
              <a:t>Fillmore Glen State Park</a:t>
            </a:r>
          </a:p>
          <a:p>
            <a:pPr fontAlgn="t"/>
            <a:r>
              <a:rPr lang="en-US" sz="1400" b="1" dirty="0">
                <a:solidFill>
                  <a:srgbClr val="3D484E"/>
                </a:solidFill>
                <a:latin typeface="Lucida Sans Unicode" panose="020B0602030504020204" pitchFamily="34" charset="0"/>
              </a:rPr>
              <a:t>Number of falls:</a:t>
            </a:r>
            <a:endParaRPr lang="en-US" sz="1400" dirty="0">
              <a:solidFill>
                <a:srgbClr val="3D484E"/>
              </a:solidFill>
              <a:latin typeface="Lucida Sans Unicode" panose="020B0602030504020204" pitchFamily="34" charset="0"/>
            </a:endParaRPr>
          </a:p>
          <a:p>
            <a:pPr fontAlgn="t"/>
            <a:r>
              <a:rPr lang="en-US" sz="1400" dirty="0"/>
              <a:t> 5 major waterfalls, various smaller cascades.</a:t>
            </a:r>
          </a:p>
          <a:p>
            <a:pPr fontAlgn="t"/>
            <a:r>
              <a:rPr lang="en-US" sz="1400" b="1" dirty="0">
                <a:solidFill>
                  <a:srgbClr val="3D484E"/>
                </a:solidFill>
                <a:latin typeface="Lucida Sans Unicode" panose="020B0602030504020204" pitchFamily="34" charset="0"/>
              </a:rPr>
              <a:t>Size/Types:</a:t>
            </a:r>
            <a:r>
              <a:rPr lang="en-US" sz="1400" dirty="0">
                <a:solidFill>
                  <a:srgbClr val="3D484E"/>
                </a:solidFill>
                <a:latin typeface="Lucida Sans Unicode" panose="020B0602030504020204" pitchFamily="34" charset="0"/>
              </a:rPr>
              <a:t>  Ranging from 5-40’ high. Cascades, punchbowls, plunges and chutes. The Cowsheds falls is about 30’ high. The upper falls at the end of the gorge trail is around 40’.</a:t>
            </a:r>
          </a:p>
          <a:p>
            <a:pPr fontAlgn="t"/>
            <a:r>
              <a:rPr lang="en-US" sz="1400" b="1" dirty="0">
                <a:solidFill>
                  <a:srgbClr val="3D484E"/>
                </a:solidFill>
                <a:latin typeface="Lucida Sans Unicode" panose="020B0602030504020204" pitchFamily="34" charset="0"/>
              </a:rPr>
              <a:t>Best time to visit:</a:t>
            </a:r>
            <a:r>
              <a:rPr lang="en-US" sz="1400" dirty="0">
                <a:solidFill>
                  <a:srgbClr val="3D484E"/>
                </a:solidFill>
                <a:latin typeface="Lucida Sans Unicode" panose="020B0602030504020204" pitchFamily="34" charset="0"/>
              </a:rPr>
              <a:t> Year round. The Park’s gorge trails are closed after November, but the </a:t>
            </a:r>
            <a:r>
              <a:rPr lang="en-US" sz="1400" b="1" i="1" dirty="0">
                <a:solidFill>
                  <a:srgbClr val="FF0000"/>
                </a:solidFill>
                <a:latin typeface="Lucida Sans Unicode" panose="020B0602030504020204" pitchFamily="34" charset="0"/>
              </a:rPr>
              <a:t>Cowsheds Falls </a:t>
            </a:r>
            <a:r>
              <a:rPr lang="en-US" sz="1400" dirty="0">
                <a:solidFill>
                  <a:srgbClr val="3D484E"/>
                </a:solidFill>
                <a:latin typeface="Lucida Sans Unicode" panose="020B0602030504020204" pitchFamily="34" charset="0"/>
              </a:rPr>
              <a:t>which is accessible ¼ of a mile from the parking lot is accessible year round.</a:t>
            </a:r>
            <a:endParaRPr lang="en-US" sz="1400" b="0" i="0" dirty="0">
              <a:solidFill>
                <a:srgbClr val="3D484E"/>
              </a:solidFill>
              <a:effectLst/>
              <a:latin typeface="Lucida Sans Unicode" panose="020B0602030504020204" pitchFamily="34" charset="0"/>
            </a:endParaRPr>
          </a:p>
        </p:txBody>
      </p:sp>
      <p:grpSp>
        <p:nvGrpSpPr>
          <p:cNvPr id="7" name="Group 6"/>
          <p:cNvGrpSpPr/>
          <p:nvPr/>
        </p:nvGrpSpPr>
        <p:grpSpPr>
          <a:xfrm>
            <a:off x="927285" y="2843785"/>
            <a:ext cx="2790581" cy="4014215"/>
            <a:chOff x="0" y="3076848"/>
            <a:chExt cx="2563492" cy="3781151"/>
          </a:xfrm>
        </p:grpSpPr>
        <p:pic>
          <p:nvPicPr>
            <p:cNvPr id="4" name="Picture 2" descr="http://keukaview.com/images/Fillmore%20595%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76848"/>
              <a:ext cx="2563492" cy="37811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3108541"/>
              <a:ext cx="1361527" cy="307777"/>
            </a:xfrm>
            <a:prstGeom prst="rect">
              <a:avLst/>
            </a:prstGeom>
            <a:solidFill>
              <a:schemeClr val="bg1"/>
            </a:solidFill>
            <a:ln w="28575">
              <a:solidFill>
                <a:srgbClr val="FF0000"/>
              </a:solidFill>
            </a:ln>
          </p:spPr>
          <p:txBody>
            <a:bodyPr wrap="none">
              <a:spAutoFit/>
            </a:bodyPr>
            <a:lstStyle/>
            <a:p>
              <a:r>
                <a:rPr lang="en-US" sz="1400" b="1" i="1" dirty="0">
                  <a:solidFill>
                    <a:srgbClr val="FF0000"/>
                  </a:solidFill>
                </a:rPr>
                <a:t>Cowshead Falls </a:t>
              </a:r>
            </a:p>
          </p:txBody>
        </p:sp>
      </p:grpSp>
      <p:pic>
        <p:nvPicPr>
          <p:cNvPr id="8" name="Picture 7"/>
          <p:cNvPicPr>
            <a:picLocks noChangeAspect="1"/>
          </p:cNvPicPr>
          <p:nvPr/>
        </p:nvPicPr>
        <p:blipFill>
          <a:blip r:embed="rId3"/>
          <a:stretch>
            <a:fillRect/>
          </a:stretch>
        </p:blipFill>
        <p:spPr>
          <a:xfrm>
            <a:off x="5074920" y="2213169"/>
            <a:ext cx="7117080" cy="4614932"/>
          </a:xfrm>
          <a:prstGeom prst="rect">
            <a:avLst/>
          </a:prstGeom>
          <a:ln w="28575">
            <a:solidFill>
              <a:srgbClr val="FF0000"/>
            </a:solidFill>
          </a:ln>
        </p:spPr>
      </p:pic>
    </p:spTree>
    <p:extLst>
      <p:ext uri="{BB962C8B-B14F-4D97-AF65-F5344CB8AC3E}">
        <p14:creationId xmlns:p14="http://schemas.microsoft.com/office/powerpoint/2010/main" val="1732231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768054" cy="923330"/>
          </a:xfrm>
          <a:prstGeom prst="rect">
            <a:avLst/>
          </a:prstGeom>
          <a:noFill/>
          <a:ln w="28575">
            <a:solidFill>
              <a:srgbClr val="0000FF"/>
            </a:solidFill>
          </a:ln>
        </p:spPr>
        <p:txBody>
          <a:bodyPr wrap="none" rtlCol="0">
            <a:spAutoFit/>
          </a:bodyPr>
          <a:lstStyle/>
          <a:p>
            <a:r>
              <a:rPr lang="en-US" b="1" dirty="0">
                <a:solidFill>
                  <a:srgbClr val="0000FF"/>
                </a:solidFill>
              </a:rPr>
              <a:t>Day 9 (Wed, Aug 10) – </a:t>
            </a:r>
            <a:r>
              <a:rPr lang="en-US" b="1" u="sng" dirty="0">
                <a:solidFill>
                  <a:srgbClr val="0000FF"/>
                </a:solidFill>
              </a:rPr>
              <a:t>Cycle around Lake Skaneateles</a:t>
            </a:r>
          </a:p>
          <a:p>
            <a:r>
              <a:rPr lang="en-US" dirty="0"/>
              <a:t>Fillmore Glen State Park Campground and back – 62.0 miles</a:t>
            </a:r>
          </a:p>
          <a:p>
            <a:r>
              <a:rPr lang="en-US" b="1" i="1" dirty="0">
                <a:solidFill>
                  <a:srgbClr val="00B050"/>
                </a:solidFill>
              </a:rPr>
              <a:t>Ride unloaded</a:t>
            </a:r>
          </a:p>
        </p:txBody>
      </p:sp>
      <p:pic>
        <p:nvPicPr>
          <p:cNvPr id="4" name="Picture 3"/>
          <p:cNvPicPr>
            <a:picLocks noChangeAspect="1"/>
          </p:cNvPicPr>
          <p:nvPr/>
        </p:nvPicPr>
        <p:blipFill>
          <a:blip r:embed="rId2"/>
          <a:stretch>
            <a:fillRect/>
          </a:stretch>
        </p:blipFill>
        <p:spPr>
          <a:xfrm>
            <a:off x="8239192" y="815429"/>
            <a:ext cx="3952808" cy="6042571"/>
          </a:xfrm>
          <a:prstGeom prst="rect">
            <a:avLst/>
          </a:prstGeom>
        </p:spPr>
      </p:pic>
      <p:sp>
        <p:nvSpPr>
          <p:cNvPr id="6" name="Rectangle 5"/>
          <p:cNvSpPr/>
          <p:nvPr/>
        </p:nvSpPr>
        <p:spPr>
          <a:xfrm>
            <a:off x="0" y="923330"/>
            <a:ext cx="8321082" cy="1384995"/>
          </a:xfrm>
          <a:prstGeom prst="rect">
            <a:avLst/>
          </a:prstGeom>
        </p:spPr>
        <p:txBody>
          <a:bodyPr wrap="square">
            <a:spAutoFit/>
          </a:bodyPr>
          <a:lstStyle/>
          <a:p>
            <a:r>
              <a:rPr lang="en-US" sz="1400" dirty="0">
                <a:solidFill>
                  <a:srgbClr val="111111"/>
                </a:solidFill>
                <a:latin typeface="Georgia" panose="02040502050405020303" pitchFamily="18" charset="0"/>
              </a:rPr>
              <a:t>We will ride unloaded today and will stop in Moravia for breakfast.  We will cycle around </a:t>
            </a:r>
            <a:r>
              <a:rPr lang="en-US" sz="1400" b="1" i="1" dirty="0">
                <a:solidFill>
                  <a:srgbClr val="111111"/>
                </a:solidFill>
                <a:latin typeface="Georgia" panose="02040502050405020303" pitchFamily="18" charset="0"/>
              </a:rPr>
              <a:t>Lake Skaneateles</a:t>
            </a:r>
            <a:r>
              <a:rPr lang="en-US" sz="1400" dirty="0">
                <a:solidFill>
                  <a:srgbClr val="111111"/>
                </a:solidFill>
                <a:latin typeface="Georgia" panose="02040502050405020303" pitchFamily="18" charset="0"/>
              </a:rPr>
              <a:t> (pronounced “skinny atlas”).  The lake is 16 miles long with an average width of 0.75 miles and a max depth of 315 ft.  It is the highest lake in elevation and is the purest lake, supplying water for the city of Syracuse.   There are many wonderful views of Skaneateles and we will stop at several, including 10-mile point as well as the towns of Niles and Spafford.  We will visit some waterfalls and stop in the village of </a:t>
            </a:r>
            <a:r>
              <a:rPr lang="en-US" sz="1400" b="1" i="1" dirty="0">
                <a:solidFill>
                  <a:srgbClr val="111111"/>
                </a:solidFill>
                <a:latin typeface="Georgia" panose="02040502050405020303" pitchFamily="18" charset="0"/>
              </a:rPr>
              <a:t>Skaneateles</a:t>
            </a:r>
            <a:r>
              <a:rPr lang="en-US" sz="1400" dirty="0">
                <a:solidFill>
                  <a:srgbClr val="111111"/>
                </a:solidFill>
                <a:latin typeface="Georgia" panose="02040502050405020303" pitchFamily="18" charset="0"/>
              </a:rPr>
              <a:t> and check out their long pier that gives a great view of the town.</a:t>
            </a:r>
            <a:endParaRPr lang="en-US" sz="1400" dirty="0"/>
          </a:p>
        </p:txBody>
      </p:sp>
      <p:sp>
        <p:nvSpPr>
          <p:cNvPr id="12" name="Rectangle 11"/>
          <p:cNvSpPr/>
          <p:nvPr/>
        </p:nvSpPr>
        <p:spPr>
          <a:xfrm>
            <a:off x="8321082" y="4391907"/>
            <a:ext cx="1346793" cy="523220"/>
          </a:xfrm>
          <a:prstGeom prst="rect">
            <a:avLst/>
          </a:prstGeom>
          <a:solidFill>
            <a:schemeClr val="bg1"/>
          </a:solidFill>
          <a:ln w="28575">
            <a:solidFill>
              <a:srgbClr val="FF0000"/>
            </a:solidFill>
          </a:ln>
        </p:spPr>
        <p:txBody>
          <a:bodyPr wrap="square">
            <a:spAutoFit/>
          </a:bodyPr>
          <a:lstStyle/>
          <a:p>
            <a:r>
              <a:rPr lang="en-US" sz="1400" b="1" i="1" dirty="0">
                <a:solidFill>
                  <a:srgbClr val="FF0000"/>
                </a:solidFill>
              </a:rPr>
              <a:t>Carpenter Falls and Angel Falls </a:t>
            </a:r>
          </a:p>
        </p:txBody>
      </p:sp>
      <p:cxnSp>
        <p:nvCxnSpPr>
          <p:cNvPr id="10" name="Straight Arrow Connector 9"/>
          <p:cNvCxnSpPr>
            <a:stCxn id="12" idx="3"/>
          </p:cNvCxnSpPr>
          <p:nvPr/>
        </p:nvCxnSpPr>
        <p:spPr>
          <a:xfrm flipV="1">
            <a:off x="9667875" y="4191000"/>
            <a:ext cx="504825" cy="462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stretch>
            <a:fillRect/>
          </a:stretch>
        </p:blipFill>
        <p:spPr>
          <a:xfrm>
            <a:off x="0" y="3600451"/>
            <a:ext cx="5948121" cy="3257550"/>
          </a:xfrm>
          <a:prstGeom prst="rect">
            <a:avLst/>
          </a:prstGeom>
        </p:spPr>
      </p:pic>
      <p:pic>
        <p:nvPicPr>
          <p:cNvPr id="4102" name="Picture 6" descr="http://www.nnyliving.com/wp-content/uploads/2014/02/RickKaufmanSkaneatelesLak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9183" y="4351392"/>
            <a:ext cx="3689064" cy="245192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kaneatelessuites.com/wp-content/uploads/2011/05/Panoramic_Skaneateles_Lake_.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290642"/>
            <a:ext cx="6105525" cy="203924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455564" y="4022110"/>
            <a:ext cx="1194393" cy="307777"/>
          </a:xfrm>
          <a:prstGeom prst="rect">
            <a:avLst/>
          </a:prstGeom>
          <a:solidFill>
            <a:schemeClr val="bg1"/>
          </a:solidFill>
          <a:ln w="28575">
            <a:solidFill>
              <a:srgbClr val="FF0000"/>
            </a:solidFill>
          </a:ln>
        </p:spPr>
        <p:txBody>
          <a:bodyPr wrap="square">
            <a:spAutoFit/>
          </a:bodyPr>
          <a:lstStyle/>
          <a:p>
            <a:pPr algn="ctr"/>
            <a:r>
              <a:rPr lang="en-US" sz="1400" b="1" i="1" dirty="0" err="1">
                <a:solidFill>
                  <a:srgbClr val="FF0000"/>
                </a:solidFill>
              </a:rPr>
              <a:t>Scaneateles</a:t>
            </a:r>
            <a:endParaRPr lang="en-US" sz="1400" b="1" i="1" dirty="0">
              <a:solidFill>
                <a:srgbClr val="FF0000"/>
              </a:solidFill>
            </a:endParaRPr>
          </a:p>
        </p:txBody>
      </p:sp>
      <p:sp>
        <p:nvSpPr>
          <p:cNvPr id="22" name="Rectangle 21"/>
          <p:cNvSpPr/>
          <p:nvPr/>
        </p:nvSpPr>
        <p:spPr>
          <a:xfrm>
            <a:off x="5427988" y="4422258"/>
            <a:ext cx="1575635" cy="307777"/>
          </a:xfrm>
          <a:prstGeom prst="rect">
            <a:avLst/>
          </a:prstGeom>
          <a:solidFill>
            <a:schemeClr val="bg1"/>
          </a:solidFill>
          <a:ln w="28575">
            <a:solidFill>
              <a:srgbClr val="FF0000"/>
            </a:solidFill>
          </a:ln>
        </p:spPr>
        <p:txBody>
          <a:bodyPr wrap="square">
            <a:spAutoFit/>
          </a:bodyPr>
          <a:lstStyle/>
          <a:p>
            <a:pPr algn="ctr"/>
            <a:r>
              <a:rPr lang="en-US" sz="1400" b="1" i="1" dirty="0" err="1">
                <a:solidFill>
                  <a:srgbClr val="FF0000"/>
                </a:solidFill>
              </a:rPr>
              <a:t>Scaneateles</a:t>
            </a:r>
            <a:r>
              <a:rPr lang="en-US" sz="1400" b="1" i="1" dirty="0">
                <a:solidFill>
                  <a:srgbClr val="FF0000"/>
                </a:solidFill>
              </a:rPr>
              <a:t> Pier</a:t>
            </a:r>
          </a:p>
        </p:txBody>
      </p:sp>
      <p:sp>
        <p:nvSpPr>
          <p:cNvPr id="23" name="Rectangle 22"/>
          <p:cNvSpPr/>
          <p:nvPr/>
        </p:nvSpPr>
        <p:spPr>
          <a:xfrm>
            <a:off x="1308392" y="6467191"/>
            <a:ext cx="1575635" cy="307777"/>
          </a:xfrm>
          <a:prstGeom prst="rect">
            <a:avLst/>
          </a:prstGeom>
          <a:noFill/>
          <a:ln w="28575">
            <a:noFill/>
          </a:ln>
        </p:spPr>
        <p:txBody>
          <a:bodyPr wrap="square">
            <a:spAutoFit/>
          </a:bodyPr>
          <a:lstStyle/>
          <a:p>
            <a:pPr algn="ctr"/>
            <a:r>
              <a:rPr lang="en-US" sz="1400" b="1" i="1" dirty="0" err="1">
                <a:solidFill>
                  <a:srgbClr val="FF0000"/>
                </a:solidFill>
              </a:rPr>
              <a:t>Scaneateles</a:t>
            </a:r>
            <a:r>
              <a:rPr lang="en-US" sz="1400" b="1" i="1" dirty="0">
                <a:solidFill>
                  <a:srgbClr val="FF0000"/>
                </a:solidFill>
              </a:rPr>
              <a:t> Pier</a:t>
            </a:r>
          </a:p>
        </p:txBody>
      </p:sp>
      <p:cxnSp>
        <p:nvCxnSpPr>
          <p:cNvPr id="18" name="Straight Arrow Connector 17"/>
          <p:cNvCxnSpPr/>
          <p:nvPr/>
        </p:nvCxnSpPr>
        <p:spPr>
          <a:xfrm flipV="1">
            <a:off x="2741551" y="6362701"/>
            <a:ext cx="468374" cy="2583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261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878015" cy="369332"/>
          </a:xfrm>
          <a:prstGeom prst="rect">
            <a:avLst/>
          </a:prstGeom>
          <a:noFill/>
          <a:ln w="28575">
            <a:solidFill>
              <a:srgbClr val="0000FF"/>
            </a:solidFill>
          </a:ln>
        </p:spPr>
        <p:txBody>
          <a:bodyPr wrap="none" rtlCol="0">
            <a:spAutoFit/>
          </a:bodyPr>
          <a:lstStyle/>
          <a:p>
            <a:r>
              <a:rPr lang="en-US" b="1" dirty="0">
                <a:solidFill>
                  <a:srgbClr val="0000FF"/>
                </a:solidFill>
              </a:rPr>
              <a:t>Day 9 (continued)</a:t>
            </a:r>
            <a:endParaRPr lang="en-US" b="1" u="sng" dirty="0">
              <a:solidFill>
                <a:srgbClr val="0000FF"/>
              </a:solidFill>
            </a:endParaRPr>
          </a:p>
        </p:txBody>
      </p:sp>
      <p:pic>
        <p:nvPicPr>
          <p:cNvPr id="5" name="Picture 4"/>
          <p:cNvPicPr>
            <a:picLocks noChangeAspect="1"/>
          </p:cNvPicPr>
          <p:nvPr/>
        </p:nvPicPr>
        <p:blipFill rotWithShape="1">
          <a:blip r:embed="rId2"/>
          <a:srcRect l="3957" t="28264" r="55818" b="50268"/>
          <a:stretch/>
        </p:blipFill>
        <p:spPr>
          <a:xfrm>
            <a:off x="8708477" y="2096875"/>
            <a:ext cx="3483523" cy="2386584"/>
          </a:xfrm>
          <a:prstGeom prst="rect">
            <a:avLst/>
          </a:prstGeom>
          <a:solidFill>
            <a:schemeClr val="bg1"/>
          </a:solidFill>
          <a:ln w="28575">
            <a:solidFill>
              <a:srgbClr val="0000FF"/>
            </a:solidFill>
          </a:ln>
        </p:spPr>
      </p:pic>
      <p:pic>
        <p:nvPicPr>
          <p:cNvPr id="6" name="Picture 5"/>
          <p:cNvPicPr>
            <a:picLocks noChangeAspect="1"/>
          </p:cNvPicPr>
          <p:nvPr/>
        </p:nvPicPr>
        <p:blipFill>
          <a:blip r:embed="rId3"/>
          <a:stretch>
            <a:fillRect/>
          </a:stretch>
        </p:blipFill>
        <p:spPr>
          <a:xfrm>
            <a:off x="8713102" y="4494359"/>
            <a:ext cx="3478898" cy="1538743"/>
          </a:xfrm>
          <a:prstGeom prst="rect">
            <a:avLst/>
          </a:prstGeom>
          <a:solidFill>
            <a:schemeClr val="bg1"/>
          </a:solidFill>
          <a:ln w="28575">
            <a:solidFill>
              <a:srgbClr val="0000FF"/>
            </a:solidFill>
          </a:ln>
        </p:spPr>
      </p:pic>
      <p:pic>
        <p:nvPicPr>
          <p:cNvPr id="7" name="Picture 6"/>
          <p:cNvPicPr>
            <a:picLocks noChangeAspect="1"/>
          </p:cNvPicPr>
          <p:nvPr/>
        </p:nvPicPr>
        <p:blipFill>
          <a:blip r:embed="rId4"/>
          <a:stretch>
            <a:fillRect/>
          </a:stretch>
        </p:blipFill>
        <p:spPr>
          <a:xfrm>
            <a:off x="6638925" y="0"/>
            <a:ext cx="5553075" cy="2085975"/>
          </a:xfrm>
          <a:prstGeom prst="rect">
            <a:avLst/>
          </a:prstGeom>
        </p:spPr>
      </p:pic>
      <p:pic>
        <p:nvPicPr>
          <p:cNvPr id="8" name="Picture 2" descr="https://fingerlakessum.files.wordpress.com/2010/05/upper-fall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49858"/>
            <a:ext cx="1985194" cy="32081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4775" y="1538883"/>
            <a:ext cx="6096000" cy="954107"/>
          </a:xfrm>
          <a:prstGeom prst="rect">
            <a:avLst/>
          </a:prstGeom>
        </p:spPr>
        <p:txBody>
          <a:bodyPr>
            <a:spAutoFit/>
          </a:bodyPr>
          <a:lstStyle/>
          <a:p>
            <a:r>
              <a:rPr lang="en-US" sz="1400" dirty="0">
                <a:solidFill>
                  <a:srgbClr val="000000"/>
                </a:solidFill>
                <a:latin typeface="Times New Roman" panose="02020603050405020304" pitchFamily="18" charset="0"/>
              </a:rPr>
              <a:t>There are a total of four waterfalls along </a:t>
            </a:r>
            <a:r>
              <a:rPr lang="en-US" sz="1400" b="1" i="1" dirty="0">
                <a:solidFill>
                  <a:srgbClr val="000000"/>
                </a:solidFill>
                <a:latin typeface="Times New Roman" panose="02020603050405020304" pitchFamily="18" charset="0"/>
              </a:rPr>
              <a:t>Bear Swamp Creek </a:t>
            </a:r>
            <a:r>
              <a:rPr lang="en-US" sz="1400" dirty="0">
                <a:solidFill>
                  <a:srgbClr val="000000"/>
                </a:solidFill>
                <a:latin typeface="Times New Roman" panose="02020603050405020304" pitchFamily="18" charset="0"/>
              </a:rPr>
              <a:t>in this beautiful, but somewhat treacherous ravine.  </a:t>
            </a:r>
            <a:r>
              <a:rPr lang="en-US" sz="1400" b="1" i="1" dirty="0">
                <a:solidFill>
                  <a:srgbClr val="000000"/>
                </a:solidFill>
                <a:latin typeface="Times New Roman" panose="02020603050405020304" pitchFamily="18" charset="0"/>
              </a:rPr>
              <a:t>Carpenter Falls </a:t>
            </a:r>
            <a:r>
              <a:rPr lang="en-US" sz="1400" dirty="0">
                <a:solidFill>
                  <a:srgbClr val="000000"/>
                </a:solidFill>
                <a:latin typeface="Times New Roman" panose="02020603050405020304" pitchFamily="18" charset="0"/>
              </a:rPr>
              <a:t>drops 90 feet and </a:t>
            </a:r>
            <a:r>
              <a:rPr lang="en-US" sz="1400" b="1" i="1" dirty="0">
                <a:solidFill>
                  <a:srgbClr val="000000"/>
                </a:solidFill>
                <a:latin typeface="Times New Roman" panose="02020603050405020304" pitchFamily="18" charset="0"/>
              </a:rPr>
              <a:t>Angel Falls </a:t>
            </a:r>
            <a:r>
              <a:rPr lang="en-US" sz="1400" dirty="0">
                <a:solidFill>
                  <a:srgbClr val="000000"/>
                </a:solidFill>
                <a:latin typeface="Times New Roman" panose="02020603050405020304" pitchFamily="18" charset="0"/>
              </a:rPr>
              <a:t>drops 62 feet. </a:t>
            </a:r>
            <a:r>
              <a:rPr lang="en-US" sz="1400" dirty="0"/>
              <a:t>Carpenter Falls is a somewhat easy 0.1 mile walk from the kiosk (the left trail) and Angel Falls is 0.5 mile moderate hike to the right of the kiosk.</a:t>
            </a:r>
          </a:p>
        </p:txBody>
      </p:sp>
      <p:sp>
        <p:nvSpPr>
          <p:cNvPr id="10" name="Rectangle 9"/>
          <p:cNvSpPr/>
          <p:nvPr/>
        </p:nvSpPr>
        <p:spPr>
          <a:xfrm>
            <a:off x="0" y="2480307"/>
            <a:ext cx="5886450" cy="1169551"/>
          </a:xfrm>
          <a:prstGeom prst="rect">
            <a:avLst/>
          </a:prstGeom>
        </p:spPr>
        <p:txBody>
          <a:bodyPr wrap="square">
            <a:spAutoFit/>
          </a:bodyPr>
          <a:lstStyle/>
          <a:p>
            <a:r>
              <a:rPr lang="en-US" sz="1400" b="1" dirty="0">
                <a:solidFill>
                  <a:srgbClr val="000000"/>
                </a:solidFill>
                <a:latin typeface="Times New Roman" panose="02020603050405020304" pitchFamily="18" charset="0"/>
              </a:rPr>
              <a:t>Directions </a:t>
            </a:r>
            <a:r>
              <a:rPr lang="en-US" sz="1400" dirty="0">
                <a:solidFill>
                  <a:srgbClr val="000000"/>
                </a:solidFill>
                <a:latin typeface="Times New Roman" panose="02020603050405020304" pitchFamily="18" charset="0"/>
              </a:rPr>
              <a:t>-</a:t>
            </a:r>
            <a:r>
              <a:rPr lang="en-US" sz="1400" b="1" dirty="0">
                <a:solidFill>
                  <a:srgbClr val="000000"/>
                </a:solidFill>
                <a:latin typeface="Times New Roman" panose="02020603050405020304" pitchFamily="18" charset="0"/>
              </a:rPr>
              <a:t> </a:t>
            </a:r>
            <a:r>
              <a:rPr lang="en-US" sz="1400" dirty="0">
                <a:solidFill>
                  <a:srgbClr val="000000"/>
                </a:solidFill>
                <a:latin typeface="Times New Roman" panose="02020603050405020304" pitchFamily="18" charset="0"/>
              </a:rPr>
              <a:t>Take US 20 towards Skaneateles until you reach NY 41A (West Lake Road). Travel south down West Lake Road for 11 miles until you see Apple Tree Point Road on your left. Go down Apple Tree Point Road for 0.5 miles and you’ll see a small parking area on your left. There is a small kiosk with information about the park and pointers leading to the different falls.</a:t>
            </a:r>
            <a:endParaRPr lang="en-US" sz="1400" dirty="0"/>
          </a:p>
        </p:txBody>
      </p:sp>
      <p:pic>
        <p:nvPicPr>
          <p:cNvPr id="11" name="Picture 4" descr="http://www.cnyhiking.com/CarpenterFalls84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0513" y="3649858"/>
            <a:ext cx="4273620" cy="320814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47366" y="3649858"/>
            <a:ext cx="1336584" cy="307777"/>
          </a:xfrm>
          <a:prstGeom prst="rect">
            <a:avLst/>
          </a:prstGeom>
          <a:solidFill>
            <a:schemeClr val="bg1"/>
          </a:solidFill>
          <a:ln w="28575">
            <a:solidFill>
              <a:srgbClr val="FF0000"/>
            </a:solidFill>
          </a:ln>
        </p:spPr>
        <p:txBody>
          <a:bodyPr wrap="none">
            <a:spAutoFit/>
          </a:bodyPr>
          <a:lstStyle/>
          <a:p>
            <a:r>
              <a:rPr lang="en-US" sz="1400" b="1" i="1" dirty="0">
                <a:solidFill>
                  <a:srgbClr val="FF0000"/>
                </a:solidFill>
              </a:rPr>
              <a:t>Carpenter Falls </a:t>
            </a:r>
          </a:p>
        </p:txBody>
      </p:sp>
      <p:pic>
        <p:nvPicPr>
          <p:cNvPr id="13" name="Picture 12"/>
          <p:cNvPicPr>
            <a:picLocks noChangeAspect="1"/>
          </p:cNvPicPr>
          <p:nvPr/>
        </p:nvPicPr>
        <p:blipFill>
          <a:blip r:embed="rId7"/>
          <a:stretch>
            <a:fillRect/>
          </a:stretch>
        </p:blipFill>
        <p:spPr>
          <a:xfrm>
            <a:off x="5886450" y="4604702"/>
            <a:ext cx="2816622" cy="2253298"/>
          </a:xfrm>
          <a:prstGeom prst="rect">
            <a:avLst/>
          </a:prstGeom>
          <a:solidFill>
            <a:schemeClr val="bg1"/>
          </a:solidFill>
          <a:ln w="28575">
            <a:solidFill>
              <a:srgbClr val="FF0000"/>
            </a:solidFill>
          </a:ln>
        </p:spPr>
      </p:pic>
      <p:sp>
        <p:nvSpPr>
          <p:cNvPr id="14" name="Rectangle 13"/>
          <p:cNvSpPr/>
          <p:nvPr/>
        </p:nvSpPr>
        <p:spPr>
          <a:xfrm>
            <a:off x="1985194" y="101380"/>
            <a:ext cx="4529906" cy="1107996"/>
          </a:xfrm>
          <a:prstGeom prst="rect">
            <a:avLst/>
          </a:prstGeom>
        </p:spPr>
        <p:txBody>
          <a:bodyPr wrap="square">
            <a:spAutoFit/>
          </a:bodyPr>
          <a:lstStyle/>
          <a:p>
            <a:r>
              <a:rPr lang="en-US" sz="1100" b="1" dirty="0">
                <a:solidFill>
                  <a:srgbClr val="444444"/>
                </a:solidFill>
                <a:latin typeface="Noto Serif"/>
              </a:rPr>
              <a:t>3. Skaneateles Lake from Route 41A, Skaneateles</a:t>
            </a:r>
            <a:endParaRPr lang="en-US" sz="1100" dirty="0">
              <a:solidFill>
                <a:srgbClr val="444444"/>
              </a:solidFill>
              <a:latin typeface="Noto Serif"/>
            </a:endParaRPr>
          </a:p>
          <a:p>
            <a:r>
              <a:rPr lang="en-US" sz="1100" dirty="0">
                <a:solidFill>
                  <a:srgbClr val="444444"/>
                </a:solidFill>
                <a:latin typeface="Noto Serif"/>
              </a:rPr>
              <a:t>A few miles south of the village are some tremendous views of the lake. The northbound lane is best. For dinner and a view, try the Sherwood Inn or the Bluewater Grill.</a:t>
            </a:r>
          </a:p>
          <a:p>
            <a:r>
              <a:rPr lang="en-US" sz="1100" b="1" dirty="0">
                <a:solidFill>
                  <a:srgbClr val="444444"/>
                </a:solidFill>
                <a:latin typeface="Noto Serif"/>
              </a:rPr>
              <a:t>BONUS:</a:t>
            </a:r>
            <a:r>
              <a:rPr lang="en-US" sz="1100" dirty="0">
                <a:solidFill>
                  <a:srgbClr val="444444"/>
                </a:solidFill>
                <a:latin typeface="Noto Serif"/>
              </a:rPr>
              <a:t> Another great view is from the Route 41 parking area on the southeast end of the lake, just north of Scott.</a:t>
            </a:r>
            <a:endParaRPr lang="en-US" sz="1100" b="0" i="0" dirty="0">
              <a:solidFill>
                <a:srgbClr val="444444"/>
              </a:solidFill>
              <a:effectLst/>
              <a:latin typeface="Noto Serif"/>
            </a:endParaRPr>
          </a:p>
        </p:txBody>
      </p:sp>
    </p:spTree>
    <p:extLst>
      <p:ext uri="{BB962C8B-B14F-4D97-AF65-F5344CB8AC3E}">
        <p14:creationId xmlns:p14="http://schemas.microsoft.com/office/powerpoint/2010/main" val="714699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 y="27311"/>
            <a:ext cx="4102769" cy="1292662"/>
          </a:xfrm>
          <a:prstGeom prst="rect">
            <a:avLst/>
          </a:prstGeom>
          <a:noFill/>
        </p:spPr>
        <p:txBody>
          <a:bodyPr wrap="square" rtlCol="0">
            <a:spAutoFit/>
          </a:bodyPr>
          <a:lstStyle/>
          <a:p>
            <a:r>
              <a:rPr lang="en-US" sz="2400" b="1" i="1" u="sng" dirty="0"/>
              <a:t>2016 Finger Lakes Tour</a:t>
            </a:r>
          </a:p>
          <a:p>
            <a:r>
              <a:rPr lang="en-US" dirty="0"/>
              <a:t>Note that </a:t>
            </a:r>
          </a:p>
          <a:p>
            <a:pPr marL="119063" indent="-119063">
              <a:buFont typeface="Arial" panose="020B0604020202020204" pitchFamily="34" charset="0"/>
              <a:buChar char="•"/>
            </a:pPr>
            <a:r>
              <a:rPr lang="en-US" b="1" i="1" dirty="0">
                <a:solidFill>
                  <a:srgbClr val="FF0000"/>
                </a:solidFill>
              </a:rPr>
              <a:t>loaded rides are in red</a:t>
            </a:r>
          </a:p>
          <a:p>
            <a:pPr marL="119063" indent="-119063">
              <a:buFont typeface="Arial" panose="020B0604020202020204" pitchFamily="34" charset="0"/>
              <a:buChar char="•"/>
            </a:pPr>
            <a:r>
              <a:rPr lang="en-US" b="1" i="1" dirty="0">
                <a:solidFill>
                  <a:srgbClr val="00B050"/>
                </a:solidFill>
              </a:rPr>
              <a:t>unloaded rides are in green</a:t>
            </a:r>
            <a:endParaRPr lang="en-US" dirty="0"/>
          </a:p>
        </p:txBody>
      </p:sp>
      <p:grpSp>
        <p:nvGrpSpPr>
          <p:cNvPr id="69" name="Group 68"/>
          <p:cNvGrpSpPr/>
          <p:nvPr/>
        </p:nvGrpSpPr>
        <p:grpSpPr>
          <a:xfrm>
            <a:off x="0" y="1357655"/>
            <a:ext cx="1817411" cy="369332"/>
            <a:chOff x="0" y="1357655"/>
            <a:chExt cx="1817411" cy="369332"/>
          </a:xfrm>
        </p:grpSpPr>
        <p:grpSp>
          <p:nvGrpSpPr>
            <p:cNvPr id="45" name="Group 44"/>
            <p:cNvGrpSpPr/>
            <p:nvPr/>
          </p:nvGrpSpPr>
          <p:grpSpPr>
            <a:xfrm>
              <a:off x="0" y="1422667"/>
              <a:ext cx="266420" cy="276999"/>
              <a:chOff x="1494752" y="3013321"/>
              <a:chExt cx="266420" cy="276999"/>
            </a:xfrm>
          </p:grpSpPr>
          <p:sp>
            <p:nvSpPr>
              <p:cNvPr id="46" name="Rectangle 45"/>
              <p:cNvSpPr/>
              <p:nvPr/>
            </p:nvSpPr>
            <p:spPr>
              <a:xfrm>
                <a:off x="1552574" y="3073149"/>
                <a:ext cx="150777" cy="157345"/>
              </a:xfrm>
              <a:prstGeom prst="rect">
                <a:avLst/>
              </a:prstGeom>
              <a:solidFill>
                <a:schemeClr val="bg1"/>
              </a:solidFill>
              <a:ln w="38100">
                <a:solidFill>
                  <a:srgbClr val="0000FF"/>
                </a:solidFill>
              </a:ln>
            </p:spPr>
            <p:txBody>
              <a:bodyPr wrap="square">
                <a:spAutoFit/>
              </a:bodyPr>
              <a:lstStyle/>
              <a:p>
                <a:pPr algn="ctr"/>
                <a:endParaRPr lang="en-US" sz="1400" b="1" dirty="0"/>
              </a:p>
            </p:txBody>
          </p:sp>
          <p:sp>
            <p:nvSpPr>
              <p:cNvPr id="47" name="Rectangle 46"/>
              <p:cNvSpPr/>
              <p:nvPr/>
            </p:nvSpPr>
            <p:spPr>
              <a:xfrm>
                <a:off x="1494752" y="3013321"/>
                <a:ext cx="266420" cy="276999"/>
              </a:xfrm>
              <a:prstGeom prst="rect">
                <a:avLst/>
              </a:prstGeom>
            </p:spPr>
            <p:txBody>
              <a:bodyPr wrap="none">
                <a:spAutoFit/>
              </a:bodyPr>
              <a:lstStyle/>
              <a:p>
                <a:r>
                  <a:rPr lang="en-US" sz="1200" b="1" dirty="0">
                    <a:solidFill>
                      <a:srgbClr val="0000FF"/>
                    </a:solidFill>
                  </a:rPr>
                  <a:t>C</a:t>
                </a:r>
                <a:endParaRPr lang="en-US" sz="1200" dirty="0"/>
              </a:p>
            </p:txBody>
          </p:sp>
        </p:grpSp>
        <p:sp>
          <p:nvSpPr>
            <p:cNvPr id="61" name="Rectangle 60"/>
            <p:cNvSpPr/>
            <p:nvPr/>
          </p:nvSpPr>
          <p:spPr>
            <a:xfrm>
              <a:off x="243134" y="1357655"/>
              <a:ext cx="1574277" cy="369332"/>
            </a:xfrm>
            <a:prstGeom prst="rect">
              <a:avLst/>
            </a:prstGeom>
          </p:spPr>
          <p:txBody>
            <a:bodyPr wrap="none">
              <a:spAutoFit/>
            </a:bodyPr>
            <a:lstStyle/>
            <a:p>
              <a:r>
                <a:rPr lang="en-US" b="1" i="1" dirty="0">
                  <a:solidFill>
                    <a:srgbClr val="0000FF"/>
                  </a:solidFill>
                </a:rPr>
                <a:t>- campground</a:t>
              </a:r>
              <a:endParaRPr lang="en-US" dirty="0">
                <a:solidFill>
                  <a:srgbClr val="0000FF"/>
                </a:solidFill>
              </a:endParaRPr>
            </a:p>
          </p:txBody>
        </p:sp>
      </p:grpSp>
      <p:grpSp>
        <p:nvGrpSpPr>
          <p:cNvPr id="68" name="Group 67"/>
          <p:cNvGrpSpPr/>
          <p:nvPr/>
        </p:nvGrpSpPr>
        <p:grpSpPr>
          <a:xfrm>
            <a:off x="4197096" y="-1"/>
            <a:ext cx="7983139" cy="6865989"/>
            <a:chOff x="4197096" y="-1"/>
            <a:chExt cx="7983139" cy="6865989"/>
          </a:xfrm>
        </p:grpSpPr>
        <p:pic>
          <p:nvPicPr>
            <p:cNvPr id="16" name="Picture 15"/>
            <p:cNvPicPr>
              <a:picLocks noChangeAspect="1"/>
            </p:cNvPicPr>
            <p:nvPr/>
          </p:nvPicPr>
          <p:blipFill>
            <a:blip r:embed="rId2"/>
            <a:stretch>
              <a:fillRect/>
            </a:stretch>
          </p:blipFill>
          <p:spPr>
            <a:xfrm>
              <a:off x="4197096" y="-1"/>
              <a:ext cx="7983139" cy="6865989"/>
            </a:xfrm>
            <a:prstGeom prst="rect">
              <a:avLst/>
            </a:prstGeom>
          </p:spPr>
        </p:pic>
        <p:sp>
          <p:nvSpPr>
            <p:cNvPr id="19" name="Rectangle 18"/>
            <p:cNvSpPr/>
            <p:nvPr/>
          </p:nvSpPr>
          <p:spPr>
            <a:xfrm>
              <a:off x="6648459" y="3202160"/>
              <a:ext cx="1433440" cy="461665"/>
            </a:xfrm>
            <a:prstGeom prst="rect">
              <a:avLst/>
            </a:prstGeom>
            <a:noFill/>
            <a:ln w="28575">
              <a:noFill/>
            </a:ln>
          </p:spPr>
          <p:txBody>
            <a:bodyPr wrap="square">
              <a:spAutoFit/>
            </a:bodyPr>
            <a:lstStyle/>
            <a:p>
              <a:pPr algn="ctr"/>
              <a:r>
                <a:rPr lang="en-US" sz="1200" b="1" dirty="0">
                  <a:solidFill>
                    <a:srgbClr val="0000FF"/>
                  </a:solidFill>
                </a:rPr>
                <a:t>Seneca </a:t>
              </a:r>
            </a:p>
            <a:p>
              <a:pPr algn="ctr"/>
              <a:r>
                <a:rPr lang="en-US" sz="1200" b="1" dirty="0">
                  <a:solidFill>
                    <a:srgbClr val="0000FF"/>
                  </a:solidFill>
                </a:rPr>
                <a:t>Lake</a:t>
              </a:r>
              <a:endParaRPr lang="en-US" sz="1200" b="1" dirty="0"/>
            </a:p>
          </p:txBody>
        </p:sp>
        <p:sp>
          <p:nvSpPr>
            <p:cNvPr id="24" name="Freeform 23"/>
            <p:cNvSpPr/>
            <p:nvPr/>
          </p:nvSpPr>
          <p:spPr>
            <a:xfrm>
              <a:off x="4391025" y="1799188"/>
              <a:ext cx="1640106" cy="2716487"/>
            </a:xfrm>
            <a:custGeom>
              <a:avLst/>
              <a:gdLst>
                <a:gd name="connsiteX0" fmla="*/ 1638300 w 1640106"/>
                <a:gd name="connsiteY0" fmla="*/ 2715662 h 2716487"/>
                <a:gd name="connsiteX1" fmla="*/ 1571625 w 1640106"/>
                <a:gd name="connsiteY1" fmla="*/ 2648987 h 2716487"/>
                <a:gd name="connsiteX2" fmla="*/ 1543050 w 1640106"/>
                <a:gd name="connsiteY2" fmla="*/ 2620412 h 2716487"/>
                <a:gd name="connsiteX3" fmla="*/ 1514475 w 1640106"/>
                <a:gd name="connsiteY3" fmla="*/ 2563262 h 2716487"/>
                <a:gd name="connsiteX4" fmla="*/ 1533525 w 1640106"/>
                <a:gd name="connsiteY4" fmla="*/ 2487062 h 2716487"/>
                <a:gd name="connsiteX5" fmla="*/ 1543050 w 1640106"/>
                <a:gd name="connsiteY5" fmla="*/ 2448962 h 2716487"/>
                <a:gd name="connsiteX6" fmla="*/ 1562100 w 1640106"/>
                <a:gd name="connsiteY6" fmla="*/ 2420387 h 2716487"/>
                <a:gd name="connsiteX7" fmla="*/ 1590675 w 1640106"/>
                <a:gd name="connsiteY7" fmla="*/ 2363237 h 2716487"/>
                <a:gd name="connsiteX8" fmla="*/ 1590675 w 1640106"/>
                <a:gd name="connsiteY8" fmla="*/ 2248937 h 2716487"/>
                <a:gd name="connsiteX9" fmla="*/ 1571625 w 1640106"/>
                <a:gd name="connsiteY9" fmla="*/ 2191787 h 2716487"/>
                <a:gd name="connsiteX10" fmla="*/ 1562100 w 1640106"/>
                <a:gd name="connsiteY10" fmla="*/ 2106062 h 2716487"/>
                <a:gd name="connsiteX11" fmla="*/ 1552575 w 1640106"/>
                <a:gd name="connsiteY11" fmla="*/ 1934612 h 2716487"/>
                <a:gd name="connsiteX12" fmla="*/ 1543050 w 1640106"/>
                <a:gd name="connsiteY12" fmla="*/ 1867937 h 2716487"/>
                <a:gd name="connsiteX13" fmla="*/ 1524000 w 1640106"/>
                <a:gd name="connsiteY13" fmla="*/ 1839362 h 2716487"/>
                <a:gd name="connsiteX14" fmla="*/ 1476375 w 1640106"/>
                <a:gd name="connsiteY14" fmla="*/ 1753637 h 2716487"/>
                <a:gd name="connsiteX15" fmla="*/ 1447800 w 1640106"/>
                <a:gd name="connsiteY15" fmla="*/ 1744112 h 2716487"/>
                <a:gd name="connsiteX16" fmla="*/ 1428750 w 1640106"/>
                <a:gd name="connsiteY16" fmla="*/ 1715537 h 2716487"/>
                <a:gd name="connsiteX17" fmla="*/ 1333500 w 1640106"/>
                <a:gd name="connsiteY17" fmla="*/ 1658387 h 2716487"/>
                <a:gd name="connsiteX18" fmla="*/ 1304925 w 1640106"/>
                <a:gd name="connsiteY18" fmla="*/ 1648862 h 2716487"/>
                <a:gd name="connsiteX19" fmla="*/ 1219200 w 1640106"/>
                <a:gd name="connsiteY19" fmla="*/ 1610762 h 2716487"/>
                <a:gd name="connsiteX20" fmla="*/ 1123950 w 1640106"/>
                <a:gd name="connsiteY20" fmla="*/ 1582187 h 2716487"/>
                <a:gd name="connsiteX21" fmla="*/ 1057275 w 1640106"/>
                <a:gd name="connsiteY21" fmla="*/ 1544087 h 2716487"/>
                <a:gd name="connsiteX22" fmla="*/ 1028700 w 1640106"/>
                <a:gd name="connsiteY22" fmla="*/ 1525037 h 2716487"/>
                <a:gd name="connsiteX23" fmla="*/ 933450 w 1640106"/>
                <a:gd name="connsiteY23" fmla="*/ 1496462 h 2716487"/>
                <a:gd name="connsiteX24" fmla="*/ 847725 w 1640106"/>
                <a:gd name="connsiteY24" fmla="*/ 1515512 h 2716487"/>
                <a:gd name="connsiteX25" fmla="*/ 828675 w 1640106"/>
                <a:gd name="connsiteY25" fmla="*/ 1544087 h 2716487"/>
                <a:gd name="connsiteX26" fmla="*/ 800100 w 1640106"/>
                <a:gd name="connsiteY26" fmla="*/ 1553612 h 2716487"/>
                <a:gd name="connsiteX27" fmla="*/ 742950 w 1640106"/>
                <a:gd name="connsiteY27" fmla="*/ 1591712 h 2716487"/>
                <a:gd name="connsiteX28" fmla="*/ 685800 w 1640106"/>
                <a:gd name="connsiteY28" fmla="*/ 1610762 h 2716487"/>
                <a:gd name="connsiteX29" fmla="*/ 657225 w 1640106"/>
                <a:gd name="connsiteY29" fmla="*/ 1620287 h 2716487"/>
                <a:gd name="connsiteX30" fmla="*/ 590550 w 1640106"/>
                <a:gd name="connsiteY30" fmla="*/ 1610762 h 2716487"/>
                <a:gd name="connsiteX31" fmla="*/ 552450 w 1640106"/>
                <a:gd name="connsiteY31" fmla="*/ 1601237 h 2716487"/>
                <a:gd name="connsiteX32" fmla="*/ 504825 w 1640106"/>
                <a:gd name="connsiteY32" fmla="*/ 1563137 h 2716487"/>
                <a:gd name="connsiteX33" fmla="*/ 466725 w 1640106"/>
                <a:gd name="connsiteY33" fmla="*/ 1505987 h 2716487"/>
                <a:gd name="connsiteX34" fmla="*/ 457200 w 1640106"/>
                <a:gd name="connsiteY34" fmla="*/ 1477412 h 2716487"/>
                <a:gd name="connsiteX35" fmla="*/ 447675 w 1640106"/>
                <a:gd name="connsiteY35" fmla="*/ 1420262 h 2716487"/>
                <a:gd name="connsiteX36" fmla="*/ 438150 w 1640106"/>
                <a:gd name="connsiteY36" fmla="*/ 1382162 h 2716487"/>
                <a:gd name="connsiteX37" fmla="*/ 457200 w 1640106"/>
                <a:gd name="connsiteY37" fmla="*/ 1315487 h 2716487"/>
                <a:gd name="connsiteX38" fmla="*/ 476250 w 1640106"/>
                <a:gd name="connsiteY38" fmla="*/ 1277387 h 2716487"/>
                <a:gd name="connsiteX39" fmla="*/ 514350 w 1640106"/>
                <a:gd name="connsiteY39" fmla="*/ 1220237 h 2716487"/>
                <a:gd name="connsiteX40" fmla="*/ 533400 w 1640106"/>
                <a:gd name="connsiteY40" fmla="*/ 1191662 h 2716487"/>
                <a:gd name="connsiteX41" fmla="*/ 552450 w 1640106"/>
                <a:gd name="connsiteY41" fmla="*/ 1134512 h 2716487"/>
                <a:gd name="connsiteX42" fmla="*/ 561975 w 1640106"/>
                <a:gd name="connsiteY42" fmla="*/ 1077362 h 2716487"/>
                <a:gd name="connsiteX43" fmla="*/ 600075 w 1640106"/>
                <a:gd name="connsiteY43" fmla="*/ 1020212 h 2716487"/>
                <a:gd name="connsiteX44" fmla="*/ 638175 w 1640106"/>
                <a:gd name="connsiteY44" fmla="*/ 972587 h 2716487"/>
                <a:gd name="connsiteX45" fmla="*/ 657225 w 1640106"/>
                <a:gd name="connsiteY45" fmla="*/ 915437 h 2716487"/>
                <a:gd name="connsiteX46" fmla="*/ 666750 w 1640106"/>
                <a:gd name="connsiteY46" fmla="*/ 886862 h 2716487"/>
                <a:gd name="connsiteX47" fmla="*/ 704850 w 1640106"/>
                <a:gd name="connsiteY47" fmla="*/ 829712 h 2716487"/>
                <a:gd name="connsiteX48" fmla="*/ 742950 w 1640106"/>
                <a:gd name="connsiteY48" fmla="*/ 782087 h 2716487"/>
                <a:gd name="connsiteX49" fmla="*/ 790575 w 1640106"/>
                <a:gd name="connsiteY49" fmla="*/ 696362 h 2716487"/>
                <a:gd name="connsiteX50" fmla="*/ 809625 w 1640106"/>
                <a:gd name="connsiteY50" fmla="*/ 667787 h 2716487"/>
                <a:gd name="connsiteX51" fmla="*/ 828675 w 1640106"/>
                <a:gd name="connsiteY51" fmla="*/ 610637 h 2716487"/>
                <a:gd name="connsiteX52" fmla="*/ 838200 w 1640106"/>
                <a:gd name="connsiteY52" fmla="*/ 534437 h 2716487"/>
                <a:gd name="connsiteX53" fmla="*/ 866775 w 1640106"/>
                <a:gd name="connsiteY53" fmla="*/ 439187 h 2716487"/>
                <a:gd name="connsiteX54" fmla="*/ 876300 w 1640106"/>
                <a:gd name="connsiteY54" fmla="*/ 410612 h 2716487"/>
                <a:gd name="connsiteX55" fmla="*/ 895350 w 1640106"/>
                <a:gd name="connsiteY55" fmla="*/ 382037 h 2716487"/>
                <a:gd name="connsiteX56" fmla="*/ 885825 w 1640106"/>
                <a:gd name="connsiteY56" fmla="*/ 67712 h 2716487"/>
                <a:gd name="connsiteX57" fmla="*/ 828675 w 1640106"/>
                <a:gd name="connsiteY57" fmla="*/ 48662 h 2716487"/>
                <a:gd name="connsiteX58" fmla="*/ 800100 w 1640106"/>
                <a:gd name="connsiteY58" fmla="*/ 39137 h 2716487"/>
                <a:gd name="connsiteX59" fmla="*/ 742950 w 1640106"/>
                <a:gd name="connsiteY59" fmla="*/ 1037 h 2716487"/>
                <a:gd name="connsiteX60" fmla="*/ 723900 w 1640106"/>
                <a:gd name="connsiteY60" fmla="*/ 29612 h 2716487"/>
                <a:gd name="connsiteX61" fmla="*/ 704850 w 1640106"/>
                <a:gd name="connsiteY61" fmla="*/ 86762 h 2716487"/>
                <a:gd name="connsiteX62" fmla="*/ 685800 w 1640106"/>
                <a:gd name="connsiteY62" fmla="*/ 153437 h 2716487"/>
                <a:gd name="connsiteX63" fmla="*/ 676275 w 1640106"/>
                <a:gd name="connsiteY63" fmla="*/ 372512 h 2716487"/>
                <a:gd name="connsiteX64" fmla="*/ 638175 w 1640106"/>
                <a:gd name="connsiteY64" fmla="*/ 458237 h 2716487"/>
                <a:gd name="connsiteX65" fmla="*/ 619125 w 1640106"/>
                <a:gd name="connsiteY65" fmla="*/ 515387 h 2716487"/>
                <a:gd name="connsiteX66" fmla="*/ 581025 w 1640106"/>
                <a:gd name="connsiteY66" fmla="*/ 629687 h 2716487"/>
                <a:gd name="connsiteX67" fmla="*/ 571500 w 1640106"/>
                <a:gd name="connsiteY67" fmla="*/ 658262 h 2716487"/>
                <a:gd name="connsiteX68" fmla="*/ 561975 w 1640106"/>
                <a:gd name="connsiteY68" fmla="*/ 686837 h 2716487"/>
                <a:gd name="connsiteX69" fmla="*/ 523875 w 1640106"/>
                <a:gd name="connsiteY69" fmla="*/ 743987 h 2716487"/>
                <a:gd name="connsiteX70" fmla="*/ 504825 w 1640106"/>
                <a:gd name="connsiteY70" fmla="*/ 772562 h 2716487"/>
                <a:gd name="connsiteX71" fmla="*/ 476250 w 1640106"/>
                <a:gd name="connsiteY71" fmla="*/ 791612 h 2716487"/>
                <a:gd name="connsiteX72" fmla="*/ 466725 w 1640106"/>
                <a:gd name="connsiteY72" fmla="*/ 820187 h 2716487"/>
                <a:gd name="connsiteX73" fmla="*/ 428625 w 1640106"/>
                <a:gd name="connsiteY73" fmla="*/ 877337 h 2716487"/>
                <a:gd name="connsiteX74" fmla="*/ 409575 w 1640106"/>
                <a:gd name="connsiteY74" fmla="*/ 972587 h 2716487"/>
                <a:gd name="connsiteX75" fmla="*/ 400050 w 1640106"/>
                <a:gd name="connsiteY75" fmla="*/ 1001162 h 2716487"/>
                <a:gd name="connsiteX76" fmla="*/ 381000 w 1640106"/>
                <a:gd name="connsiteY76" fmla="*/ 1029737 h 2716487"/>
                <a:gd name="connsiteX77" fmla="*/ 371475 w 1640106"/>
                <a:gd name="connsiteY77" fmla="*/ 1058312 h 2716487"/>
                <a:gd name="connsiteX78" fmla="*/ 333375 w 1640106"/>
                <a:gd name="connsiteY78" fmla="*/ 1115462 h 2716487"/>
                <a:gd name="connsiteX79" fmla="*/ 304800 w 1640106"/>
                <a:gd name="connsiteY79" fmla="*/ 1201187 h 2716487"/>
                <a:gd name="connsiteX80" fmla="*/ 295275 w 1640106"/>
                <a:gd name="connsiteY80" fmla="*/ 1229762 h 2716487"/>
                <a:gd name="connsiteX81" fmla="*/ 257175 w 1640106"/>
                <a:gd name="connsiteY81" fmla="*/ 1286912 h 2716487"/>
                <a:gd name="connsiteX82" fmla="*/ 219075 w 1640106"/>
                <a:gd name="connsiteY82" fmla="*/ 1334537 h 2716487"/>
                <a:gd name="connsiteX83" fmla="*/ 209550 w 1640106"/>
                <a:gd name="connsiteY83" fmla="*/ 1363112 h 2716487"/>
                <a:gd name="connsiteX84" fmla="*/ 171450 w 1640106"/>
                <a:gd name="connsiteY84" fmla="*/ 1420262 h 2716487"/>
                <a:gd name="connsiteX85" fmla="*/ 152400 w 1640106"/>
                <a:gd name="connsiteY85" fmla="*/ 1477412 h 2716487"/>
                <a:gd name="connsiteX86" fmla="*/ 133350 w 1640106"/>
                <a:gd name="connsiteY86" fmla="*/ 1544087 h 2716487"/>
                <a:gd name="connsiteX87" fmla="*/ 123825 w 1640106"/>
                <a:gd name="connsiteY87" fmla="*/ 1620287 h 2716487"/>
                <a:gd name="connsiteX88" fmla="*/ 114300 w 1640106"/>
                <a:gd name="connsiteY88" fmla="*/ 1648862 h 2716487"/>
                <a:gd name="connsiteX89" fmla="*/ 104775 w 1640106"/>
                <a:gd name="connsiteY89" fmla="*/ 1734587 h 2716487"/>
                <a:gd name="connsiteX90" fmla="*/ 85725 w 1640106"/>
                <a:gd name="connsiteY90" fmla="*/ 1801262 h 2716487"/>
                <a:gd name="connsiteX91" fmla="*/ 76200 w 1640106"/>
                <a:gd name="connsiteY91" fmla="*/ 2039387 h 2716487"/>
                <a:gd name="connsiteX92" fmla="*/ 66675 w 1640106"/>
                <a:gd name="connsiteY92" fmla="*/ 2067962 h 2716487"/>
                <a:gd name="connsiteX93" fmla="*/ 57150 w 1640106"/>
                <a:gd name="connsiteY93" fmla="*/ 2106062 h 2716487"/>
                <a:gd name="connsiteX94" fmla="*/ 47625 w 1640106"/>
                <a:gd name="connsiteY94" fmla="*/ 2239412 h 2716487"/>
                <a:gd name="connsiteX95" fmla="*/ 38100 w 1640106"/>
                <a:gd name="connsiteY95" fmla="*/ 2267987 h 2716487"/>
                <a:gd name="connsiteX96" fmla="*/ 28575 w 1640106"/>
                <a:gd name="connsiteY96" fmla="*/ 2315612 h 2716487"/>
                <a:gd name="connsiteX97" fmla="*/ 9525 w 1640106"/>
                <a:gd name="connsiteY97" fmla="*/ 2344187 h 2716487"/>
                <a:gd name="connsiteX98" fmla="*/ 0 w 1640106"/>
                <a:gd name="connsiteY98" fmla="*/ 2372762 h 2716487"/>
                <a:gd name="connsiteX99" fmla="*/ 9525 w 1640106"/>
                <a:gd name="connsiteY99" fmla="*/ 2439437 h 2716487"/>
                <a:gd name="connsiteX100" fmla="*/ 95250 w 1640106"/>
                <a:gd name="connsiteY100" fmla="*/ 2487062 h 2716487"/>
                <a:gd name="connsiteX101" fmla="*/ 152400 w 1640106"/>
                <a:gd name="connsiteY101" fmla="*/ 2525162 h 2716487"/>
                <a:gd name="connsiteX102" fmla="*/ 180975 w 1640106"/>
                <a:gd name="connsiteY102" fmla="*/ 2544212 h 2716487"/>
                <a:gd name="connsiteX103" fmla="*/ 238125 w 1640106"/>
                <a:gd name="connsiteY103" fmla="*/ 2563262 h 2716487"/>
                <a:gd name="connsiteX104" fmla="*/ 266700 w 1640106"/>
                <a:gd name="connsiteY104" fmla="*/ 2572787 h 2716487"/>
                <a:gd name="connsiteX105" fmla="*/ 342900 w 1640106"/>
                <a:gd name="connsiteY105" fmla="*/ 2601362 h 2716487"/>
                <a:gd name="connsiteX106" fmla="*/ 409575 w 1640106"/>
                <a:gd name="connsiteY106" fmla="*/ 2639462 h 2716487"/>
                <a:gd name="connsiteX107" fmla="*/ 438150 w 1640106"/>
                <a:gd name="connsiteY107" fmla="*/ 2658512 h 2716487"/>
                <a:gd name="connsiteX108" fmla="*/ 504825 w 1640106"/>
                <a:gd name="connsiteY108" fmla="*/ 2677562 h 2716487"/>
                <a:gd name="connsiteX109" fmla="*/ 571500 w 1640106"/>
                <a:gd name="connsiteY109" fmla="*/ 2668037 h 2716487"/>
                <a:gd name="connsiteX110" fmla="*/ 685800 w 1640106"/>
                <a:gd name="connsiteY110" fmla="*/ 2648987 h 2716487"/>
                <a:gd name="connsiteX111" fmla="*/ 952500 w 1640106"/>
                <a:gd name="connsiteY111" fmla="*/ 2620412 h 2716487"/>
                <a:gd name="connsiteX112" fmla="*/ 1457325 w 1640106"/>
                <a:gd name="connsiteY112" fmla="*/ 2639462 h 2716487"/>
                <a:gd name="connsiteX113" fmla="*/ 1485900 w 1640106"/>
                <a:gd name="connsiteY113" fmla="*/ 2648987 h 2716487"/>
                <a:gd name="connsiteX114" fmla="*/ 1562100 w 1640106"/>
                <a:gd name="connsiteY114" fmla="*/ 2658512 h 2716487"/>
                <a:gd name="connsiteX115" fmla="*/ 1590675 w 1640106"/>
                <a:gd name="connsiteY115" fmla="*/ 2677562 h 2716487"/>
                <a:gd name="connsiteX116" fmla="*/ 1619250 w 1640106"/>
                <a:gd name="connsiteY116" fmla="*/ 2687087 h 2716487"/>
                <a:gd name="connsiteX117" fmla="*/ 1638300 w 1640106"/>
                <a:gd name="connsiteY117" fmla="*/ 2715662 h 271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640106" h="2716487">
                  <a:moveTo>
                    <a:pt x="1638300" y="2715662"/>
                  </a:moveTo>
                  <a:cubicBezTo>
                    <a:pt x="1630363" y="2709312"/>
                    <a:pt x="1624697" y="2712674"/>
                    <a:pt x="1571625" y="2648987"/>
                  </a:cubicBezTo>
                  <a:cubicBezTo>
                    <a:pt x="1563001" y="2638639"/>
                    <a:pt x="1551674" y="2630760"/>
                    <a:pt x="1543050" y="2620412"/>
                  </a:cubicBezTo>
                  <a:cubicBezTo>
                    <a:pt x="1522534" y="2595793"/>
                    <a:pt x="1524021" y="2591901"/>
                    <a:pt x="1514475" y="2563262"/>
                  </a:cubicBezTo>
                  <a:cubicBezTo>
                    <a:pt x="1533840" y="2466436"/>
                    <a:pt x="1513999" y="2555403"/>
                    <a:pt x="1533525" y="2487062"/>
                  </a:cubicBezTo>
                  <a:cubicBezTo>
                    <a:pt x="1537121" y="2474475"/>
                    <a:pt x="1537893" y="2460994"/>
                    <a:pt x="1543050" y="2448962"/>
                  </a:cubicBezTo>
                  <a:cubicBezTo>
                    <a:pt x="1547559" y="2438440"/>
                    <a:pt x="1556980" y="2430626"/>
                    <a:pt x="1562100" y="2420387"/>
                  </a:cubicBezTo>
                  <a:cubicBezTo>
                    <a:pt x="1601535" y="2341517"/>
                    <a:pt x="1536080" y="2445129"/>
                    <a:pt x="1590675" y="2363237"/>
                  </a:cubicBezTo>
                  <a:cubicBezTo>
                    <a:pt x="1604215" y="2309075"/>
                    <a:pt x="1606112" y="2320975"/>
                    <a:pt x="1590675" y="2248937"/>
                  </a:cubicBezTo>
                  <a:cubicBezTo>
                    <a:pt x="1586468" y="2229302"/>
                    <a:pt x="1571625" y="2191787"/>
                    <a:pt x="1571625" y="2191787"/>
                  </a:cubicBezTo>
                  <a:cubicBezTo>
                    <a:pt x="1568450" y="2163212"/>
                    <a:pt x="1564224" y="2134734"/>
                    <a:pt x="1562100" y="2106062"/>
                  </a:cubicBezTo>
                  <a:cubicBezTo>
                    <a:pt x="1557872" y="2048980"/>
                    <a:pt x="1557139" y="1991668"/>
                    <a:pt x="1552575" y="1934612"/>
                  </a:cubicBezTo>
                  <a:cubicBezTo>
                    <a:pt x="1550785" y="1912233"/>
                    <a:pt x="1549501" y="1889441"/>
                    <a:pt x="1543050" y="1867937"/>
                  </a:cubicBezTo>
                  <a:cubicBezTo>
                    <a:pt x="1539761" y="1856972"/>
                    <a:pt x="1529120" y="1849601"/>
                    <a:pt x="1524000" y="1839362"/>
                  </a:cubicBezTo>
                  <a:cubicBezTo>
                    <a:pt x="1510581" y="1812524"/>
                    <a:pt x="1512414" y="1765650"/>
                    <a:pt x="1476375" y="1753637"/>
                  </a:cubicBezTo>
                  <a:lnTo>
                    <a:pt x="1447800" y="1744112"/>
                  </a:lnTo>
                  <a:cubicBezTo>
                    <a:pt x="1441450" y="1734587"/>
                    <a:pt x="1437365" y="1723075"/>
                    <a:pt x="1428750" y="1715537"/>
                  </a:cubicBezTo>
                  <a:cubicBezTo>
                    <a:pt x="1407082" y="1696577"/>
                    <a:pt x="1362746" y="1670921"/>
                    <a:pt x="1333500" y="1658387"/>
                  </a:cubicBezTo>
                  <a:cubicBezTo>
                    <a:pt x="1324272" y="1654432"/>
                    <a:pt x="1313905" y="1653352"/>
                    <a:pt x="1304925" y="1648862"/>
                  </a:cubicBezTo>
                  <a:cubicBezTo>
                    <a:pt x="1242377" y="1617588"/>
                    <a:pt x="1317494" y="1635336"/>
                    <a:pt x="1219200" y="1610762"/>
                  </a:cubicBezTo>
                  <a:cubicBezTo>
                    <a:pt x="1197902" y="1605437"/>
                    <a:pt x="1137864" y="1591463"/>
                    <a:pt x="1123950" y="1582187"/>
                  </a:cubicBezTo>
                  <a:cubicBezTo>
                    <a:pt x="1054332" y="1535775"/>
                    <a:pt x="1141868" y="1592426"/>
                    <a:pt x="1057275" y="1544087"/>
                  </a:cubicBezTo>
                  <a:cubicBezTo>
                    <a:pt x="1047336" y="1538407"/>
                    <a:pt x="1039161" y="1529686"/>
                    <a:pt x="1028700" y="1525037"/>
                  </a:cubicBezTo>
                  <a:cubicBezTo>
                    <a:pt x="998885" y="1511786"/>
                    <a:pt x="965115" y="1504378"/>
                    <a:pt x="933450" y="1496462"/>
                  </a:cubicBezTo>
                  <a:cubicBezTo>
                    <a:pt x="932865" y="1496559"/>
                    <a:pt x="860066" y="1505639"/>
                    <a:pt x="847725" y="1515512"/>
                  </a:cubicBezTo>
                  <a:cubicBezTo>
                    <a:pt x="838786" y="1522663"/>
                    <a:pt x="837614" y="1536936"/>
                    <a:pt x="828675" y="1544087"/>
                  </a:cubicBezTo>
                  <a:cubicBezTo>
                    <a:pt x="820835" y="1550359"/>
                    <a:pt x="808877" y="1548736"/>
                    <a:pt x="800100" y="1553612"/>
                  </a:cubicBezTo>
                  <a:cubicBezTo>
                    <a:pt x="780086" y="1564731"/>
                    <a:pt x="764670" y="1584472"/>
                    <a:pt x="742950" y="1591712"/>
                  </a:cubicBezTo>
                  <a:lnTo>
                    <a:pt x="685800" y="1610762"/>
                  </a:lnTo>
                  <a:lnTo>
                    <a:pt x="657225" y="1620287"/>
                  </a:lnTo>
                  <a:cubicBezTo>
                    <a:pt x="635000" y="1617112"/>
                    <a:pt x="612639" y="1614778"/>
                    <a:pt x="590550" y="1610762"/>
                  </a:cubicBezTo>
                  <a:cubicBezTo>
                    <a:pt x="577670" y="1608420"/>
                    <a:pt x="563342" y="1608499"/>
                    <a:pt x="552450" y="1601237"/>
                  </a:cubicBezTo>
                  <a:cubicBezTo>
                    <a:pt x="466282" y="1543792"/>
                    <a:pt x="598242" y="1594276"/>
                    <a:pt x="504825" y="1563137"/>
                  </a:cubicBezTo>
                  <a:cubicBezTo>
                    <a:pt x="492125" y="1544087"/>
                    <a:pt x="473965" y="1527707"/>
                    <a:pt x="466725" y="1505987"/>
                  </a:cubicBezTo>
                  <a:cubicBezTo>
                    <a:pt x="463550" y="1496462"/>
                    <a:pt x="459378" y="1487213"/>
                    <a:pt x="457200" y="1477412"/>
                  </a:cubicBezTo>
                  <a:cubicBezTo>
                    <a:pt x="453010" y="1458559"/>
                    <a:pt x="451463" y="1439200"/>
                    <a:pt x="447675" y="1420262"/>
                  </a:cubicBezTo>
                  <a:cubicBezTo>
                    <a:pt x="445108" y="1407425"/>
                    <a:pt x="441325" y="1394862"/>
                    <a:pt x="438150" y="1382162"/>
                  </a:cubicBezTo>
                  <a:cubicBezTo>
                    <a:pt x="442983" y="1362828"/>
                    <a:pt x="449001" y="1334618"/>
                    <a:pt x="457200" y="1315487"/>
                  </a:cubicBezTo>
                  <a:cubicBezTo>
                    <a:pt x="462793" y="1302436"/>
                    <a:pt x="468945" y="1289563"/>
                    <a:pt x="476250" y="1277387"/>
                  </a:cubicBezTo>
                  <a:cubicBezTo>
                    <a:pt x="488030" y="1257754"/>
                    <a:pt x="501650" y="1239287"/>
                    <a:pt x="514350" y="1220237"/>
                  </a:cubicBezTo>
                  <a:cubicBezTo>
                    <a:pt x="520700" y="1210712"/>
                    <a:pt x="529780" y="1202522"/>
                    <a:pt x="533400" y="1191662"/>
                  </a:cubicBezTo>
                  <a:cubicBezTo>
                    <a:pt x="539750" y="1172612"/>
                    <a:pt x="549149" y="1154319"/>
                    <a:pt x="552450" y="1134512"/>
                  </a:cubicBezTo>
                  <a:cubicBezTo>
                    <a:pt x="555625" y="1115462"/>
                    <a:pt x="554547" y="1095189"/>
                    <a:pt x="561975" y="1077362"/>
                  </a:cubicBezTo>
                  <a:cubicBezTo>
                    <a:pt x="570781" y="1056228"/>
                    <a:pt x="592835" y="1041932"/>
                    <a:pt x="600075" y="1020212"/>
                  </a:cubicBezTo>
                  <a:cubicBezTo>
                    <a:pt x="613220" y="980777"/>
                    <a:pt x="601246" y="997206"/>
                    <a:pt x="638175" y="972587"/>
                  </a:cubicBezTo>
                  <a:lnTo>
                    <a:pt x="657225" y="915437"/>
                  </a:lnTo>
                  <a:cubicBezTo>
                    <a:pt x="660400" y="905912"/>
                    <a:pt x="661181" y="895216"/>
                    <a:pt x="666750" y="886862"/>
                  </a:cubicBezTo>
                  <a:cubicBezTo>
                    <a:pt x="679450" y="867812"/>
                    <a:pt x="697610" y="851432"/>
                    <a:pt x="704850" y="829712"/>
                  </a:cubicBezTo>
                  <a:cubicBezTo>
                    <a:pt x="717995" y="790277"/>
                    <a:pt x="706021" y="806706"/>
                    <a:pt x="742950" y="782087"/>
                  </a:cubicBezTo>
                  <a:cubicBezTo>
                    <a:pt x="759715" y="731792"/>
                    <a:pt x="746906" y="761866"/>
                    <a:pt x="790575" y="696362"/>
                  </a:cubicBezTo>
                  <a:cubicBezTo>
                    <a:pt x="796925" y="686837"/>
                    <a:pt x="806005" y="678647"/>
                    <a:pt x="809625" y="667787"/>
                  </a:cubicBezTo>
                  <a:lnTo>
                    <a:pt x="828675" y="610637"/>
                  </a:lnTo>
                  <a:cubicBezTo>
                    <a:pt x="831850" y="585237"/>
                    <a:pt x="833992" y="559686"/>
                    <a:pt x="838200" y="534437"/>
                  </a:cubicBezTo>
                  <a:cubicBezTo>
                    <a:pt x="842998" y="505647"/>
                    <a:pt x="858306" y="464594"/>
                    <a:pt x="866775" y="439187"/>
                  </a:cubicBezTo>
                  <a:cubicBezTo>
                    <a:pt x="869950" y="429662"/>
                    <a:pt x="870731" y="418966"/>
                    <a:pt x="876300" y="410612"/>
                  </a:cubicBezTo>
                  <a:lnTo>
                    <a:pt x="895350" y="382037"/>
                  </a:lnTo>
                  <a:cubicBezTo>
                    <a:pt x="892175" y="277262"/>
                    <a:pt x="906383" y="170500"/>
                    <a:pt x="885825" y="67712"/>
                  </a:cubicBezTo>
                  <a:cubicBezTo>
                    <a:pt x="881887" y="48021"/>
                    <a:pt x="847725" y="55012"/>
                    <a:pt x="828675" y="48662"/>
                  </a:cubicBezTo>
                  <a:lnTo>
                    <a:pt x="800100" y="39137"/>
                  </a:lnTo>
                  <a:cubicBezTo>
                    <a:pt x="793488" y="32525"/>
                    <a:pt x="762642" y="-6840"/>
                    <a:pt x="742950" y="1037"/>
                  </a:cubicBezTo>
                  <a:cubicBezTo>
                    <a:pt x="732321" y="5289"/>
                    <a:pt x="728549" y="19151"/>
                    <a:pt x="723900" y="29612"/>
                  </a:cubicBezTo>
                  <a:cubicBezTo>
                    <a:pt x="715745" y="47962"/>
                    <a:pt x="711200" y="67712"/>
                    <a:pt x="704850" y="86762"/>
                  </a:cubicBezTo>
                  <a:cubicBezTo>
                    <a:pt x="691185" y="127756"/>
                    <a:pt x="697760" y="105597"/>
                    <a:pt x="685800" y="153437"/>
                  </a:cubicBezTo>
                  <a:cubicBezTo>
                    <a:pt x="682625" y="226462"/>
                    <a:pt x="683796" y="299806"/>
                    <a:pt x="676275" y="372512"/>
                  </a:cubicBezTo>
                  <a:cubicBezTo>
                    <a:pt x="668628" y="446437"/>
                    <a:pt x="659799" y="409582"/>
                    <a:pt x="638175" y="458237"/>
                  </a:cubicBezTo>
                  <a:cubicBezTo>
                    <a:pt x="630020" y="476587"/>
                    <a:pt x="625475" y="496337"/>
                    <a:pt x="619125" y="515387"/>
                  </a:cubicBezTo>
                  <a:lnTo>
                    <a:pt x="581025" y="629687"/>
                  </a:lnTo>
                  <a:lnTo>
                    <a:pt x="571500" y="658262"/>
                  </a:lnTo>
                  <a:cubicBezTo>
                    <a:pt x="568325" y="667787"/>
                    <a:pt x="567544" y="678483"/>
                    <a:pt x="561975" y="686837"/>
                  </a:cubicBezTo>
                  <a:lnTo>
                    <a:pt x="523875" y="743987"/>
                  </a:lnTo>
                  <a:cubicBezTo>
                    <a:pt x="517525" y="753512"/>
                    <a:pt x="514350" y="766212"/>
                    <a:pt x="504825" y="772562"/>
                  </a:cubicBezTo>
                  <a:lnTo>
                    <a:pt x="476250" y="791612"/>
                  </a:lnTo>
                  <a:cubicBezTo>
                    <a:pt x="473075" y="801137"/>
                    <a:pt x="472294" y="811833"/>
                    <a:pt x="466725" y="820187"/>
                  </a:cubicBezTo>
                  <a:cubicBezTo>
                    <a:pt x="433458" y="870087"/>
                    <a:pt x="440615" y="825380"/>
                    <a:pt x="428625" y="877337"/>
                  </a:cubicBezTo>
                  <a:cubicBezTo>
                    <a:pt x="421344" y="908887"/>
                    <a:pt x="419814" y="941870"/>
                    <a:pt x="409575" y="972587"/>
                  </a:cubicBezTo>
                  <a:cubicBezTo>
                    <a:pt x="406400" y="982112"/>
                    <a:pt x="404540" y="992182"/>
                    <a:pt x="400050" y="1001162"/>
                  </a:cubicBezTo>
                  <a:cubicBezTo>
                    <a:pt x="394930" y="1011401"/>
                    <a:pt x="386120" y="1019498"/>
                    <a:pt x="381000" y="1029737"/>
                  </a:cubicBezTo>
                  <a:cubicBezTo>
                    <a:pt x="376510" y="1038717"/>
                    <a:pt x="376351" y="1049535"/>
                    <a:pt x="371475" y="1058312"/>
                  </a:cubicBezTo>
                  <a:cubicBezTo>
                    <a:pt x="360356" y="1078326"/>
                    <a:pt x="340615" y="1093742"/>
                    <a:pt x="333375" y="1115462"/>
                  </a:cubicBezTo>
                  <a:lnTo>
                    <a:pt x="304800" y="1201187"/>
                  </a:lnTo>
                  <a:cubicBezTo>
                    <a:pt x="301625" y="1210712"/>
                    <a:pt x="300844" y="1221408"/>
                    <a:pt x="295275" y="1229762"/>
                  </a:cubicBezTo>
                  <a:cubicBezTo>
                    <a:pt x="282575" y="1248812"/>
                    <a:pt x="264415" y="1265192"/>
                    <a:pt x="257175" y="1286912"/>
                  </a:cubicBezTo>
                  <a:cubicBezTo>
                    <a:pt x="244030" y="1326347"/>
                    <a:pt x="256004" y="1309918"/>
                    <a:pt x="219075" y="1334537"/>
                  </a:cubicBezTo>
                  <a:cubicBezTo>
                    <a:pt x="215900" y="1344062"/>
                    <a:pt x="214426" y="1354335"/>
                    <a:pt x="209550" y="1363112"/>
                  </a:cubicBezTo>
                  <a:cubicBezTo>
                    <a:pt x="198431" y="1383126"/>
                    <a:pt x="178690" y="1398542"/>
                    <a:pt x="171450" y="1420262"/>
                  </a:cubicBezTo>
                  <a:cubicBezTo>
                    <a:pt x="165100" y="1439312"/>
                    <a:pt x="157270" y="1457931"/>
                    <a:pt x="152400" y="1477412"/>
                  </a:cubicBezTo>
                  <a:cubicBezTo>
                    <a:pt x="140440" y="1525252"/>
                    <a:pt x="147015" y="1503093"/>
                    <a:pt x="133350" y="1544087"/>
                  </a:cubicBezTo>
                  <a:cubicBezTo>
                    <a:pt x="130175" y="1569487"/>
                    <a:pt x="128404" y="1595102"/>
                    <a:pt x="123825" y="1620287"/>
                  </a:cubicBezTo>
                  <a:cubicBezTo>
                    <a:pt x="122029" y="1630165"/>
                    <a:pt x="115951" y="1638958"/>
                    <a:pt x="114300" y="1648862"/>
                  </a:cubicBezTo>
                  <a:cubicBezTo>
                    <a:pt x="109573" y="1677222"/>
                    <a:pt x="109147" y="1706170"/>
                    <a:pt x="104775" y="1734587"/>
                  </a:cubicBezTo>
                  <a:cubicBezTo>
                    <a:pt x="101358" y="1756799"/>
                    <a:pt x="92838" y="1779924"/>
                    <a:pt x="85725" y="1801262"/>
                  </a:cubicBezTo>
                  <a:cubicBezTo>
                    <a:pt x="82550" y="1880637"/>
                    <a:pt x="81860" y="1960150"/>
                    <a:pt x="76200" y="2039387"/>
                  </a:cubicBezTo>
                  <a:cubicBezTo>
                    <a:pt x="75485" y="2049402"/>
                    <a:pt x="69433" y="2058308"/>
                    <a:pt x="66675" y="2067962"/>
                  </a:cubicBezTo>
                  <a:cubicBezTo>
                    <a:pt x="63079" y="2080549"/>
                    <a:pt x="60325" y="2093362"/>
                    <a:pt x="57150" y="2106062"/>
                  </a:cubicBezTo>
                  <a:cubicBezTo>
                    <a:pt x="53975" y="2150512"/>
                    <a:pt x="52832" y="2195154"/>
                    <a:pt x="47625" y="2239412"/>
                  </a:cubicBezTo>
                  <a:cubicBezTo>
                    <a:pt x="46452" y="2249383"/>
                    <a:pt x="40535" y="2258247"/>
                    <a:pt x="38100" y="2267987"/>
                  </a:cubicBezTo>
                  <a:cubicBezTo>
                    <a:pt x="34173" y="2283693"/>
                    <a:pt x="34259" y="2300453"/>
                    <a:pt x="28575" y="2315612"/>
                  </a:cubicBezTo>
                  <a:cubicBezTo>
                    <a:pt x="24555" y="2326331"/>
                    <a:pt x="14645" y="2333948"/>
                    <a:pt x="9525" y="2344187"/>
                  </a:cubicBezTo>
                  <a:cubicBezTo>
                    <a:pt x="5035" y="2353167"/>
                    <a:pt x="3175" y="2363237"/>
                    <a:pt x="0" y="2372762"/>
                  </a:cubicBezTo>
                  <a:cubicBezTo>
                    <a:pt x="3175" y="2394987"/>
                    <a:pt x="-2528" y="2420496"/>
                    <a:pt x="9525" y="2439437"/>
                  </a:cubicBezTo>
                  <a:cubicBezTo>
                    <a:pt x="41778" y="2490121"/>
                    <a:pt x="59536" y="2467221"/>
                    <a:pt x="95250" y="2487062"/>
                  </a:cubicBezTo>
                  <a:cubicBezTo>
                    <a:pt x="115264" y="2498181"/>
                    <a:pt x="133350" y="2512462"/>
                    <a:pt x="152400" y="2525162"/>
                  </a:cubicBezTo>
                  <a:cubicBezTo>
                    <a:pt x="161925" y="2531512"/>
                    <a:pt x="170115" y="2540592"/>
                    <a:pt x="180975" y="2544212"/>
                  </a:cubicBezTo>
                  <a:lnTo>
                    <a:pt x="238125" y="2563262"/>
                  </a:lnTo>
                  <a:cubicBezTo>
                    <a:pt x="247650" y="2566437"/>
                    <a:pt x="257378" y="2569058"/>
                    <a:pt x="266700" y="2572787"/>
                  </a:cubicBezTo>
                  <a:cubicBezTo>
                    <a:pt x="323647" y="2595566"/>
                    <a:pt x="298105" y="2586430"/>
                    <a:pt x="342900" y="2601362"/>
                  </a:cubicBezTo>
                  <a:cubicBezTo>
                    <a:pt x="397185" y="2655647"/>
                    <a:pt x="342417" y="2610680"/>
                    <a:pt x="409575" y="2639462"/>
                  </a:cubicBezTo>
                  <a:cubicBezTo>
                    <a:pt x="420097" y="2643971"/>
                    <a:pt x="427911" y="2653392"/>
                    <a:pt x="438150" y="2658512"/>
                  </a:cubicBezTo>
                  <a:cubicBezTo>
                    <a:pt x="451815" y="2665344"/>
                    <a:pt x="492618" y="2674510"/>
                    <a:pt x="504825" y="2677562"/>
                  </a:cubicBezTo>
                  <a:lnTo>
                    <a:pt x="571500" y="2668037"/>
                  </a:lnTo>
                  <a:cubicBezTo>
                    <a:pt x="609653" y="2662013"/>
                    <a:pt x="647387" y="2653031"/>
                    <a:pt x="685800" y="2648987"/>
                  </a:cubicBezTo>
                  <a:lnTo>
                    <a:pt x="952500" y="2620412"/>
                  </a:lnTo>
                  <a:cubicBezTo>
                    <a:pt x="1013205" y="2622009"/>
                    <a:pt x="1332031" y="2625540"/>
                    <a:pt x="1457325" y="2639462"/>
                  </a:cubicBezTo>
                  <a:cubicBezTo>
                    <a:pt x="1467304" y="2640571"/>
                    <a:pt x="1476022" y="2647191"/>
                    <a:pt x="1485900" y="2648987"/>
                  </a:cubicBezTo>
                  <a:cubicBezTo>
                    <a:pt x="1511085" y="2653566"/>
                    <a:pt x="1536700" y="2655337"/>
                    <a:pt x="1562100" y="2658512"/>
                  </a:cubicBezTo>
                  <a:cubicBezTo>
                    <a:pt x="1571625" y="2664862"/>
                    <a:pt x="1580436" y="2672442"/>
                    <a:pt x="1590675" y="2677562"/>
                  </a:cubicBezTo>
                  <a:cubicBezTo>
                    <a:pt x="1599655" y="2682052"/>
                    <a:pt x="1609928" y="2683358"/>
                    <a:pt x="1619250" y="2687087"/>
                  </a:cubicBezTo>
                  <a:cubicBezTo>
                    <a:pt x="1625842" y="2689724"/>
                    <a:pt x="1646237" y="2722012"/>
                    <a:pt x="1638300" y="2715662"/>
                  </a:cubicBezTo>
                  <a:close/>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391024" y="2284219"/>
              <a:ext cx="1413247" cy="461665"/>
            </a:xfrm>
            <a:prstGeom prst="rect">
              <a:avLst/>
            </a:prstGeom>
            <a:noFill/>
            <a:ln w="28575">
              <a:noFill/>
            </a:ln>
          </p:spPr>
          <p:txBody>
            <a:bodyPr wrap="square">
              <a:spAutoFit/>
            </a:bodyPr>
            <a:lstStyle/>
            <a:p>
              <a:pPr algn="ctr"/>
              <a:r>
                <a:rPr lang="en-US" sz="1200" b="1" dirty="0" err="1">
                  <a:solidFill>
                    <a:srgbClr val="0000FF"/>
                  </a:solidFill>
                </a:rPr>
                <a:t>Canandigua</a:t>
              </a:r>
              <a:r>
                <a:rPr lang="en-US" sz="1200" b="1" dirty="0">
                  <a:solidFill>
                    <a:srgbClr val="0000FF"/>
                  </a:solidFill>
                </a:rPr>
                <a:t> </a:t>
              </a:r>
            </a:p>
            <a:p>
              <a:pPr algn="ctr"/>
              <a:r>
                <a:rPr lang="en-US" sz="1200" b="1" dirty="0">
                  <a:solidFill>
                    <a:srgbClr val="0000FF"/>
                  </a:solidFill>
                </a:rPr>
                <a:t>Lake</a:t>
              </a:r>
              <a:endParaRPr lang="en-US" sz="1200" b="1" dirty="0"/>
            </a:p>
          </p:txBody>
        </p:sp>
        <p:sp>
          <p:nvSpPr>
            <p:cNvPr id="2" name="Freeform 1"/>
            <p:cNvSpPr/>
            <p:nvPr/>
          </p:nvSpPr>
          <p:spPr>
            <a:xfrm>
              <a:off x="7723977" y="3626418"/>
              <a:ext cx="2507244" cy="2983932"/>
            </a:xfrm>
            <a:custGeom>
              <a:avLst/>
              <a:gdLst>
                <a:gd name="connsiteX0" fmla="*/ 2496348 w 2507244"/>
                <a:gd name="connsiteY0" fmla="*/ 2250507 h 2983932"/>
                <a:gd name="connsiteX1" fmla="*/ 2496348 w 2507244"/>
                <a:gd name="connsiteY1" fmla="*/ 2098107 h 2983932"/>
                <a:gd name="connsiteX2" fmla="*/ 2486823 w 2507244"/>
                <a:gd name="connsiteY2" fmla="*/ 2060007 h 2983932"/>
                <a:gd name="connsiteX3" fmla="*/ 2458248 w 2507244"/>
                <a:gd name="connsiteY3" fmla="*/ 2031432 h 2983932"/>
                <a:gd name="connsiteX4" fmla="*/ 2439198 w 2507244"/>
                <a:gd name="connsiteY4" fmla="*/ 1974282 h 2983932"/>
                <a:gd name="connsiteX5" fmla="*/ 2429673 w 2507244"/>
                <a:gd name="connsiteY5" fmla="*/ 1945707 h 2983932"/>
                <a:gd name="connsiteX6" fmla="*/ 2420148 w 2507244"/>
                <a:gd name="connsiteY6" fmla="*/ 1907607 h 2983932"/>
                <a:gd name="connsiteX7" fmla="*/ 2410623 w 2507244"/>
                <a:gd name="connsiteY7" fmla="*/ 1859982 h 2983932"/>
                <a:gd name="connsiteX8" fmla="*/ 2401098 w 2507244"/>
                <a:gd name="connsiteY8" fmla="*/ 1774257 h 2983932"/>
                <a:gd name="connsiteX9" fmla="*/ 2382048 w 2507244"/>
                <a:gd name="connsiteY9" fmla="*/ 1717107 h 2983932"/>
                <a:gd name="connsiteX10" fmla="*/ 2372523 w 2507244"/>
                <a:gd name="connsiteY10" fmla="*/ 1688532 h 2983932"/>
                <a:gd name="connsiteX11" fmla="*/ 2362998 w 2507244"/>
                <a:gd name="connsiteY11" fmla="*/ 1659957 h 2983932"/>
                <a:gd name="connsiteX12" fmla="*/ 2324898 w 2507244"/>
                <a:gd name="connsiteY12" fmla="*/ 1555182 h 2983932"/>
                <a:gd name="connsiteX13" fmla="*/ 2296323 w 2507244"/>
                <a:gd name="connsiteY13" fmla="*/ 1536132 h 2983932"/>
                <a:gd name="connsiteX14" fmla="*/ 2286798 w 2507244"/>
                <a:gd name="connsiteY14" fmla="*/ 1507557 h 2983932"/>
                <a:gd name="connsiteX15" fmla="*/ 2258223 w 2507244"/>
                <a:gd name="connsiteY15" fmla="*/ 1498032 h 2983932"/>
                <a:gd name="connsiteX16" fmla="*/ 2210598 w 2507244"/>
                <a:gd name="connsiteY16" fmla="*/ 1431357 h 2983932"/>
                <a:gd name="connsiteX17" fmla="*/ 2153448 w 2507244"/>
                <a:gd name="connsiteY17" fmla="*/ 1383732 h 2983932"/>
                <a:gd name="connsiteX18" fmla="*/ 2124873 w 2507244"/>
                <a:gd name="connsiteY18" fmla="*/ 1374207 h 2983932"/>
                <a:gd name="connsiteX19" fmla="*/ 2067723 w 2507244"/>
                <a:gd name="connsiteY19" fmla="*/ 1336107 h 2983932"/>
                <a:gd name="connsiteX20" fmla="*/ 2001048 w 2507244"/>
                <a:gd name="connsiteY20" fmla="*/ 1307532 h 2983932"/>
                <a:gd name="connsiteX21" fmla="*/ 1962948 w 2507244"/>
                <a:gd name="connsiteY21" fmla="*/ 1259907 h 2983932"/>
                <a:gd name="connsiteX22" fmla="*/ 1915323 w 2507244"/>
                <a:gd name="connsiteY22" fmla="*/ 1202757 h 2983932"/>
                <a:gd name="connsiteX23" fmla="*/ 1858173 w 2507244"/>
                <a:gd name="connsiteY23" fmla="*/ 1174182 h 2983932"/>
                <a:gd name="connsiteX24" fmla="*/ 1801023 w 2507244"/>
                <a:gd name="connsiteY24" fmla="*/ 1126557 h 2983932"/>
                <a:gd name="connsiteX25" fmla="*/ 1772448 w 2507244"/>
                <a:gd name="connsiteY25" fmla="*/ 1107507 h 2983932"/>
                <a:gd name="connsiteX26" fmla="*/ 1753398 w 2507244"/>
                <a:gd name="connsiteY26" fmla="*/ 1078932 h 2983932"/>
                <a:gd name="connsiteX27" fmla="*/ 1724823 w 2507244"/>
                <a:gd name="connsiteY27" fmla="*/ 1059882 h 2983932"/>
                <a:gd name="connsiteX28" fmla="*/ 1715298 w 2507244"/>
                <a:gd name="connsiteY28" fmla="*/ 1031307 h 2983932"/>
                <a:gd name="connsiteX29" fmla="*/ 1658148 w 2507244"/>
                <a:gd name="connsiteY29" fmla="*/ 993207 h 2983932"/>
                <a:gd name="connsiteX30" fmla="*/ 1639098 w 2507244"/>
                <a:gd name="connsiteY30" fmla="*/ 964632 h 2983932"/>
                <a:gd name="connsiteX31" fmla="*/ 1610523 w 2507244"/>
                <a:gd name="connsiteY31" fmla="*/ 955107 h 2983932"/>
                <a:gd name="connsiteX32" fmla="*/ 1581948 w 2507244"/>
                <a:gd name="connsiteY32" fmla="*/ 936057 h 2983932"/>
                <a:gd name="connsiteX33" fmla="*/ 1543848 w 2507244"/>
                <a:gd name="connsiteY33" fmla="*/ 878907 h 2983932"/>
                <a:gd name="connsiteX34" fmla="*/ 1524798 w 2507244"/>
                <a:gd name="connsiteY34" fmla="*/ 850332 h 2983932"/>
                <a:gd name="connsiteX35" fmla="*/ 1505748 w 2507244"/>
                <a:gd name="connsiteY35" fmla="*/ 793182 h 2983932"/>
                <a:gd name="connsiteX36" fmla="*/ 1496223 w 2507244"/>
                <a:gd name="connsiteY36" fmla="*/ 764607 h 2983932"/>
                <a:gd name="connsiteX37" fmla="*/ 1458123 w 2507244"/>
                <a:gd name="connsiteY37" fmla="*/ 707457 h 2983932"/>
                <a:gd name="connsiteX38" fmla="*/ 1439073 w 2507244"/>
                <a:gd name="connsiteY38" fmla="*/ 678882 h 2983932"/>
                <a:gd name="connsiteX39" fmla="*/ 1400973 w 2507244"/>
                <a:gd name="connsiteY39" fmla="*/ 564582 h 2983932"/>
                <a:gd name="connsiteX40" fmla="*/ 1391448 w 2507244"/>
                <a:gd name="connsiteY40" fmla="*/ 536007 h 2983932"/>
                <a:gd name="connsiteX41" fmla="*/ 1372398 w 2507244"/>
                <a:gd name="connsiteY41" fmla="*/ 507432 h 2983932"/>
                <a:gd name="connsiteX42" fmla="*/ 1343823 w 2507244"/>
                <a:gd name="connsiteY42" fmla="*/ 450282 h 2983932"/>
                <a:gd name="connsiteX43" fmla="*/ 1334298 w 2507244"/>
                <a:gd name="connsiteY43" fmla="*/ 412182 h 2983932"/>
                <a:gd name="connsiteX44" fmla="*/ 1362873 w 2507244"/>
                <a:gd name="connsiteY44" fmla="*/ 355032 h 2983932"/>
                <a:gd name="connsiteX45" fmla="*/ 1315248 w 2507244"/>
                <a:gd name="connsiteY45" fmla="*/ 297882 h 2983932"/>
                <a:gd name="connsiteX46" fmla="*/ 1277148 w 2507244"/>
                <a:gd name="connsiteY46" fmla="*/ 288357 h 2983932"/>
                <a:gd name="connsiteX47" fmla="*/ 1219998 w 2507244"/>
                <a:gd name="connsiteY47" fmla="*/ 269307 h 2983932"/>
                <a:gd name="connsiteX48" fmla="*/ 1153323 w 2507244"/>
                <a:gd name="connsiteY48" fmla="*/ 250257 h 2983932"/>
                <a:gd name="connsiteX49" fmla="*/ 1124748 w 2507244"/>
                <a:gd name="connsiteY49" fmla="*/ 240732 h 2983932"/>
                <a:gd name="connsiteX50" fmla="*/ 1048548 w 2507244"/>
                <a:gd name="connsiteY50" fmla="*/ 231207 h 2983932"/>
                <a:gd name="connsiteX51" fmla="*/ 1010448 w 2507244"/>
                <a:gd name="connsiteY51" fmla="*/ 221682 h 2983932"/>
                <a:gd name="connsiteX52" fmla="*/ 905673 w 2507244"/>
                <a:gd name="connsiteY52" fmla="*/ 212157 h 2983932"/>
                <a:gd name="connsiteX53" fmla="*/ 858048 w 2507244"/>
                <a:gd name="connsiteY53" fmla="*/ 145482 h 2983932"/>
                <a:gd name="connsiteX54" fmla="*/ 858048 w 2507244"/>
                <a:gd name="connsiteY54" fmla="*/ 145482 h 2983932"/>
                <a:gd name="connsiteX55" fmla="*/ 819948 w 2507244"/>
                <a:gd name="connsiteY55" fmla="*/ 116907 h 2983932"/>
                <a:gd name="connsiteX56" fmla="*/ 800898 w 2507244"/>
                <a:gd name="connsiteY56" fmla="*/ 88332 h 2983932"/>
                <a:gd name="connsiteX57" fmla="*/ 743748 w 2507244"/>
                <a:gd name="connsiteY57" fmla="*/ 50232 h 2983932"/>
                <a:gd name="connsiteX58" fmla="*/ 715173 w 2507244"/>
                <a:gd name="connsiteY58" fmla="*/ 31182 h 2983932"/>
                <a:gd name="connsiteX59" fmla="*/ 686598 w 2507244"/>
                <a:gd name="connsiteY59" fmla="*/ 12132 h 2983932"/>
                <a:gd name="connsiteX60" fmla="*/ 619923 w 2507244"/>
                <a:gd name="connsiteY60" fmla="*/ 2607 h 2983932"/>
                <a:gd name="connsiteX61" fmla="*/ 248448 w 2507244"/>
                <a:gd name="connsiteY61" fmla="*/ 21657 h 2983932"/>
                <a:gd name="connsiteX62" fmla="*/ 191298 w 2507244"/>
                <a:gd name="connsiteY62" fmla="*/ 40707 h 2983932"/>
                <a:gd name="connsiteX63" fmla="*/ 124623 w 2507244"/>
                <a:gd name="connsiteY63" fmla="*/ 59757 h 2983932"/>
                <a:gd name="connsiteX64" fmla="*/ 96048 w 2507244"/>
                <a:gd name="connsiteY64" fmla="*/ 78807 h 2983932"/>
                <a:gd name="connsiteX65" fmla="*/ 76998 w 2507244"/>
                <a:gd name="connsiteY65" fmla="*/ 345507 h 2983932"/>
                <a:gd name="connsiteX66" fmla="*/ 67473 w 2507244"/>
                <a:gd name="connsiteY66" fmla="*/ 440757 h 2983932"/>
                <a:gd name="connsiteX67" fmla="*/ 57948 w 2507244"/>
                <a:gd name="connsiteY67" fmla="*/ 688407 h 2983932"/>
                <a:gd name="connsiteX68" fmla="*/ 48423 w 2507244"/>
                <a:gd name="connsiteY68" fmla="*/ 1078932 h 2983932"/>
                <a:gd name="connsiteX69" fmla="*/ 38898 w 2507244"/>
                <a:gd name="connsiteY69" fmla="*/ 1107507 h 2983932"/>
                <a:gd name="connsiteX70" fmla="*/ 29373 w 2507244"/>
                <a:gd name="connsiteY70" fmla="*/ 1145607 h 2983932"/>
                <a:gd name="connsiteX71" fmla="*/ 10323 w 2507244"/>
                <a:gd name="connsiteY71" fmla="*/ 1202757 h 2983932"/>
                <a:gd name="connsiteX72" fmla="*/ 29373 w 2507244"/>
                <a:gd name="connsiteY72" fmla="*/ 1774257 h 2983932"/>
                <a:gd name="connsiteX73" fmla="*/ 48423 w 2507244"/>
                <a:gd name="connsiteY73" fmla="*/ 1840932 h 2983932"/>
                <a:gd name="connsiteX74" fmla="*/ 57948 w 2507244"/>
                <a:gd name="connsiteY74" fmla="*/ 1879032 h 2983932"/>
                <a:gd name="connsiteX75" fmla="*/ 76998 w 2507244"/>
                <a:gd name="connsiteY75" fmla="*/ 1945707 h 2983932"/>
                <a:gd name="connsiteX76" fmla="*/ 86523 w 2507244"/>
                <a:gd name="connsiteY76" fmla="*/ 2164782 h 2983932"/>
                <a:gd name="connsiteX77" fmla="*/ 115098 w 2507244"/>
                <a:gd name="connsiteY77" fmla="*/ 2260032 h 2983932"/>
                <a:gd name="connsiteX78" fmla="*/ 134148 w 2507244"/>
                <a:gd name="connsiteY78" fmla="*/ 2326707 h 2983932"/>
                <a:gd name="connsiteX79" fmla="*/ 153198 w 2507244"/>
                <a:gd name="connsiteY79" fmla="*/ 2393382 h 2983932"/>
                <a:gd name="connsiteX80" fmla="*/ 181773 w 2507244"/>
                <a:gd name="connsiteY80" fmla="*/ 2650557 h 2983932"/>
                <a:gd name="connsiteX81" fmla="*/ 172248 w 2507244"/>
                <a:gd name="connsiteY81" fmla="*/ 2802957 h 2983932"/>
                <a:gd name="connsiteX82" fmla="*/ 86523 w 2507244"/>
                <a:gd name="connsiteY82" fmla="*/ 2850582 h 2983932"/>
                <a:gd name="connsiteX83" fmla="*/ 29373 w 2507244"/>
                <a:gd name="connsiteY83" fmla="*/ 2888682 h 2983932"/>
                <a:gd name="connsiteX84" fmla="*/ 798 w 2507244"/>
                <a:gd name="connsiteY84" fmla="*/ 2945832 h 2983932"/>
                <a:gd name="connsiteX85" fmla="*/ 798 w 2507244"/>
                <a:gd name="connsiteY85" fmla="*/ 2983932 h 2983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507244" h="2983932">
                  <a:moveTo>
                    <a:pt x="2496348" y="2250507"/>
                  </a:moveTo>
                  <a:cubicBezTo>
                    <a:pt x="2511330" y="2175597"/>
                    <a:pt x="2510416" y="2203618"/>
                    <a:pt x="2496348" y="2098107"/>
                  </a:cubicBezTo>
                  <a:cubicBezTo>
                    <a:pt x="2494618" y="2085131"/>
                    <a:pt x="2493318" y="2071373"/>
                    <a:pt x="2486823" y="2060007"/>
                  </a:cubicBezTo>
                  <a:cubicBezTo>
                    <a:pt x="2480140" y="2048311"/>
                    <a:pt x="2467773" y="2040957"/>
                    <a:pt x="2458248" y="2031432"/>
                  </a:cubicBezTo>
                  <a:lnTo>
                    <a:pt x="2439198" y="1974282"/>
                  </a:lnTo>
                  <a:cubicBezTo>
                    <a:pt x="2436023" y="1964757"/>
                    <a:pt x="2432108" y="1955447"/>
                    <a:pt x="2429673" y="1945707"/>
                  </a:cubicBezTo>
                  <a:cubicBezTo>
                    <a:pt x="2426498" y="1933007"/>
                    <a:pt x="2422988" y="1920386"/>
                    <a:pt x="2420148" y="1907607"/>
                  </a:cubicBezTo>
                  <a:cubicBezTo>
                    <a:pt x="2416636" y="1891803"/>
                    <a:pt x="2412913" y="1876009"/>
                    <a:pt x="2410623" y="1859982"/>
                  </a:cubicBezTo>
                  <a:cubicBezTo>
                    <a:pt x="2406557" y="1831520"/>
                    <a:pt x="2406737" y="1802450"/>
                    <a:pt x="2401098" y="1774257"/>
                  </a:cubicBezTo>
                  <a:cubicBezTo>
                    <a:pt x="2397160" y="1754566"/>
                    <a:pt x="2388398" y="1736157"/>
                    <a:pt x="2382048" y="1717107"/>
                  </a:cubicBezTo>
                  <a:lnTo>
                    <a:pt x="2372523" y="1688532"/>
                  </a:lnTo>
                  <a:cubicBezTo>
                    <a:pt x="2369348" y="1679007"/>
                    <a:pt x="2364967" y="1669802"/>
                    <a:pt x="2362998" y="1659957"/>
                  </a:cubicBezTo>
                  <a:cubicBezTo>
                    <a:pt x="2356008" y="1625007"/>
                    <a:pt x="2351951" y="1582235"/>
                    <a:pt x="2324898" y="1555182"/>
                  </a:cubicBezTo>
                  <a:cubicBezTo>
                    <a:pt x="2316803" y="1547087"/>
                    <a:pt x="2305848" y="1542482"/>
                    <a:pt x="2296323" y="1536132"/>
                  </a:cubicBezTo>
                  <a:cubicBezTo>
                    <a:pt x="2293148" y="1526607"/>
                    <a:pt x="2293898" y="1514657"/>
                    <a:pt x="2286798" y="1507557"/>
                  </a:cubicBezTo>
                  <a:cubicBezTo>
                    <a:pt x="2279698" y="1500457"/>
                    <a:pt x="2264059" y="1506202"/>
                    <a:pt x="2258223" y="1498032"/>
                  </a:cubicBezTo>
                  <a:cubicBezTo>
                    <a:pt x="2202660" y="1420244"/>
                    <a:pt x="2274892" y="1452788"/>
                    <a:pt x="2210598" y="1431357"/>
                  </a:cubicBezTo>
                  <a:cubicBezTo>
                    <a:pt x="2189532" y="1410291"/>
                    <a:pt x="2179970" y="1396993"/>
                    <a:pt x="2153448" y="1383732"/>
                  </a:cubicBezTo>
                  <a:cubicBezTo>
                    <a:pt x="2144468" y="1379242"/>
                    <a:pt x="2133650" y="1379083"/>
                    <a:pt x="2124873" y="1374207"/>
                  </a:cubicBezTo>
                  <a:cubicBezTo>
                    <a:pt x="2104859" y="1363088"/>
                    <a:pt x="2088201" y="1346346"/>
                    <a:pt x="2067723" y="1336107"/>
                  </a:cubicBezTo>
                  <a:cubicBezTo>
                    <a:pt x="2020643" y="1312567"/>
                    <a:pt x="2043093" y="1321547"/>
                    <a:pt x="2001048" y="1307532"/>
                  </a:cubicBezTo>
                  <a:cubicBezTo>
                    <a:pt x="1982505" y="1251902"/>
                    <a:pt x="2006032" y="1302991"/>
                    <a:pt x="1962948" y="1259907"/>
                  </a:cubicBezTo>
                  <a:cubicBezTo>
                    <a:pt x="1888023" y="1184982"/>
                    <a:pt x="2008948" y="1280778"/>
                    <a:pt x="1915323" y="1202757"/>
                  </a:cubicBezTo>
                  <a:cubicBezTo>
                    <a:pt x="1874377" y="1168635"/>
                    <a:pt x="1901131" y="1195661"/>
                    <a:pt x="1858173" y="1174182"/>
                  </a:cubicBezTo>
                  <a:cubicBezTo>
                    <a:pt x="1822700" y="1156445"/>
                    <a:pt x="1832621" y="1152889"/>
                    <a:pt x="1801023" y="1126557"/>
                  </a:cubicBezTo>
                  <a:cubicBezTo>
                    <a:pt x="1792229" y="1119228"/>
                    <a:pt x="1781973" y="1113857"/>
                    <a:pt x="1772448" y="1107507"/>
                  </a:cubicBezTo>
                  <a:cubicBezTo>
                    <a:pt x="1766098" y="1097982"/>
                    <a:pt x="1761493" y="1087027"/>
                    <a:pt x="1753398" y="1078932"/>
                  </a:cubicBezTo>
                  <a:cubicBezTo>
                    <a:pt x="1745303" y="1070837"/>
                    <a:pt x="1731974" y="1068821"/>
                    <a:pt x="1724823" y="1059882"/>
                  </a:cubicBezTo>
                  <a:cubicBezTo>
                    <a:pt x="1718551" y="1052042"/>
                    <a:pt x="1722398" y="1038407"/>
                    <a:pt x="1715298" y="1031307"/>
                  </a:cubicBezTo>
                  <a:cubicBezTo>
                    <a:pt x="1699109" y="1015118"/>
                    <a:pt x="1658148" y="993207"/>
                    <a:pt x="1658148" y="993207"/>
                  </a:cubicBezTo>
                  <a:cubicBezTo>
                    <a:pt x="1651798" y="983682"/>
                    <a:pt x="1648037" y="971783"/>
                    <a:pt x="1639098" y="964632"/>
                  </a:cubicBezTo>
                  <a:cubicBezTo>
                    <a:pt x="1631258" y="958360"/>
                    <a:pt x="1619503" y="959597"/>
                    <a:pt x="1610523" y="955107"/>
                  </a:cubicBezTo>
                  <a:cubicBezTo>
                    <a:pt x="1600284" y="949987"/>
                    <a:pt x="1591473" y="942407"/>
                    <a:pt x="1581948" y="936057"/>
                  </a:cubicBezTo>
                  <a:lnTo>
                    <a:pt x="1543848" y="878907"/>
                  </a:lnTo>
                  <a:cubicBezTo>
                    <a:pt x="1537498" y="869382"/>
                    <a:pt x="1528418" y="861192"/>
                    <a:pt x="1524798" y="850332"/>
                  </a:cubicBezTo>
                  <a:lnTo>
                    <a:pt x="1505748" y="793182"/>
                  </a:lnTo>
                  <a:cubicBezTo>
                    <a:pt x="1502573" y="783657"/>
                    <a:pt x="1501792" y="772961"/>
                    <a:pt x="1496223" y="764607"/>
                  </a:cubicBezTo>
                  <a:lnTo>
                    <a:pt x="1458123" y="707457"/>
                  </a:lnTo>
                  <a:cubicBezTo>
                    <a:pt x="1451773" y="697932"/>
                    <a:pt x="1442693" y="689742"/>
                    <a:pt x="1439073" y="678882"/>
                  </a:cubicBezTo>
                  <a:lnTo>
                    <a:pt x="1400973" y="564582"/>
                  </a:lnTo>
                  <a:cubicBezTo>
                    <a:pt x="1397798" y="555057"/>
                    <a:pt x="1397017" y="544361"/>
                    <a:pt x="1391448" y="536007"/>
                  </a:cubicBezTo>
                  <a:cubicBezTo>
                    <a:pt x="1385098" y="526482"/>
                    <a:pt x="1377518" y="517671"/>
                    <a:pt x="1372398" y="507432"/>
                  </a:cubicBezTo>
                  <a:cubicBezTo>
                    <a:pt x="1332963" y="428562"/>
                    <a:pt x="1398418" y="532174"/>
                    <a:pt x="1343823" y="450282"/>
                  </a:cubicBezTo>
                  <a:cubicBezTo>
                    <a:pt x="1340648" y="437582"/>
                    <a:pt x="1334298" y="425273"/>
                    <a:pt x="1334298" y="412182"/>
                  </a:cubicBezTo>
                  <a:cubicBezTo>
                    <a:pt x="1334298" y="392464"/>
                    <a:pt x="1353241" y="369479"/>
                    <a:pt x="1362873" y="355032"/>
                  </a:cubicBezTo>
                  <a:cubicBezTo>
                    <a:pt x="1350734" y="336824"/>
                    <a:pt x="1334993" y="309165"/>
                    <a:pt x="1315248" y="297882"/>
                  </a:cubicBezTo>
                  <a:cubicBezTo>
                    <a:pt x="1303882" y="291387"/>
                    <a:pt x="1289687" y="292119"/>
                    <a:pt x="1277148" y="288357"/>
                  </a:cubicBezTo>
                  <a:cubicBezTo>
                    <a:pt x="1257914" y="282587"/>
                    <a:pt x="1239048" y="275657"/>
                    <a:pt x="1219998" y="269307"/>
                  </a:cubicBezTo>
                  <a:cubicBezTo>
                    <a:pt x="1151485" y="246469"/>
                    <a:pt x="1237044" y="274177"/>
                    <a:pt x="1153323" y="250257"/>
                  </a:cubicBezTo>
                  <a:cubicBezTo>
                    <a:pt x="1143669" y="247499"/>
                    <a:pt x="1134626" y="242528"/>
                    <a:pt x="1124748" y="240732"/>
                  </a:cubicBezTo>
                  <a:cubicBezTo>
                    <a:pt x="1099563" y="236153"/>
                    <a:pt x="1073797" y="235415"/>
                    <a:pt x="1048548" y="231207"/>
                  </a:cubicBezTo>
                  <a:cubicBezTo>
                    <a:pt x="1035635" y="229055"/>
                    <a:pt x="1023424" y="223412"/>
                    <a:pt x="1010448" y="221682"/>
                  </a:cubicBezTo>
                  <a:cubicBezTo>
                    <a:pt x="975687" y="217047"/>
                    <a:pt x="940598" y="215332"/>
                    <a:pt x="905673" y="212157"/>
                  </a:cubicBezTo>
                  <a:cubicBezTo>
                    <a:pt x="858048" y="196282"/>
                    <a:pt x="880273" y="212157"/>
                    <a:pt x="858048" y="145482"/>
                  </a:cubicBezTo>
                  <a:lnTo>
                    <a:pt x="858048" y="145482"/>
                  </a:lnTo>
                  <a:cubicBezTo>
                    <a:pt x="845348" y="135957"/>
                    <a:pt x="831173" y="128132"/>
                    <a:pt x="819948" y="116907"/>
                  </a:cubicBezTo>
                  <a:cubicBezTo>
                    <a:pt x="811853" y="108812"/>
                    <a:pt x="809513" y="95870"/>
                    <a:pt x="800898" y="88332"/>
                  </a:cubicBezTo>
                  <a:cubicBezTo>
                    <a:pt x="783668" y="73255"/>
                    <a:pt x="762798" y="62932"/>
                    <a:pt x="743748" y="50232"/>
                  </a:cubicBezTo>
                  <a:lnTo>
                    <a:pt x="715173" y="31182"/>
                  </a:lnTo>
                  <a:cubicBezTo>
                    <a:pt x="705648" y="24832"/>
                    <a:pt x="697931" y="13751"/>
                    <a:pt x="686598" y="12132"/>
                  </a:cubicBezTo>
                  <a:lnTo>
                    <a:pt x="619923" y="2607"/>
                  </a:lnTo>
                  <a:cubicBezTo>
                    <a:pt x="501782" y="5982"/>
                    <a:pt x="367513" y="-14063"/>
                    <a:pt x="248448" y="21657"/>
                  </a:cubicBezTo>
                  <a:cubicBezTo>
                    <a:pt x="229214" y="27427"/>
                    <a:pt x="210779" y="35837"/>
                    <a:pt x="191298" y="40707"/>
                  </a:cubicBezTo>
                  <a:cubicBezTo>
                    <a:pt x="179091" y="43759"/>
                    <a:pt x="138288" y="52925"/>
                    <a:pt x="124623" y="59757"/>
                  </a:cubicBezTo>
                  <a:cubicBezTo>
                    <a:pt x="114384" y="64877"/>
                    <a:pt x="105573" y="72457"/>
                    <a:pt x="96048" y="78807"/>
                  </a:cubicBezTo>
                  <a:cubicBezTo>
                    <a:pt x="60753" y="184691"/>
                    <a:pt x="92059" y="81947"/>
                    <a:pt x="76998" y="345507"/>
                  </a:cubicBezTo>
                  <a:cubicBezTo>
                    <a:pt x="75178" y="377363"/>
                    <a:pt x="70648" y="409007"/>
                    <a:pt x="67473" y="440757"/>
                  </a:cubicBezTo>
                  <a:cubicBezTo>
                    <a:pt x="64298" y="523307"/>
                    <a:pt x="60413" y="605833"/>
                    <a:pt x="57948" y="688407"/>
                  </a:cubicBezTo>
                  <a:cubicBezTo>
                    <a:pt x="54063" y="818563"/>
                    <a:pt x="54336" y="948853"/>
                    <a:pt x="48423" y="1078932"/>
                  </a:cubicBezTo>
                  <a:cubicBezTo>
                    <a:pt x="47967" y="1088962"/>
                    <a:pt x="41656" y="1097853"/>
                    <a:pt x="38898" y="1107507"/>
                  </a:cubicBezTo>
                  <a:cubicBezTo>
                    <a:pt x="35302" y="1120094"/>
                    <a:pt x="33135" y="1133068"/>
                    <a:pt x="29373" y="1145607"/>
                  </a:cubicBezTo>
                  <a:cubicBezTo>
                    <a:pt x="23603" y="1164841"/>
                    <a:pt x="10323" y="1202757"/>
                    <a:pt x="10323" y="1202757"/>
                  </a:cubicBezTo>
                  <a:cubicBezTo>
                    <a:pt x="12243" y="1285303"/>
                    <a:pt x="15338" y="1626886"/>
                    <a:pt x="29373" y="1774257"/>
                  </a:cubicBezTo>
                  <a:cubicBezTo>
                    <a:pt x="31500" y="1796590"/>
                    <a:pt x="42300" y="1819502"/>
                    <a:pt x="48423" y="1840932"/>
                  </a:cubicBezTo>
                  <a:cubicBezTo>
                    <a:pt x="52019" y="1853519"/>
                    <a:pt x="54352" y="1866445"/>
                    <a:pt x="57948" y="1879032"/>
                  </a:cubicBezTo>
                  <a:cubicBezTo>
                    <a:pt x="85277" y="1974685"/>
                    <a:pt x="47221" y="1826600"/>
                    <a:pt x="76998" y="1945707"/>
                  </a:cubicBezTo>
                  <a:cubicBezTo>
                    <a:pt x="80173" y="2018732"/>
                    <a:pt x="81123" y="2091888"/>
                    <a:pt x="86523" y="2164782"/>
                  </a:cubicBezTo>
                  <a:cubicBezTo>
                    <a:pt x="88114" y="2186265"/>
                    <a:pt x="111549" y="2245834"/>
                    <a:pt x="115098" y="2260032"/>
                  </a:cubicBezTo>
                  <a:cubicBezTo>
                    <a:pt x="144875" y="2379139"/>
                    <a:pt x="106819" y="2231054"/>
                    <a:pt x="134148" y="2326707"/>
                  </a:cubicBezTo>
                  <a:cubicBezTo>
                    <a:pt x="158068" y="2410428"/>
                    <a:pt x="130360" y="2324869"/>
                    <a:pt x="153198" y="2393382"/>
                  </a:cubicBezTo>
                  <a:cubicBezTo>
                    <a:pt x="176598" y="2580580"/>
                    <a:pt x="167613" y="2494797"/>
                    <a:pt x="181773" y="2650557"/>
                  </a:cubicBezTo>
                  <a:cubicBezTo>
                    <a:pt x="178598" y="2701357"/>
                    <a:pt x="189063" y="2754915"/>
                    <a:pt x="172248" y="2802957"/>
                  </a:cubicBezTo>
                  <a:cubicBezTo>
                    <a:pt x="158012" y="2843631"/>
                    <a:pt x="114336" y="2835130"/>
                    <a:pt x="86523" y="2850582"/>
                  </a:cubicBezTo>
                  <a:cubicBezTo>
                    <a:pt x="66509" y="2861701"/>
                    <a:pt x="29373" y="2888682"/>
                    <a:pt x="29373" y="2888682"/>
                  </a:cubicBezTo>
                  <a:cubicBezTo>
                    <a:pt x="15654" y="2909261"/>
                    <a:pt x="4383" y="2920737"/>
                    <a:pt x="798" y="2945832"/>
                  </a:cubicBezTo>
                  <a:cubicBezTo>
                    <a:pt x="-998" y="2958404"/>
                    <a:pt x="798" y="2971232"/>
                    <a:pt x="798" y="2983932"/>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953829" y="3853424"/>
              <a:ext cx="609462" cy="307777"/>
            </a:xfrm>
            <a:prstGeom prst="rect">
              <a:avLst/>
            </a:prstGeom>
            <a:solidFill>
              <a:schemeClr val="bg1"/>
            </a:solidFill>
            <a:ln w="28575">
              <a:solidFill>
                <a:srgbClr val="FF0000"/>
              </a:solidFill>
            </a:ln>
          </p:spPr>
          <p:txBody>
            <a:bodyPr wrap="none" rtlCol="0">
              <a:spAutoFit/>
            </a:bodyPr>
            <a:lstStyle/>
            <a:p>
              <a:r>
                <a:rPr lang="en-US" sz="1400" b="1" i="1" dirty="0">
                  <a:solidFill>
                    <a:srgbClr val="FF0000"/>
                  </a:solidFill>
                </a:rPr>
                <a:t>Day 2</a:t>
              </a:r>
            </a:p>
          </p:txBody>
        </p:sp>
        <p:sp>
          <p:nvSpPr>
            <p:cNvPr id="4" name="Freeform 3"/>
            <p:cNvSpPr/>
            <p:nvPr/>
          </p:nvSpPr>
          <p:spPr>
            <a:xfrm>
              <a:off x="6029325" y="3600450"/>
              <a:ext cx="1955936" cy="3238500"/>
            </a:xfrm>
            <a:custGeom>
              <a:avLst/>
              <a:gdLst>
                <a:gd name="connsiteX0" fmla="*/ 1695450 w 1955936"/>
                <a:gd name="connsiteY0" fmla="*/ 3009900 h 3238500"/>
                <a:gd name="connsiteX1" fmla="*/ 1724025 w 1955936"/>
                <a:gd name="connsiteY1" fmla="*/ 3086100 h 3238500"/>
                <a:gd name="connsiteX2" fmla="*/ 1752600 w 1955936"/>
                <a:gd name="connsiteY2" fmla="*/ 3152775 h 3238500"/>
                <a:gd name="connsiteX3" fmla="*/ 1781175 w 1955936"/>
                <a:gd name="connsiteY3" fmla="*/ 3162300 h 3238500"/>
                <a:gd name="connsiteX4" fmla="*/ 1828800 w 1955936"/>
                <a:gd name="connsiteY4" fmla="*/ 3200400 h 3238500"/>
                <a:gd name="connsiteX5" fmla="*/ 1857375 w 1955936"/>
                <a:gd name="connsiteY5" fmla="*/ 3219450 h 3238500"/>
                <a:gd name="connsiteX6" fmla="*/ 1914525 w 1955936"/>
                <a:gd name="connsiteY6" fmla="*/ 3238500 h 3238500"/>
                <a:gd name="connsiteX7" fmla="*/ 1952625 w 1955936"/>
                <a:gd name="connsiteY7" fmla="*/ 3228975 h 3238500"/>
                <a:gd name="connsiteX8" fmla="*/ 1943100 w 1955936"/>
                <a:gd name="connsiteY8" fmla="*/ 3048000 h 3238500"/>
                <a:gd name="connsiteX9" fmla="*/ 1924050 w 1955936"/>
                <a:gd name="connsiteY9" fmla="*/ 2990850 h 3238500"/>
                <a:gd name="connsiteX10" fmla="*/ 1914525 w 1955936"/>
                <a:gd name="connsiteY10" fmla="*/ 2962275 h 3238500"/>
                <a:gd name="connsiteX11" fmla="*/ 1885950 w 1955936"/>
                <a:gd name="connsiteY11" fmla="*/ 2943225 h 3238500"/>
                <a:gd name="connsiteX12" fmla="*/ 1866900 w 1955936"/>
                <a:gd name="connsiteY12" fmla="*/ 2914650 h 3238500"/>
                <a:gd name="connsiteX13" fmla="*/ 1800225 w 1955936"/>
                <a:gd name="connsiteY13" fmla="*/ 2876550 h 3238500"/>
                <a:gd name="connsiteX14" fmla="*/ 1781175 w 1955936"/>
                <a:gd name="connsiteY14" fmla="*/ 2847975 h 3238500"/>
                <a:gd name="connsiteX15" fmla="*/ 1752600 w 1955936"/>
                <a:gd name="connsiteY15" fmla="*/ 2790825 h 3238500"/>
                <a:gd name="connsiteX16" fmla="*/ 1724025 w 1955936"/>
                <a:gd name="connsiteY16" fmla="*/ 2771775 h 3238500"/>
                <a:gd name="connsiteX17" fmla="*/ 1666875 w 1955936"/>
                <a:gd name="connsiteY17" fmla="*/ 2686050 h 3238500"/>
                <a:gd name="connsiteX18" fmla="*/ 1647825 w 1955936"/>
                <a:gd name="connsiteY18" fmla="*/ 2657475 h 3238500"/>
                <a:gd name="connsiteX19" fmla="*/ 1628775 w 1955936"/>
                <a:gd name="connsiteY19" fmla="*/ 2600325 h 3238500"/>
                <a:gd name="connsiteX20" fmla="*/ 1609725 w 1955936"/>
                <a:gd name="connsiteY20" fmla="*/ 2571750 h 3238500"/>
                <a:gd name="connsiteX21" fmla="*/ 1590675 w 1955936"/>
                <a:gd name="connsiteY21" fmla="*/ 2505075 h 3238500"/>
                <a:gd name="connsiteX22" fmla="*/ 1571625 w 1955936"/>
                <a:gd name="connsiteY22" fmla="*/ 2447925 h 3238500"/>
                <a:gd name="connsiteX23" fmla="*/ 1543050 w 1955936"/>
                <a:gd name="connsiteY23" fmla="*/ 2352675 h 3238500"/>
                <a:gd name="connsiteX24" fmla="*/ 1533525 w 1955936"/>
                <a:gd name="connsiteY24" fmla="*/ 2324100 h 3238500"/>
                <a:gd name="connsiteX25" fmla="*/ 1524000 w 1955936"/>
                <a:gd name="connsiteY25" fmla="*/ 2295525 h 3238500"/>
                <a:gd name="connsiteX26" fmla="*/ 1495425 w 1955936"/>
                <a:gd name="connsiteY26" fmla="*/ 2000250 h 3238500"/>
                <a:gd name="connsiteX27" fmla="*/ 1466850 w 1955936"/>
                <a:gd name="connsiteY27" fmla="*/ 1943100 h 3238500"/>
                <a:gd name="connsiteX28" fmla="*/ 1447800 w 1955936"/>
                <a:gd name="connsiteY28" fmla="*/ 1885950 h 3238500"/>
                <a:gd name="connsiteX29" fmla="*/ 1457325 w 1955936"/>
                <a:gd name="connsiteY29" fmla="*/ 1790700 h 3238500"/>
                <a:gd name="connsiteX30" fmla="*/ 1466850 w 1955936"/>
                <a:gd name="connsiteY30" fmla="*/ 1733550 h 3238500"/>
                <a:gd name="connsiteX31" fmla="*/ 1476375 w 1955936"/>
                <a:gd name="connsiteY31" fmla="*/ 1609725 h 3238500"/>
                <a:gd name="connsiteX32" fmla="*/ 1466850 w 1955936"/>
                <a:gd name="connsiteY32" fmla="*/ 1333500 h 3238500"/>
                <a:gd name="connsiteX33" fmla="*/ 1457325 w 1955936"/>
                <a:gd name="connsiteY33" fmla="*/ 1304925 h 3238500"/>
                <a:gd name="connsiteX34" fmla="*/ 1438275 w 1955936"/>
                <a:gd name="connsiteY34" fmla="*/ 1114425 h 3238500"/>
                <a:gd name="connsiteX35" fmla="*/ 1409700 w 1955936"/>
                <a:gd name="connsiteY35" fmla="*/ 1028700 h 3238500"/>
                <a:gd name="connsiteX36" fmla="*/ 1400175 w 1955936"/>
                <a:gd name="connsiteY36" fmla="*/ 1000125 h 3238500"/>
                <a:gd name="connsiteX37" fmla="*/ 1381125 w 1955936"/>
                <a:gd name="connsiteY37" fmla="*/ 923925 h 3238500"/>
                <a:gd name="connsiteX38" fmla="*/ 1371600 w 1955936"/>
                <a:gd name="connsiteY38" fmla="*/ 857250 h 3238500"/>
                <a:gd name="connsiteX39" fmla="*/ 1343025 w 1955936"/>
                <a:gd name="connsiteY39" fmla="*/ 771525 h 3238500"/>
                <a:gd name="connsiteX40" fmla="*/ 1333500 w 1955936"/>
                <a:gd name="connsiteY40" fmla="*/ 742950 h 3238500"/>
                <a:gd name="connsiteX41" fmla="*/ 1314450 w 1955936"/>
                <a:gd name="connsiteY41" fmla="*/ 666750 h 3238500"/>
                <a:gd name="connsiteX42" fmla="*/ 1323975 w 1955936"/>
                <a:gd name="connsiteY42" fmla="*/ 638175 h 3238500"/>
                <a:gd name="connsiteX43" fmla="*/ 1304925 w 1955936"/>
                <a:gd name="connsiteY43" fmla="*/ 542925 h 3238500"/>
                <a:gd name="connsiteX44" fmla="*/ 1285875 w 1955936"/>
                <a:gd name="connsiteY44" fmla="*/ 200025 h 3238500"/>
                <a:gd name="connsiteX45" fmla="*/ 1266825 w 1955936"/>
                <a:gd name="connsiteY45" fmla="*/ 142875 h 3238500"/>
                <a:gd name="connsiteX46" fmla="*/ 1257300 w 1955936"/>
                <a:gd name="connsiteY46" fmla="*/ 114300 h 3238500"/>
                <a:gd name="connsiteX47" fmla="*/ 1238250 w 1955936"/>
                <a:gd name="connsiteY47" fmla="*/ 85725 h 3238500"/>
                <a:gd name="connsiteX48" fmla="*/ 1200150 w 1955936"/>
                <a:gd name="connsiteY48" fmla="*/ 0 h 3238500"/>
                <a:gd name="connsiteX49" fmla="*/ 1123950 w 1955936"/>
                <a:gd name="connsiteY49" fmla="*/ 9525 h 3238500"/>
                <a:gd name="connsiteX50" fmla="*/ 1085850 w 1955936"/>
                <a:gd name="connsiteY50" fmla="*/ 57150 h 3238500"/>
                <a:gd name="connsiteX51" fmla="*/ 1057275 w 1955936"/>
                <a:gd name="connsiteY51" fmla="*/ 85725 h 3238500"/>
                <a:gd name="connsiteX52" fmla="*/ 1038225 w 1955936"/>
                <a:gd name="connsiteY52" fmla="*/ 114300 h 3238500"/>
                <a:gd name="connsiteX53" fmla="*/ 1009650 w 1955936"/>
                <a:gd name="connsiteY53" fmla="*/ 123825 h 3238500"/>
                <a:gd name="connsiteX54" fmla="*/ 981075 w 1955936"/>
                <a:gd name="connsiteY54" fmla="*/ 142875 h 3238500"/>
                <a:gd name="connsiteX55" fmla="*/ 962025 w 1955936"/>
                <a:gd name="connsiteY55" fmla="*/ 171450 h 3238500"/>
                <a:gd name="connsiteX56" fmla="*/ 933450 w 1955936"/>
                <a:gd name="connsiteY56" fmla="*/ 228600 h 3238500"/>
                <a:gd name="connsiteX57" fmla="*/ 904875 w 1955936"/>
                <a:gd name="connsiteY57" fmla="*/ 238125 h 3238500"/>
                <a:gd name="connsiteX58" fmla="*/ 885825 w 1955936"/>
                <a:gd name="connsiteY58" fmla="*/ 266700 h 3238500"/>
                <a:gd name="connsiteX59" fmla="*/ 790575 w 1955936"/>
                <a:gd name="connsiteY59" fmla="*/ 295275 h 3238500"/>
                <a:gd name="connsiteX60" fmla="*/ 647700 w 1955936"/>
                <a:gd name="connsiteY60" fmla="*/ 285750 h 3238500"/>
                <a:gd name="connsiteX61" fmla="*/ 590550 w 1955936"/>
                <a:gd name="connsiteY61" fmla="*/ 266700 h 3238500"/>
                <a:gd name="connsiteX62" fmla="*/ 561975 w 1955936"/>
                <a:gd name="connsiteY62" fmla="*/ 257175 h 3238500"/>
                <a:gd name="connsiteX63" fmla="*/ 533400 w 1955936"/>
                <a:gd name="connsiteY63" fmla="*/ 247650 h 3238500"/>
                <a:gd name="connsiteX64" fmla="*/ 457200 w 1955936"/>
                <a:gd name="connsiteY64" fmla="*/ 257175 h 3238500"/>
                <a:gd name="connsiteX65" fmla="*/ 447675 w 1955936"/>
                <a:gd name="connsiteY65" fmla="*/ 285750 h 3238500"/>
                <a:gd name="connsiteX66" fmla="*/ 419100 w 1955936"/>
                <a:gd name="connsiteY66" fmla="*/ 295275 h 3238500"/>
                <a:gd name="connsiteX67" fmla="*/ 381000 w 1955936"/>
                <a:gd name="connsiteY67" fmla="*/ 352425 h 3238500"/>
                <a:gd name="connsiteX68" fmla="*/ 361950 w 1955936"/>
                <a:gd name="connsiteY68" fmla="*/ 381000 h 3238500"/>
                <a:gd name="connsiteX69" fmla="*/ 352425 w 1955936"/>
                <a:gd name="connsiteY69" fmla="*/ 409575 h 3238500"/>
                <a:gd name="connsiteX70" fmla="*/ 333375 w 1955936"/>
                <a:gd name="connsiteY70" fmla="*/ 885825 h 3238500"/>
                <a:gd name="connsiteX71" fmla="*/ 295275 w 1955936"/>
                <a:gd name="connsiteY71" fmla="*/ 933450 h 3238500"/>
                <a:gd name="connsiteX72" fmla="*/ 238125 w 1955936"/>
                <a:gd name="connsiteY72" fmla="*/ 952500 h 3238500"/>
                <a:gd name="connsiteX73" fmla="*/ 85725 w 1955936"/>
                <a:gd name="connsiteY73" fmla="*/ 942975 h 3238500"/>
                <a:gd name="connsiteX74" fmla="*/ 38100 w 1955936"/>
                <a:gd name="connsiteY74" fmla="*/ 904875 h 3238500"/>
                <a:gd name="connsiteX75" fmla="*/ 0 w 1955936"/>
                <a:gd name="connsiteY75" fmla="*/ 89535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955936" h="3238500">
                  <a:moveTo>
                    <a:pt x="1695450" y="3009900"/>
                  </a:moveTo>
                  <a:cubicBezTo>
                    <a:pt x="1705515" y="3035062"/>
                    <a:pt x="1716559" y="3059969"/>
                    <a:pt x="1724025" y="3086100"/>
                  </a:cubicBezTo>
                  <a:cubicBezTo>
                    <a:pt x="1730804" y="3109826"/>
                    <a:pt x="1731118" y="3135589"/>
                    <a:pt x="1752600" y="3152775"/>
                  </a:cubicBezTo>
                  <a:cubicBezTo>
                    <a:pt x="1760440" y="3159047"/>
                    <a:pt x="1771650" y="3159125"/>
                    <a:pt x="1781175" y="3162300"/>
                  </a:cubicBezTo>
                  <a:cubicBezTo>
                    <a:pt x="1813288" y="3210470"/>
                    <a:pt x="1782792" y="3177396"/>
                    <a:pt x="1828800" y="3200400"/>
                  </a:cubicBezTo>
                  <a:cubicBezTo>
                    <a:pt x="1839039" y="3205520"/>
                    <a:pt x="1846914" y="3214801"/>
                    <a:pt x="1857375" y="3219450"/>
                  </a:cubicBezTo>
                  <a:cubicBezTo>
                    <a:pt x="1875725" y="3227605"/>
                    <a:pt x="1914525" y="3238500"/>
                    <a:pt x="1914525" y="3238500"/>
                  </a:cubicBezTo>
                  <a:cubicBezTo>
                    <a:pt x="1927225" y="3235325"/>
                    <a:pt x="1950683" y="3241921"/>
                    <a:pt x="1952625" y="3228975"/>
                  </a:cubicBezTo>
                  <a:cubicBezTo>
                    <a:pt x="1961586" y="3169235"/>
                    <a:pt x="1950297" y="3107978"/>
                    <a:pt x="1943100" y="3048000"/>
                  </a:cubicBezTo>
                  <a:cubicBezTo>
                    <a:pt x="1940708" y="3028063"/>
                    <a:pt x="1930400" y="3009900"/>
                    <a:pt x="1924050" y="2990850"/>
                  </a:cubicBezTo>
                  <a:cubicBezTo>
                    <a:pt x="1920875" y="2981325"/>
                    <a:pt x="1922879" y="2967844"/>
                    <a:pt x="1914525" y="2962275"/>
                  </a:cubicBezTo>
                  <a:lnTo>
                    <a:pt x="1885950" y="2943225"/>
                  </a:lnTo>
                  <a:cubicBezTo>
                    <a:pt x="1879600" y="2933700"/>
                    <a:pt x="1876425" y="2921000"/>
                    <a:pt x="1866900" y="2914650"/>
                  </a:cubicBezTo>
                  <a:cubicBezTo>
                    <a:pt x="1789544" y="2863079"/>
                    <a:pt x="1865004" y="2954285"/>
                    <a:pt x="1800225" y="2876550"/>
                  </a:cubicBezTo>
                  <a:cubicBezTo>
                    <a:pt x="1792896" y="2867756"/>
                    <a:pt x="1786295" y="2858214"/>
                    <a:pt x="1781175" y="2847975"/>
                  </a:cubicBezTo>
                  <a:cubicBezTo>
                    <a:pt x="1765681" y="2816987"/>
                    <a:pt x="1779897" y="2818122"/>
                    <a:pt x="1752600" y="2790825"/>
                  </a:cubicBezTo>
                  <a:cubicBezTo>
                    <a:pt x="1744505" y="2782730"/>
                    <a:pt x="1733550" y="2778125"/>
                    <a:pt x="1724025" y="2771775"/>
                  </a:cubicBezTo>
                  <a:lnTo>
                    <a:pt x="1666875" y="2686050"/>
                  </a:lnTo>
                  <a:cubicBezTo>
                    <a:pt x="1660525" y="2676525"/>
                    <a:pt x="1651445" y="2668335"/>
                    <a:pt x="1647825" y="2657475"/>
                  </a:cubicBezTo>
                  <a:cubicBezTo>
                    <a:pt x="1641475" y="2638425"/>
                    <a:pt x="1639914" y="2617033"/>
                    <a:pt x="1628775" y="2600325"/>
                  </a:cubicBezTo>
                  <a:cubicBezTo>
                    <a:pt x="1622425" y="2590800"/>
                    <a:pt x="1614845" y="2581989"/>
                    <a:pt x="1609725" y="2571750"/>
                  </a:cubicBezTo>
                  <a:cubicBezTo>
                    <a:pt x="1601722" y="2555745"/>
                    <a:pt x="1595253" y="2520334"/>
                    <a:pt x="1590675" y="2505075"/>
                  </a:cubicBezTo>
                  <a:cubicBezTo>
                    <a:pt x="1584905" y="2485841"/>
                    <a:pt x="1576495" y="2467406"/>
                    <a:pt x="1571625" y="2447925"/>
                  </a:cubicBezTo>
                  <a:cubicBezTo>
                    <a:pt x="1557230" y="2390344"/>
                    <a:pt x="1566240" y="2422244"/>
                    <a:pt x="1543050" y="2352675"/>
                  </a:cubicBezTo>
                  <a:lnTo>
                    <a:pt x="1533525" y="2324100"/>
                  </a:lnTo>
                  <a:lnTo>
                    <a:pt x="1524000" y="2295525"/>
                  </a:lnTo>
                  <a:cubicBezTo>
                    <a:pt x="1513672" y="2037336"/>
                    <a:pt x="1539596" y="2132762"/>
                    <a:pt x="1495425" y="2000250"/>
                  </a:cubicBezTo>
                  <a:cubicBezTo>
                    <a:pt x="1460687" y="1896037"/>
                    <a:pt x="1516089" y="2053887"/>
                    <a:pt x="1466850" y="1943100"/>
                  </a:cubicBezTo>
                  <a:cubicBezTo>
                    <a:pt x="1458695" y="1924750"/>
                    <a:pt x="1447800" y="1885950"/>
                    <a:pt x="1447800" y="1885950"/>
                  </a:cubicBezTo>
                  <a:cubicBezTo>
                    <a:pt x="1450975" y="1854200"/>
                    <a:pt x="1453367" y="1822362"/>
                    <a:pt x="1457325" y="1790700"/>
                  </a:cubicBezTo>
                  <a:cubicBezTo>
                    <a:pt x="1459720" y="1771536"/>
                    <a:pt x="1464828" y="1752757"/>
                    <a:pt x="1466850" y="1733550"/>
                  </a:cubicBezTo>
                  <a:cubicBezTo>
                    <a:pt x="1471184" y="1692381"/>
                    <a:pt x="1473200" y="1651000"/>
                    <a:pt x="1476375" y="1609725"/>
                  </a:cubicBezTo>
                  <a:cubicBezTo>
                    <a:pt x="1473200" y="1517650"/>
                    <a:pt x="1472597" y="1425450"/>
                    <a:pt x="1466850" y="1333500"/>
                  </a:cubicBezTo>
                  <a:cubicBezTo>
                    <a:pt x="1466224" y="1323479"/>
                    <a:pt x="1458652" y="1314877"/>
                    <a:pt x="1457325" y="1304925"/>
                  </a:cubicBezTo>
                  <a:cubicBezTo>
                    <a:pt x="1452239" y="1266784"/>
                    <a:pt x="1448146" y="1160492"/>
                    <a:pt x="1438275" y="1114425"/>
                  </a:cubicBezTo>
                  <a:lnTo>
                    <a:pt x="1409700" y="1028700"/>
                  </a:lnTo>
                  <a:cubicBezTo>
                    <a:pt x="1406525" y="1019175"/>
                    <a:pt x="1402144" y="1009970"/>
                    <a:pt x="1400175" y="1000125"/>
                  </a:cubicBezTo>
                  <a:cubicBezTo>
                    <a:pt x="1388681" y="942655"/>
                    <a:pt x="1395770" y="967859"/>
                    <a:pt x="1381125" y="923925"/>
                  </a:cubicBezTo>
                  <a:cubicBezTo>
                    <a:pt x="1377950" y="901700"/>
                    <a:pt x="1376648" y="879126"/>
                    <a:pt x="1371600" y="857250"/>
                  </a:cubicBezTo>
                  <a:lnTo>
                    <a:pt x="1343025" y="771525"/>
                  </a:lnTo>
                  <a:cubicBezTo>
                    <a:pt x="1339850" y="762000"/>
                    <a:pt x="1335469" y="752795"/>
                    <a:pt x="1333500" y="742950"/>
                  </a:cubicBezTo>
                  <a:cubicBezTo>
                    <a:pt x="1322006" y="685480"/>
                    <a:pt x="1329095" y="710684"/>
                    <a:pt x="1314450" y="666750"/>
                  </a:cubicBezTo>
                  <a:cubicBezTo>
                    <a:pt x="1317625" y="657225"/>
                    <a:pt x="1323975" y="648215"/>
                    <a:pt x="1323975" y="638175"/>
                  </a:cubicBezTo>
                  <a:cubicBezTo>
                    <a:pt x="1323975" y="614821"/>
                    <a:pt x="1311219" y="568101"/>
                    <a:pt x="1304925" y="542925"/>
                  </a:cubicBezTo>
                  <a:cubicBezTo>
                    <a:pt x="1303435" y="496728"/>
                    <a:pt x="1313306" y="300606"/>
                    <a:pt x="1285875" y="200025"/>
                  </a:cubicBezTo>
                  <a:cubicBezTo>
                    <a:pt x="1280591" y="180652"/>
                    <a:pt x="1273175" y="161925"/>
                    <a:pt x="1266825" y="142875"/>
                  </a:cubicBezTo>
                  <a:cubicBezTo>
                    <a:pt x="1263650" y="133350"/>
                    <a:pt x="1262869" y="122654"/>
                    <a:pt x="1257300" y="114300"/>
                  </a:cubicBezTo>
                  <a:cubicBezTo>
                    <a:pt x="1250950" y="104775"/>
                    <a:pt x="1242899" y="96186"/>
                    <a:pt x="1238250" y="85725"/>
                  </a:cubicBezTo>
                  <a:cubicBezTo>
                    <a:pt x="1192910" y="-16290"/>
                    <a:pt x="1243263" y="64669"/>
                    <a:pt x="1200150" y="0"/>
                  </a:cubicBezTo>
                  <a:cubicBezTo>
                    <a:pt x="1174750" y="3175"/>
                    <a:pt x="1148646" y="2790"/>
                    <a:pt x="1123950" y="9525"/>
                  </a:cubicBezTo>
                  <a:cubicBezTo>
                    <a:pt x="1080557" y="21360"/>
                    <a:pt x="1104665" y="28928"/>
                    <a:pt x="1085850" y="57150"/>
                  </a:cubicBezTo>
                  <a:cubicBezTo>
                    <a:pt x="1078378" y="68358"/>
                    <a:pt x="1065899" y="75377"/>
                    <a:pt x="1057275" y="85725"/>
                  </a:cubicBezTo>
                  <a:cubicBezTo>
                    <a:pt x="1049946" y="94519"/>
                    <a:pt x="1047164" y="107149"/>
                    <a:pt x="1038225" y="114300"/>
                  </a:cubicBezTo>
                  <a:cubicBezTo>
                    <a:pt x="1030385" y="120572"/>
                    <a:pt x="1018630" y="119335"/>
                    <a:pt x="1009650" y="123825"/>
                  </a:cubicBezTo>
                  <a:cubicBezTo>
                    <a:pt x="999411" y="128945"/>
                    <a:pt x="990600" y="136525"/>
                    <a:pt x="981075" y="142875"/>
                  </a:cubicBezTo>
                  <a:cubicBezTo>
                    <a:pt x="974725" y="152400"/>
                    <a:pt x="967145" y="161211"/>
                    <a:pt x="962025" y="171450"/>
                  </a:cubicBezTo>
                  <a:cubicBezTo>
                    <a:pt x="950521" y="194457"/>
                    <a:pt x="956198" y="210402"/>
                    <a:pt x="933450" y="228600"/>
                  </a:cubicBezTo>
                  <a:cubicBezTo>
                    <a:pt x="925610" y="234872"/>
                    <a:pt x="914400" y="234950"/>
                    <a:pt x="904875" y="238125"/>
                  </a:cubicBezTo>
                  <a:cubicBezTo>
                    <a:pt x="898525" y="247650"/>
                    <a:pt x="895533" y="260633"/>
                    <a:pt x="885825" y="266700"/>
                  </a:cubicBezTo>
                  <a:cubicBezTo>
                    <a:pt x="870365" y="276362"/>
                    <a:pt x="812881" y="289699"/>
                    <a:pt x="790575" y="295275"/>
                  </a:cubicBezTo>
                  <a:cubicBezTo>
                    <a:pt x="742950" y="292100"/>
                    <a:pt x="694951" y="292500"/>
                    <a:pt x="647700" y="285750"/>
                  </a:cubicBezTo>
                  <a:cubicBezTo>
                    <a:pt x="627821" y="282910"/>
                    <a:pt x="609600" y="273050"/>
                    <a:pt x="590550" y="266700"/>
                  </a:cubicBezTo>
                  <a:lnTo>
                    <a:pt x="561975" y="257175"/>
                  </a:lnTo>
                  <a:lnTo>
                    <a:pt x="533400" y="247650"/>
                  </a:lnTo>
                  <a:cubicBezTo>
                    <a:pt x="508000" y="250825"/>
                    <a:pt x="480591" y="246779"/>
                    <a:pt x="457200" y="257175"/>
                  </a:cubicBezTo>
                  <a:cubicBezTo>
                    <a:pt x="448025" y="261253"/>
                    <a:pt x="454775" y="278650"/>
                    <a:pt x="447675" y="285750"/>
                  </a:cubicBezTo>
                  <a:cubicBezTo>
                    <a:pt x="440575" y="292850"/>
                    <a:pt x="428625" y="292100"/>
                    <a:pt x="419100" y="295275"/>
                  </a:cubicBezTo>
                  <a:lnTo>
                    <a:pt x="381000" y="352425"/>
                  </a:lnTo>
                  <a:cubicBezTo>
                    <a:pt x="374650" y="361950"/>
                    <a:pt x="365570" y="370140"/>
                    <a:pt x="361950" y="381000"/>
                  </a:cubicBezTo>
                  <a:lnTo>
                    <a:pt x="352425" y="409575"/>
                  </a:lnTo>
                  <a:cubicBezTo>
                    <a:pt x="321523" y="625892"/>
                    <a:pt x="355981" y="365894"/>
                    <a:pt x="333375" y="885825"/>
                  </a:cubicBezTo>
                  <a:cubicBezTo>
                    <a:pt x="332205" y="912741"/>
                    <a:pt x="318551" y="923105"/>
                    <a:pt x="295275" y="933450"/>
                  </a:cubicBezTo>
                  <a:cubicBezTo>
                    <a:pt x="276925" y="941605"/>
                    <a:pt x="238125" y="952500"/>
                    <a:pt x="238125" y="952500"/>
                  </a:cubicBezTo>
                  <a:cubicBezTo>
                    <a:pt x="187325" y="949325"/>
                    <a:pt x="136344" y="948303"/>
                    <a:pt x="85725" y="942975"/>
                  </a:cubicBezTo>
                  <a:cubicBezTo>
                    <a:pt x="30259" y="937136"/>
                    <a:pt x="80997" y="933473"/>
                    <a:pt x="38100" y="904875"/>
                  </a:cubicBezTo>
                  <a:cubicBezTo>
                    <a:pt x="27208" y="897613"/>
                    <a:pt x="0" y="895350"/>
                    <a:pt x="0" y="8953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6809784" y="5375225"/>
              <a:ext cx="609462" cy="307777"/>
            </a:xfrm>
            <a:prstGeom prst="rect">
              <a:avLst/>
            </a:prstGeom>
            <a:solidFill>
              <a:schemeClr val="bg1"/>
            </a:solidFill>
            <a:ln w="28575">
              <a:solidFill>
                <a:srgbClr val="FF0000"/>
              </a:solidFill>
            </a:ln>
          </p:spPr>
          <p:txBody>
            <a:bodyPr wrap="none" rtlCol="0">
              <a:spAutoFit/>
            </a:bodyPr>
            <a:lstStyle/>
            <a:p>
              <a:r>
                <a:rPr lang="en-US" sz="1400" b="1" i="1" dirty="0">
                  <a:solidFill>
                    <a:srgbClr val="FF0000"/>
                  </a:solidFill>
                </a:rPr>
                <a:t>Day 3</a:t>
              </a:r>
            </a:p>
          </p:txBody>
        </p:sp>
        <p:sp>
          <p:nvSpPr>
            <p:cNvPr id="25" name="TextBox 24"/>
            <p:cNvSpPr txBox="1"/>
            <p:nvPr/>
          </p:nvSpPr>
          <p:spPr>
            <a:xfrm>
              <a:off x="4947305" y="3740768"/>
              <a:ext cx="609462" cy="307777"/>
            </a:xfrm>
            <a:prstGeom prst="rect">
              <a:avLst/>
            </a:prstGeom>
            <a:solidFill>
              <a:schemeClr val="bg1"/>
            </a:solidFill>
            <a:ln w="28575">
              <a:solidFill>
                <a:srgbClr val="00B050"/>
              </a:solidFill>
            </a:ln>
          </p:spPr>
          <p:txBody>
            <a:bodyPr wrap="none" rtlCol="0">
              <a:spAutoFit/>
            </a:bodyPr>
            <a:lstStyle/>
            <a:p>
              <a:r>
                <a:rPr lang="en-US" sz="1400" b="1" i="1" dirty="0">
                  <a:solidFill>
                    <a:srgbClr val="00B050"/>
                  </a:solidFill>
                </a:rPr>
                <a:t>Day 4</a:t>
              </a:r>
            </a:p>
          </p:txBody>
        </p:sp>
        <p:sp>
          <p:nvSpPr>
            <p:cNvPr id="26" name="Freeform 25"/>
            <p:cNvSpPr/>
            <p:nvPr/>
          </p:nvSpPr>
          <p:spPr>
            <a:xfrm>
              <a:off x="5391150" y="3819299"/>
              <a:ext cx="1333500" cy="2476726"/>
            </a:xfrm>
            <a:custGeom>
              <a:avLst/>
              <a:gdLst>
                <a:gd name="connsiteX0" fmla="*/ 685800 w 1333500"/>
                <a:gd name="connsiteY0" fmla="*/ 714601 h 2476726"/>
                <a:gd name="connsiteX1" fmla="*/ 685800 w 1333500"/>
                <a:gd name="connsiteY1" fmla="*/ 790801 h 2476726"/>
                <a:gd name="connsiteX2" fmla="*/ 676275 w 1333500"/>
                <a:gd name="connsiteY2" fmla="*/ 1190851 h 2476726"/>
                <a:gd name="connsiteX3" fmla="*/ 666750 w 1333500"/>
                <a:gd name="connsiteY3" fmla="*/ 1228951 h 2476726"/>
                <a:gd name="connsiteX4" fmla="*/ 657225 w 1333500"/>
                <a:gd name="connsiteY4" fmla="*/ 1305151 h 2476726"/>
                <a:gd name="connsiteX5" fmla="*/ 676275 w 1333500"/>
                <a:gd name="connsiteY5" fmla="*/ 1476601 h 2476726"/>
                <a:gd name="connsiteX6" fmla="*/ 695325 w 1333500"/>
                <a:gd name="connsiteY6" fmla="*/ 1505176 h 2476726"/>
                <a:gd name="connsiteX7" fmla="*/ 752475 w 1333500"/>
                <a:gd name="connsiteY7" fmla="*/ 1467076 h 2476726"/>
                <a:gd name="connsiteX8" fmla="*/ 771525 w 1333500"/>
                <a:gd name="connsiteY8" fmla="*/ 1409926 h 2476726"/>
                <a:gd name="connsiteX9" fmla="*/ 790575 w 1333500"/>
                <a:gd name="connsiteY9" fmla="*/ 1219426 h 2476726"/>
                <a:gd name="connsiteX10" fmla="*/ 809625 w 1333500"/>
                <a:gd name="connsiteY10" fmla="*/ 1162276 h 2476726"/>
                <a:gd name="connsiteX11" fmla="*/ 819150 w 1333500"/>
                <a:gd name="connsiteY11" fmla="*/ 1114651 h 2476726"/>
                <a:gd name="connsiteX12" fmla="*/ 838200 w 1333500"/>
                <a:gd name="connsiteY12" fmla="*/ 1057501 h 2476726"/>
                <a:gd name="connsiteX13" fmla="*/ 866775 w 1333500"/>
                <a:gd name="connsiteY13" fmla="*/ 990826 h 2476726"/>
                <a:gd name="connsiteX14" fmla="*/ 885825 w 1333500"/>
                <a:gd name="connsiteY14" fmla="*/ 962251 h 2476726"/>
                <a:gd name="connsiteX15" fmla="*/ 904875 w 1333500"/>
                <a:gd name="connsiteY15" fmla="*/ 905101 h 2476726"/>
                <a:gd name="connsiteX16" fmla="*/ 914400 w 1333500"/>
                <a:gd name="connsiteY16" fmla="*/ 876526 h 2476726"/>
                <a:gd name="connsiteX17" fmla="*/ 923925 w 1333500"/>
                <a:gd name="connsiteY17" fmla="*/ 828901 h 2476726"/>
                <a:gd name="connsiteX18" fmla="*/ 933450 w 1333500"/>
                <a:gd name="connsiteY18" fmla="*/ 800326 h 2476726"/>
                <a:gd name="connsiteX19" fmla="*/ 942975 w 1333500"/>
                <a:gd name="connsiteY19" fmla="*/ 752701 h 2476726"/>
                <a:gd name="connsiteX20" fmla="*/ 962025 w 1333500"/>
                <a:gd name="connsiteY20" fmla="*/ 543151 h 2476726"/>
                <a:gd name="connsiteX21" fmla="*/ 990600 w 1333500"/>
                <a:gd name="connsiteY21" fmla="*/ 190726 h 2476726"/>
                <a:gd name="connsiteX22" fmla="*/ 1038225 w 1333500"/>
                <a:gd name="connsiteY22" fmla="*/ 105001 h 2476726"/>
                <a:gd name="connsiteX23" fmla="*/ 1057275 w 1333500"/>
                <a:gd name="connsiteY23" fmla="*/ 76426 h 2476726"/>
                <a:gd name="connsiteX24" fmla="*/ 1066800 w 1333500"/>
                <a:gd name="connsiteY24" fmla="*/ 47851 h 2476726"/>
                <a:gd name="connsiteX25" fmla="*/ 1095375 w 1333500"/>
                <a:gd name="connsiteY25" fmla="*/ 38326 h 2476726"/>
                <a:gd name="connsiteX26" fmla="*/ 1123950 w 1333500"/>
                <a:gd name="connsiteY26" fmla="*/ 9751 h 2476726"/>
                <a:gd name="connsiteX27" fmla="*/ 1219200 w 1333500"/>
                <a:gd name="connsiteY27" fmla="*/ 9751 h 2476726"/>
                <a:gd name="connsiteX28" fmla="*/ 1200150 w 1333500"/>
                <a:gd name="connsiteY28" fmla="*/ 162151 h 2476726"/>
                <a:gd name="connsiteX29" fmla="*/ 1181100 w 1333500"/>
                <a:gd name="connsiteY29" fmla="*/ 190726 h 2476726"/>
                <a:gd name="connsiteX30" fmla="*/ 1162050 w 1333500"/>
                <a:gd name="connsiteY30" fmla="*/ 247876 h 2476726"/>
                <a:gd name="connsiteX31" fmla="*/ 1171575 w 1333500"/>
                <a:gd name="connsiteY31" fmla="*/ 333601 h 2476726"/>
                <a:gd name="connsiteX32" fmla="*/ 1200150 w 1333500"/>
                <a:gd name="connsiteY32" fmla="*/ 343126 h 2476726"/>
                <a:gd name="connsiteX33" fmla="*/ 1238250 w 1333500"/>
                <a:gd name="connsiteY33" fmla="*/ 352651 h 2476726"/>
                <a:gd name="connsiteX34" fmla="*/ 1247775 w 1333500"/>
                <a:gd name="connsiteY34" fmla="*/ 381226 h 2476726"/>
                <a:gd name="connsiteX35" fmla="*/ 1228725 w 1333500"/>
                <a:gd name="connsiteY35" fmla="*/ 447901 h 2476726"/>
                <a:gd name="connsiteX36" fmla="*/ 1247775 w 1333500"/>
                <a:gd name="connsiteY36" fmla="*/ 476476 h 2476726"/>
                <a:gd name="connsiteX37" fmla="*/ 1304925 w 1333500"/>
                <a:gd name="connsiteY37" fmla="*/ 505051 h 2476726"/>
                <a:gd name="connsiteX38" fmla="*/ 1333500 w 1333500"/>
                <a:gd name="connsiteY38" fmla="*/ 524101 h 2476726"/>
                <a:gd name="connsiteX39" fmla="*/ 1323975 w 1333500"/>
                <a:gd name="connsiteY39" fmla="*/ 571726 h 2476726"/>
                <a:gd name="connsiteX40" fmla="*/ 1171575 w 1333500"/>
                <a:gd name="connsiteY40" fmla="*/ 590776 h 2476726"/>
                <a:gd name="connsiteX41" fmla="*/ 1114425 w 1333500"/>
                <a:gd name="connsiteY41" fmla="*/ 571726 h 2476726"/>
                <a:gd name="connsiteX42" fmla="*/ 1076325 w 1333500"/>
                <a:gd name="connsiteY42" fmla="*/ 628876 h 2476726"/>
                <a:gd name="connsiteX43" fmla="*/ 1066800 w 1333500"/>
                <a:gd name="connsiteY43" fmla="*/ 752701 h 2476726"/>
                <a:gd name="connsiteX44" fmla="*/ 1047750 w 1333500"/>
                <a:gd name="connsiteY44" fmla="*/ 809851 h 2476726"/>
                <a:gd name="connsiteX45" fmla="*/ 1038225 w 1333500"/>
                <a:gd name="connsiteY45" fmla="*/ 838426 h 2476726"/>
                <a:gd name="connsiteX46" fmla="*/ 1028700 w 1333500"/>
                <a:gd name="connsiteY46" fmla="*/ 867001 h 2476726"/>
                <a:gd name="connsiteX47" fmla="*/ 1009650 w 1333500"/>
                <a:gd name="connsiteY47" fmla="*/ 933676 h 2476726"/>
                <a:gd name="connsiteX48" fmla="*/ 1000125 w 1333500"/>
                <a:gd name="connsiteY48" fmla="*/ 1000351 h 2476726"/>
                <a:gd name="connsiteX49" fmla="*/ 990600 w 1333500"/>
                <a:gd name="connsiteY49" fmla="*/ 1114651 h 2476726"/>
                <a:gd name="connsiteX50" fmla="*/ 981075 w 1333500"/>
                <a:gd name="connsiteY50" fmla="*/ 1143226 h 2476726"/>
                <a:gd name="connsiteX51" fmla="*/ 971550 w 1333500"/>
                <a:gd name="connsiteY51" fmla="*/ 1190851 h 2476726"/>
                <a:gd name="connsiteX52" fmla="*/ 962025 w 1333500"/>
                <a:gd name="connsiteY52" fmla="*/ 1219426 h 2476726"/>
                <a:gd name="connsiteX53" fmla="*/ 942975 w 1333500"/>
                <a:gd name="connsiteY53" fmla="*/ 1295626 h 2476726"/>
                <a:gd name="connsiteX54" fmla="*/ 933450 w 1333500"/>
                <a:gd name="connsiteY54" fmla="*/ 1333726 h 2476726"/>
                <a:gd name="connsiteX55" fmla="*/ 923925 w 1333500"/>
                <a:gd name="connsiteY55" fmla="*/ 1467076 h 2476726"/>
                <a:gd name="connsiteX56" fmla="*/ 904875 w 1333500"/>
                <a:gd name="connsiteY56" fmla="*/ 1524226 h 2476726"/>
                <a:gd name="connsiteX57" fmla="*/ 809625 w 1333500"/>
                <a:gd name="connsiteY57" fmla="*/ 1619476 h 2476726"/>
                <a:gd name="connsiteX58" fmla="*/ 781050 w 1333500"/>
                <a:gd name="connsiteY58" fmla="*/ 1629001 h 2476726"/>
                <a:gd name="connsiteX59" fmla="*/ 723900 w 1333500"/>
                <a:gd name="connsiteY59" fmla="*/ 1676626 h 2476726"/>
                <a:gd name="connsiteX60" fmla="*/ 685800 w 1333500"/>
                <a:gd name="connsiteY60" fmla="*/ 1695676 h 2476726"/>
                <a:gd name="connsiteX61" fmla="*/ 628650 w 1333500"/>
                <a:gd name="connsiteY61" fmla="*/ 1752826 h 2476726"/>
                <a:gd name="connsiteX62" fmla="*/ 600075 w 1333500"/>
                <a:gd name="connsiteY62" fmla="*/ 1809976 h 2476726"/>
                <a:gd name="connsiteX63" fmla="*/ 571500 w 1333500"/>
                <a:gd name="connsiteY63" fmla="*/ 1829026 h 2476726"/>
                <a:gd name="connsiteX64" fmla="*/ 552450 w 1333500"/>
                <a:gd name="connsiteY64" fmla="*/ 1857601 h 2476726"/>
                <a:gd name="connsiteX65" fmla="*/ 533400 w 1333500"/>
                <a:gd name="connsiteY65" fmla="*/ 1914751 h 2476726"/>
                <a:gd name="connsiteX66" fmla="*/ 523875 w 1333500"/>
                <a:gd name="connsiteY66" fmla="*/ 1943326 h 2476726"/>
                <a:gd name="connsiteX67" fmla="*/ 514350 w 1333500"/>
                <a:gd name="connsiteY67" fmla="*/ 1971901 h 2476726"/>
                <a:gd name="connsiteX68" fmla="*/ 504825 w 1333500"/>
                <a:gd name="connsiteY68" fmla="*/ 2000476 h 2476726"/>
                <a:gd name="connsiteX69" fmla="*/ 466725 w 1333500"/>
                <a:gd name="connsiteY69" fmla="*/ 2057626 h 2476726"/>
                <a:gd name="connsiteX70" fmla="*/ 438150 w 1333500"/>
                <a:gd name="connsiteY70" fmla="*/ 2143351 h 2476726"/>
                <a:gd name="connsiteX71" fmla="*/ 428625 w 1333500"/>
                <a:gd name="connsiteY71" fmla="*/ 2171926 h 2476726"/>
                <a:gd name="connsiteX72" fmla="*/ 352425 w 1333500"/>
                <a:gd name="connsiteY72" fmla="*/ 2286226 h 2476726"/>
                <a:gd name="connsiteX73" fmla="*/ 333375 w 1333500"/>
                <a:gd name="connsiteY73" fmla="*/ 2314801 h 2476726"/>
                <a:gd name="connsiteX74" fmla="*/ 304800 w 1333500"/>
                <a:gd name="connsiteY74" fmla="*/ 2333851 h 2476726"/>
                <a:gd name="connsiteX75" fmla="*/ 247650 w 1333500"/>
                <a:gd name="connsiteY75" fmla="*/ 2391001 h 2476726"/>
                <a:gd name="connsiteX76" fmla="*/ 161925 w 1333500"/>
                <a:gd name="connsiteY76" fmla="*/ 2448151 h 2476726"/>
                <a:gd name="connsiteX77" fmla="*/ 133350 w 1333500"/>
                <a:gd name="connsiteY77" fmla="*/ 2467201 h 2476726"/>
                <a:gd name="connsiteX78" fmla="*/ 104775 w 1333500"/>
                <a:gd name="connsiteY78" fmla="*/ 2476726 h 2476726"/>
                <a:gd name="connsiteX79" fmla="*/ 47625 w 1333500"/>
                <a:gd name="connsiteY79" fmla="*/ 2467201 h 2476726"/>
                <a:gd name="connsiteX80" fmla="*/ 38100 w 1333500"/>
                <a:gd name="connsiteY80" fmla="*/ 2438626 h 2476726"/>
                <a:gd name="connsiteX81" fmla="*/ 0 w 1333500"/>
                <a:gd name="connsiteY81" fmla="*/ 2381476 h 2476726"/>
                <a:gd name="connsiteX82" fmla="*/ 28575 w 1333500"/>
                <a:gd name="connsiteY82" fmla="*/ 2362426 h 2476726"/>
                <a:gd name="connsiteX83" fmla="*/ 76200 w 1333500"/>
                <a:gd name="connsiteY83" fmla="*/ 2305276 h 2476726"/>
                <a:gd name="connsiteX84" fmla="*/ 85725 w 1333500"/>
                <a:gd name="connsiteY84" fmla="*/ 2276701 h 2476726"/>
                <a:gd name="connsiteX85" fmla="*/ 104775 w 1333500"/>
                <a:gd name="connsiteY85" fmla="*/ 2248126 h 2476726"/>
                <a:gd name="connsiteX86" fmla="*/ 114300 w 1333500"/>
                <a:gd name="connsiteY86" fmla="*/ 2219551 h 2476726"/>
                <a:gd name="connsiteX87" fmla="*/ 152400 w 1333500"/>
                <a:gd name="connsiteY87" fmla="*/ 2162401 h 2476726"/>
                <a:gd name="connsiteX88" fmla="*/ 161925 w 1333500"/>
                <a:gd name="connsiteY88" fmla="*/ 2133826 h 2476726"/>
                <a:gd name="connsiteX89" fmla="*/ 200025 w 1333500"/>
                <a:gd name="connsiteY89" fmla="*/ 2076676 h 2476726"/>
                <a:gd name="connsiteX90" fmla="*/ 238125 w 1333500"/>
                <a:gd name="connsiteY90" fmla="*/ 1990951 h 2476726"/>
                <a:gd name="connsiteX91" fmla="*/ 247650 w 1333500"/>
                <a:gd name="connsiteY91" fmla="*/ 1962376 h 2476726"/>
                <a:gd name="connsiteX92" fmla="*/ 285750 w 1333500"/>
                <a:gd name="connsiteY92" fmla="*/ 1905226 h 2476726"/>
                <a:gd name="connsiteX93" fmla="*/ 304800 w 1333500"/>
                <a:gd name="connsiteY93" fmla="*/ 1876651 h 2476726"/>
                <a:gd name="connsiteX94" fmla="*/ 333375 w 1333500"/>
                <a:gd name="connsiteY94" fmla="*/ 1857601 h 2476726"/>
                <a:gd name="connsiteX95" fmla="*/ 361950 w 1333500"/>
                <a:gd name="connsiteY95" fmla="*/ 1800451 h 2476726"/>
                <a:gd name="connsiteX96" fmla="*/ 371475 w 1333500"/>
                <a:gd name="connsiteY96" fmla="*/ 1771876 h 2476726"/>
                <a:gd name="connsiteX97" fmla="*/ 390525 w 1333500"/>
                <a:gd name="connsiteY97" fmla="*/ 1743301 h 2476726"/>
                <a:gd name="connsiteX98" fmla="*/ 409575 w 1333500"/>
                <a:gd name="connsiteY98" fmla="*/ 1686151 h 2476726"/>
                <a:gd name="connsiteX99" fmla="*/ 419100 w 1333500"/>
                <a:gd name="connsiteY99" fmla="*/ 1657576 h 2476726"/>
                <a:gd name="connsiteX100" fmla="*/ 438150 w 1333500"/>
                <a:gd name="connsiteY100" fmla="*/ 1619476 h 2476726"/>
                <a:gd name="connsiteX101" fmla="*/ 457200 w 1333500"/>
                <a:gd name="connsiteY101" fmla="*/ 1562326 h 2476726"/>
                <a:gd name="connsiteX102" fmla="*/ 476250 w 1333500"/>
                <a:gd name="connsiteY102" fmla="*/ 1505176 h 2476726"/>
                <a:gd name="connsiteX103" fmla="*/ 485775 w 1333500"/>
                <a:gd name="connsiteY103" fmla="*/ 1476601 h 2476726"/>
                <a:gd name="connsiteX104" fmla="*/ 495300 w 1333500"/>
                <a:gd name="connsiteY104" fmla="*/ 1448026 h 2476726"/>
                <a:gd name="connsiteX105" fmla="*/ 504825 w 1333500"/>
                <a:gd name="connsiteY105" fmla="*/ 1352776 h 2476726"/>
                <a:gd name="connsiteX106" fmla="*/ 514350 w 1333500"/>
                <a:gd name="connsiteY106" fmla="*/ 1314676 h 2476726"/>
                <a:gd name="connsiteX107" fmla="*/ 523875 w 1333500"/>
                <a:gd name="connsiteY107" fmla="*/ 1248001 h 2476726"/>
                <a:gd name="connsiteX108" fmla="*/ 533400 w 1333500"/>
                <a:gd name="connsiteY108" fmla="*/ 1219426 h 2476726"/>
                <a:gd name="connsiteX109" fmla="*/ 542925 w 1333500"/>
                <a:gd name="connsiteY109" fmla="*/ 1181326 h 2476726"/>
                <a:gd name="connsiteX110" fmla="*/ 542925 w 1333500"/>
                <a:gd name="connsiteY110" fmla="*/ 771751 h 2476726"/>
                <a:gd name="connsiteX111" fmla="*/ 571500 w 1333500"/>
                <a:gd name="connsiteY111" fmla="*/ 705076 h 2476726"/>
                <a:gd name="connsiteX112" fmla="*/ 619125 w 1333500"/>
                <a:gd name="connsiteY112" fmla="*/ 695551 h 247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333500" h="2476726">
                  <a:moveTo>
                    <a:pt x="685800" y="714601"/>
                  </a:moveTo>
                  <a:cubicBezTo>
                    <a:pt x="650692" y="890139"/>
                    <a:pt x="685800" y="673645"/>
                    <a:pt x="685800" y="790801"/>
                  </a:cubicBezTo>
                  <a:cubicBezTo>
                    <a:pt x="685800" y="924189"/>
                    <a:pt x="682069" y="1057589"/>
                    <a:pt x="676275" y="1190851"/>
                  </a:cubicBezTo>
                  <a:cubicBezTo>
                    <a:pt x="675706" y="1203930"/>
                    <a:pt x="668902" y="1216038"/>
                    <a:pt x="666750" y="1228951"/>
                  </a:cubicBezTo>
                  <a:cubicBezTo>
                    <a:pt x="662542" y="1254200"/>
                    <a:pt x="660400" y="1279751"/>
                    <a:pt x="657225" y="1305151"/>
                  </a:cubicBezTo>
                  <a:cubicBezTo>
                    <a:pt x="658415" y="1323002"/>
                    <a:pt x="653550" y="1431151"/>
                    <a:pt x="676275" y="1476601"/>
                  </a:cubicBezTo>
                  <a:cubicBezTo>
                    <a:pt x="681395" y="1486840"/>
                    <a:pt x="688975" y="1495651"/>
                    <a:pt x="695325" y="1505176"/>
                  </a:cubicBezTo>
                  <a:cubicBezTo>
                    <a:pt x="733248" y="1495695"/>
                    <a:pt x="736030" y="1504077"/>
                    <a:pt x="752475" y="1467076"/>
                  </a:cubicBezTo>
                  <a:cubicBezTo>
                    <a:pt x="760630" y="1448726"/>
                    <a:pt x="771525" y="1409926"/>
                    <a:pt x="771525" y="1409926"/>
                  </a:cubicBezTo>
                  <a:cubicBezTo>
                    <a:pt x="772758" y="1396359"/>
                    <a:pt x="786109" y="1241756"/>
                    <a:pt x="790575" y="1219426"/>
                  </a:cubicBezTo>
                  <a:cubicBezTo>
                    <a:pt x="794513" y="1199735"/>
                    <a:pt x="805687" y="1181967"/>
                    <a:pt x="809625" y="1162276"/>
                  </a:cubicBezTo>
                  <a:cubicBezTo>
                    <a:pt x="812800" y="1146401"/>
                    <a:pt x="814890" y="1130270"/>
                    <a:pt x="819150" y="1114651"/>
                  </a:cubicBezTo>
                  <a:cubicBezTo>
                    <a:pt x="824434" y="1095278"/>
                    <a:pt x="831850" y="1076551"/>
                    <a:pt x="838200" y="1057501"/>
                  </a:cubicBezTo>
                  <a:cubicBezTo>
                    <a:pt x="848886" y="1025443"/>
                    <a:pt x="847943" y="1023782"/>
                    <a:pt x="866775" y="990826"/>
                  </a:cubicBezTo>
                  <a:cubicBezTo>
                    <a:pt x="872455" y="980887"/>
                    <a:pt x="881176" y="972712"/>
                    <a:pt x="885825" y="962251"/>
                  </a:cubicBezTo>
                  <a:cubicBezTo>
                    <a:pt x="893980" y="943901"/>
                    <a:pt x="898525" y="924151"/>
                    <a:pt x="904875" y="905101"/>
                  </a:cubicBezTo>
                  <a:cubicBezTo>
                    <a:pt x="908050" y="895576"/>
                    <a:pt x="912431" y="886371"/>
                    <a:pt x="914400" y="876526"/>
                  </a:cubicBezTo>
                  <a:cubicBezTo>
                    <a:pt x="917575" y="860651"/>
                    <a:pt x="919998" y="844607"/>
                    <a:pt x="923925" y="828901"/>
                  </a:cubicBezTo>
                  <a:cubicBezTo>
                    <a:pt x="926360" y="819161"/>
                    <a:pt x="931015" y="810066"/>
                    <a:pt x="933450" y="800326"/>
                  </a:cubicBezTo>
                  <a:cubicBezTo>
                    <a:pt x="937377" y="784620"/>
                    <a:pt x="939800" y="768576"/>
                    <a:pt x="942975" y="752701"/>
                  </a:cubicBezTo>
                  <a:cubicBezTo>
                    <a:pt x="949325" y="682851"/>
                    <a:pt x="959764" y="613253"/>
                    <a:pt x="962025" y="543151"/>
                  </a:cubicBezTo>
                  <a:cubicBezTo>
                    <a:pt x="972197" y="227806"/>
                    <a:pt x="940409" y="341299"/>
                    <a:pt x="990600" y="190726"/>
                  </a:cubicBezTo>
                  <a:cubicBezTo>
                    <a:pt x="1007365" y="140431"/>
                    <a:pt x="994556" y="170505"/>
                    <a:pt x="1038225" y="105001"/>
                  </a:cubicBezTo>
                  <a:cubicBezTo>
                    <a:pt x="1044575" y="95476"/>
                    <a:pt x="1053655" y="87286"/>
                    <a:pt x="1057275" y="76426"/>
                  </a:cubicBezTo>
                  <a:cubicBezTo>
                    <a:pt x="1060450" y="66901"/>
                    <a:pt x="1059700" y="54951"/>
                    <a:pt x="1066800" y="47851"/>
                  </a:cubicBezTo>
                  <a:cubicBezTo>
                    <a:pt x="1073900" y="40751"/>
                    <a:pt x="1085850" y="41501"/>
                    <a:pt x="1095375" y="38326"/>
                  </a:cubicBezTo>
                  <a:cubicBezTo>
                    <a:pt x="1104900" y="28801"/>
                    <a:pt x="1112742" y="17223"/>
                    <a:pt x="1123950" y="9751"/>
                  </a:cubicBezTo>
                  <a:cubicBezTo>
                    <a:pt x="1153287" y="-9807"/>
                    <a:pt x="1188506" y="5366"/>
                    <a:pt x="1219200" y="9751"/>
                  </a:cubicBezTo>
                  <a:cubicBezTo>
                    <a:pt x="1212850" y="60551"/>
                    <a:pt x="1210697" y="112054"/>
                    <a:pt x="1200150" y="162151"/>
                  </a:cubicBezTo>
                  <a:cubicBezTo>
                    <a:pt x="1197792" y="173353"/>
                    <a:pt x="1185749" y="180265"/>
                    <a:pt x="1181100" y="190726"/>
                  </a:cubicBezTo>
                  <a:cubicBezTo>
                    <a:pt x="1172945" y="209076"/>
                    <a:pt x="1162050" y="247876"/>
                    <a:pt x="1162050" y="247876"/>
                  </a:cubicBezTo>
                  <a:cubicBezTo>
                    <a:pt x="1165225" y="276451"/>
                    <a:pt x="1160897" y="306907"/>
                    <a:pt x="1171575" y="333601"/>
                  </a:cubicBezTo>
                  <a:cubicBezTo>
                    <a:pt x="1175304" y="342923"/>
                    <a:pt x="1190496" y="340368"/>
                    <a:pt x="1200150" y="343126"/>
                  </a:cubicBezTo>
                  <a:cubicBezTo>
                    <a:pt x="1212737" y="346722"/>
                    <a:pt x="1225550" y="349476"/>
                    <a:pt x="1238250" y="352651"/>
                  </a:cubicBezTo>
                  <a:cubicBezTo>
                    <a:pt x="1241425" y="362176"/>
                    <a:pt x="1247775" y="371186"/>
                    <a:pt x="1247775" y="381226"/>
                  </a:cubicBezTo>
                  <a:cubicBezTo>
                    <a:pt x="1247775" y="393186"/>
                    <a:pt x="1233217" y="434426"/>
                    <a:pt x="1228725" y="447901"/>
                  </a:cubicBezTo>
                  <a:cubicBezTo>
                    <a:pt x="1235075" y="457426"/>
                    <a:pt x="1239680" y="468381"/>
                    <a:pt x="1247775" y="476476"/>
                  </a:cubicBezTo>
                  <a:cubicBezTo>
                    <a:pt x="1275072" y="503773"/>
                    <a:pt x="1273937" y="489557"/>
                    <a:pt x="1304925" y="505051"/>
                  </a:cubicBezTo>
                  <a:cubicBezTo>
                    <a:pt x="1315164" y="510171"/>
                    <a:pt x="1323975" y="517751"/>
                    <a:pt x="1333500" y="524101"/>
                  </a:cubicBezTo>
                  <a:cubicBezTo>
                    <a:pt x="1330325" y="539976"/>
                    <a:pt x="1329659" y="556567"/>
                    <a:pt x="1323975" y="571726"/>
                  </a:cubicBezTo>
                  <a:cubicBezTo>
                    <a:pt x="1298855" y="638712"/>
                    <a:pt x="1243745" y="595931"/>
                    <a:pt x="1171575" y="590776"/>
                  </a:cubicBezTo>
                  <a:cubicBezTo>
                    <a:pt x="1152525" y="584426"/>
                    <a:pt x="1125564" y="555018"/>
                    <a:pt x="1114425" y="571726"/>
                  </a:cubicBezTo>
                  <a:lnTo>
                    <a:pt x="1076325" y="628876"/>
                  </a:lnTo>
                  <a:cubicBezTo>
                    <a:pt x="1073150" y="670151"/>
                    <a:pt x="1073256" y="711811"/>
                    <a:pt x="1066800" y="752701"/>
                  </a:cubicBezTo>
                  <a:cubicBezTo>
                    <a:pt x="1063668" y="772536"/>
                    <a:pt x="1054100" y="790801"/>
                    <a:pt x="1047750" y="809851"/>
                  </a:cubicBezTo>
                  <a:lnTo>
                    <a:pt x="1038225" y="838426"/>
                  </a:lnTo>
                  <a:cubicBezTo>
                    <a:pt x="1035050" y="847951"/>
                    <a:pt x="1031135" y="857261"/>
                    <a:pt x="1028700" y="867001"/>
                  </a:cubicBezTo>
                  <a:cubicBezTo>
                    <a:pt x="1016740" y="914841"/>
                    <a:pt x="1023315" y="892682"/>
                    <a:pt x="1009650" y="933676"/>
                  </a:cubicBezTo>
                  <a:cubicBezTo>
                    <a:pt x="1006475" y="955901"/>
                    <a:pt x="1002475" y="978024"/>
                    <a:pt x="1000125" y="1000351"/>
                  </a:cubicBezTo>
                  <a:cubicBezTo>
                    <a:pt x="996123" y="1038373"/>
                    <a:pt x="995653" y="1076754"/>
                    <a:pt x="990600" y="1114651"/>
                  </a:cubicBezTo>
                  <a:cubicBezTo>
                    <a:pt x="989273" y="1124603"/>
                    <a:pt x="983510" y="1133486"/>
                    <a:pt x="981075" y="1143226"/>
                  </a:cubicBezTo>
                  <a:cubicBezTo>
                    <a:pt x="977148" y="1158932"/>
                    <a:pt x="975477" y="1175145"/>
                    <a:pt x="971550" y="1190851"/>
                  </a:cubicBezTo>
                  <a:cubicBezTo>
                    <a:pt x="969115" y="1200591"/>
                    <a:pt x="964667" y="1209740"/>
                    <a:pt x="962025" y="1219426"/>
                  </a:cubicBezTo>
                  <a:cubicBezTo>
                    <a:pt x="955136" y="1244685"/>
                    <a:pt x="949325" y="1270226"/>
                    <a:pt x="942975" y="1295626"/>
                  </a:cubicBezTo>
                  <a:lnTo>
                    <a:pt x="933450" y="1333726"/>
                  </a:lnTo>
                  <a:cubicBezTo>
                    <a:pt x="930275" y="1378176"/>
                    <a:pt x="930536" y="1423006"/>
                    <a:pt x="923925" y="1467076"/>
                  </a:cubicBezTo>
                  <a:cubicBezTo>
                    <a:pt x="920946" y="1486934"/>
                    <a:pt x="916014" y="1507518"/>
                    <a:pt x="904875" y="1524226"/>
                  </a:cubicBezTo>
                  <a:cubicBezTo>
                    <a:pt x="875846" y="1567769"/>
                    <a:pt x="864054" y="1601333"/>
                    <a:pt x="809625" y="1619476"/>
                  </a:cubicBezTo>
                  <a:cubicBezTo>
                    <a:pt x="800100" y="1622651"/>
                    <a:pt x="790030" y="1624511"/>
                    <a:pt x="781050" y="1629001"/>
                  </a:cubicBezTo>
                  <a:cubicBezTo>
                    <a:pt x="730658" y="1654197"/>
                    <a:pt x="773053" y="1641517"/>
                    <a:pt x="723900" y="1676626"/>
                  </a:cubicBezTo>
                  <a:cubicBezTo>
                    <a:pt x="712346" y="1684879"/>
                    <a:pt x="696888" y="1686806"/>
                    <a:pt x="685800" y="1695676"/>
                  </a:cubicBezTo>
                  <a:cubicBezTo>
                    <a:pt x="664763" y="1712506"/>
                    <a:pt x="628650" y="1752826"/>
                    <a:pt x="628650" y="1752826"/>
                  </a:cubicBezTo>
                  <a:cubicBezTo>
                    <a:pt x="620903" y="1776067"/>
                    <a:pt x="618539" y="1791512"/>
                    <a:pt x="600075" y="1809976"/>
                  </a:cubicBezTo>
                  <a:cubicBezTo>
                    <a:pt x="591980" y="1818071"/>
                    <a:pt x="581025" y="1822676"/>
                    <a:pt x="571500" y="1829026"/>
                  </a:cubicBezTo>
                  <a:cubicBezTo>
                    <a:pt x="565150" y="1838551"/>
                    <a:pt x="557099" y="1847140"/>
                    <a:pt x="552450" y="1857601"/>
                  </a:cubicBezTo>
                  <a:cubicBezTo>
                    <a:pt x="544295" y="1875951"/>
                    <a:pt x="539750" y="1895701"/>
                    <a:pt x="533400" y="1914751"/>
                  </a:cubicBezTo>
                  <a:lnTo>
                    <a:pt x="523875" y="1943326"/>
                  </a:lnTo>
                  <a:lnTo>
                    <a:pt x="514350" y="1971901"/>
                  </a:lnTo>
                  <a:cubicBezTo>
                    <a:pt x="511175" y="1981426"/>
                    <a:pt x="510394" y="1992122"/>
                    <a:pt x="504825" y="2000476"/>
                  </a:cubicBezTo>
                  <a:cubicBezTo>
                    <a:pt x="492125" y="2019526"/>
                    <a:pt x="473965" y="2035906"/>
                    <a:pt x="466725" y="2057626"/>
                  </a:cubicBezTo>
                  <a:lnTo>
                    <a:pt x="438150" y="2143351"/>
                  </a:lnTo>
                  <a:cubicBezTo>
                    <a:pt x="434975" y="2152876"/>
                    <a:pt x="434194" y="2163572"/>
                    <a:pt x="428625" y="2171926"/>
                  </a:cubicBezTo>
                  <a:lnTo>
                    <a:pt x="352425" y="2286226"/>
                  </a:lnTo>
                  <a:cubicBezTo>
                    <a:pt x="346075" y="2295751"/>
                    <a:pt x="342900" y="2308451"/>
                    <a:pt x="333375" y="2314801"/>
                  </a:cubicBezTo>
                  <a:cubicBezTo>
                    <a:pt x="323850" y="2321151"/>
                    <a:pt x="313356" y="2326246"/>
                    <a:pt x="304800" y="2333851"/>
                  </a:cubicBezTo>
                  <a:cubicBezTo>
                    <a:pt x="284664" y="2351749"/>
                    <a:pt x="270066" y="2376057"/>
                    <a:pt x="247650" y="2391001"/>
                  </a:cubicBezTo>
                  <a:lnTo>
                    <a:pt x="161925" y="2448151"/>
                  </a:lnTo>
                  <a:cubicBezTo>
                    <a:pt x="152400" y="2454501"/>
                    <a:pt x="144210" y="2463581"/>
                    <a:pt x="133350" y="2467201"/>
                  </a:cubicBezTo>
                  <a:lnTo>
                    <a:pt x="104775" y="2476726"/>
                  </a:lnTo>
                  <a:cubicBezTo>
                    <a:pt x="85725" y="2473551"/>
                    <a:pt x="64393" y="2476783"/>
                    <a:pt x="47625" y="2467201"/>
                  </a:cubicBezTo>
                  <a:cubicBezTo>
                    <a:pt x="38908" y="2462220"/>
                    <a:pt x="42976" y="2447403"/>
                    <a:pt x="38100" y="2438626"/>
                  </a:cubicBezTo>
                  <a:cubicBezTo>
                    <a:pt x="26981" y="2418612"/>
                    <a:pt x="0" y="2381476"/>
                    <a:pt x="0" y="2381476"/>
                  </a:cubicBezTo>
                  <a:cubicBezTo>
                    <a:pt x="9525" y="2375126"/>
                    <a:pt x="19781" y="2369755"/>
                    <a:pt x="28575" y="2362426"/>
                  </a:cubicBezTo>
                  <a:cubicBezTo>
                    <a:pt x="46631" y="2347379"/>
                    <a:pt x="65496" y="2326683"/>
                    <a:pt x="76200" y="2305276"/>
                  </a:cubicBezTo>
                  <a:cubicBezTo>
                    <a:pt x="80690" y="2296296"/>
                    <a:pt x="81235" y="2285681"/>
                    <a:pt x="85725" y="2276701"/>
                  </a:cubicBezTo>
                  <a:cubicBezTo>
                    <a:pt x="90845" y="2266462"/>
                    <a:pt x="99655" y="2258365"/>
                    <a:pt x="104775" y="2248126"/>
                  </a:cubicBezTo>
                  <a:cubicBezTo>
                    <a:pt x="109265" y="2239146"/>
                    <a:pt x="109424" y="2228328"/>
                    <a:pt x="114300" y="2219551"/>
                  </a:cubicBezTo>
                  <a:cubicBezTo>
                    <a:pt x="125419" y="2199537"/>
                    <a:pt x="145160" y="2184121"/>
                    <a:pt x="152400" y="2162401"/>
                  </a:cubicBezTo>
                  <a:cubicBezTo>
                    <a:pt x="155575" y="2152876"/>
                    <a:pt x="157049" y="2142603"/>
                    <a:pt x="161925" y="2133826"/>
                  </a:cubicBezTo>
                  <a:cubicBezTo>
                    <a:pt x="173044" y="2113812"/>
                    <a:pt x="192785" y="2098396"/>
                    <a:pt x="200025" y="2076676"/>
                  </a:cubicBezTo>
                  <a:cubicBezTo>
                    <a:pt x="249172" y="1929234"/>
                    <a:pt x="192842" y="2081517"/>
                    <a:pt x="238125" y="1990951"/>
                  </a:cubicBezTo>
                  <a:cubicBezTo>
                    <a:pt x="242615" y="1981971"/>
                    <a:pt x="242774" y="1971153"/>
                    <a:pt x="247650" y="1962376"/>
                  </a:cubicBezTo>
                  <a:cubicBezTo>
                    <a:pt x="258769" y="1942362"/>
                    <a:pt x="273050" y="1924276"/>
                    <a:pt x="285750" y="1905226"/>
                  </a:cubicBezTo>
                  <a:cubicBezTo>
                    <a:pt x="292100" y="1895701"/>
                    <a:pt x="295275" y="1883001"/>
                    <a:pt x="304800" y="1876651"/>
                  </a:cubicBezTo>
                  <a:lnTo>
                    <a:pt x="333375" y="1857601"/>
                  </a:lnTo>
                  <a:cubicBezTo>
                    <a:pt x="357316" y="1785777"/>
                    <a:pt x="325021" y="1874309"/>
                    <a:pt x="361950" y="1800451"/>
                  </a:cubicBezTo>
                  <a:cubicBezTo>
                    <a:pt x="366440" y="1791471"/>
                    <a:pt x="366985" y="1780856"/>
                    <a:pt x="371475" y="1771876"/>
                  </a:cubicBezTo>
                  <a:cubicBezTo>
                    <a:pt x="376595" y="1761637"/>
                    <a:pt x="385876" y="1753762"/>
                    <a:pt x="390525" y="1743301"/>
                  </a:cubicBezTo>
                  <a:cubicBezTo>
                    <a:pt x="398680" y="1724951"/>
                    <a:pt x="403225" y="1705201"/>
                    <a:pt x="409575" y="1686151"/>
                  </a:cubicBezTo>
                  <a:cubicBezTo>
                    <a:pt x="412750" y="1676626"/>
                    <a:pt x="414610" y="1666556"/>
                    <a:pt x="419100" y="1657576"/>
                  </a:cubicBezTo>
                  <a:cubicBezTo>
                    <a:pt x="425450" y="1644876"/>
                    <a:pt x="432877" y="1632659"/>
                    <a:pt x="438150" y="1619476"/>
                  </a:cubicBezTo>
                  <a:cubicBezTo>
                    <a:pt x="445608" y="1600832"/>
                    <a:pt x="450850" y="1581376"/>
                    <a:pt x="457200" y="1562326"/>
                  </a:cubicBezTo>
                  <a:lnTo>
                    <a:pt x="476250" y="1505176"/>
                  </a:lnTo>
                  <a:lnTo>
                    <a:pt x="485775" y="1476601"/>
                  </a:lnTo>
                  <a:lnTo>
                    <a:pt x="495300" y="1448026"/>
                  </a:lnTo>
                  <a:cubicBezTo>
                    <a:pt x="498475" y="1416276"/>
                    <a:pt x="500312" y="1384364"/>
                    <a:pt x="504825" y="1352776"/>
                  </a:cubicBezTo>
                  <a:cubicBezTo>
                    <a:pt x="506676" y="1339817"/>
                    <a:pt x="512008" y="1327556"/>
                    <a:pt x="514350" y="1314676"/>
                  </a:cubicBezTo>
                  <a:cubicBezTo>
                    <a:pt x="518366" y="1292587"/>
                    <a:pt x="519472" y="1270016"/>
                    <a:pt x="523875" y="1248001"/>
                  </a:cubicBezTo>
                  <a:cubicBezTo>
                    <a:pt x="525844" y="1238156"/>
                    <a:pt x="530642" y="1229080"/>
                    <a:pt x="533400" y="1219426"/>
                  </a:cubicBezTo>
                  <a:cubicBezTo>
                    <a:pt x="536996" y="1206839"/>
                    <a:pt x="539750" y="1194026"/>
                    <a:pt x="542925" y="1181326"/>
                  </a:cubicBezTo>
                  <a:cubicBezTo>
                    <a:pt x="531743" y="980057"/>
                    <a:pt x="527296" y="998373"/>
                    <a:pt x="542925" y="771751"/>
                  </a:cubicBezTo>
                  <a:cubicBezTo>
                    <a:pt x="544261" y="752379"/>
                    <a:pt x="554778" y="718454"/>
                    <a:pt x="571500" y="705076"/>
                  </a:cubicBezTo>
                  <a:cubicBezTo>
                    <a:pt x="585916" y="693543"/>
                    <a:pt x="602800" y="695551"/>
                    <a:pt x="619125" y="695551"/>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5977019" y="4803241"/>
              <a:ext cx="671440" cy="461665"/>
            </a:xfrm>
            <a:prstGeom prst="rect">
              <a:avLst/>
            </a:prstGeom>
            <a:noFill/>
            <a:ln w="28575">
              <a:noFill/>
            </a:ln>
          </p:spPr>
          <p:txBody>
            <a:bodyPr wrap="square">
              <a:spAutoFit/>
            </a:bodyPr>
            <a:lstStyle/>
            <a:p>
              <a:pPr algn="ctr"/>
              <a:r>
                <a:rPr lang="en-US" sz="1200" b="1" dirty="0">
                  <a:solidFill>
                    <a:srgbClr val="0000FF"/>
                  </a:solidFill>
                </a:rPr>
                <a:t>Keuka </a:t>
              </a:r>
            </a:p>
            <a:p>
              <a:pPr algn="ctr"/>
              <a:r>
                <a:rPr lang="en-US" sz="1200" b="1" dirty="0">
                  <a:solidFill>
                    <a:srgbClr val="0000FF"/>
                  </a:solidFill>
                </a:rPr>
                <a:t>Lake</a:t>
              </a:r>
              <a:endParaRPr lang="en-US" sz="1200" b="1" dirty="0"/>
            </a:p>
          </p:txBody>
        </p:sp>
        <p:sp>
          <p:nvSpPr>
            <p:cNvPr id="27" name="TextBox 26"/>
            <p:cNvSpPr txBox="1"/>
            <p:nvPr/>
          </p:nvSpPr>
          <p:spPr>
            <a:xfrm>
              <a:off x="5462728" y="5760879"/>
              <a:ext cx="609462" cy="307777"/>
            </a:xfrm>
            <a:prstGeom prst="rect">
              <a:avLst/>
            </a:prstGeom>
            <a:solidFill>
              <a:schemeClr val="bg1"/>
            </a:solidFill>
            <a:ln w="28575">
              <a:solidFill>
                <a:srgbClr val="00B050"/>
              </a:solidFill>
            </a:ln>
          </p:spPr>
          <p:txBody>
            <a:bodyPr wrap="none" rtlCol="0">
              <a:spAutoFit/>
            </a:bodyPr>
            <a:lstStyle/>
            <a:p>
              <a:r>
                <a:rPr lang="en-US" sz="1400" b="1" i="1" dirty="0">
                  <a:solidFill>
                    <a:srgbClr val="00B050"/>
                  </a:solidFill>
                </a:rPr>
                <a:t>Day 5</a:t>
              </a:r>
            </a:p>
          </p:txBody>
        </p:sp>
        <p:sp>
          <p:nvSpPr>
            <p:cNvPr id="28" name="Freeform 27"/>
            <p:cNvSpPr/>
            <p:nvPr/>
          </p:nvSpPr>
          <p:spPr>
            <a:xfrm>
              <a:off x="6010275" y="1533525"/>
              <a:ext cx="2706656" cy="2971800"/>
            </a:xfrm>
            <a:custGeom>
              <a:avLst/>
              <a:gdLst>
                <a:gd name="connsiteX0" fmla="*/ 0 w 2706656"/>
                <a:gd name="connsiteY0" fmla="*/ 2971800 h 2971800"/>
                <a:gd name="connsiteX1" fmla="*/ 85725 w 2706656"/>
                <a:gd name="connsiteY1" fmla="*/ 2952750 h 2971800"/>
                <a:gd name="connsiteX2" fmla="*/ 114300 w 2706656"/>
                <a:gd name="connsiteY2" fmla="*/ 2933700 h 2971800"/>
                <a:gd name="connsiteX3" fmla="*/ 142875 w 2706656"/>
                <a:gd name="connsiteY3" fmla="*/ 2924175 h 2971800"/>
                <a:gd name="connsiteX4" fmla="*/ 180975 w 2706656"/>
                <a:gd name="connsiteY4" fmla="*/ 2867025 h 2971800"/>
                <a:gd name="connsiteX5" fmla="*/ 190500 w 2706656"/>
                <a:gd name="connsiteY5" fmla="*/ 2838450 h 2971800"/>
                <a:gd name="connsiteX6" fmla="*/ 228600 w 2706656"/>
                <a:gd name="connsiteY6" fmla="*/ 2781300 h 2971800"/>
                <a:gd name="connsiteX7" fmla="*/ 257175 w 2706656"/>
                <a:gd name="connsiteY7" fmla="*/ 2676525 h 2971800"/>
                <a:gd name="connsiteX8" fmla="*/ 266700 w 2706656"/>
                <a:gd name="connsiteY8" fmla="*/ 2647950 h 2971800"/>
                <a:gd name="connsiteX9" fmla="*/ 285750 w 2706656"/>
                <a:gd name="connsiteY9" fmla="*/ 2619375 h 2971800"/>
                <a:gd name="connsiteX10" fmla="*/ 304800 w 2706656"/>
                <a:gd name="connsiteY10" fmla="*/ 2524125 h 2971800"/>
                <a:gd name="connsiteX11" fmla="*/ 314325 w 2706656"/>
                <a:gd name="connsiteY11" fmla="*/ 2438400 h 2971800"/>
                <a:gd name="connsiteX12" fmla="*/ 333375 w 2706656"/>
                <a:gd name="connsiteY12" fmla="*/ 2381250 h 2971800"/>
                <a:gd name="connsiteX13" fmla="*/ 342900 w 2706656"/>
                <a:gd name="connsiteY13" fmla="*/ 2352675 h 2971800"/>
                <a:gd name="connsiteX14" fmla="*/ 371475 w 2706656"/>
                <a:gd name="connsiteY14" fmla="*/ 2324100 h 2971800"/>
                <a:gd name="connsiteX15" fmla="*/ 390525 w 2706656"/>
                <a:gd name="connsiteY15" fmla="*/ 2295525 h 2971800"/>
                <a:gd name="connsiteX16" fmla="*/ 419100 w 2706656"/>
                <a:gd name="connsiteY16" fmla="*/ 2286000 h 2971800"/>
                <a:gd name="connsiteX17" fmla="*/ 447675 w 2706656"/>
                <a:gd name="connsiteY17" fmla="*/ 2266950 h 2971800"/>
                <a:gd name="connsiteX18" fmla="*/ 485775 w 2706656"/>
                <a:gd name="connsiteY18" fmla="*/ 2257425 h 2971800"/>
                <a:gd name="connsiteX19" fmla="*/ 571500 w 2706656"/>
                <a:gd name="connsiteY19" fmla="*/ 2228850 h 2971800"/>
                <a:gd name="connsiteX20" fmla="*/ 600075 w 2706656"/>
                <a:gd name="connsiteY20" fmla="*/ 2219325 h 2971800"/>
                <a:gd name="connsiteX21" fmla="*/ 628650 w 2706656"/>
                <a:gd name="connsiteY21" fmla="*/ 2209800 h 2971800"/>
                <a:gd name="connsiteX22" fmla="*/ 685800 w 2706656"/>
                <a:gd name="connsiteY22" fmla="*/ 2181225 h 2971800"/>
                <a:gd name="connsiteX23" fmla="*/ 742950 w 2706656"/>
                <a:gd name="connsiteY23" fmla="*/ 2143125 h 2971800"/>
                <a:gd name="connsiteX24" fmla="*/ 781050 w 2706656"/>
                <a:gd name="connsiteY24" fmla="*/ 2133600 h 2971800"/>
                <a:gd name="connsiteX25" fmla="*/ 838200 w 2706656"/>
                <a:gd name="connsiteY25" fmla="*/ 2114550 h 2971800"/>
                <a:gd name="connsiteX26" fmla="*/ 933450 w 2706656"/>
                <a:gd name="connsiteY26" fmla="*/ 2105025 h 2971800"/>
                <a:gd name="connsiteX27" fmla="*/ 962025 w 2706656"/>
                <a:gd name="connsiteY27" fmla="*/ 2085975 h 2971800"/>
                <a:gd name="connsiteX28" fmla="*/ 1019175 w 2706656"/>
                <a:gd name="connsiteY28" fmla="*/ 2066925 h 2971800"/>
                <a:gd name="connsiteX29" fmla="*/ 1028700 w 2706656"/>
                <a:gd name="connsiteY29" fmla="*/ 2038350 h 2971800"/>
                <a:gd name="connsiteX30" fmla="*/ 1057275 w 2706656"/>
                <a:gd name="connsiteY30" fmla="*/ 2019300 h 2971800"/>
                <a:gd name="connsiteX31" fmla="*/ 1076325 w 2706656"/>
                <a:gd name="connsiteY31" fmla="*/ 1962150 h 2971800"/>
                <a:gd name="connsiteX32" fmla="*/ 1085850 w 2706656"/>
                <a:gd name="connsiteY32" fmla="*/ 1933575 h 2971800"/>
                <a:gd name="connsiteX33" fmla="*/ 1095375 w 2706656"/>
                <a:gd name="connsiteY33" fmla="*/ 1905000 h 2971800"/>
                <a:gd name="connsiteX34" fmla="*/ 1104900 w 2706656"/>
                <a:gd name="connsiteY34" fmla="*/ 1819275 h 2971800"/>
                <a:gd name="connsiteX35" fmla="*/ 1085850 w 2706656"/>
                <a:gd name="connsiteY35" fmla="*/ 1247775 h 2971800"/>
                <a:gd name="connsiteX36" fmla="*/ 1076325 w 2706656"/>
                <a:gd name="connsiteY36" fmla="*/ 1028700 h 2971800"/>
                <a:gd name="connsiteX37" fmla="*/ 1066800 w 2706656"/>
                <a:gd name="connsiteY37" fmla="*/ 1000125 h 2971800"/>
                <a:gd name="connsiteX38" fmla="*/ 1047750 w 2706656"/>
                <a:gd name="connsiteY38" fmla="*/ 895350 h 2971800"/>
                <a:gd name="connsiteX39" fmla="*/ 1038225 w 2706656"/>
                <a:gd name="connsiteY39" fmla="*/ 866775 h 2971800"/>
                <a:gd name="connsiteX40" fmla="*/ 1047750 w 2706656"/>
                <a:gd name="connsiteY40" fmla="*/ 361950 h 2971800"/>
                <a:gd name="connsiteX41" fmla="*/ 1076325 w 2706656"/>
                <a:gd name="connsiteY41" fmla="*/ 295275 h 2971800"/>
                <a:gd name="connsiteX42" fmla="*/ 1104900 w 2706656"/>
                <a:gd name="connsiteY42" fmla="*/ 285750 h 2971800"/>
                <a:gd name="connsiteX43" fmla="*/ 1133475 w 2706656"/>
                <a:gd name="connsiteY43" fmla="*/ 266700 h 2971800"/>
                <a:gd name="connsiteX44" fmla="*/ 1209675 w 2706656"/>
                <a:gd name="connsiteY44" fmla="*/ 276225 h 2971800"/>
                <a:gd name="connsiteX45" fmla="*/ 1238250 w 2706656"/>
                <a:gd name="connsiteY45" fmla="*/ 285750 h 2971800"/>
                <a:gd name="connsiteX46" fmla="*/ 1257300 w 2706656"/>
                <a:gd name="connsiteY46" fmla="*/ 314325 h 2971800"/>
                <a:gd name="connsiteX47" fmla="*/ 1285875 w 2706656"/>
                <a:gd name="connsiteY47" fmla="*/ 333375 h 2971800"/>
                <a:gd name="connsiteX48" fmla="*/ 1304925 w 2706656"/>
                <a:gd name="connsiteY48" fmla="*/ 390525 h 2971800"/>
                <a:gd name="connsiteX49" fmla="*/ 1323975 w 2706656"/>
                <a:gd name="connsiteY49" fmla="*/ 419100 h 2971800"/>
                <a:gd name="connsiteX50" fmla="*/ 1343025 w 2706656"/>
                <a:gd name="connsiteY50" fmla="*/ 495300 h 2971800"/>
                <a:gd name="connsiteX51" fmla="*/ 1371600 w 2706656"/>
                <a:gd name="connsiteY51" fmla="*/ 923925 h 2971800"/>
                <a:gd name="connsiteX52" fmla="*/ 1381125 w 2706656"/>
                <a:gd name="connsiteY52" fmla="*/ 971550 h 2971800"/>
                <a:gd name="connsiteX53" fmla="*/ 1390650 w 2706656"/>
                <a:gd name="connsiteY53" fmla="*/ 1038225 h 2971800"/>
                <a:gd name="connsiteX54" fmla="*/ 1409700 w 2706656"/>
                <a:gd name="connsiteY54" fmla="*/ 1095375 h 2971800"/>
                <a:gd name="connsiteX55" fmla="*/ 1419225 w 2706656"/>
                <a:gd name="connsiteY55" fmla="*/ 1143000 h 2971800"/>
                <a:gd name="connsiteX56" fmla="*/ 1438275 w 2706656"/>
                <a:gd name="connsiteY56" fmla="*/ 1209675 h 2971800"/>
                <a:gd name="connsiteX57" fmla="*/ 1447800 w 2706656"/>
                <a:gd name="connsiteY57" fmla="*/ 1276350 h 2971800"/>
                <a:gd name="connsiteX58" fmla="*/ 1466850 w 2706656"/>
                <a:gd name="connsiteY58" fmla="*/ 1333500 h 2971800"/>
                <a:gd name="connsiteX59" fmla="*/ 1476375 w 2706656"/>
                <a:gd name="connsiteY59" fmla="*/ 1362075 h 2971800"/>
                <a:gd name="connsiteX60" fmla="*/ 1485900 w 2706656"/>
                <a:gd name="connsiteY60" fmla="*/ 1390650 h 2971800"/>
                <a:gd name="connsiteX61" fmla="*/ 1495425 w 2706656"/>
                <a:gd name="connsiteY61" fmla="*/ 1428750 h 2971800"/>
                <a:gd name="connsiteX62" fmla="*/ 1524000 w 2706656"/>
                <a:gd name="connsiteY62" fmla="*/ 1514475 h 2971800"/>
                <a:gd name="connsiteX63" fmla="*/ 1533525 w 2706656"/>
                <a:gd name="connsiteY63" fmla="*/ 1543050 h 2971800"/>
                <a:gd name="connsiteX64" fmla="*/ 1543050 w 2706656"/>
                <a:gd name="connsiteY64" fmla="*/ 1628775 h 2971800"/>
                <a:gd name="connsiteX65" fmla="*/ 1552575 w 2706656"/>
                <a:gd name="connsiteY65" fmla="*/ 1657350 h 2971800"/>
                <a:gd name="connsiteX66" fmla="*/ 1562100 w 2706656"/>
                <a:gd name="connsiteY66" fmla="*/ 1704975 h 2971800"/>
                <a:gd name="connsiteX67" fmla="*/ 1571625 w 2706656"/>
                <a:gd name="connsiteY67" fmla="*/ 1762125 h 2971800"/>
                <a:gd name="connsiteX68" fmla="*/ 1590675 w 2706656"/>
                <a:gd name="connsiteY68" fmla="*/ 1819275 h 2971800"/>
                <a:gd name="connsiteX69" fmla="*/ 1600200 w 2706656"/>
                <a:gd name="connsiteY69" fmla="*/ 1847850 h 2971800"/>
                <a:gd name="connsiteX70" fmla="*/ 1609725 w 2706656"/>
                <a:gd name="connsiteY70" fmla="*/ 1876425 h 2971800"/>
                <a:gd name="connsiteX71" fmla="*/ 1638300 w 2706656"/>
                <a:gd name="connsiteY71" fmla="*/ 1895475 h 2971800"/>
                <a:gd name="connsiteX72" fmla="*/ 1685925 w 2706656"/>
                <a:gd name="connsiteY72" fmla="*/ 1990725 h 2971800"/>
                <a:gd name="connsiteX73" fmla="*/ 1733550 w 2706656"/>
                <a:gd name="connsiteY73" fmla="*/ 2038350 h 2971800"/>
                <a:gd name="connsiteX74" fmla="*/ 1790700 w 2706656"/>
                <a:gd name="connsiteY74" fmla="*/ 2057400 h 2971800"/>
                <a:gd name="connsiteX75" fmla="*/ 1819275 w 2706656"/>
                <a:gd name="connsiteY75" fmla="*/ 2066925 h 2971800"/>
                <a:gd name="connsiteX76" fmla="*/ 1895475 w 2706656"/>
                <a:gd name="connsiteY76" fmla="*/ 2057400 h 2971800"/>
                <a:gd name="connsiteX77" fmla="*/ 2124075 w 2706656"/>
                <a:gd name="connsiteY77" fmla="*/ 2038350 h 2971800"/>
                <a:gd name="connsiteX78" fmla="*/ 2209800 w 2706656"/>
                <a:gd name="connsiteY78" fmla="*/ 2000250 h 2971800"/>
                <a:gd name="connsiteX79" fmla="*/ 2266950 w 2706656"/>
                <a:gd name="connsiteY79" fmla="*/ 1990725 h 2971800"/>
                <a:gd name="connsiteX80" fmla="*/ 2390775 w 2706656"/>
                <a:gd name="connsiteY80" fmla="*/ 1962150 h 2971800"/>
                <a:gd name="connsiteX81" fmla="*/ 2476500 w 2706656"/>
                <a:gd name="connsiteY81" fmla="*/ 1924050 h 2971800"/>
                <a:gd name="connsiteX82" fmla="*/ 2505075 w 2706656"/>
                <a:gd name="connsiteY82" fmla="*/ 1895475 h 2971800"/>
                <a:gd name="connsiteX83" fmla="*/ 2543175 w 2706656"/>
                <a:gd name="connsiteY83" fmla="*/ 1838325 h 2971800"/>
                <a:gd name="connsiteX84" fmla="*/ 2533650 w 2706656"/>
                <a:gd name="connsiteY84" fmla="*/ 1571625 h 2971800"/>
                <a:gd name="connsiteX85" fmla="*/ 2505075 w 2706656"/>
                <a:gd name="connsiteY85" fmla="*/ 1504950 h 2971800"/>
                <a:gd name="connsiteX86" fmla="*/ 2495550 w 2706656"/>
                <a:gd name="connsiteY86" fmla="*/ 1476375 h 2971800"/>
                <a:gd name="connsiteX87" fmla="*/ 2466975 w 2706656"/>
                <a:gd name="connsiteY87" fmla="*/ 1419225 h 2971800"/>
                <a:gd name="connsiteX88" fmla="*/ 2476500 w 2706656"/>
                <a:gd name="connsiteY88" fmla="*/ 1114425 h 2971800"/>
                <a:gd name="connsiteX89" fmla="*/ 2495550 w 2706656"/>
                <a:gd name="connsiteY89" fmla="*/ 1057275 h 2971800"/>
                <a:gd name="connsiteX90" fmla="*/ 2505075 w 2706656"/>
                <a:gd name="connsiteY90" fmla="*/ 1028700 h 2971800"/>
                <a:gd name="connsiteX91" fmla="*/ 2524125 w 2706656"/>
                <a:gd name="connsiteY91" fmla="*/ 1000125 h 2971800"/>
                <a:gd name="connsiteX92" fmla="*/ 2543175 w 2706656"/>
                <a:gd name="connsiteY92" fmla="*/ 942975 h 2971800"/>
                <a:gd name="connsiteX93" fmla="*/ 2562225 w 2706656"/>
                <a:gd name="connsiteY93" fmla="*/ 914400 h 2971800"/>
                <a:gd name="connsiteX94" fmla="*/ 2609850 w 2706656"/>
                <a:gd name="connsiteY94" fmla="*/ 838200 h 2971800"/>
                <a:gd name="connsiteX95" fmla="*/ 2638425 w 2706656"/>
                <a:gd name="connsiteY95" fmla="*/ 781050 h 2971800"/>
                <a:gd name="connsiteX96" fmla="*/ 2667000 w 2706656"/>
                <a:gd name="connsiteY96" fmla="*/ 762000 h 2971800"/>
                <a:gd name="connsiteX97" fmla="*/ 2676525 w 2706656"/>
                <a:gd name="connsiteY97" fmla="*/ 190500 h 2971800"/>
                <a:gd name="connsiteX98" fmla="*/ 2667000 w 2706656"/>
                <a:gd name="connsiteY98" fmla="*/ 142875 h 2971800"/>
                <a:gd name="connsiteX99" fmla="*/ 2628900 w 2706656"/>
                <a:gd name="connsiteY99" fmla="*/ 57150 h 2971800"/>
                <a:gd name="connsiteX100" fmla="*/ 2600325 w 2706656"/>
                <a:gd name="connsiteY100" fmla="*/ 38100 h 2971800"/>
                <a:gd name="connsiteX101" fmla="*/ 2543175 w 2706656"/>
                <a:gd name="connsiteY101" fmla="*/ 19050 h 2971800"/>
                <a:gd name="connsiteX102" fmla="*/ 2514600 w 2706656"/>
                <a:gd name="connsiteY102"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706656" h="2971800">
                  <a:moveTo>
                    <a:pt x="0" y="2971800"/>
                  </a:moveTo>
                  <a:cubicBezTo>
                    <a:pt x="8476" y="2970105"/>
                    <a:pt x="73955" y="2957794"/>
                    <a:pt x="85725" y="2952750"/>
                  </a:cubicBezTo>
                  <a:cubicBezTo>
                    <a:pt x="96247" y="2948241"/>
                    <a:pt x="104061" y="2938820"/>
                    <a:pt x="114300" y="2933700"/>
                  </a:cubicBezTo>
                  <a:cubicBezTo>
                    <a:pt x="123280" y="2929210"/>
                    <a:pt x="133350" y="2927350"/>
                    <a:pt x="142875" y="2924175"/>
                  </a:cubicBezTo>
                  <a:cubicBezTo>
                    <a:pt x="155575" y="2905125"/>
                    <a:pt x="173735" y="2888745"/>
                    <a:pt x="180975" y="2867025"/>
                  </a:cubicBezTo>
                  <a:cubicBezTo>
                    <a:pt x="184150" y="2857500"/>
                    <a:pt x="185624" y="2847227"/>
                    <a:pt x="190500" y="2838450"/>
                  </a:cubicBezTo>
                  <a:cubicBezTo>
                    <a:pt x="201619" y="2818436"/>
                    <a:pt x="228600" y="2781300"/>
                    <a:pt x="228600" y="2781300"/>
                  </a:cubicBezTo>
                  <a:cubicBezTo>
                    <a:pt x="242063" y="2713984"/>
                    <a:pt x="233005" y="2749034"/>
                    <a:pt x="257175" y="2676525"/>
                  </a:cubicBezTo>
                  <a:cubicBezTo>
                    <a:pt x="260350" y="2667000"/>
                    <a:pt x="261131" y="2656304"/>
                    <a:pt x="266700" y="2647950"/>
                  </a:cubicBezTo>
                  <a:lnTo>
                    <a:pt x="285750" y="2619375"/>
                  </a:lnTo>
                  <a:cubicBezTo>
                    <a:pt x="292100" y="2587625"/>
                    <a:pt x="301224" y="2556306"/>
                    <a:pt x="304800" y="2524125"/>
                  </a:cubicBezTo>
                  <a:cubicBezTo>
                    <a:pt x="307975" y="2495550"/>
                    <a:pt x="308686" y="2466593"/>
                    <a:pt x="314325" y="2438400"/>
                  </a:cubicBezTo>
                  <a:cubicBezTo>
                    <a:pt x="318263" y="2418709"/>
                    <a:pt x="327025" y="2400300"/>
                    <a:pt x="333375" y="2381250"/>
                  </a:cubicBezTo>
                  <a:cubicBezTo>
                    <a:pt x="336550" y="2371725"/>
                    <a:pt x="335800" y="2359775"/>
                    <a:pt x="342900" y="2352675"/>
                  </a:cubicBezTo>
                  <a:cubicBezTo>
                    <a:pt x="352425" y="2343150"/>
                    <a:pt x="362851" y="2334448"/>
                    <a:pt x="371475" y="2324100"/>
                  </a:cubicBezTo>
                  <a:cubicBezTo>
                    <a:pt x="378804" y="2315306"/>
                    <a:pt x="381586" y="2302676"/>
                    <a:pt x="390525" y="2295525"/>
                  </a:cubicBezTo>
                  <a:cubicBezTo>
                    <a:pt x="398365" y="2289253"/>
                    <a:pt x="410120" y="2290490"/>
                    <a:pt x="419100" y="2286000"/>
                  </a:cubicBezTo>
                  <a:cubicBezTo>
                    <a:pt x="429339" y="2280880"/>
                    <a:pt x="437153" y="2271459"/>
                    <a:pt x="447675" y="2266950"/>
                  </a:cubicBezTo>
                  <a:cubicBezTo>
                    <a:pt x="459707" y="2261793"/>
                    <a:pt x="473236" y="2261187"/>
                    <a:pt x="485775" y="2257425"/>
                  </a:cubicBezTo>
                  <a:lnTo>
                    <a:pt x="571500" y="2228850"/>
                  </a:lnTo>
                  <a:lnTo>
                    <a:pt x="600075" y="2219325"/>
                  </a:lnTo>
                  <a:cubicBezTo>
                    <a:pt x="609600" y="2216150"/>
                    <a:pt x="620296" y="2215369"/>
                    <a:pt x="628650" y="2209800"/>
                  </a:cubicBezTo>
                  <a:cubicBezTo>
                    <a:pt x="755505" y="2125230"/>
                    <a:pt x="567494" y="2246950"/>
                    <a:pt x="685800" y="2181225"/>
                  </a:cubicBezTo>
                  <a:cubicBezTo>
                    <a:pt x="705814" y="2170106"/>
                    <a:pt x="720738" y="2148678"/>
                    <a:pt x="742950" y="2143125"/>
                  </a:cubicBezTo>
                  <a:cubicBezTo>
                    <a:pt x="755650" y="2139950"/>
                    <a:pt x="768511" y="2137362"/>
                    <a:pt x="781050" y="2133600"/>
                  </a:cubicBezTo>
                  <a:cubicBezTo>
                    <a:pt x="800284" y="2127830"/>
                    <a:pt x="818219" y="2116548"/>
                    <a:pt x="838200" y="2114550"/>
                  </a:cubicBezTo>
                  <a:lnTo>
                    <a:pt x="933450" y="2105025"/>
                  </a:lnTo>
                  <a:cubicBezTo>
                    <a:pt x="942975" y="2098675"/>
                    <a:pt x="951564" y="2090624"/>
                    <a:pt x="962025" y="2085975"/>
                  </a:cubicBezTo>
                  <a:cubicBezTo>
                    <a:pt x="980375" y="2077820"/>
                    <a:pt x="1019175" y="2066925"/>
                    <a:pt x="1019175" y="2066925"/>
                  </a:cubicBezTo>
                  <a:cubicBezTo>
                    <a:pt x="1022350" y="2057400"/>
                    <a:pt x="1022428" y="2046190"/>
                    <a:pt x="1028700" y="2038350"/>
                  </a:cubicBezTo>
                  <a:cubicBezTo>
                    <a:pt x="1035851" y="2029411"/>
                    <a:pt x="1051208" y="2029008"/>
                    <a:pt x="1057275" y="2019300"/>
                  </a:cubicBezTo>
                  <a:cubicBezTo>
                    <a:pt x="1067918" y="2002272"/>
                    <a:pt x="1069975" y="1981200"/>
                    <a:pt x="1076325" y="1962150"/>
                  </a:cubicBezTo>
                  <a:lnTo>
                    <a:pt x="1085850" y="1933575"/>
                  </a:lnTo>
                  <a:lnTo>
                    <a:pt x="1095375" y="1905000"/>
                  </a:lnTo>
                  <a:cubicBezTo>
                    <a:pt x="1098550" y="1876425"/>
                    <a:pt x="1104900" y="1848026"/>
                    <a:pt x="1104900" y="1819275"/>
                  </a:cubicBezTo>
                  <a:cubicBezTo>
                    <a:pt x="1104900" y="1236657"/>
                    <a:pt x="1102582" y="1557317"/>
                    <a:pt x="1085850" y="1247775"/>
                  </a:cubicBezTo>
                  <a:cubicBezTo>
                    <a:pt x="1081905" y="1174788"/>
                    <a:pt x="1081931" y="1101579"/>
                    <a:pt x="1076325" y="1028700"/>
                  </a:cubicBezTo>
                  <a:cubicBezTo>
                    <a:pt x="1075555" y="1018689"/>
                    <a:pt x="1069235" y="1009865"/>
                    <a:pt x="1066800" y="1000125"/>
                  </a:cubicBezTo>
                  <a:cubicBezTo>
                    <a:pt x="1049466" y="930788"/>
                    <a:pt x="1064734" y="971779"/>
                    <a:pt x="1047750" y="895350"/>
                  </a:cubicBezTo>
                  <a:cubicBezTo>
                    <a:pt x="1045572" y="885549"/>
                    <a:pt x="1041400" y="876300"/>
                    <a:pt x="1038225" y="866775"/>
                  </a:cubicBezTo>
                  <a:cubicBezTo>
                    <a:pt x="1041400" y="698500"/>
                    <a:pt x="1041848" y="530151"/>
                    <a:pt x="1047750" y="361950"/>
                  </a:cubicBezTo>
                  <a:cubicBezTo>
                    <a:pt x="1048411" y="343119"/>
                    <a:pt x="1060193" y="308181"/>
                    <a:pt x="1076325" y="295275"/>
                  </a:cubicBezTo>
                  <a:cubicBezTo>
                    <a:pt x="1084165" y="289003"/>
                    <a:pt x="1095920" y="290240"/>
                    <a:pt x="1104900" y="285750"/>
                  </a:cubicBezTo>
                  <a:cubicBezTo>
                    <a:pt x="1115139" y="280630"/>
                    <a:pt x="1123950" y="273050"/>
                    <a:pt x="1133475" y="266700"/>
                  </a:cubicBezTo>
                  <a:cubicBezTo>
                    <a:pt x="1158875" y="269875"/>
                    <a:pt x="1184490" y="271646"/>
                    <a:pt x="1209675" y="276225"/>
                  </a:cubicBezTo>
                  <a:cubicBezTo>
                    <a:pt x="1219553" y="278021"/>
                    <a:pt x="1230410" y="279478"/>
                    <a:pt x="1238250" y="285750"/>
                  </a:cubicBezTo>
                  <a:cubicBezTo>
                    <a:pt x="1247189" y="292901"/>
                    <a:pt x="1249205" y="306230"/>
                    <a:pt x="1257300" y="314325"/>
                  </a:cubicBezTo>
                  <a:cubicBezTo>
                    <a:pt x="1265395" y="322420"/>
                    <a:pt x="1276350" y="327025"/>
                    <a:pt x="1285875" y="333375"/>
                  </a:cubicBezTo>
                  <a:cubicBezTo>
                    <a:pt x="1292225" y="352425"/>
                    <a:pt x="1293786" y="373817"/>
                    <a:pt x="1304925" y="390525"/>
                  </a:cubicBezTo>
                  <a:cubicBezTo>
                    <a:pt x="1311275" y="400050"/>
                    <a:pt x="1318855" y="408861"/>
                    <a:pt x="1323975" y="419100"/>
                  </a:cubicBezTo>
                  <a:cubicBezTo>
                    <a:pt x="1333738" y="438626"/>
                    <a:pt x="1339402" y="477186"/>
                    <a:pt x="1343025" y="495300"/>
                  </a:cubicBezTo>
                  <a:cubicBezTo>
                    <a:pt x="1344281" y="516656"/>
                    <a:pt x="1358723" y="820910"/>
                    <a:pt x="1371600" y="923925"/>
                  </a:cubicBezTo>
                  <a:cubicBezTo>
                    <a:pt x="1373608" y="939989"/>
                    <a:pt x="1378463" y="955581"/>
                    <a:pt x="1381125" y="971550"/>
                  </a:cubicBezTo>
                  <a:cubicBezTo>
                    <a:pt x="1384816" y="993695"/>
                    <a:pt x="1385602" y="1016349"/>
                    <a:pt x="1390650" y="1038225"/>
                  </a:cubicBezTo>
                  <a:cubicBezTo>
                    <a:pt x="1395165" y="1057791"/>
                    <a:pt x="1405762" y="1075684"/>
                    <a:pt x="1409700" y="1095375"/>
                  </a:cubicBezTo>
                  <a:cubicBezTo>
                    <a:pt x="1412875" y="1111250"/>
                    <a:pt x="1415298" y="1127294"/>
                    <a:pt x="1419225" y="1143000"/>
                  </a:cubicBezTo>
                  <a:cubicBezTo>
                    <a:pt x="1432827" y="1197406"/>
                    <a:pt x="1426397" y="1144348"/>
                    <a:pt x="1438275" y="1209675"/>
                  </a:cubicBezTo>
                  <a:cubicBezTo>
                    <a:pt x="1442291" y="1231764"/>
                    <a:pt x="1442752" y="1254474"/>
                    <a:pt x="1447800" y="1276350"/>
                  </a:cubicBezTo>
                  <a:cubicBezTo>
                    <a:pt x="1452315" y="1295916"/>
                    <a:pt x="1460500" y="1314450"/>
                    <a:pt x="1466850" y="1333500"/>
                  </a:cubicBezTo>
                  <a:lnTo>
                    <a:pt x="1476375" y="1362075"/>
                  </a:lnTo>
                  <a:cubicBezTo>
                    <a:pt x="1479550" y="1371600"/>
                    <a:pt x="1483465" y="1380910"/>
                    <a:pt x="1485900" y="1390650"/>
                  </a:cubicBezTo>
                  <a:cubicBezTo>
                    <a:pt x="1489075" y="1403350"/>
                    <a:pt x="1491663" y="1416211"/>
                    <a:pt x="1495425" y="1428750"/>
                  </a:cubicBezTo>
                  <a:cubicBezTo>
                    <a:pt x="1504080" y="1457600"/>
                    <a:pt x="1514475" y="1485900"/>
                    <a:pt x="1524000" y="1514475"/>
                  </a:cubicBezTo>
                  <a:lnTo>
                    <a:pt x="1533525" y="1543050"/>
                  </a:lnTo>
                  <a:cubicBezTo>
                    <a:pt x="1536700" y="1571625"/>
                    <a:pt x="1538323" y="1600415"/>
                    <a:pt x="1543050" y="1628775"/>
                  </a:cubicBezTo>
                  <a:cubicBezTo>
                    <a:pt x="1544701" y="1638679"/>
                    <a:pt x="1550140" y="1647610"/>
                    <a:pt x="1552575" y="1657350"/>
                  </a:cubicBezTo>
                  <a:cubicBezTo>
                    <a:pt x="1556502" y="1673056"/>
                    <a:pt x="1559204" y="1689047"/>
                    <a:pt x="1562100" y="1704975"/>
                  </a:cubicBezTo>
                  <a:cubicBezTo>
                    <a:pt x="1565555" y="1723976"/>
                    <a:pt x="1566941" y="1743389"/>
                    <a:pt x="1571625" y="1762125"/>
                  </a:cubicBezTo>
                  <a:cubicBezTo>
                    <a:pt x="1576495" y="1781606"/>
                    <a:pt x="1584325" y="1800225"/>
                    <a:pt x="1590675" y="1819275"/>
                  </a:cubicBezTo>
                  <a:lnTo>
                    <a:pt x="1600200" y="1847850"/>
                  </a:lnTo>
                  <a:cubicBezTo>
                    <a:pt x="1603375" y="1857375"/>
                    <a:pt x="1601371" y="1870856"/>
                    <a:pt x="1609725" y="1876425"/>
                  </a:cubicBezTo>
                  <a:lnTo>
                    <a:pt x="1638300" y="1895475"/>
                  </a:lnTo>
                  <a:cubicBezTo>
                    <a:pt x="1653378" y="1955787"/>
                    <a:pt x="1640563" y="1922683"/>
                    <a:pt x="1685925" y="1990725"/>
                  </a:cubicBezTo>
                  <a:cubicBezTo>
                    <a:pt x="1703304" y="2016793"/>
                    <a:pt x="1703471" y="2024982"/>
                    <a:pt x="1733550" y="2038350"/>
                  </a:cubicBezTo>
                  <a:cubicBezTo>
                    <a:pt x="1751900" y="2046505"/>
                    <a:pt x="1771650" y="2051050"/>
                    <a:pt x="1790700" y="2057400"/>
                  </a:cubicBezTo>
                  <a:lnTo>
                    <a:pt x="1819275" y="2066925"/>
                  </a:lnTo>
                  <a:cubicBezTo>
                    <a:pt x="1844675" y="2063750"/>
                    <a:pt x="1869989" y="2059789"/>
                    <a:pt x="1895475" y="2057400"/>
                  </a:cubicBezTo>
                  <a:cubicBezTo>
                    <a:pt x="1971605" y="2050263"/>
                    <a:pt x="2048282" y="2048456"/>
                    <a:pt x="2124075" y="2038350"/>
                  </a:cubicBezTo>
                  <a:cubicBezTo>
                    <a:pt x="2256461" y="2020699"/>
                    <a:pt x="2127817" y="2027578"/>
                    <a:pt x="2209800" y="2000250"/>
                  </a:cubicBezTo>
                  <a:cubicBezTo>
                    <a:pt x="2228122" y="1994143"/>
                    <a:pt x="2248214" y="1995409"/>
                    <a:pt x="2266950" y="1990725"/>
                  </a:cubicBezTo>
                  <a:cubicBezTo>
                    <a:pt x="2406414" y="1955859"/>
                    <a:pt x="2236004" y="1984260"/>
                    <a:pt x="2390775" y="1962150"/>
                  </a:cubicBezTo>
                  <a:cubicBezTo>
                    <a:pt x="2432308" y="1948306"/>
                    <a:pt x="2446311" y="1949207"/>
                    <a:pt x="2476500" y="1924050"/>
                  </a:cubicBezTo>
                  <a:cubicBezTo>
                    <a:pt x="2486848" y="1915426"/>
                    <a:pt x="2496805" y="1906108"/>
                    <a:pt x="2505075" y="1895475"/>
                  </a:cubicBezTo>
                  <a:cubicBezTo>
                    <a:pt x="2519131" y="1877403"/>
                    <a:pt x="2543175" y="1838325"/>
                    <a:pt x="2543175" y="1838325"/>
                  </a:cubicBezTo>
                  <a:cubicBezTo>
                    <a:pt x="2540000" y="1749425"/>
                    <a:pt x="2539199" y="1660408"/>
                    <a:pt x="2533650" y="1571625"/>
                  </a:cubicBezTo>
                  <a:cubicBezTo>
                    <a:pt x="2530818" y="1526314"/>
                    <a:pt x="2523106" y="1541011"/>
                    <a:pt x="2505075" y="1504950"/>
                  </a:cubicBezTo>
                  <a:cubicBezTo>
                    <a:pt x="2500585" y="1495970"/>
                    <a:pt x="2500040" y="1485355"/>
                    <a:pt x="2495550" y="1476375"/>
                  </a:cubicBezTo>
                  <a:cubicBezTo>
                    <a:pt x="2458621" y="1402517"/>
                    <a:pt x="2490916" y="1491049"/>
                    <a:pt x="2466975" y="1419225"/>
                  </a:cubicBezTo>
                  <a:cubicBezTo>
                    <a:pt x="2470150" y="1317625"/>
                    <a:pt x="2468500" y="1215759"/>
                    <a:pt x="2476500" y="1114425"/>
                  </a:cubicBezTo>
                  <a:cubicBezTo>
                    <a:pt x="2478080" y="1094407"/>
                    <a:pt x="2489200" y="1076325"/>
                    <a:pt x="2495550" y="1057275"/>
                  </a:cubicBezTo>
                  <a:cubicBezTo>
                    <a:pt x="2498725" y="1047750"/>
                    <a:pt x="2499506" y="1037054"/>
                    <a:pt x="2505075" y="1028700"/>
                  </a:cubicBezTo>
                  <a:cubicBezTo>
                    <a:pt x="2511425" y="1019175"/>
                    <a:pt x="2519476" y="1010586"/>
                    <a:pt x="2524125" y="1000125"/>
                  </a:cubicBezTo>
                  <a:cubicBezTo>
                    <a:pt x="2532280" y="981775"/>
                    <a:pt x="2532036" y="959683"/>
                    <a:pt x="2543175" y="942975"/>
                  </a:cubicBezTo>
                  <a:cubicBezTo>
                    <a:pt x="2549525" y="933450"/>
                    <a:pt x="2557576" y="924861"/>
                    <a:pt x="2562225" y="914400"/>
                  </a:cubicBezTo>
                  <a:cubicBezTo>
                    <a:pt x="2595634" y="839231"/>
                    <a:pt x="2558445" y="872470"/>
                    <a:pt x="2609850" y="838200"/>
                  </a:cubicBezTo>
                  <a:cubicBezTo>
                    <a:pt x="2617597" y="814959"/>
                    <a:pt x="2619961" y="799514"/>
                    <a:pt x="2638425" y="781050"/>
                  </a:cubicBezTo>
                  <a:cubicBezTo>
                    <a:pt x="2646520" y="772955"/>
                    <a:pt x="2657475" y="768350"/>
                    <a:pt x="2667000" y="762000"/>
                  </a:cubicBezTo>
                  <a:cubicBezTo>
                    <a:pt x="2739403" y="544791"/>
                    <a:pt x="2693882" y="702545"/>
                    <a:pt x="2676525" y="190500"/>
                  </a:cubicBezTo>
                  <a:cubicBezTo>
                    <a:pt x="2675977" y="174320"/>
                    <a:pt x="2671260" y="158494"/>
                    <a:pt x="2667000" y="142875"/>
                  </a:cubicBezTo>
                  <a:cubicBezTo>
                    <a:pt x="2659926" y="116938"/>
                    <a:pt x="2650197" y="78447"/>
                    <a:pt x="2628900" y="57150"/>
                  </a:cubicBezTo>
                  <a:cubicBezTo>
                    <a:pt x="2620805" y="49055"/>
                    <a:pt x="2610786" y="42749"/>
                    <a:pt x="2600325" y="38100"/>
                  </a:cubicBezTo>
                  <a:cubicBezTo>
                    <a:pt x="2581975" y="29945"/>
                    <a:pt x="2559883" y="30189"/>
                    <a:pt x="2543175" y="19050"/>
                  </a:cubicBezTo>
                  <a:lnTo>
                    <a:pt x="251460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435923" y="3191178"/>
              <a:ext cx="609462" cy="307777"/>
            </a:xfrm>
            <a:prstGeom prst="rect">
              <a:avLst/>
            </a:prstGeom>
            <a:solidFill>
              <a:schemeClr val="bg1"/>
            </a:solidFill>
            <a:ln w="28575">
              <a:solidFill>
                <a:srgbClr val="FF0000"/>
              </a:solidFill>
            </a:ln>
          </p:spPr>
          <p:txBody>
            <a:bodyPr wrap="none" rtlCol="0">
              <a:spAutoFit/>
            </a:bodyPr>
            <a:lstStyle/>
            <a:p>
              <a:r>
                <a:rPr lang="en-US" sz="1400" b="1" i="1" dirty="0">
                  <a:solidFill>
                    <a:srgbClr val="FF0000"/>
                  </a:solidFill>
                </a:rPr>
                <a:t>Day 6</a:t>
              </a:r>
            </a:p>
          </p:txBody>
        </p:sp>
        <p:sp>
          <p:nvSpPr>
            <p:cNvPr id="30" name="TextBox 29"/>
            <p:cNvSpPr txBox="1"/>
            <p:nvPr/>
          </p:nvSpPr>
          <p:spPr>
            <a:xfrm>
              <a:off x="7844310" y="3073149"/>
              <a:ext cx="609462" cy="307777"/>
            </a:xfrm>
            <a:prstGeom prst="rect">
              <a:avLst/>
            </a:prstGeom>
            <a:solidFill>
              <a:schemeClr val="bg1"/>
            </a:solidFill>
            <a:ln w="28575">
              <a:solidFill>
                <a:srgbClr val="FF0000"/>
              </a:solidFill>
            </a:ln>
          </p:spPr>
          <p:txBody>
            <a:bodyPr wrap="none" rtlCol="0">
              <a:spAutoFit/>
            </a:bodyPr>
            <a:lstStyle/>
            <a:p>
              <a:r>
                <a:rPr lang="en-US" sz="1400" b="1" i="1" dirty="0">
                  <a:solidFill>
                    <a:srgbClr val="FF0000"/>
                  </a:solidFill>
                </a:rPr>
                <a:t>Day 6</a:t>
              </a:r>
            </a:p>
          </p:txBody>
        </p:sp>
        <p:sp>
          <p:nvSpPr>
            <p:cNvPr id="31" name="Freeform 30"/>
            <p:cNvSpPr/>
            <p:nvPr/>
          </p:nvSpPr>
          <p:spPr>
            <a:xfrm>
              <a:off x="8486775" y="85725"/>
              <a:ext cx="3009900" cy="1466850"/>
            </a:xfrm>
            <a:custGeom>
              <a:avLst/>
              <a:gdLst>
                <a:gd name="connsiteX0" fmla="*/ 0 w 3009900"/>
                <a:gd name="connsiteY0" fmla="*/ 1466850 h 1466850"/>
                <a:gd name="connsiteX1" fmla="*/ 38100 w 3009900"/>
                <a:gd name="connsiteY1" fmla="*/ 1390650 h 1466850"/>
                <a:gd name="connsiteX2" fmla="*/ 66675 w 3009900"/>
                <a:gd name="connsiteY2" fmla="*/ 1371600 h 1466850"/>
                <a:gd name="connsiteX3" fmla="*/ 76200 w 3009900"/>
                <a:gd name="connsiteY3" fmla="*/ 1343025 h 1466850"/>
                <a:gd name="connsiteX4" fmla="*/ 114300 w 3009900"/>
                <a:gd name="connsiteY4" fmla="*/ 1285875 h 1466850"/>
                <a:gd name="connsiteX5" fmla="*/ 123825 w 3009900"/>
                <a:gd name="connsiteY5" fmla="*/ 1257300 h 1466850"/>
                <a:gd name="connsiteX6" fmla="*/ 142875 w 3009900"/>
                <a:gd name="connsiteY6" fmla="*/ 1228725 h 1466850"/>
                <a:gd name="connsiteX7" fmla="*/ 161925 w 3009900"/>
                <a:gd name="connsiteY7" fmla="*/ 1171575 h 1466850"/>
                <a:gd name="connsiteX8" fmla="*/ 171450 w 3009900"/>
                <a:gd name="connsiteY8" fmla="*/ 1143000 h 1466850"/>
                <a:gd name="connsiteX9" fmla="*/ 180975 w 3009900"/>
                <a:gd name="connsiteY9" fmla="*/ 1114425 h 1466850"/>
                <a:gd name="connsiteX10" fmla="*/ 219075 w 3009900"/>
                <a:gd name="connsiteY10" fmla="*/ 1009650 h 1466850"/>
                <a:gd name="connsiteX11" fmla="*/ 228600 w 3009900"/>
                <a:gd name="connsiteY11" fmla="*/ 981075 h 1466850"/>
                <a:gd name="connsiteX12" fmla="*/ 238125 w 3009900"/>
                <a:gd name="connsiteY12" fmla="*/ 828675 h 1466850"/>
                <a:gd name="connsiteX13" fmla="*/ 247650 w 3009900"/>
                <a:gd name="connsiteY13" fmla="*/ 800100 h 1466850"/>
                <a:gd name="connsiteX14" fmla="*/ 257175 w 3009900"/>
                <a:gd name="connsiteY14" fmla="*/ 561975 h 1466850"/>
                <a:gd name="connsiteX15" fmla="*/ 285750 w 3009900"/>
                <a:gd name="connsiteY15" fmla="*/ 504825 h 1466850"/>
                <a:gd name="connsiteX16" fmla="*/ 314325 w 3009900"/>
                <a:gd name="connsiteY16" fmla="*/ 495300 h 1466850"/>
                <a:gd name="connsiteX17" fmla="*/ 533400 w 3009900"/>
                <a:gd name="connsiteY17" fmla="*/ 485775 h 1466850"/>
                <a:gd name="connsiteX18" fmla="*/ 600075 w 3009900"/>
                <a:gd name="connsiteY18" fmla="*/ 476250 h 1466850"/>
                <a:gd name="connsiteX19" fmla="*/ 628650 w 3009900"/>
                <a:gd name="connsiteY19" fmla="*/ 466725 h 1466850"/>
                <a:gd name="connsiteX20" fmla="*/ 723900 w 3009900"/>
                <a:gd name="connsiteY20" fmla="*/ 438150 h 1466850"/>
                <a:gd name="connsiteX21" fmla="*/ 781050 w 3009900"/>
                <a:gd name="connsiteY21" fmla="*/ 419100 h 1466850"/>
                <a:gd name="connsiteX22" fmla="*/ 809625 w 3009900"/>
                <a:gd name="connsiteY22" fmla="*/ 409575 h 1466850"/>
                <a:gd name="connsiteX23" fmla="*/ 838200 w 3009900"/>
                <a:gd name="connsiteY23" fmla="*/ 381000 h 1466850"/>
                <a:gd name="connsiteX24" fmla="*/ 895350 w 3009900"/>
                <a:gd name="connsiteY24" fmla="*/ 342900 h 1466850"/>
                <a:gd name="connsiteX25" fmla="*/ 923925 w 3009900"/>
                <a:gd name="connsiteY25" fmla="*/ 314325 h 1466850"/>
                <a:gd name="connsiteX26" fmla="*/ 962025 w 3009900"/>
                <a:gd name="connsiteY26" fmla="*/ 304800 h 1466850"/>
                <a:gd name="connsiteX27" fmla="*/ 1038225 w 3009900"/>
                <a:gd name="connsiteY27" fmla="*/ 238125 h 1466850"/>
                <a:gd name="connsiteX28" fmla="*/ 1066800 w 3009900"/>
                <a:gd name="connsiteY28" fmla="*/ 219075 h 1466850"/>
                <a:gd name="connsiteX29" fmla="*/ 1095375 w 3009900"/>
                <a:gd name="connsiteY29" fmla="*/ 209550 h 1466850"/>
                <a:gd name="connsiteX30" fmla="*/ 1181100 w 3009900"/>
                <a:gd name="connsiteY30" fmla="*/ 161925 h 1466850"/>
                <a:gd name="connsiteX31" fmla="*/ 1200150 w 3009900"/>
                <a:gd name="connsiteY31" fmla="*/ 133350 h 1466850"/>
                <a:gd name="connsiteX32" fmla="*/ 1257300 w 3009900"/>
                <a:gd name="connsiteY32" fmla="*/ 104775 h 1466850"/>
                <a:gd name="connsiteX33" fmla="*/ 1295400 w 3009900"/>
                <a:gd name="connsiteY33" fmla="*/ 76200 h 1466850"/>
                <a:gd name="connsiteX34" fmla="*/ 1352550 w 3009900"/>
                <a:gd name="connsiteY34" fmla="*/ 47625 h 1466850"/>
                <a:gd name="connsiteX35" fmla="*/ 1381125 w 3009900"/>
                <a:gd name="connsiteY35" fmla="*/ 19050 h 1466850"/>
                <a:gd name="connsiteX36" fmla="*/ 1428750 w 3009900"/>
                <a:gd name="connsiteY36" fmla="*/ 9525 h 1466850"/>
                <a:gd name="connsiteX37" fmla="*/ 1457325 w 3009900"/>
                <a:gd name="connsiteY37" fmla="*/ 0 h 1466850"/>
                <a:gd name="connsiteX38" fmla="*/ 1552575 w 3009900"/>
                <a:gd name="connsiteY38" fmla="*/ 9525 h 1466850"/>
                <a:gd name="connsiteX39" fmla="*/ 1600200 w 3009900"/>
                <a:gd name="connsiteY39" fmla="*/ 28575 h 1466850"/>
                <a:gd name="connsiteX40" fmla="*/ 1800225 w 3009900"/>
                <a:gd name="connsiteY40" fmla="*/ 47625 h 1466850"/>
                <a:gd name="connsiteX41" fmla="*/ 1857375 w 3009900"/>
                <a:gd name="connsiteY41" fmla="*/ 57150 h 1466850"/>
                <a:gd name="connsiteX42" fmla="*/ 1885950 w 3009900"/>
                <a:gd name="connsiteY42" fmla="*/ 66675 h 1466850"/>
                <a:gd name="connsiteX43" fmla="*/ 1981200 w 3009900"/>
                <a:gd name="connsiteY43" fmla="*/ 85725 h 1466850"/>
                <a:gd name="connsiteX44" fmla="*/ 2038350 w 3009900"/>
                <a:gd name="connsiteY44" fmla="*/ 104775 h 1466850"/>
                <a:gd name="connsiteX45" fmla="*/ 2066925 w 3009900"/>
                <a:gd name="connsiteY45" fmla="*/ 114300 h 1466850"/>
                <a:gd name="connsiteX46" fmla="*/ 2124075 w 3009900"/>
                <a:gd name="connsiteY46" fmla="*/ 142875 h 1466850"/>
                <a:gd name="connsiteX47" fmla="*/ 2152650 w 3009900"/>
                <a:gd name="connsiteY47" fmla="*/ 161925 h 1466850"/>
                <a:gd name="connsiteX48" fmla="*/ 2181225 w 3009900"/>
                <a:gd name="connsiteY48" fmla="*/ 171450 h 1466850"/>
                <a:gd name="connsiteX49" fmla="*/ 2209800 w 3009900"/>
                <a:gd name="connsiteY49" fmla="*/ 190500 h 1466850"/>
                <a:gd name="connsiteX50" fmla="*/ 2257425 w 3009900"/>
                <a:gd name="connsiteY50" fmla="*/ 200025 h 1466850"/>
                <a:gd name="connsiteX51" fmla="*/ 2314575 w 3009900"/>
                <a:gd name="connsiteY51" fmla="*/ 219075 h 1466850"/>
                <a:gd name="connsiteX52" fmla="*/ 2362200 w 3009900"/>
                <a:gd name="connsiteY52" fmla="*/ 228600 h 1466850"/>
                <a:gd name="connsiteX53" fmla="*/ 2419350 w 3009900"/>
                <a:gd name="connsiteY53" fmla="*/ 247650 h 1466850"/>
                <a:gd name="connsiteX54" fmla="*/ 2600325 w 3009900"/>
                <a:gd name="connsiteY54" fmla="*/ 276225 h 1466850"/>
                <a:gd name="connsiteX55" fmla="*/ 2724150 w 3009900"/>
                <a:gd name="connsiteY55" fmla="*/ 304800 h 1466850"/>
                <a:gd name="connsiteX56" fmla="*/ 2762250 w 3009900"/>
                <a:gd name="connsiteY56" fmla="*/ 314325 h 1466850"/>
                <a:gd name="connsiteX57" fmla="*/ 2847975 w 3009900"/>
                <a:gd name="connsiteY57" fmla="*/ 342900 h 1466850"/>
                <a:gd name="connsiteX58" fmla="*/ 2876550 w 3009900"/>
                <a:gd name="connsiteY58" fmla="*/ 352425 h 1466850"/>
                <a:gd name="connsiteX59" fmla="*/ 2905125 w 3009900"/>
                <a:gd name="connsiteY59" fmla="*/ 361950 h 1466850"/>
                <a:gd name="connsiteX60" fmla="*/ 2962275 w 3009900"/>
                <a:gd name="connsiteY60" fmla="*/ 400050 h 1466850"/>
                <a:gd name="connsiteX61" fmla="*/ 3009900 w 3009900"/>
                <a:gd name="connsiteY61" fmla="*/ 485775 h 1466850"/>
                <a:gd name="connsiteX62" fmla="*/ 2990850 w 3009900"/>
                <a:gd name="connsiteY62" fmla="*/ 581025 h 1466850"/>
                <a:gd name="connsiteX63" fmla="*/ 2971800 w 3009900"/>
                <a:gd name="connsiteY63" fmla="*/ 609600 h 1466850"/>
                <a:gd name="connsiteX64" fmla="*/ 2962275 w 3009900"/>
                <a:gd name="connsiteY64" fmla="*/ 638175 h 1466850"/>
                <a:gd name="connsiteX65" fmla="*/ 2905125 w 3009900"/>
                <a:gd name="connsiteY65" fmla="*/ 676275 h 1466850"/>
                <a:gd name="connsiteX66" fmla="*/ 2876550 w 3009900"/>
                <a:gd name="connsiteY66" fmla="*/ 704850 h 1466850"/>
                <a:gd name="connsiteX67" fmla="*/ 2847975 w 3009900"/>
                <a:gd name="connsiteY67" fmla="*/ 714375 h 1466850"/>
                <a:gd name="connsiteX68" fmla="*/ 2819400 w 3009900"/>
                <a:gd name="connsiteY68" fmla="*/ 733425 h 1466850"/>
                <a:gd name="connsiteX69" fmla="*/ 2724150 w 3009900"/>
                <a:gd name="connsiteY69" fmla="*/ 762000 h 1466850"/>
                <a:gd name="connsiteX70" fmla="*/ 2695575 w 3009900"/>
                <a:gd name="connsiteY70" fmla="*/ 781050 h 1466850"/>
                <a:gd name="connsiteX71" fmla="*/ 2628900 w 3009900"/>
                <a:gd name="connsiteY71" fmla="*/ 800100 h 1466850"/>
                <a:gd name="connsiteX72" fmla="*/ 2495550 w 3009900"/>
                <a:gd name="connsiteY72" fmla="*/ 828675 h 1466850"/>
                <a:gd name="connsiteX73" fmla="*/ 2247900 w 3009900"/>
                <a:gd name="connsiteY73" fmla="*/ 857250 h 1466850"/>
                <a:gd name="connsiteX74" fmla="*/ 2076450 w 3009900"/>
                <a:gd name="connsiteY74" fmla="*/ 914400 h 1466850"/>
                <a:gd name="connsiteX75" fmla="*/ 2019300 w 3009900"/>
                <a:gd name="connsiteY75" fmla="*/ 933450 h 1466850"/>
                <a:gd name="connsiteX76" fmla="*/ 1990725 w 3009900"/>
                <a:gd name="connsiteY76" fmla="*/ 942975 h 1466850"/>
                <a:gd name="connsiteX77" fmla="*/ 1924050 w 3009900"/>
                <a:gd name="connsiteY77" fmla="*/ 971550 h 1466850"/>
                <a:gd name="connsiteX78" fmla="*/ 1885950 w 3009900"/>
                <a:gd name="connsiteY78" fmla="*/ 990600 h 1466850"/>
                <a:gd name="connsiteX79" fmla="*/ 1828800 w 3009900"/>
                <a:gd name="connsiteY79" fmla="*/ 1009650 h 1466850"/>
                <a:gd name="connsiteX80" fmla="*/ 1800225 w 3009900"/>
                <a:gd name="connsiteY80" fmla="*/ 1019175 h 1466850"/>
                <a:gd name="connsiteX81" fmla="*/ 1771650 w 3009900"/>
                <a:gd name="connsiteY81" fmla="*/ 1038225 h 1466850"/>
                <a:gd name="connsiteX82" fmla="*/ 1714500 w 3009900"/>
                <a:gd name="connsiteY82" fmla="*/ 1057275 h 1466850"/>
                <a:gd name="connsiteX83" fmla="*/ 1657350 w 3009900"/>
                <a:gd name="connsiteY83" fmla="*/ 1085850 h 1466850"/>
                <a:gd name="connsiteX84" fmla="*/ 1600200 w 3009900"/>
                <a:gd name="connsiteY84" fmla="*/ 1123950 h 1466850"/>
                <a:gd name="connsiteX85" fmla="*/ 1543050 w 3009900"/>
                <a:gd name="connsiteY85" fmla="*/ 1162050 h 1466850"/>
                <a:gd name="connsiteX86" fmla="*/ 1514475 w 3009900"/>
                <a:gd name="connsiteY86" fmla="*/ 1181100 h 1466850"/>
                <a:gd name="connsiteX87" fmla="*/ 1428750 w 3009900"/>
                <a:gd name="connsiteY87" fmla="*/ 1209675 h 1466850"/>
                <a:gd name="connsiteX88" fmla="*/ 1400175 w 3009900"/>
                <a:gd name="connsiteY88" fmla="*/ 1219200 h 1466850"/>
                <a:gd name="connsiteX89" fmla="*/ 1343025 w 3009900"/>
                <a:gd name="connsiteY89" fmla="*/ 1228725 h 1466850"/>
                <a:gd name="connsiteX90" fmla="*/ 1285875 w 3009900"/>
                <a:gd name="connsiteY90" fmla="*/ 1247775 h 1466850"/>
                <a:gd name="connsiteX91" fmla="*/ 1247775 w 3009900"/>
                <a:gd name="connsiteY91" fmla="*/ 1257300 h 1466850"/>
                <a:gd name="connsiteX92" fmla="*/ 1190625 w 3009900"/>
                <a:gd name="connsiteY92" fmla="*/ 1276350 h 1466850"/>
                <a:gd name="connsiteX93" fmla="*/ 733425 w 3009900"/>
                <a:gd name="connsiteY93" fmla="*/ 1295400 h 1466850"/>
                <a:gd name="connsiteX94" fmla="*/ 428625 w 3009900"/>
                <a:gd name="connsiteY94" fmla="*/ 1285875 h 1466850"/>
                <a:gd name="connsiteX95" fmla="*/ 400050 w 3009900"/>
                <a:gd name="connsiteY95" fmla="*/ 1276350 h 1466850"/>
                <a:gd name="connsiteX96" fmla="*/ 352425 w 3009900"/>
                <a:gd name="connsiteY96" fmla="*/ 1228725 h 1466850"/>
                <a:gd name="connsiteX97" fmla="*/ 314325 w 3009900"/>
                <a:gd name="connsiteY97" fmla="*/ 1171575 h 1466850"/>
                <a:gd name="connsiteX98" fmla="*/ 295275 w 3009900"/>
                <a:gd name="connsiteY98" fmla="*/ 1143000 h 1466850"/>
                <a:gd name="connsiteX99" fmla="*/ 200025 w 3009900"/>
                <a:gd name="connsiteY99" fmla="*/ 1085850 h 1466850"/>
                <a:gd name="connsiteX100" fmla="*/ 171450 w 3009900"/>
                <a:gd name="connsiteY100" fmla="*/ 1143000 h 1466850"/>
                <a:gd name="connsiteX101" fmla="*/ 152400 w 3009900"/>
                <a:gd name="connsiteY101" fmla="*/ 1171575 h 1466850"/>
                <a:gd name="connsiteX102" fmla="*/ 133350 w 3009900"/>
                <a:gd name="connsiteY102" fmla="*/ 1228725 h 1466850"/>
                <a:gd name="connsiteX103" fmla="*/ 85725 w 3009900"/>
                <a:gd name="connsiteY103" fmla="*/ 1285875 h 1466850"/>
                <a:gd name="connsiteX104" fmla="*/ 66675 w 3009900"/>
                <a:gd name="connsiteY104" fmla="*/ 1343025 h 1466850"/>
                <a:gd name="connsiteX105" fmla="*/ 57150 w 3009900"/>
                <a:gd name="connsiteY105" fmla="*/ 1371600 h 1466850"/>
                <a:gd name="connsiteX106" fmla="*/ 47625 w 3009900"/>
                <a:gd name="connsiteY106" fmla="*/ 1400175 h 1466850"/>
                <a:gd name="connsiteX107" fmla="*/ 38100 w 3009900"/>
                <a:gd name="connsiteY107" fmla="*/ 1419225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009900" h="1466850">
                  <a:moveTo>
                    <a:pt x="0" y="1466850"/>
                  </a:moveTo>
                  <a:cubicBezTo>
                    <a:pt x="9096" y="1444111"/>
                    <a:pt x="19077" y="1409673"/>
                    <a:pt x="38100" y="1390650"/>
                  </a:cubicBezTo>
                  <a:cubicBezTo>
                    <a:pt x="46195" y="1382555"/>
                    <a:pt x="57150" y="1377950"/>
                    <a:pt x="66675" y="1371600"/>
                  </a:cubicBezTo>
                  <a:cubicBezTo>
                    <a:pt x="69850" y="1362075"/>
                    <a:pt x="71324" y="1351802"/>
                    <a:pt x="76200" y="1343025"/>
                  </a:cubicBezTo>
                  <a:cubicBezTo>
                    <a:pt x="87319" y="1323011"/>
                    <a:pt x="107060" y="1307595"/>
                    <a:pt x="114300" y="1285875"/>
                  </a:cubicBezTo>
                  <a:cubicBezTo>
                    <a:pt x="117475" y="1276350"/>
                    <a:pt x="119335" y="1266280"/>
                    <a:pt x="123825" y="1257300"/>
                  </a:cubicBezTo>
                  <a:cubicBezTo>
                    <a:pt x="128945" y="1247061"/>
                    <a:pt x="138226" y="1239186"/>
                    <a:pt x="142875" y="1228725"/>
                  </a:cubicBezTo>
                  <a:cubicBezTo>
                    <a:pt x="151030" y="1210375"/>
                    <a:pt x="155575" y="1190625"/>
                    <a:pt x="161925" y="1171575"/>
                  </a:cubicBezTo>
                  <a:lnTo>
                    <a:pt x="171450" y="1143000"/>
                  </a:lnTo>
                  <a:cubicBezTo>
                    <a:pt x="174625" y="1133475"/>
                    <a:pt x="177246" y="1123747"/>
                    <a:pt x="180975" y="1114425"/>
                  </a:cubicBezTo>
                  <a:cubicBezTo>
                    <a:pt x="207483" y="1048156"/>
                    <a:pt x="194618" y="1083020"/>
                    <a:pt x="219075" y="1009650"/>
                  </a:cubicBezTo>
                  <a:lnTo>
                    <a:pt x="228600" y="981075"/>
                  </a:lnTo>
                  <a:cubicBezTo>
                    <a:pt x="231775" y="930275"/>
                    <a:pt x="232797" y="879294"/>
                    <a:pt x="238125" y="828675"/>
                  </a:cubicBezTo>
                  <a:cubicBezTo>
                    <a:pt x="239176" y="818690"/>
                    <a:pt x="246935" y="810115"/>
                    <a:pt x="247650" y="800100"/>
                  </a:cubicBezTo>
                  <a:cubicBezTo>
                    <a:pt x="253310" y="720863"/>
                    <a:pt x="251515" y="641212"/>
                    <a:pt x="257175" y="561975"/>
                  </a:cubicBezTo>
                  <a:cubicBezTo>
                    <a:pt x="258221" y="547334"/>
                    <a:pt x="274926" y="513484"/>
                    <a:pt x="285750" y="504825"/>
                  </a:cubicBezTo>
                  <a:cubicBezTo>
                    <a:pt x="293590" y="498553"/>
                    <a:pt x="304314" y="496070"/>
                    <a:pt x="314325" y="495300"/>
                  </a:cubicBezTo>
                  <a:cubicBezTo>
                    <a:pt x="387204" y="489694"/>
                    <a:pt x="460375" y="488950"/>
                    <a:pt x="533400" y="485775"/>
                  </a:cubicBezTo>
                  <a:cubicBezTo>
                    <a:pt x="555625" y="482600"/>
                    <a:pt x="578060" y="480653"/>
                    <a:pt x="600075" y="476250"/>
                  </a:cubicBezTo>
                  <a:cubicBezTo>
                    <a:pt x="609920" y="474281"/>
                    <a:pt x="618996" y="469483"/>
                    <a:pt x="628650" y="466725"/>
                  </a:cubicBezTo>
                  <a:cubicBezTo>
                    <a:pt x="729417" y="437935"/>
                    <a:pt x="588087" y="483421"/>
                    <a:pt x="723900" y="438150"/>
                  </a:cubicBezTo>
                  <a:lnTo>
                    <a:pt x="781050" y="419100"/>
                  </a:lnTo>
                  <a:lnTo>
                    <a:pt x="809625" y="409575"/>
                  </a:lnTo>
                  <a:cubicBezTo>
                    <a:pt x="819150" y="400050"/>
                    <a:pt x="827567" y="389270"/>
                    <a:pt x="838200" y="381000"/>
                  </a:cubicBezTo>
                  <a:cubicBezTo>
                    <a:pt x="856272" y="366944"/>
                    <a:pt x="879161" y="359089"/>
                    <a:pt x="895350" y="342900"/>
                  </a:cubicBezTo>
                  <a:cubicBezTo>
                    <a:pt x="904875" y="333375"/>
                    <a:pt x="912229" y="321008"/>
                    <a:pt x="923925" y="314325"/>
                  </a:cubicBezTo>
                  <a:cubicBezTo>
                    <a:pt x="935291" y="307830"/>
                    <a:pt x="949325" y="307975"/>
                    <a:pt x="962025" y="304800"/>
                  </a:cubicBezTo>
                  <a:cubicBezTo>
                    <a:pt x="993775" y="257175"/>
                    <a:pt x="971550" y="282575"/>
                    <a:pt x="1038225" y="238125"/>
                  </a:cubicBezTo>
                  <a:cubicBezTo>
                    <a:pt x="1047750" y="231775"/>
                    <a:pt x="1055940" y="222695"/>
                    <a:pt x="1066800" y="219075"/>
                  </a:cubicBezTo>
                  <a:cubicBezTo>
                    <a:pt x="1076325" y="215900"/>
                    <a:pt x="1086598" y="214426"/>
                    <a:pt x="1095375" y="209550"/>
                  </a:cubicBezTo>
                  <a:cubicBezTo>
                    <a:pt x="1193631" y="154963"/>
                    <a:pt x="1116442" y="183478"/>
                    <a:pt x="1181100" y="161925"/>
                  </a:cubicBezTo>
                  <a:cubicBezTo>
                    <a:pt x="1187450" y="152400"/>
                    <a:pt x="1192055" y="141445"/>
                    <a:pt x="1200150" y="133350"/>
                  </a:cubicBezTo>
                  <a:cubicBezTo>
                    <a:pt x="1218614" y="114886"/>
                    <a:pt x="1234059" y="112522"/>
                    <a:pt x="1257300" y="104775"/>
                  </a:cubicBezTo>
                  <a:cubicBezTo>
                    <a:pt x="1270000" y="95250"/>
                    <a:pt x="1281617" y="84076"/>
                    <a:pt x="1295400" y="76200"/>
                  </a:cubicBezTo>
                  <a:cubicBezTo>
                    <a:pt x="1350074" y="44958"/>
                    <a:pt x="1298246" y="92878"/>
                    <a:pt x="1352550" y="47625"/>
                  </a:cubicBezTo>
                  <a:cubicBezTo>
                    <a:pt x="1362898" y="39001"/>
                    <a:pt x="1369077" y="25074"/>
                    <a:pt x="1381125" y="19050"/>
                  </a:cubicBezTo>
                  <a:cubicBezTo>
                    <a:pt x="1395605" y="11810"/>
                    <a:pt x="1413044" y="13452"/>
                    <a:pt x="1428750" y="9525"/>
                  </a:cubicBezTo>
                  <a:cubicBezTo>
                    <a:pt x="1438490" y="7090"/>
                    <a:pt x="1447800" y="3175"/>
                    <a:pt x="1457325" y="0"/>
                  </a:cubicBezTo>
                  <a:cubicBezTo>
                    <a:pt x="1489075" y="3175"/>
                    <a:pt x="1521286" y="3267"/>
                    <a:pt x="1552575" y="9525"/>
                  </a:cubicBezTo>
                  <a:cubicBezTo>
                    <a:pt x="1569341" y="12878"/>
                    <a:pt x="1583540" y="24730"/>
                    <a:pt x="1600200" y="28575"/>
                  </a:cubicBezTo>
                  <a:cubicBezTo>
                    <a:pt x="1636849" y="37032"/>
                    <a:pt x="1781271" y="46167"/>
                    <a:pt x="1800225" y="47625"/>
                  </a:cubicBezTo>
                  <a:cubicBezTo>
                    <a:pt x="1819275" y="50800"/>
                    <a:pt x="1838522" y="52960"/>
                    <a:pt x="1857375" y="57150"/>
                  </a:cubicBezTo>
                  <a:cubicBezTo>
                    <a:pt x="1867176" y="59328"/>
                    <a:pt x="1876149" y="64497"/>
                    <a:pt x="1885950" y="66675"/>
                  </a:cubicBezTo>
                  <a:cubicBezTo>
                    <a:pt x="1952154" y="81387"/>
                    <a:pt x="1926979" y="69459"/>
                    <a:pt x="1981200" y="85725"/>
                  </a:cubicBezTo>
                  <a:cubicBezTo>
                    <a:pt x="2000434" y="91495"/>
                    <a:pt x="2019300" y="98425"/>
                    <a:pt x="2038350" y="104775"/>
                  </a:cubicBezTo>
                  <a:cubicBezTo>
                    <a:pt x="2047875" y="107950"/>
                    <a:pt x="2058571" y="108731"/>
                    <a:pt x="2066925" y="114300"/>
                  </a:cubicBezTo>
                  <a:cubicBezTo>
                    <a:pt x="2148817" y="168895"/>
                    <a:pt x="2045205" y="103440"/>
                    <a:pt x="2124075" y="142875"/>
                  </a:cubicBezTo>
                  <a:cubicBezTo>
                    <a:pt x="2134314" y="147995"/>
                    <a:pt x="2142411" y="156805"/>
                    <a:pt x="2152650" y="161925"/>
                  </a:cubicBezTo>
                  <a:cubicBezTo>
                    <a:pt x="2161630" y="166415"/>
                    <a:pt x="2172245" y="166960"/>
                    <a:pt x="2181225" y="171450"/>
                  </a:cubicBezTo>
                  <a:cubicBezTo>
                    <a:pt x="2191464" y="176570"/>
                    <a:pt x="2199081" y="186480"/>
                    <a:pt x="2209800" y="190500"/>
                  </a:cubicBezTo>
                  <a:cubicBezTo>
                    <a:pt x="2224959" y="196184"/>
                    <a:pt x="2241806" y="195765"/>
                    <a:pt x="2257425" y="200025"/>
                  </a:cubicBezTo>
                  <a:cubicBezTo>
                    <a:pt x="2276798" y="205309"/>
                    <a:pt x="2294884" y="215137"/>
                    <a:pt x="2314575" y="219075"/>
                  </a:cubicBezTo>
                  <a:cubicBezTo>
                    <a:pt x="2330450" y="222250"/>
                    <a:pt x="2346581" y="224340"/>
                    <a:pt x="2362200" y="228600"/>
                  </a:cubicBezTo>
                  <a:cubicBezTo>
                    <a:pt x="2381573" y="233884"/>
                    <a:pt x="2399543" y="244349"/>
                    <a:pt x="2419350" y="247650"/>
                  </a:cubicBezTo>
                  <a:cubicBezTo>
                    <a:pt x="2555795" y="270391"/>
                    <a:pt x="2495413" y="261238"/>
                    <a:pt x="2600325" y="276225"/>
                  </a:cubicBezTo>
                  <a:cubicBezTo>
                    <a:pt x="2698681" y="309010"/>
                    <a:pt x="2615340" y="285016"/>
                    <a:pt x="2724150" y="304800"/>
                  </a:cubicBezTo>
                  <a:cubicBezTo>
                    <a:pt x="2737030" y="307142"/>
                    <a:pt x="2749711" y="310563"/>
                    <a:pt x="2762250" y="314325"/>
                  </a:cubicBezTo>
                  <a:lnTo>
                    <a:pt x="2847975" y="342900"/>
                  </a:lnTo>
                  <a:lnTo>
                    <a:pt x="2876550" y="352425"/>
                  </a:lnTo>
                  <a:cubicBezTo>
                    <a:pt x="2886075" y="355600"/>
                    <a:pt x="2896771" y="356381"/>
                    <a:pt x="2905125" y="361950"/>
                  </a:cubicBezTo>
                  <a:lnTo>
                    <a:pt x="2962275" y="400050"/>
                  </a:lnTo>
                  <a:cubicBezTo>
                    <a:pt x="3005944" y="465554"/>
                    <a:pt x="2993135" y="435480"/>
                    <a:pt x="3009900" y="485775"/>
                  </a:cubicBezTo>
                  <a:cubicBezTo>
                    <a:pt x="3006390" y="510346"/>
                    <a:pt x="3004150" y="554426"/>
                    <a:pt x="2990850" y="581025"/>
                  </a:cubicBezTo>
                  <a:cubicBezTo>
                    <a:pt x="2985730" y="591264"/>
                    <a:pt x="2976920" y="599361"/>
                    <a:pt x="2971800" y="609600"/>
                  </a:cubicBezTo>
                  <a:cubicBezTo>
                    <a:pt x="2967310" y="618580"/>
                    <a:pt x="2969375" y="631075"/>
                    <a:pt x="2962275" y="638175"/>
                  </a:cubicBezTo>
                  <a:cubicBezTo>
                    <a:pt x="2946086" y="654364"/>
                    <a:pt x="2921314" y="660086"/>
                    <a:pt x="2905125" y="676275"/>
                  </a:cubicBezTo>
                  <a:cubicBezTo>
                    <a:pt x="2895600" y="685800"/>
                    <a:pt x="2887758" y="697378"/>
                    <a:pt x="2876550" y="704850"/>
                  </a:cubicBezTo>
                  <a:cubicBezTo>
                    <a:pt x="2868196" y="710419"/>
                    <a:pt x="2856955" y="709885"/>
                    <a:pt x="2847975" y="714375"/>
                  </a:cubicBezTo>
                  <a:cubicBezTo>
                    <a:pt x="2837736" y="719495"/>
                    <a:pt x="2829861" y="728776"/>
                    <a:pt x="2819400" y="733425"/>
                  </a:cubicBezTo>
                  <a:cubicBezTo>
                    <a:pt x="2789585" y="746676"/>
                    <a:pt x="2755815" y="754084"/>
                    <a:pt x="2724150" y="762000"/>
                  </a:cubicBezTo>
                  <a:cubicBezTo>
                    <a:pt x="2714625" y="768350"/>
                    <a:pt x="2705814" y="775930"/>
                    <a:pt x="2695575" y="781050"/>
                  </a:cubicBezTo>
                  <a:cubicBezTo>
                    <a:pt x="2679570" y="789053"/>
                    <a:pt x="2644159" y="795522"/>
                    <a:pt x="2628900" y="800100"/>
                  </a:cubicBezTo>
                  <a:cubicBezTo>
                    <a:pt x="2525641" y="831078"/>
                    <a:pt x="2619497" y="811773"/>
                    <a:pt x="2495550" y="828675"/>
                  </a:cubicBezTo>
                  <a:cubicBezTo>
                    <a:pt x="2303389" y="854879"/>
                    <a:pt x="2424796" y="842509"/>
                    <a:pt x="2247900" y="857250"/>
                  </a:cubicBezTo>
                  <a:lnTo>
                    <a:pt x="2076450" y="914400"/>
                  </a:lnTo>
                  <a:lnTo>
                    <a:pt x="2019300" y="933450"/>
                  </a:lnTo>
                  <a:cubicBezTo>
                    <a:pt x="2009775" y="936625"/>
                    <a:pt x="1999079" y="937406"/>
                    <a:pt x="1990725" y="942975"/>
                  </a:cubicBezTo>
                  <a:cubicBezTo>
                    <a:pt x="1932817" y="981581"/>
                    <a:pt x="1994344" y="945190"/>
                    <a:pt x="1924050" y="971550"/>
                  </a:cubicBezTo>
                  <a:cubicBezTo>
                    <a:pt x="1910755" y="976536"/>
                    <a:pt x="1899133" y="985327"/>
                    <a:pt x="1885950" y="990600"/>
                  </a:cubicBezTo>
                  <a:cubicBezTo>
                    <a:pt x="1867306" y="998058"/>
                    <a:pt x="1847850" y="1003300"/>
                    <a:pt x="1828800" y="1009650"/>
                  </a:cubicBezTo>
                  <a:cubicBezTo>
                    <a:pt x="1819275" y="1012825"/>
                    <a:pt x="1808579" y="1013606"/>
                    <a:pt x="1800225" y="1019175"/>
                  </a:cubicBezTo>
                  <a:cubicBezTo>
                    <a:pt x="1790700" y="1025525"/>
                    <a:pt x="1782111" y="1033576"/>
                    <a:pt x="1771650" y="1038225"/>
                  </a:cubicBezTo>
                  <a:cubicBezTo>
                    <a:pt x="1753300" y="1046380"/>
                    <a:pt x="1731208" y="1046136"/>
                    <a:pt x="1714500" y="1057275"/>
                  </a:cubicBezTo>
                  <a:cubicBezTo>
                    <a:pt x="1587645" y="1141845"/>
                    <a:pt x="1775656" y="1020125"/>
                    <a:pt x="1657350" y="1085850"/>
                  </a:cubicBezTo>
                  <a:cubicBezTo>
                    <a:pt x="1637336" y="1096969"/>
                    <a:pt x="1619250" y="1111250"/>
                    <a:pt x="1600200" y="1123950"/>
                  </a:cubicBezTo>
                  <a:lnTo>
                    <a:pt x="1543050" y="1162050"/>
                  </a:lnTo>
                  <a:cubicBezTo>
                    <a:pt x="1533525" y="1168400"/>
                    <a:pt x="1525335" y="1177480"/>
                    <a:pt x="1514475" y="1181100"/>
                  </a:cubicBezTo>
                  <a:lnTo>
                    <a:pt x="1428750" y="1209675"/>
                  </a:lnTo>
                  <a:cubicBezTo>
                    <a:pt x="1419225" y="1212850"/>
                    <a:pt x="1410079" y="1217549"/>
                    <a:pt x="1400175" y="1219200"/>
                  </a:cubicBezTo>
                  <a:cubicBezTo>
                    <a:pt x="1381125" y="1222375"/>
                    <a:pt x="1361761" y="1224041"/>
                    <a:pt x="1343025" y="1228725"/>
                  </a:cubicBezTo>
                  <a:cubicBezTo>
                    <a:pt x="1323544" y="1233595"/>
                    <a:pt x="1305356" y="1242905"/>
                    <a:pt x="1285875" y="1247775"/>
                  </a:cubicBezTo>
                  <a:cubicBezTo>
                    <a:pt x="1273175" y="1250950"/>
                    <a:pt x="1260314" y="1253538"/>
                    <a:pt x="1247775" y="1257300"/>
                  </a:cubicBezTo>
                  <a:cubicBezTo>
                    <a:pt x="1228541" y="1263070"/>
                    <a:pt x="1210583" y="1274132"/>
                    <a:pt x="1190625" y="1276350"/>
                  </a:cubicBezTo>
                  <a:cubicBezTo>
                    <a:pt x="981792" y="1299554"/>
                    <a:pt x="1133641" y="1285138"/>
                    <a:pt x="733425" y="1295400"/>
                  </a:cubicBezTo>
                  <a:cubicBezTo>
                    <a:pt x="631825" y="1292225"/>
                    <a:pt x="530109" y="1291674"/>
                    <a:pt x="428625" y="1285875"/>
                  </a:cubicBezTo>
                  <a:cubicBezTo>
                    <a:pt x="418601" y="1285302"/>
                    <a:pt x="407890" y="1282622"/>
                    <a:pt x="400050" y="1276350"/>
                  </a:cubicBezTo>
                  <a:cubicBezTo>
                    <a:pt x="241300" y="1149350"/>
                    <a:pt x="523875" y="1343025"/>
                    <a:pt x="352425" y="1228725"/>
                  </a:cubicBezTo>
                  <a:cubicBezTo>
                    <a:pt x="335686" y="1178507"/>
                    <a:pt x="353963" y="1219141"/>
                    <a:pt x="314325" y="1171575"/>
                  </a:cubicBezTo>
                  <a:cubicBezTo>
                    <a:pt x="306996" y="1162781"/>
                    <a:pt x="303890" y="1150538"/>
                    <a:pt x="295275" y="1143000"/>
                  </a:cubicBezTo>
                  <a:cubicBezTo>
                    <a:pt x="264624" y="1116181"/>
                    <a:pt x="234842" y="1103259"/>
                    <a:pt x="200025" y="1085850"/>
                  </a:cubicBezTo>
                  <a:cubicBezTo>
                    <a:pt x="145430" y="1167742"/>
                    <a:pt x="210885" y="1064130"/>
                    <a:pt x="171450" y="1143000"/>
                  </a:cubicBezTo>
                  <a:cubicBezTo>
                    <a:pt x="166330" y="1153239"/>
                    <a:pt x="157049" y="1161114"/>
                    <a:pt x="152400" y="1171575"/>
                  </a:cubicBezTo>
                  <a:cubicBezTo>
                    <a:pt x="144245" y="1189925"/>
                    <a:pt x="147549" y="1214526"/>
                    <a:pt x="133350" y="1228725"/>
                  </a:cubicBezTo>
                  <a:cubicBezTo>
                    <a:pt x="115405" y="1246670"/>
                    <a:pt x="96334" y="1262005"/>
                    <a:pt x="85725" y="1285875"/>
                  </a:cubicBezTo>
                  <a:cubicBezTo>
                    <a:pt x="77570" y="1304225"/>
                    <a:pt x="73025" y="1323975"/>
                    <a:pt x="66675" y="1343025"/>
                  </a:cubicBezTo>
                  <a:lnTo>
                    <a:pt x="57150" y="1371600"/>
                  </a:lnTo>
                  <a:cubicBezTo>
                    <a:pt x="53975" y="1381125"/>
                    <a:pt x="52115" y="1391195"/>
                    <a:pt x="47625" y="1400175"/>
                  </a:cubicBezTo>
                  <a:lnTo>
                    <a:pt x="38100" y="1419225"/>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9445067" y="563410"/>
              <a:ext cx="609462" cy="307777"/>
            </a:xfrm>
            <a:prstGeom prst="rect">
              <a:avLst/>
            </a:prstGeom>
            <a:solidFill>
              <a:schemeClr val="bg1"/>
            </a:solidFill>
            <a:ln w="28575">
              <a:solidFill>
                <a:srgbClr val="00B050"/>
              </a:solidFill>
            </a:ln>
          </p:spPr>
          <p:txBody>
            <a:bodyPr wrap="none" rtlCol="0">
              <a:spAutoFit/>
            </a:bodyPr>
            <a:lstStyle/>
            <a:p>
              <a:r>
                <a:rPr lang="en-US" sz="1400" b="1" i="1" dirty="0">
                  <a:solidFill>
                    <a:srgbClr val="00B050"/>
                  </a:solidFill>
                </a:rPr>
                <a:t>Day 7</a:t>
              </a:r>
            </a:p>
          </p:txBody>
        </p:sp>
        <p:sp>
          <p:nvSpPr>
            <p:cNvPr id="33" name="Freeform 32"/>
            <p:cNvSpPr/>
            <p:nvPr/>
          </p:nvSpPr>
          <p:spPr>
            <a:xfrm>
              <a:off x="8524875" y="1181100"/>
              <a:ext cx="2457450" cy="3695700"/>
            </a:xfrm>
            <a:custGeom>
              <a:avLst/>
              <a:gdLst>
                <a:gd name="connsiteX0" fmla="*/ 0 w 2457450"/>
                <a:gd name="connsiteY0" fmla="*/ 333375 h 3695700"/>
                <a:gd name="connsiteX1" fmla="*/ 47625 w 2457450"/>
                <a:gd name="connsiteY1" fmla="*/ 323850 h 3695700"/>
                <a:gd name="connsiteX2" fmla="*/ 76200 w 2457450"/>
                <a:gd name="connsiteY2" fmla="*/ 209550 h 3695700"/>
                <a:gd name="connsiteX3" fmla="*/ 104775 w 2457450"/>
                <a:gd name="connsiteY3" fmla="*/ 152400 h 3695700"/>
                <a:gd name="connsiteX4" fmla="*/ 114300 w 2457450"/>
                <a:gd name="connsiteY4" fmla="*/ 123825 h 3695700"/>
                <a:gd name="connsiteX5" fmla="*/ 152400 w 2457450"/>
                <a:gd name="connsiteY5" fmla="*/ 66675 h 3695700"/>
                <a:gd name="connsiteX6" fmla="*/ 161925 w 2457450"/>
                <a:gd name="connsiteY6" fmla="*/ 38100 h 3695700"/>
                <a:gd name="connsiteX7" fmla="*/ 219075 w 2457450"/>
                <a:gd name="connsiteY7" fmla="*/ 0 h 3695700"/>
                <a:gd name="connsiteX8" fmla="*/ 276225 w 2457450"/>
                <a:gd name="connsiteY8" fmla="*/ 9525 h 3695700"/>
                <a:gd name="connsiteX9" fmla="*/ 304800 w 2457450"/>
                <a:gd name="connsiteY9" fmla="*/ 66675 h 3695700"/>
                <a:gd name="connsiteX10" fmla="*/ 314325 w 2457450"/>
                <a:gd name="connsiteY10" fmla="*/ 133350 h 3695700"/>
                <a:gd name="connsiteX11" fmla="*/ 323850 w 2457450"/>
                <a:gd name="connsiteY11" fmla="*/ 161925 h 3695700"/>
                <a:gd name="connsiteX12" fmla="*/ 333375 w 2457450"/>
                <a:gd name="connsiteY12" fmla="*/ 228600 h 3695700"/>
                <a:gd name="connsiteX13" fmla="*/ 352425 w 2457450"/>
                <a:gd name="connsiteY13" fmla="*/ 371475 h 3695700"/>
                <a:gd name="connsiteX14" fmla="*/ 390525 w 2457450"/>
                <a:gd name="connsiteY14" fmla="*/ 428625 h 3695700"/>
                <a:gd name="connsiteX15" fmla="*/ 409575 w 2457450"/>
                <a:gd name="connsiteY15" fmla="*/ 457200 h 3695700"/>
                <a:gd name="connsiteX16" fmla="*/ 428625 w 2457450"/>
                <a:gd name="connsiteY16" fmla="*/ 485775 h 3695700"/>
                <a:gd name="connsiteX17" fmla="*/ 438150 w 2457450"/>
                <a:gd name="connsiteY17" fmla="*/ 514350 h 3695700"/>
                <a:gd name="connsiteX18" fmla="*/ 466725 w 2457450"/>
                <a:gd name="connsiteY18" fmla="*/ 733425 h 3695700"/>
                <a:gd name="connsiteX19" fmla="*/ 485775 w 2457450"/>
                <a:gd name="connsiteY19" fmla="*/ 790575 h 3695700"/>
                <a:gd name="connsiteX20" fmla="*/ 495300 w 2457450"/>
                <a:gd name="connsiteY20" fmla="*/ 819150 h 3695700"/>
                <a:gd name="connsiteX21" fmla="*/ 485775 w 2457450"/>
                <a:gd name="connsiteY21" fmla="*/ 885825 h 3695700"/>
                <a:gd name="connsiteX22" fmla="*/ 476250 w 2457450"/>
                <a:gd name="connsiteY22" fmla="*/ 914400 h 3695700"/>
                <a:gd name="connsiteX23" fmla="*/ 466725 w 2457450"/>
                <a:gd name="connsiteY23" fmla="*/ 1104900 h 3695700"/>
                <a:gd name="connsiteX24" fmla="*/ 457200 w 2457450"/>
                <a:gd name="connsiteY24" fmla="*/ 1133475 h 3695700"/>
                <a:gd name="connsiteX25" fmla="*/ 447675 w 2457450"/>
                <a:gd name="connsiteY25" fmla="*/ 1181100 h 3695700"/>
                <a:gd name="connsiteX26" fmla="*/ 428625 w 2457450"/>
                <a:gd name="connsiteY26" fmla="*/ 1238250 h 3695700"/>
                <a:gd name="connsiteX27" fmla="*/ 409575 w 2457450"/>
                <a:gd name="connsiteY27" fmla="*/ 1428750 h 3695700"/>
                <a:gd name="connsiteX28" fmla="*/ 400050 w 2457450"/>
                <a:gd name="connsiteY28" fmla="*/ 1457325 h 3695700"/>
                <a:gd name="connsiteX29" fmla="*/ 390525 w 2457450"/>
                <a:gd name="connsiteY29" fmla="*/ 1647825 h 3695700"/>
                <a:gd name="connsiteX30" fmla="*/ 381000 w 2457450"/>
                <a:gd name="connsiteY30" fmla="*/ 1676400 h 3695700"/>
                <a:gd name="connsiteX31" fmla="*/ 390525 w 2457450"/>
                <a:gd name="connsiteY31" fmla="*/ 1752600 h 3695700"/>
                <a:gd name="connsiteX32" fmla="*/ 400050 w 2457450"/>
                <a:gd name="connsiteY32" fmla="*/ 1809750 h 3695700"/>
                <a:gd name="connsiteX33" fmla="*/ 409575 w 2457450"/>
                <a:gd name="connsiteY33" fmla="*/ 1838325 h 3695700"/>
                <a:gd name="connsiteX34" fmla="*/ 419100 w 2457450"/>
                <a:gd name="connsiteY34" fmla="*/ 1885950 h 3695700"/>
                <a:gd name="connsiteX35" fmla="*/ 447675 w 2457450"/>
                <a:gd name="connsiteY35" fmla="*/ 2057400 h 3695700"/>
                <a:gd name="connsiteX36" fmla="*/ 476250 w 2457450"/>
                <a:gd name="connsiteY36" fmla="*/ 2085975 h 3695700"/>
                <a:gd name="connsiteX37" fmla="*/ 523875 w 2457450"/>
                <a:gd name="connsiteY37" fmla="*/ 2152650 h 3695700"/>
                <a:gd name="connsiteX38" fmla="*/ 552450 w 2457450"/>
                <a:gd name="connsiteY38" fmla="*/ 2209800 h 3695700"/>
                <a:gd name="connsiteX39" fmla="*/ 600075 w 2457450"/>
                <a:gd name="connsiteY39" fmla="*/ 2257425 h 3695700"/>
                <a:gd name="connsiteX40" fmla="*/ 638175 w 2457450"/>
                <a:gd name="connsiteY40" fmla="*/ 2305050 h 3695700"/>
                <a:gd name="connsiteX41" fmla="*/ 647700 w 2457450"/>
                <a:gd name="connsiteY41" fmla="*/ 2333625 h 3695700"/>
                <a:gd name="connsiteX42" fmla="*/ 685800 w 2457450"/>
                <a:gd name="connsiteY42" fmla="*/ 2390775 h 3695700"/>
                <a:gd name="connsiteX43" fmla="*/ 723900 w 2457450"/>
                <a:gd name="connsiteY43" fmla="*/ 2447925 h 3695700"/>
                <a:gd name="connsiteX44" fmla="*/ 742950 w 2457450"/>
                <a:gd name="connsiteY44" fmla="*/ 2476500 h 3695700"/>
                <a:gd name="connsiteX45" fmla="*/ 752475 w 2457450"/>
                <a:gd name="connsiteY45" fmla="*/ 2505075 h 3695700"/>
                <a:gd name="connsiteX46" fmla="*/ 771525 w 2457450"/>
                <a:gd name="connsiteY46" fmla="*/ 2657475 h 3695700"/>
                <a:gd name="connsiteX47" fmla="*/ 828675 w 2457450"/>
                <a:gd name="connsiteY47" fmla="*/ 2771775 h 3695700"/>
                <a:gd name="connsiteX48" fmla="*/ 857250 w 2457450"/>
                <a:gd name="connsiteY48" fmla="*/ 2905125 h 3695700"/>
                <a:gd name="connsiteX49" fmla="*/ 885825 w 2457450"/>
                <a:gd name="connsiteY49" fmla="*/ 3000375 h 3695700"/>
                <a:gd name="connsiteX50" fmla="*/ 904875 w 2457450"/>
                <a:gd name="connsiteY50" fmla="*/ 3038475 h 3695700"/>
                <a:gd name="connsiteX51" fmla="*/ 914400 w 2457450"/>
                <a:gd name="connsiteY51" fmla="*/ 3067050 h 3695700"/>
                <a:gd name="connsiteX52" fmla="*/ 933450 w 2457450"/>
                <a:gd name="connsiteY52" fmla="*/ 3095625 h 3695700"/>
                <a:gd name="connsiteX53" fmla="*/ 981075 w 2457450"/>
                <a:gd name="connsiteY53" fmla="*/ 3162300 h 3695700"/>
                <a:gd name="connsiteX54" fmla="*/ 1047750 w 2457450"/>
                <a:gd name="connsiteY54" fmla="*/ 3238500 h 3695700"/>
                <a:gd name="connsiteX55" fmla="*/ 1114425 w 2457450"/>
                <a:gd name="connsiteY55" fmla="*/ 3324225 h 3695700"/>
                <a:gd name="connsiteX56" fmla="*/ 1123950 w 2457450"/>
                <a:gd name="connsiteY56" fmla="*/ 3352800 h 3695700"/>
                <a:gd name="connsiteX57" fmla="*/ 1143000 w 2457450"/>
                <a:gd name="connsiteY57" fmla="*/ 3381375 h 3695700"/>
                <a:gd name="connsiteX58" fmla="*/ 1152525 w 2457450"/>
                <a:gd name="connsiteY58" fmla="*/ 3419475 h 3695700"/>
                <a:gd name="connsiteX59" fmla="*/ 1200150 w 2457450"/>
                <a:gd name="connsiteY59" fmla="*/ 3476625 h 3695700"/>
                <a:gd name="connsiteX60" fmla="*/ 1219200 w 2457450"/>
                <a:gd name="connsiteY60" fmla="*/ 3505200 h 3695700"/>
                <a:gd name="connsiteX61" fmla="*/ 1247775 w 2457450"/>
                <a:gd name="connsiteY61" fmla="*/ 3524250 h 3695700"/>
                <a:gd name="connsiteX62" fmla="*/ 1304925 w 2457450"/>
                <a:gd name="connsiteY62" fmla="*/ 3543300 h 3695700"/>
                <a:gd name="connsiteX63" fmla="*/ 1323975 w 2457450"/>
                <a:gd name="connsiteY63" fmla="*/ 3571875 h 3695700"/>
                <a:gd name="connsiteX64" fmla="*/ 1352550 w 2457450"/>
                <a:gd name="connsiteY64" fmla="*/ 3581400 h 3695700"/>
                <a:gd name="connsiteX65" fmla="*/ 1409700 w 2457450"/>
                <a:gd name="connsiteY65" fmla="*/ 3619500 h 3695700"/>
                <a:gd name="connsiteX66" fmla="*/ 1409700 w 2457450"/>
                <a:gd name="connsiteY66" fmla="*/ 3619500 h 3695700"/>
                <a:gd name="connsiteX67" fmla="*/ 1495425 w 2457450"/>
                <a:gd name="connsiteY67" fmla="*/ 3686175 h 3695700"/>
                <a:gd name="connsiteX68" fmla="*/ 1524000 w 2457450"/>
                <a:gd name="connsiteY68" fmla="*/ 3695700 h 3695700"/>
                <a:gd name="connsiteX69" fmla="*/ 1600200 w 2457450"/>
                <a:gd name="connsiteY69" fmla="*/ 3619500 h 3695700"/>
                <a:gd name="connsiteX70" fmla="*/ 1619250 w 2457450"/>
                <a:gd name="connsiteY70" fmla="*/ 3505200 h 3695700"/>
                <a:gd name="connsiteX71" fmla="*/ 1628775 w 2457450"/>
                <a:gd name="connsiteY71" fmla="*/ 3381375 h 3695700"/>
                <a:gd name="connsiteX72" fmla="*/ 1638300 w 2457450"/>
                <a:gd name="connsiteY72" fmla="*/ 3143250 h 3695700"/>
                <a:gd name="connsiteX73" fmla="*/ 1647825 w 2457450"/>
                <a:gd name="connsiteY73" fmla="*/ 3114675 h 3695700"/>
                <a:gd name="connsiteX74" fmla="*/ 1704975 w 2457450"/>
                <a:gd name="connsiteY74" fmla="*/ 3076575 h 3695700"/>
                <a:gd name="connsiteX75" fmla="*/ 1800225 w 2457450"/>
                <a:gd name="connsiteY75" fmla="*/ 2990850 h 3695700"/>
                <a:gd name="connsiteX76" fmla="*/ 1828800 w 2457450"/>
                <a:gd name="connsiteY76" fmla="*/ 2924175 h 3695700"/>
                <a:gd name="connsiteX77" fmla="*/ 1847850 w 2457450"/>
                <a:gd name="connsiteY77" fmla="*/ 2886075 h 3695700"/>
                <a:gd name="connsiteX78" fmla="*/ 1866900 w 2457450"/>
                <a:gd name="connsiteY78" fmla="*/ 2809875 h 3695700"/>
                <a:gd name="connsiteX79" fmla="*/ 1885950 w 2457450"/>
                <a:gd name="connsiteY79" fmla="*/ 2771775 h 3695700"/>
                <a:gd name="connsiteX80" fmla="*/ 1914525 w 2457450"/>
                <a:gd name="connsiteY80" fmla="*/ 2752725 h 3695700"/>
                <a:gd name="connsiteX81" fmla="*/ 1971675 w 2457450"/>
                <a:gd name="connsiteY81" fmla="*/ 2733675 h 3695700"/>
                <a:gd name="connsiteX82" fmla="*/ 2000250 w 2457450"/>
                <a:gd name="connsiteY82" fmla="*/ 2724150 h 3695700"/>
                <a:gd name="connsiteX83" fmla="*/ 2028825 w 2457450"/>
                <a:gd name="connsiteY83" fmla="*/ 2695575 h 3695700"/>
                <a:gd name="connsiteX84" fmla="*/ 2057400 w 2457450"/>
                <a:gd name="connsiteY84" fmla="*/ 2676525 h 3695700"/>
                <a:gd name="connsiteX85" fmla="*/ 2076450 w 2457450"/>
                <a:gd name="connsiteY85" fmla="*/ 2647950 h 3695700"/>
                <a:gd name="connsiteX86" fmla="*/ 2105025 w 2457450"/>
                <a:gd name="connsiteY86" fmla="*/ 2609850 h 3695700"/>
                <a:gd name="connsiteX87" fmla="*/ 2133600 w 2457450"/>
                <a:gd name="connsiteY87" fmla="*/ 2552700 h 3695700"/>
                <a:gd name="connsiteX88" fmla="*/ 2162175 w 2457450"/>
                <a:gd name="connsiteY88" fmla="*/ 2543175 h 3695700"/>
                <a:gd name="connsiteX89" fmla="*/ 2190750 w 2457450"/>
                <a:gd name="connsiteY89" fmla="*/ 2514600 h 3695700"/>
                <a:gd name="connsiteX90" fmla="*/ 2266950 w 2457450"/>
                <a:gd name="connsiteY90" fmla="*/ 2466975 h 3695700"/>
                <a:gd name="connsiteX91" fmla="*/ 2286000 w 2457450"/>
                <a:gd name="connsiteY91" fmla="*/ 2438400 h 3695700"/>
                <a:gd name="connsiteX92" fmla="*/ 2314575 w 2457450"/>
                <a:gd name="connsiteY92" fmla="*/ 2409825 h 3695700"/>
                <a:gd name="connsiteX93" fmla="*/ 2371725 w 2457450"/>
                <a:gd name="connsiteY93" fmla="*/ 2371725 h 3695700"/>
                <a:gd name="connsiteX94" fmla="*/ 2409825 w 2457450"/>
                <a:gd name="connsiteY94" fmla="*/ 2314575 h 3695700"/>
                <a:gd name="connsiteX95" fmla="*/ 2428875 w 2457450"/>
                <a:gd name="connsiteY95" fmla="*/ 2286000 h 3695700"/>
                <a:gd name="connsiteX96" fmla="*/ 2447925 w 2457450"/>
                <a:gd name="connsiteY96" fmla="*/ 2171700 h 3695700"/>
                <a:gd name="connsiteX97" fmla="*/ 2457450 w 2457450"/>
                <a:gd name="connsiteY97" fmla="*/ 2143125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457450" h="3695700">
                  <a:moveTo>
                    <a:pt x="0" y="333375"/>
                  </a:moveTo>
                  <a:cubicBezTo>
                    <a:pt x="15875" y="330200"/>
                    <a:pt x="33569" y="331882"/>
                    <a:pt x="47625" y="323850"/>
                  </a:cubicBezTo>
                  <a:cubicBezTo>
                    <a:pt x="79011" y="305915"/>
                    <a:pt x="74484" y="219848"/>
                    <a:pt x="76200" y="209550"/>
                  </a:cubicBezTo>
                  <a:cubicBezTo>
                    <a:pt x="82185" y="173638"/>
                    <a:pt x="88319" y="185312"/>
                    <a:pt x="104775" y="152400"/>
                  </a:cubicBezTo>
                  <a:cubicBezTo>
                    <a:pt x="109265" y="143420"/>
                    <a:pt x="109424" y="132602"/>
                    <a:pt x="114300" y="123825"/>
                  </a:cubicBezTo>
                  <a:cubicBezTo>
                    <a:pt x="125419" y="103811"/>
                    <a:pt x="145160" y="88395"/>
                    <a:pt x="152400" y="66675"/>
                  </a:cubicBezTo>
                  <a:cubicBezTo>
                    <a:pt x="155575" y="57150"/>
                    <a:pt x="154825" y="45200"/>
                    <a:pt x="161925" y="38100"/>
                  </a:cubicBezTo>
                  <a:cubicBezTo>
                    <a:pt x="178114" y="21911"/>
                    <a:pt x="219075" y="0"/>
                    <a:pt x="219075" y="0"/>
                  </a:cubicBezTo>
                  <a:cubicBezTo>
                    <a:pt x="238125" y="3175"/>
                    <a:pt x="258951" y="888"/>
                    <a:pt x="276225" y="9525"/>
                  </a:cubicBezTo>
                  <a:cubicBezTo>
                    <a:pt x="290997" y="16911"/>
                    <a:pt x="300292" y="53151"/>
                    <a:pt x="304800" y="66675"/>
                  </a:cubicBezTo>
                  <a:cubicBezTo>
                    <a:pt x="307975" y="88900"/>
                    <a:pt x="309922" y="111335"/>
                    <a:pt x="314325" y="133350"/>
                  </a:cubicBezTo>
                  <a:cubicBezTo>
                    <a:pt x="316294" y="143195"/>
                    <a:pt x="321881" y="152080"/>
                    <a:pt x="323850" y="161925"/>
                  </a:cubicBezTo>
                  <a:cubicBezTo>
                    <a:pt x="328253" y="183940"/>
                    <a:pt x="331025" y="206273"/>
                    <a:pt x="333375" y="228600"/>
                  </a:cubicBezTo>
                  <a:cubicBezTo>
                    <a:pt x="334270" y="237101"/>
                    <a:pt x="333295" y="337042"/>
                    <a:pt x="352425" y="371475"/>
                  </a:cubicBezTo>
                  <a:cubicBezTo>
                    <a:pt x="363544" y="391489"/>
                    <a:pt x="377825" y="409575"/>
                    <a:pt x="390525" y="428625"/>
                  </a:cubicBezTo>
                  <a:lnTo>
                    <a:pt x="409575" y="457200"/>
                  </a:lnTo>
                  <a:cubicBezTo>
                    <a:pt x="415925" y="466725"/>
                    <a:pt x="425005" y="474915"/>
                    <a:pt x="428625" y="485775"/>
                  </a:cubicBezTo>
                  <a:lnTo>
                    <a:pt x="438150" y="514350"/>
                  </a:lnTo>
                  <a:cubicBezTo>
                    <a:pt x="448854" y="696321"/>
                    <a:pt x="430577" y="624981"/>
                    <a:pt x="466725" y="733425"/>
                  </a:cubicBezTo>
                  <a:lnTo>
                    <a:pt x="485775" y="790575"/>
                  </a:lnTo>
                  <a:lnTo>
                    <a:pt x="495300" y="819150"/>
                  </a:lnTo>
                  <a:cubicBezTo>
                    <a:pt x="492125" y="841375"/>
                    <a:pt x="490178" y="863810"/>
                    <a:pt x="485775" y="885825"/>
                  </a:cubicBezTo>
                  <a:cubicBezTo>
                    <a:pt x="483806" y="895670"/>
                    <a:pt x="477120" y="904398"/>
                    <a:pt x="476250" y="914400"/>
                  </a:cubicBezTo>
                  <a:cubicBezTo>
                    <a:pt x="470742" y="977740"/>
                    <a:pt x="472233" y="1041560"/>
                    <a:pt x="466725" y="1104900"/>
                  </a:cubicBezTo>
                  <a:cubicBezTo>
                    <a:pt x="465855" y="1114902"/>
                    <a:pt x="459635" y="1123735"/>
                    <a:pt x="457200" y="1133475"/>
                  </a:cubicBezTo>
                  <a:cubicBezTo>
                    <a:pt x="453273" y="1149181"/>
                    <a:pt x="451935" y="1165481"/>
                    <a:pt x="447675" y="1181100"/>
                  </a:cubicBezTo>
                  <a:cubicBezTo>
                    <a:pt x="442391" y="1200473"/>
                    <a:pt x="428625" y="1238250"/>
                    <a:pt x="428625" y="1238250"/>
                  </a:cubicBezTo>
                  <a:cubicBezTo>
                    <a:pt x="423863" y="1304911"/>
                    <a:pt x="423765" y="1364893"/>
                    <a:pt x="409575" y="1428750"/>
                  </a:cubicBezTo>
                  <a:cubicBezTo>
                    <a:pt x="407397" y="1438551"/>
                    <a:pt x="403225" y="1447800"/>
                    <a:pt x="400050" y="1457325"/>
                  </a:cubicBezTo>
                  <a:cubicBezTo>
                    <a:pt x="396875" y="1520825"/>
                    <a:pt x="396033" y="1584485"/>
                    <a:pt x="390525" y="1647825"/>
                  </a:cubicBezTo>
                  <a:cubicBezTo>
                    <a:pt x="389655" y="1657827"/>
                    <a:pt x="381000" y="1666360"/>
                    <a:pt x="381000" y="1676400"/>
                  </a:cubicBezTo>
                  <a:cubicBezTo>
                    <a:pt x="381000" y="1701998"/>
                    <a:pt x="386905" y="1727260"/>
                    <a:pt x="390525" y="1752600"/>
                  </a:cubicBezTo>
                  <a:cubicBezTo>
                    <a:pt x="393256" y="1771719"/>
                    <a:pt x="395860" y="1790897"/>
                    <a:pt x="400050" y="1809750"/>
                  </a:cubicBezTo>
                  <a:cubicBezTo>
                    <a:pt x="402228" y="1819551"/>
                    <a:pt x="407140" y="1828585"/>
                    <a:pt x="409575" y="1838325"/>
                  </a:cubicBezTo>
                  <a:cubicBezTo>
                    <a:pt x="413502" y="1854031"/>
                    <a:pt x="415925" y="1870075"/>
                    <a:pt x="419100" y="1885950"/>
                  </a:cubicBezTo>
                  <a:cubicBezTo>
                    <a:pt x="419513" y="1890904"/>
                    <a:pt x="422197" y="2031922"/>
                    <a:pt x="447675" y="2057400"/>
                  </a:cubicBezTo>
                  <a:lnTo>
                    <a:pt x="476250" y="2085975"/>
                  </a:lnTo>
                  <a:cubicBezTo>
                    <a:pt x="513758" y="2179744"/>
                    <a:pt x="471562" y="2100337"/>
                    <a:pt x="523875" y="2152650"/>
                  </a:cubicBezTo>
                  <a:cubicBezTo>
                    <a:pt x="551172" y="2179947"/>
                    <a:pt x="536956" y="2178812"/>
                    <a:pt x="552450" y="2209800"/>
                  </a:cubicBezTo>
                  <a:cubicBezTo>
                    <a:pt x="568325" y="2241550"/>
                    <a:pt x="571500" y="2238375"/>
                    <a:pt x="600075" y="2257425"/>
                  </a:cubicBezTo>
                  <a:cubicBezTo>
                    <a:pt x="624016" y="2329249"/>
                    <a:pt x="588936" y="2243502"/>
                    <a:pt x="638175" y="2305050"/>
                  </a:cubicBezTo>
                  <a:cubicBezTo>
                    <a:pt x="644447" y="2312890"/>
                    <a:pt x="642824" y="2324848"/>
                    <a:pt x="647700" y="2333625"/>
                  </a:cubicBezTo>
                  <a:cubicBezTo>
                    <a:pt x="658819" y="2353639"/>
                    <a:pt x="673100" y="2371725"/>
                    <a:pt x="685800" y="2390775"/>
                  </a:cubicBezTo>
                  <a:lnTo>
                    <a:pt x="723900" y="2447925"/>
                  </a:lnTo>
                  <a:cubicBezTo>
                    <a:pt x="730250" y="2457450"/>
                    <a:pt x="739330" y="2465640"/>
                    <a:pt x="742950" y="2476500"/>
                  </a:cubicBezTo>
                  <a:lnTo>
                    <a:pt x="752475" y="2505075"/>
                  </a:lnTo>
                  <a:cubicBezTo>
                    <a:pt x="752779" y="2509030"/>
                    <a:pt x="751332" y="2621128"/>
                    <a:pt x="771525" y="2657475"/>
                  </a:cubicBezTo>
                  <a:cubicBezTo>
                    <a:pt x="802870" y="2713896"/>
                    <a:pt x="818079" y="2708198"/>
                    <a:pt x="828675" y="2771775"/>
                  </a:cubicBezTo>
                  <a:cubicBezTo>
                    <a:pt x="842504" y="2854750"/>
                    <a:pt x="833516" y="2810189"/>
                    <a:pt x="857250" y="2905125"/>
                  </a:cubicBezTo>
                  <a:cubicBezTo>
                    <a:pt x="864086" y="2932470"/>
                    <a:pt x="874230" y="2977185"/>
                    <a:pt x="885825" y="3000375"/>
                  </a:cubicBezTo>
                  <a:cubicBezTo>
                    <a:pt x="892175" y="3013075"/>
                    <a:pt x="899282" y="3025424"/>
                    <a:pt x="904875" y="3038475"/>
                  </a:cubicBezTo>
                  <a:cubicBezTo>
                    <a:pt x="908830" y="3047703"/>
                    <a:pt x="909910" y="3058070"/>
                    <a:pt x="914400" y="3067050"/>
                  </a:cubicBezTo>
                  <a:cubicBezTo>
                    <a:pt x="919520" y="3077289"/>
                    <a:pt x="928801" y="3085164"/>
                    <a:pt x="933450" y="3095625"/>
                  </a:cubicBezTo>
                  <a:cubicBezTo>
                    <a:pt x="964372" y="3165199"/>
                    <a:pt x="929102" y="3144976"/>
                    <a:pt x="981075" y="3162300"/>
                  </a:cubicBezTo>
                  <a:cubicBezTo>
                    <a:pt x="1025525" y="3228975"/>
                    <a:pt x="1000125" y="3206750"/>
                    <a:pt x="1047750" y="3238500"/>
                  </a:cubicBezTo>
                  <a:cubicBezTo>
                    <a:pt x="1093322" y="3306858"/>
                    <a:pt x="1069661" y="3279461"/>
                    <a:pt x="1114425" y="3324225"/>
                  </a:cubicBezTo>
                  <a:cubicBezTo>
                    <a:pt x="1117600" y="3333750"/>
                    <a:pt x="1119460" y="3343820"/>
                    <a:pt x="1123950" y="3352800"/>
                  </a:cubicBezTo>
                  <a:cubicBezTo>
                    <a:pt x="1129070" y="3363039"/>
                    <a:pt x="1138491" y="3370853"/>
                    <a:pt x="1143000" y="3381375"/>
                  </a:cubicBezTo>
                  <a:cubicBezTo>
                    <a:pt x="1148157" y="3393407"/>
                    <a:pt x="1147368" y="3407443"/>
                    <a:pt x="1152525" y="3419475"/>
                  </a:cubicBezTo>
                  <a:cubicBezTo>
                    <a:pt x="1165045" y="3448688"/>
                    <a:pt x="1179957" y="3452393"/>
                    <a:pt x="1200150" y="3476625"/>
                  </a:cubicBezTo>
                  <a:cubicBezTo>
                    <a:pt x="1207479" y="3485419"/>
                    <a:pt x="1211105" y="3497105"/>
                    <a:pt x="1219200" y="3505200"/>
                  </a:cubicBezTo>
                  <a:cubicBezTo>
                    <a:pt x="1227295" y="3513295"/>
                    <a:pt x="1237314" y="3519601"/>
                    <a:pt x="1247775" y="3524250"/>
                  </a:cubicBezTo>
                  <a:cubicBezTo>
                    <a:pt x="1266125" y="3532405"/>
                    <a:pt x="1304925" y="3543300"/>
                    <a:pt x="1304925" y="3543300"/>
                  </a:cubicBezTo>
                  <a:cubicBezTo>
                    <a:pt x="1311275" y="3552825"/>
                    <a:pt x="1315036" y="3564724"/>
                    <a:pt x="1323975" y="3571875"/>
                  </a:cubicBezTo>
                  <a:cubicBezTo>
                    <a:pt x="1331815" y="3578147"/>
                    <a:pt x="1343773" y="3576524"/>
                    <a:pt x="1352550" y="3581400"/>
                  </a:cubicBezTo>
                  <a:cubicBezTo>
                    <a:pt x="1372564" y="3592519"/>
                    <a:pt x="1390650" y="3606800"/>
                    <a:pt x="1409700" y="3619500"/>
                  </a:cubicBezTo>
                  <a:lnTo>
                    <a:pt x="1409700" y="3619500"/>
                  </a:lnTo>
                  <a:cubicBezTo>
                    <a:pt x="1434355" y="3644155"/>
                    <a:pt x="1461246" y="3674782"/>
                    <a:pt x="1495425" y="3686175"/>
                  </a:cubicBezTo>
                  <a:lnTo>
                    <a:pt x="1524000" y="3695700"/>
                  </a:lnTo>
                  <a:cubicBezTo>
                    <a:pt x="1586753" y="3674782"/>
                    <a:pt x="1588247" y="3691218"/>
                    <a:pt x="1600200" y="3619500"/>
                  </a:cubicBezTo>
                  <a:lnTo>
                    <a:pt x="1619250" y="3505200"/>
                  </a:lnTo>
                  <a:cubicBezTo>
                    <a:pt x="1622425" y="3463925"/>
                    <a:pt x="1626599" y="3422715"/>
                    <a:pt x="1628775" y="3381375"/>
                  </a:cubicBezTo>
                  <a:cubicBezTo>
                    <a:pt x="1632950" y="3302046"/>
                    <a:pt x="1632640" y="3222487"/>
                    <a:pt x="1638300" y="3143250"/>
                  </a:cubicBezTo>
                  <a:cubicBezTo>
                    <a:pt x="1639015" y="3133235"/>
                    <a:pt x="1640725" y="3121775"/>
                    <a:pt x="1647825" y="3114675"/>
                  </a:cubicBezTo>
                  <a:cubicBezTo>
                    <a:pt x="1664014" y="3098486"/>
                    <a:pt x="1686659" y="3090312"/>
                    <a:pt x="1704975" y="3076575"/>
                  </a:cubicBezTo>
                  <a:cubicBezTo>
                    <a:pt x="1732395" y="3056010"/>
                    <a:pt x="1786550" y="3018200"/>
                    <a:pt x="1800225" y="2990850"/>
                  </a:cubicBezTo>
                  <a:cubicBezTo>
                    <a:pt x="1863406" y="2864488"/>
                    <a:pt x="1786755" y="3022281"/>
                    <a:pt x="1828800" y="2924175"/>
                  </a:cubicBezTo>
                  <a:cubicBezTo>
                    <a:pt x="1834393" y="2911124"/>
                    <a:pt x="1841500" y="2898775"/>
                    <a:pt x="1847850" y="2886075"/>
                  </a:cubicBezTo>
                  <a:cubicBezTo>
                    <a:pt x="1853441" y="2858122"/>
                    <a:pt x="1855917" y="2835503"/>
                    <a:pt x="1866900" y="2809875"/>
                  </a:cubicBezTo>
                  <a:cubicBezTo>
                    <a:pt x="1872493" y="2796824"/>
                    <a:pt x="1876860" y="2782683"/>
                    <a:pt x="1885950" y="2771775"/>
                  </a:cubicBezTo>
                  <a:cubicBezTo>
                    <a:pt x="1893279" y="2762981"/>
                    <a:pt x="1904064" y="2757374"/>
                    <a:pt x="1914525" y="2752725"/>
                  </a:cubicBezTo>
                  <a:cubicBezTo>
                    <a:pt x="1932875" y="2744570"/>
                    <a:pt x="1952625" y="2740025"/>
                    <a:pt x="1971675" y="2733675"/>
                  </a:cubicBezTo>
                  <a:lnTo>
                    <a:pt x="2000250" y="2724150"/>
                  </a:lnTo>
                  <a:cubicBezTo>
                    <a:pt x="2009775" y="2714625"/>
                    <a:pt x="2018477" y="2704199"/>
                    <a:pt x="2028825" y="2695575"/>
                  </a:cubicBezTo>
                  <a:cubicBezTo>
                    <a:pt x="2037619" y="2688246"/>
                    <a:pt x="2049305" y="2684620"/>
                    <a:pt x="2057400" y="2676525"/>
                  </a:cubicBezTo>
                  <a:cubicBezTo>
                    <a:pt x="2065495" y="2668430"/>
                    <a:pt x="2069796" y="2657265"/>
                    <a:pt x="2076450" y="2647950"/>
                  </a:cubicBezTo>
                  <a:cubicBezTo>
                    <a:pt x="2085677" y="2635032"/>
                    <a:pt x="2095500" y="2622550"/>
                    <a:pt x="2105025" y="2609850"/>
                  </a:cubicBezTo>
                  <a:cubicBezTo>
                    <a:pt x="2111300" y="2591026"/>
                    <a:pt x="2116814" y="2566129"/>
                    <a:pt x="2133600" y="2552700"/>
                  </a:cubicBezTo>
                  <a:cubicBezTo>
                    <a:pt x="2141440" y="2546428"/>
                    <a:pt x="2152650" y="2546350"/>
                    <a:pt x="2162175" y="2543175"/>
                  </a:cubicBezTo>
                  <a:cubicBezTo>
                    <a:pt x="2171700" y="2533650"/>
                    <a:pt x="2179789" y="2522430"/>
                    <a:pt x="2190750" y="2514600"/>
                  </a:cubicBezTo>
                  <a:cubicBezTo>
                    <a:pt x="2243565" y="2476875"/>
                    <a:pt x="2216914" y="2517011"/>
                    <a:pt x="2266950" y="2466975"/>
                  </a:cubicBezTo>
                  <a:cubicBezTo>
                    <a:pt x="2275045" y="2458880"/>
                    <a:pt x="2278671" y="2447194"/>
                    <a:pt x="2286000" y="2438400"/>
                  </a:cubicBezTo>
                  <a:cubicBezTo>
                    <a:pt x="2294624" y="2428052"/>
                    <a:pt x="2303942" y="2418095"/>
                    <a:pt x="2314575" y="2409825"/>
                  </a:cubicBezTo>
                  <a:cubicBezTo>
                    <a:pt x="2332647" y="2395769"/>
                    <a:pt x="2371725" y="2371725"/>
                    <a:pt x="2371725" y="2371725"/>
                  </a:cubicBezTo>
                  <a:lnTo>
                    <a:pt x="2409825" y="2314575"/>
                  </a:lnTo>
                  <a:lnTo>
                    <a:pt x="2428875" y="2286000"/>
                  </a:lnTo>
                  <a:cubicBezTo>
                    <a:pt x="2434251" y="2248366"/>
                    <a:pt x="2438640" y="2208841"/>
                    <a:pt x="2447925" y="2171700"/>
                  </a:cubicBezTo>
                  <a:cubicBezTo>
                    <a:pt x="2450360" y="2161960"/>
                    <a:pt x="2457450" y="2143125"/>
                    <a:pt x="2457450" y="214312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9558519" y="3892314"/>
              <a:ext cx="609462" cy="307777"/>
            </a:xfrm>
            <a:prstGeom prst="rect">
              <a:avLst/>
            </a:prstGeom>
            <a:solidFill>
              <a:schemeClr val="bg1"/>
            </a:solidFill>
            <a:ln w="28575">
              <a:solidFill>
                <a:srgbClr val="FF0000"/>
              </a:solidFill>
            </a:ln>
          </p:spPr>
          <p:txBody>
            <a:bodyPr wrap="none" rtlCol="0">
              <a:spAutoFit/>
            </a:bodyPr>
            <a:lstStyle/>
            <a:p>
              <a:r>
                <a:rPr lang="en-US" sz="1400" b="1" i="1" dirty="0">
                  <a:solidFill>
                    <a:srgbClr val="FF0000"/>
                  </a:solidFill>
                </a:rPr>
                <a:t>Day 8</a:t>
              </a:r>
            </a:p>
          </p:txBody>
        </p:sp>
        <p:sp>
          <p:nvSpPr>
            <p:cNvPr id="35" name="Freeform 34"/>
            <p:cNvSpPr/>
            <p:nvPr/>
          </p:nvSpPr>
          <p:spPr>
            <a:xfrm>
              <a:off x="10801350" y="1095375"/>
              <a:ext cx="1247775" cy="2228850"/>
            </a:xfrm>
            <a:custGeom>
              <a:avLst/>
              <a:gdLst>
                <a:gd name="connsiteX0" fmla="*/ 171450 w 1247775"/>
                <a:gd name="connsiteY0" fmla="*/ 2228850 h 2228850"/>
                <a:gd name="connsiteX1" fmla="*/ 190500 w 1247775"/>
                <a:gd name="connsiteY1" fmla="*/ 2181225 h 2228850"/>
                <a:gd name="connsiteX2" fmla="*/ 200025 w 1247775"/>
                <a:gd name="connsiteY2" fmla="*/ 2152650 h 2228850"/>
                <a:gd name="connsiteX3" fmla="*/ 238125 w 1247775"/>
                <a:gd name="connsiteY3" fmla="*/ 2095500 h 2228850"/>
                <a:gd name="connsiteX4" fmla="*/ 257175 w 1247775"/>
                <a:gd name="connsiteY4" fmla="*/ 2066925 h 2228850"/>
                <a:gd name="connsiteX5" fmla="*/ 314325 w 1247775"/>
                <a:gd name="connsiteY5" fmla="*/ 2047875 h 2228850"/>
                <a:gd name="connsiteX6" fmla="*/ 333375 w 1247775"/>
                <a:gd name="connsiteY6" fmla="*/ 2019300 h 2228850"/>
                <a:gd name="connsiteX7" fmla="*/ 371475 w 1247775"/>
                <a:gd name="connsiteY7" fmla="*/ 2009775 h 2228850"/>
                <a:gd name="connsiteX8" fmla="*/ 400050 w 1247775"/>
                <a:gd name="connsiteY8" fmla="*/ 2000250 h 2228850"/>
                <a:gd name="connsiteX9" fmla="*/ 428625 w 1247775"/>
                <a:gd name="connsiteY9" fmla="*/ 1971675 h 2228850"/>
                <a:gd name="connsiteX10" fmla="*/ 485775 w 1247775"/>
                <a:gd name="connsiteY10" fmla="*/ 1952625 h 2228850"/>
                <a:gd name="connsiteX11" fmla="*/ 514350 w 1247775"/>
                <a:gd name="connsiteY11" fmla="*/ 1933575 h 2228850"/>
                <a:gd name="connsiteX12" fmla="*/ 542925 w 1247775"/>
                <a:gd name="connsiteY12" fmla="*/ 1924050 h 2228850"/>
                <a:gd name="connsiteX13" fmla="*/ 600075 w 1247775"/>
                <a:gd name="connsiteY13" fmla="*/ 1885950 h 2228850"/>
                <a:gd name="connsiteX14" fmla="*/ 657225 w 1247775"/>
                <a:gd name="connsiteY14" fmla="*/ 1866900 h 2228850"/>
                <a:gd name="connsiteX15" fmla="*/ 685800 w 1247775"/>
                <a:gd name="connsiteY15" fmla="*/ 1857375 h 2228850"/>
                <a:gd name="connsiteX16" fmla="*/ 771525 w 1247775"/>
                <a:gd name="connsiteY16" fmla="*/ 1809750 h 2228850"/>
                <a:gd name="connsiteX17" fmla="*/ 828675 w 1247775"/>
                <a:gd name="connsiteY17" fmla="*/ 1771650 h 2228850"/>
                <a:gd name="connsiteX18" fmla="*/ 857250 w 1247775"/>
                <a:gd name="connsiteY18" fmla="*/ 1752600 h 2228850"/>
                <a:gd name="connsiteX19" fmla="*/ 885825 w 1247775"/>
                <a:gd name="connsiteY19" fmla="*/ 1743075 h 2228850"/>
                <a:gd name="connsiteX20" fmla="*/ 923925 w 1247775"/>
                <a:gd name="connsiteY20" fmla="*/ 1685925 h 2228850"/>
                <a:gd name="connsiteX21" fmla="*/ 942975 w 1247775"/>
                <a:gd name="connsiteY21" fmla="*/ 1628775 h 2228850"/>
                <a:gd name="connsiteX22" fmla="*/ 933450 w 1247775"/>
                <a:gd name="connsiteY22" fmla="*/ 1581150 h 2228850"/>
                <a:gd name="connsiteX23" fmla="*/ 923925 w 1247775"/>
                <a:gd name="connsiteY23" fmla="*/ 1524000 h 2228850"/>
                <a:gd name="connsiteX24" fmla="*/ 914400 w 1247775"/>
                <a:gd name="connsiteY24" fmla="*/ 1495425 h 2228850"/>
                <a:gd name="connsiteX25" fmla="*/ 904875 w 1247775"/>
                <a:gd name="connsiteY25" fmla="*/ 1419225 h 2228850"/>
                <a:gd name="connsiteX26" fmla="*/ 885825 w 1247775"/>
                <a:gd name="connsiteY26" fmla="*/ 1333500 h 2228850"/>
                <a:gd name="connsiteX27" fmla="*/ 866775 w 1247775"/>
                <a:gd name="connsiteY27" fmla="*/ 1304925 h 2228850"/>
                <a:gd name="connsiteX28" fmla="*/ 838200 w 1247775"/>
                <a:gd name="connsiteY28" fmla="*/ 1285875 h 2228850"/>
                <a:gd name="connsiteX29" fmla="*/ 800100 w 1247775"/>
                <a:gd name="connsiteY29" fmla="*/ 1228725 h 2228850"/>
                <a:gd name="connsiteX30" fmla="*/ 781050 w 1247775"/>
                <a:gd name="connsiteY30" fmla="*/ 1190625 h 2228850"/>
                <a:gd name="connsiteX31" fmla="*/ 752475 w 1247775"/>
                <a:gd name="connsiteY31" fmla="*/ 1171575 h 2228850"/>
                <a:gd name="connsiteX32" fmla="*/ 723900 w 1247775"/>
                <a:gd name="connsiteY32" fmla="*/ 1143000 h 2228850"/>
                <a:gd name="connsiteX33" fmla="*/ 695325 w 1247775"/>
                <a:gd name="connsiteY33" fmla="*/ 1133475 h 2228850"/>
                <a:gd name="connsiteX34" fmla="*/ 638175 w 1247775"/>
                <a:gd name="connsiteY34" fmla="*/ 1095375 h 2228850"/>
                <a:gd name="connsiteX35" fmla="*/ 609600 w 1247775"/>
                <a:gd name="connsiteY35" fmla="*/ 1076325 h 2228850"/>
                <a:gd name="connsiteX36" fmla="*/ 581025 w 1247775"/>
                <a:gd name="connsiteY36" fmla="*/ 1066800 h 2228850"/>
                <a:gd name="connsiteX37" fmla="*/ 533400 w 1247775"/>
                <a:gd name="connsiteY37" fmla="*/ 1019175 h 2228850"/>
                <a:gd name="connsiteX38" fmla="*/ 504825 w 1247775"/>
                <a:gd name="connsiteY38" fmla="*/ 1009650 h 2228850"/>
                <a:gd name="connsiteX39" fmla="*/ 447675 w 1247775"/>
                <a:gd name="connsiteY39" fmla="*/ 971550 h 2228850"/>
                <a:gd name="connsiteX40" fmla="*/ 428625 w 1247775"/>
                <a:gd name="connsiteY40" fmla="*/ 942975 h 2228850"/>
                <a:gd name="connsiteX41" fmla="*/ 400050 w 1247775"/>
                <a:gd name="connsiteY41" fmla="*/ 933450 h 2228850"/>
                <a:gd name="connsiteX42" fmla="*/ 371475 w 1247775"/>
                <a:gd name="connsiteY42" fmla="*/ 914400 h 2228850"/>
                <a:gd name="connsiteX43" fmla="*/ 323850 w 1247775"/>
                <a:gd name="connsiteY43" fmla="*/ 876300 h 2228850"/>
                <a:gd name="connsiteX44" fmla="*/ 266700 w 1247775"/>
                <a:gd name="connsiteY44" fmla="*/ 838200 h 2228850"/>
                <a:gd name="connsiteX45" fmla="*/ 257175 w 1247775"/>
                <a:gd name="connsiteY45" fmla="*/ 809625 h 2228850"/>
                <a:gd name="connsiteX46" fmla="*/ 238125 w 1247775"/>
                <a:gd name="connsiteY46" fmla="*/ 781050 h 2228850"/>
                <a:gd name="connsiteX47" fmla="*/ 228600 w 1247775"/>
                <a:gd name="connsiteY47" fmla="*/ 742950 h 2228850"/>
                <a:gd name="connsiteX48" fmla="*/ 190500 w 1247775"/>
                <a:gd name="connsiteY48" fmla="*/ 657225 h 2228850"/>
                <a:gd name="connsiteX49" fmla="*/ 161925 w 1247775"/>
                <a:gd name="connsiteY49" fmla="*/ 600075 h 2228850"/>
                <a:gd name="connsiteX50" fmla="*/ 133350 w 1247775"/>
                <a:gd name="connsiteY50" fmla="*/ 581025 h 2228850"/>
                <a:gd name="connsiteX51" fmla="*/ 76200 w 1247775"/>
                <a:gd name="connsiteY51" fmla="*/ 466725 h 2228850"/>
                <a:gd name="connsiteX52" fmla="*/ 57150 w 1247775"/>
                <a:gd name="connsiteY52" fmla="*/ 438150 h 2228850"/>
                <a:gd name="connsiteX53" fmla="*/ 28575 w 1247775"/>
                <a:gd name="connsiteY53" fmla="*/ 257175 h 2228850"/>
                <a:gd name="connsiteX54" fmla="*/ 19050 w 1247775"/>
                <a:gd name="connsiteY54" fmla="*/ 190500 h 2228850"/>
                <a:gd name="connsiteX55" fmla="*/ 9525 w 1247775"/>
                <a:gd name="connsiteY55" fmla="*/ 152400 h 2228850"/>
                <a:gd name="connsiteX56" fmla="*/ 0 w 1247775"/>
                <a:gd name="connsiteY56" fmla="*/ 104775 h 2228850"/>
                <a:gd name="connsiteX57" fmla="*/ 9525 w 1247775"/>
                <a:gd name="connsiteY57" fmla="*/ 38100 h 2228850"/>
                <a:gd name="connsiteX58" fmla="*/ 95250 w 1247775"/>
                <a:gd name="connsiteY58" fmla="*/ 9525 h 2228850"/>
                <a:gd name="connsiteX59" fmla="*/ 123825 w 1247775"/>
                <a:gd name="connsiteY59" fmla="*/ 0 h 2228850"/>
                <a:gd name="connsiteX60" fmla="*/ 161925 w 1247775"/>
                <a:gd name="connsiteY60" fmla="*/ 47625 h 2228850"/>
                <a:gd name="connsiteX61" fmla="*/ 219075 w 1247775"/>
                <a:gd name="connsiteY61" fmla="*/ 133350 h 2228850"/>
                <a:gd name="connsiteX62" fmla="*/ 257175 w 1247775"/>
                <a:gd name="connsiteY62" fmla="*/ 190500 h 2228850"/>
                <a:gd name="connsiteX63" fmla="*/ 276225 w 1247775"/>
                <a:gd name="connsiteY63" fmla="*/ 219075 h 2228850"/>
                <a:gd name="connsiteX64" fmla="*/ 295275 w 1247775"/>
                <a:gd name="connsiteY64" fmla="*/ 276225 h 2228850"/>
                <a:gd name="connsiteX65" fmla="*/ 304800 w 1247775"/>
                <a:gd name="connsiteY65" fmla="*/ 304800 h 2228850"/>
                <a:gd name="connsiteX66" fmla="*/ 333375 w 1247775"/>
                <a:gd name="connsiteY66" fmla="*/ 361950 h 2228850"/>
                <a:gd name="connsiteX67" fmla="*/ 352425 w 1247775"/>
                <a:gd name="connsiteY67" fmla="*/ 390525 h 2228850"/>
                <a:gd name="connsiteX68" fmla="*/ 361950 w 1247775"/>
                <a:gd name="connsiteY68" fmla="*/ 419100 h 2228850"/>
                <a:gd name="connsiteX69" fmla="*/ 381000 w 1247775"/>
                <a:gd name="connsiteY69" fmla="*/ 447675 h 2228850"/>
                <a:gd name="connsiteX70" fmla="*/ 390525 w 1247775"/>
                <a:gd name="connsiteY70" fmla="*/ 476250 h 2228850"/>
                <a:gd name="connsiteX71" fmla="*/ 409575 w 1247775"/>
                <a:gd name="connsiteY71" fmla="*/ 504825 h 2228850"/>
                <a:gd name="connsiteX72" fmla="*/ 438150 w 1247775"/>
                <a:gd name="connsiteY72" fmla="*/ 561975 h 2228850"/>
                <a:gd name="connsiteX73" fmla="*/ 466725 w 1247775"/>
                <a:gd name="connsiteY73" fmla="*/ 628650 h 2228850"/>
                <a:gd name="connsiteX74" fmla="*/ 514350 w 1247775"/>
                <a:gd name="connsiteY74" fmla="*/ 714375 h 2228850"/>
                <a:gd name="connsiteX75" fmla="*/ 523875 w 1247775"/>
                <a:gd name="connsiteY75" fmla="*/ 752475 h 2228850"/>
                <a:gd name="connsiteX76" fmla="*/ 552450 w 1247775"/>
                <a:gd name="connsiteY76" fmla="*/ 781050 h 2228850"/>
                <a:gd name="connsiteX77" fmla="*/ 571500 w 1247775"/>
                <a:gd name="connsiteY77" fmla="*/ 809625 h 2228850"/>
                <a:gd name="connsiteX78" fmla="*/ 600075 w 1247775"/>
                <a:gd name="connsiteY78" fmla="*/ 828675 h 2228850"/>
                <a:gd name="connsiteX79" fmla="*/ 628650 w 1247775"/>
                <a:gd name="connsiteY79" fmla="*/ 857250 h 2228850"/>
                <a:gd name="connsiteX80" fmla="*/ 666750 w 1247775"/>
                <a:gd name="connsiteY80" fmla="*/ 895350 h 2228850"/>
                <a:gd name="connsiteX81" fmla="*/ 704850 w 1247775"/>
                <a:gd name="connsiteY81" fmla="*/ 952500 h 2228850"/>
                <a:gd name="connsiteX82" fmla="*/ 790575 w 1247775"/>
                <a:gd name="connsiteY82" fmla="*/ 1019175 h 2228850"/>
                <a:gd name="connsiteX83" fmla="*/ 847725 w 1247775"/>
                <a:gd name="connsiteY83" fmla="*/ 1047750 h 2228850"/>
                <a:gd name="connsiteX84" fmla="*/ 866775 w 1247775"/>
                <a:gd name="connsiteY84" fmla="*/ 1076325 h 2228850"/>
                <a:gd name="connsiteX85" fmla="*/ 923925 w 1247775"/>
                <a:gd name="connsiteY85" fmla="*/ 1123950 h 2228850"/>
                <a:gd name="connsiteX86" fmla="*/ 962025 w 1247775"/>
                <a:gd name="connsiteY86" fmla="*/ 1181100 h 2228850"/>
                <a:gd name="connsiteX87" fmla="*/ 971550 w 1247775"/>
                <a:gd name="connsiteY87" fmla="*/ 1209675 h 2228850"/>
                <a:gd name="connsiteX88" fmla="*/ 1038225 w 1247775"/>
                <a:gd name="connsiteY88" fmla="*/ 1285875 h 2228850"/>
                <a:gd name="connsiteX89" fmla="*/ 1085850 w 1247775"/>
                <a:gd name="connsiteY89" fmla="*/ 1371600 h 2228850"/>
                <a:gd name="connsiteX90" fmla="*/ 1114425 w 1247775"/>
                <a:gd name="connsiteY90" fmla="*/ 1390650 h 2228850"/>
                <a:gd name="connsiteX91" fmla="*/ 1133475 w 1247775"/>
                <a:gd name="connsiteY91" fmla="*/ 1419225 h 2228850"/>
                <a:gd name="connsiteX92" fmla="*/ 1162050 w 1247775"/>
                <a:gd name="connsiteY92" fmla="*/ 1447800 h 2228850"/>
                <a:gd name="connsiteX93" fmla="*/ 1181100 w 1247775"/>
                <a:gd name="connsiteY93" fmla="*/ 1504950 h 2228850"/>
                <a:gd name="connsiteX94" fmla="*/ 1209675 w 1247775"/>
                <a:gd name="connsiteY94" fmla="*/ 1562100 h 2228850"/>
                <a:gd name="connsiteX95" fmla="*/ 1228725 w 1247775"/>
                <a:gd name="connsiteY95" fmla="*/ 1590675 h 2228850"/>
                <a:gd name="connsiteX96" fmla="*/ 1247775 w 1247775"/>
                <a:gd name="connsiteY96" fmla="*/ 1647825 h 2228850"/>
                <a:gd name="connsiteX97" fmla="*/ 1228725 w 1247775"/>
                <a:gd name="connsiteY97" fmla="*/ 1809750 h 2228850"/>
                <a:gd name="connsiteX98" fmla="*/ 1219200 w 1247775"/>
                <a:gd name="connsiteY98" fmla="*/ 1838325 h 2228850"/>
                <a:gd name="connsiteX99" fmla="*/ 1190625 w 1247775"/>
                <a:gd name="connsiteY99" fmla="*/ 1857375 h 2228850"/>
                <a:gd name="connsiteX100" fmla="*/ 1162050 w 1247775"/>
                <a:gd name="connsiteY100" fmla="*/ 1914525 h 2228850"/>
                <a:gd name="connsiteX101" fmla="*/ 1133475 w 1247775"/>
                <a:gd name="connsiteY101" fmla="*/ 1933575 h 2228850"/>
                <a:gd name="connsiteX102" fmla="*/ 1104900 w 1247775"/>
                <a:gd name="connsiteY102" fmla="*/ 1962150 h 2228850"/>
                <a:gd name="connsiteX103" fmla="*/ 1066800 w 1247775"/>
                <a:gd name="connsiteY103" fmla="*/ 2009775 h 2228850"/>
                <a:gd name="connsiteX104" fmla="*/ 990600 w 1247775"/>
                <a:gd name="connsiteY104" fmla="*/ 2057400 h 2228850"/>
                <a:gd name="connsiteX105" fmla="*/ 962025 w 1247775"/>
                <a:gd name="connsiteY105" fmla="*/ 2066925 h 2228850"/>
                <a:gd name="connsiteX106" fmla="*/ 933450 w 1247775"/>
                <a:gd name="connsiteY106" fmla="*/ 2076450 h 2228850"/>
                <a:gd name="connsiteX107" fmla="*/ 866775 w 1247775"/>
                <a:gd name="connsiteY107" fmla="*/ 2124075 h 2228850"/>
                <a:gd name="connsiteX108" fmla="*/ 838200 w 1247775"/>
                <a:gd name="connsiteY108" fmla="*/ 2143125 h 2228850"/>
                <a:gd name="connsiteX109" fmla="*/ 666750 w 1247775"/>
                <a:gd name="connsiteY109" fmla="*/ 2162175 h 2228850"/>
                <a:gd name="connsiteX110" fmla="*/ 457200 w 1247775"/>
                <a:gd name="connsiteY110" fmla="*/ 2143125 h 2228850"/>
                <a:gd name="connsiteX111" fmla="*/ 428625 w 1247775"/>
                <a:gd name="connsiteY111" fmla="*/ 2133600 h 2228850"/>
                <a:gd name="connsiteX112" fmla="*/ 304800 w 1247775"/>
                <a:gd name="connsiteY112" fmla="*/ 2114550 h 2228850"/>
                <a:gd name="connsiteX113" fmla="*/ 276225 w 1247775"/>
                <a:gd name="connsiteY113" fmla="*/ 2105025 h 2228850"/>
                <a:gd name="connsiteX114" fmla="*/ 200025 w 1247775"/>
                <a:gd name="connsiteY114" fmla="*/ 2124075 h 2228850"/>
                <a:gd name="connsiteX115" fmla="*/ 180975 w 1247775"/>
                <a:gd name="connsiteY115" fmla="*/ 2162175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247775" h="2228850">
                  <a:moveTo>
                    <a:pt x="171450" y="2228850"/>
                  </a:moveTo>
                  <a:cubicBezTo>
                    <a:pt x="177800" y="2212975"/>
                    <a:pt x="184497" y="2197234"/>
                    <a:pt x="190500" y="2181225"/>
                  </a:cubicBezTo>
                  <a:cubicBezTo>
                    <a:pt x="194025" y="2171824"/>
                    <a:pt x="195149" y="2161427"/>
                    <a:pt x="200025" y="2152650"/>
                  </a:cubicBezTo>
                  <a:cubicBezTo>
                    <a:pt x="211144" y="2132636"/>
                    <a:pt x="225425" y="2114550"/>
                    <a:pt x="238125" y="2095500"/>
                  </a:cubicBezTo>
                  <a:cubicBezTo>
                    <a:pt x="244475" y="2085975"/>
                    <a:pt x="246315" y="2070545"/>
                    <a:pt x="257175" y="2066925"/>
                  </a:cubicBezTo>
                  <a:lnTo>
                    <a:pt x="314325" y="2047875"/>
                  </a:lnTo>
                  <a:cubicBezTo>
                    <a:pt x="320675" y="2038350"/>
                    <a:pt x="323850" y="2025650"/>
                    <a:pt x="333375" y="2019300"/>
                  </a:cubicBezTo>
                  <a:cubicBezTo>
                    <a:pt x="344267" y="2012038"/>
                    <a:pt x="358888" y="2013371"/>
                    <a:pt x="371475" y="2009775"/>
                  </a:cubicBezTo>
                  <a:cubicBezTo>
                    <a:pt x="381129" y="2007017"/>
                    <a:pt x="390525" y="2003425"/>
                    <a:pt x="400050" y="2000250"/>
                  </a:cubicBezTo>
                  <a:cubicBezTo>
                    <a:pt x="409575" y="1990725"/>
                    <a:pt x="416850" y="1978217"/>
                    <a:pt x="428625" y="1971675"/>
                  </a:cubicBezTo>
                  <a:cubicBezTo>
                    <a:pt x="446178" y="1961923"/>
                    <a:pt x="469067" y="1963764"/>
                    <a:pt x="485775" y="1952625"/>
                  </a:cubicBezTo>
                  <a:cubicBezTo>
                    <a:pt x="495300" y="1946275"/>
                    <a:pt x="504111" y="1938695"/>
                    <a:pt x="514350" y="1933575"/>
                  </a:cubicBezTo>
                  <a:cubicBezTo>
                    <a:pt x="523330" y="1929085"/>
                    <a:pt x="534148" y="1928926"/>
                    <a:pt x="542925" y="1924050"/>
                  </a:cubicBezTo>
                  <a:cubicBezTo>
                    <a:pt x="562939" y="1912931"/>
                    <a:pt x="578355" y="1893190"/>
                    <a:pt x="600075" y="1885950"/>
                  </a:cubicBezTo>
                  <a:lnTo>
                    <a:pt x="657225" y="1866900"/>
                  </a:lnTo>
                  <a:lnTo>
                    <a:pt x="685800" y="1857375"/>
                  </a:lnTo>
                  <a:cubicBezTo>
                    <a:pt x="775484" y="1767691"/>
                    <a:pt x="631667" y="1902989"/>
                    <a:pt x="771525" y="1809750"/>
                  </a:cubicBezTo>
                  <a:lnTo>
                    <a:pt x="828675" y="1771650"/>
                  </a:lnTo>
                  <a:cubicBezTo>
                    <a:pt x="838200" y="1765300"/>
                    <a:pt x="846390" y="1756220"/>
                    <a:pt x="857250" y="1752600"/>
                  </a:cubicBezTo>
                  <a:lnTo>
                    <a:pt x="885825" y="1743075"/>
                  </a:lnTo>
                  <a:cubicBezTo>
                    <a:pt x="898525" y="1724025"/>
                    <a:pt x="916685" y="1707645"/>
                    <a:pt x="923925" y="1685925"/>
                  </a:cubicBezTo>
                  <a:lnTo>
                    <a:pt x="942975" y="1628775"/>
                  </a:lnTo>
                  <a:cubicBezTo>
                    <a:pt x="939800" y="1612900"/>
                    <a:pt x="936346" y="1597078"/>
                    <a:pt x="933450" y="1581150"/>
                  </a:cubicBezTo>
                  <a:cubicBezTo>
                    <a:pt x="929995" y="1562149"/>
                    <a:pt x="928115" y="1542853"/>
                    <a:pt x="923925" y="1524000"/>
                  </a:cubicBezTo>
                  <a:cubicBezTo>
                    <a:pt x="921747" y="1514199"/>
                    <a:pt x="917575" y="1504950"/>
                    <a:pt x="914400" y="1495425"/>
                  </a:cubicBezTo>
                  <a:cubicBezTo>
                    <a:pt x="911225" y="1470025"/>
                    <a:pt x="908495" y="1444565"/>
                    <a:pt x="904875" y="1419225"/>
                  </a:cubicBezTo>
                  <a:cubicBezTo>
                    <a:pt x="901948" y="1398739"/>
                    <a:pt x="897169" y="1356188"/>
                    <a:pt x="885825" y="1333500"/>
                  </a:cubicBezTo>
                  <a:cubicBezTo>
                    <a:pt x="880705" y="1323261"/>
                    <a:pt x="874870" y="1313020"/>
                    <a:pt x="866775" y="1304925"/>
                  </a:cubicBezTo>
                  <a:cubicBezTo>
                    <a:pt x="858680" y="1296830"/>
                    <a:pt x="847725" y="1292225"/>
                    <a:pt x="838200" y="1285875"/>
                  </a:cubicBezTo>
                  <a:cubicBezTo>
                    <a:pt x="825500" y="1266825"/>
                    <a:pt x="810339" y="1249203"/>
                    <a:pt x="800100" y="1228725"/>
                  </a:cubicBezTo>
                  <a:cubicBezTo>
                    <a:pt x="793750" y="1216025"/>
                    <a:pt x="790140" y="1201533"/>
                    <a:pt x="781050" y="1190625"/>
                  </a:cubicBezTo>
                  <a:cubicBezTo>
                    <a:pt x="773721" y="1181831"/>
                    <a:pt x="761269" y="1178904"/>
                    <a:pt x="752475" y="1171575"/>
                  </a:cubicBezTo>
                  <a:cubicBezTo>
                    <a:pt x="742127" y="1162951"/>
                    <a:pt x="735108" y="1150472"/>
                    <a:pt x="723900" y="1143000"/>
                  </a:cubicBezTo>
                  <a:cubicBezTo>
                    <a:pt x="715546" y="1137431"/>
                    <a:pt x="704102" y="1138351"/>
                    <a:pt x="695325" y="1133475"/>
                  </a:cubicBezTo>
                  <a:cubicBezTo>
                    <a:pt x="675311" y="1122356"/>
                    <a:pt x="657225" y="1108075"/>
                    <a:pt x="638175" y="1095375"/>
                  </a:cubicBezTo>
                  <a:cubicBezTo>
                    <a:pt x="628650" y="1089025"/>
                    <a:pt x="620460" y="1079945"/>
                    <a:pt x="609600" y="1076325"/>
                  </a:cubicBezTo>
                  <a:lnTo>
                    <a:pt x="581025" y="1066800"/>
                  </a:lnTo>
                  <a:cubicBezTo>
                    <a:pt x="561975" y="1038225"/>
                    <a:pt x="565150" y="1035050"/>
                    <a:pt x="533400" y="1019175"/>
                  </a:cubicBezTo>
                  <a:cubicBezTo>
                    <a:pt x="524420" y="1014685"/>
                    <a:pt x="513602" y="1014526"/>
                    <a:pt x="504825" y="1009650"/>
                  </a:cubicBezTo>
                  <a:cubicBezTo>
                    <a:pt x="484811" y="998531"/>
                    <a:pt x="447675" y="971550"/>
                    <a:pt x="447675" y="971550"/>
                  </a:cubicBezTo>
                  <a:cubicBezTo>
                    <a:pt x="441325" y="962025"/>
                    <a:pt x="437564" y="950126"/>
                    <a:pt x="428625" y="942975"/>
                  </a:cubicBezTo>
                  <a:cubicBezTo>
                    <a:pt x="420785" y="936703"/>
                    <a:pt x="409030" y="937940"/>
                    <a:pt x="400050" y="933450"/>
                  </a:cubicBezTo>
                  <a:cubicBezTo>
                    <a:pt x="389811" y="928330"/>
                    <a:pt x="381000" y="920750"/>
                    <a:pt x="371475" y="914400"/>
                  </a:cubicBezTo>
                  <a:cubicBezTo>
                    <a:pt x="336276" y="861602"/>
                    <a:pt x="372564" y="903363"/>
                    <a:pt x="323850" y="876300"/>
                  </a:cubicBezTo>
                  <a:cubicBezTo>
                    <a:pt x="303836" y="865181"/>
                    <a:pt x="266700" y="838200"/>
                    <a:pt x="266700" y="838200"/>
                  </a:cubicBezTo>
                  <a:cubicBezTo>
                    <a:pt x="263525" y="828675"/>
                    <a:pt x="261665" y="818605"/>
                    <a:pt x="257175" y="809625"/>
                  </a:cubicBezTo>
                  <a:cubicBezTo>
                    <a:pt x="252055" y="799386"/>
                    <a:pt x="242634" y="791572"/>
                    <a:pt x="238125" y="781050"/>
                  </a:cubicBezTo>
                  <a:cubicBezTo>
                    <a:pt x="232968" y="769018"/>
                    <a:pt x="232362" y="755489"/>
                    <a:pt x="228600" y="742950"/>
                  </a:cubicBezTo>
                  <a:cubicBezTo>
                    <a:pt x="191740" y="620082"/>
                    <a:pt x="228778" y="733782"/>
                    <a:pt x="190500" y="657225"/>
                  </a:cubicBezTo>
                  <a:cubicBezTo>
                    <a:pt x="175006" y="626237"/>
                    <a:pt x="189222" y="627372"/>
                    <a:pt x="161925" y="600075"/>
                  </a:cubicBezTo>
                  <a:cubicBezTo>
                    <a:pt x="153830" y="591980"/>
                    <a:pt x="142875" y="587375"/>
                    <a:pt x="133350" y="581025"/>
                  </a:cubicBezTo>
                  <a:cubicBezTo>
                    <a:pt x="107060" y="502155"/>
                    <a:pt x="125439" y="540583"/>
                    <a:pt x="76200" y="466725"/>
                  </a:cubicBezTo>
                  <a:lnTo>
                    <a:pt x="57150" y="438150"/>
                  </a:lnTo>
                  <a:cubicBezTo>
                    <a:pt x="36855" y="275787"/>
                    <a:pt x="54289" y="334318"/>
                    <a:pt x="28575" y="257175"/>
                  </a:cubicBezTo>
                  <a:cubicBezTo>
                    <a:pt x="25400" y="234950"/>
                    <a:pt x="23066" y="212589"/>
                    <a:pt x="19050" y="190500"/>
                  </a:cubicBezTo>
                  <a:cubicBezTo>
                    <a:pt x="16708" y="177620"/>
                    <a:pt x="12365" y="165179"/>
                    <a:pt x="9525" y="152400"/>
                  </a:cubicBezTo>
                  <a:cubicBezTo>
                    <a:pt x="6013" y="136596"/>
                    <a:pt x="3175" y="120650"/>
                    <a:pt x="0" y="104775"/>
                  </a:cubicBezTo>
                  <a:cubicBezTo>
                    <a:pt x="3175" y="82550"/>
                    <a:pt x="-4258" y="55821"/>
                    <a:pt x="9525" y="38100"/>
                  </a:cubicBezTo>
                  <a:lnTo>
                    <a:pt x="95250" y="9525"/>
                  </a:lnTo>
                  <a:lnTo>
                    <a:pt x="123825" y="0"/>
                  </a:lnTo>
                  <a:cubicBezTo>
                    <a:pt x="176623" y="35199"/>
                    <a:pt x="134862" y="-1089"/>
                    <a:pt x="161925" y="47625"/>
                  </a:cubicBezTo>
                  <a:lnTo>
                    <a:pt x="219075" y="133350"/>
                  </a:lnTo>
                  <a:lnTo>
                    <a:pt x="257175" y="190500"/>
                  </a:lnTo>
                  <a:cubicBezTo>
                    <a:pt x="263525" y="200025"/>
                    <a:pt x="272605" y="208215"/>
                    <a:pt x="276225" y="219075"/>
                  </a:cubicBezTo>
                  <a:lnTo>
                    <a:pt x="295275" y="276225"/>
                  </a:lnTo>
                  <a:cubicBezTo>
                    <a:pt x="298450" y="285750"/>
                    <a:pt x="299231" y="296446"/>
                    <a:pt x="304800" y="304800"/>
                  </a:cubicBezTo>
                  <a:cubicBezTo>
                    <a:pt x="359395" y="386692"/>
                    <a:pt x="293940" y="283080"/>
                    <a:pt x="333375" y="361950"/>
                  </a:cubicBezTo>
                  <a:cubicBezTo>
                    <a:pt x="338495" y="372189"/>
                    <a:pt x="347305" y="380286"/>
                    <a:pt x="352425" y="390525"/>
                  </a:cubicBezTo>
                  <a:cubicBezTo>
                    <a:pt x="356915" y="399505"/>
                    <a:pt x="357460" y="410120"/>
                    <a:pt x="361950" y="419100"/>
                  </a:cubicBezTo>
                  <a:cubicBezTo>
                    <a:pt x="367070" y="429339"/>
                    <a:pt x="375880" y="437436"/>
                    <a:pt x="381000" y="447675"/>
                  </a:cubicBezTo>
                  <a:cubicBezTo>
                    <a:pt x="385490" y="456655"/>
                    <a:pt x="386035" y="467270"/>
                    <a:pt x="390525" y="476250"/>
                  </a:cubicBezTo>
                  <a:cubicBezTo>
                    <a:pt x="395645" y="486489"/>
                    <a:pt x="404455" y="494586"/>
                    <a:pt x="409575" y="504825"/>
                  </a:cubicBezTo>
                  <a:cubicBezTo>
                    <a:pt x="449010" y="583695"/>
                    <a:pt x="383555" y="480083"/>
                    <a:pt x="438150" y="561975"/>
                  </a:cubicBezTo>
                  <a:cubicBezTo>
                    <a:pt x="463346" y="662761"/>
                    <a:pt x="429137" y="544077"/>
                    <a:pt x="466725" y="628650"/>
                  </a:cubicBezTo>
                  <a:cubicBezTo>
                    <a:pt x="504021" y="712565"/>
                    <a:pt x="462194" y="662219"/>
                    <a:pt x="514350" y="714375"/>
                  </a:cubicBezTo>
                  <a:cubicBezTo>
                    <a:pt x="517525" y="727075"/>
                    <a:pt x="517380" y="741109"/>
                    <a:pt x="523875" y="752475"/>
                  </a:cubicBezTo>
                  <a:cubicBezTo>
                    <a:pt x="530558" y="764171"/>
                    <a:pt x="543826" y="770702"/>
                    <a:pt x="552450" y="781050"/>
                  </a:cubicBezTo>
                  <a:cubicBezTo>
                    <a:pt x="559779" y="789844"/>
                    <a:pt x="563405" y="801530"/>
                    <a:pt x="571500" y="809625"/>
                  </a:cubicBezTo>
                  <a:cubicBezTo>
                    <a:pt x="579595" y="817720"/>
                    <a:pt x="591281" y="821346"/>
                    <a:pt x="600075" y="828675"/>
                  </a:cubicBezTo>
                  <a:cubicBezTo>
                    <a:pt x="610423" y="837299"/>
                    <a:pt x="619125" y="847725"/>
                    <a:pt x="628650" y="857250"/>
                  </a:cubicBezTo>
                  <a:cubicBezTo>
                    <a:pt x="654050" y="933450"/>
                    <a:pt x="615950" y="844550"/>
                    <a:pt x="666750" y="895350"/>
                  </a:cubicBezTo>
                  <a:cubicBezTo>
                    <a:pt x="682939" y="911539"/>
                    <a:pt x="688661" y="936311"/>
                    <a:pt x="704850" y="952500"/>
                  </a:cubicBezTo>
                  <a:cubicBezTo>
                    <a:pt x="749614" y="997264"/>
                    <a:pt x="722217" y="973603"/>
                    <a:pt x="790575" y="1019175"/>
                  </a:cubicBezTo>
                  <a:cubicBezTo>
                    <a:pt x="827504" y="1043794"/>
                    <a:pt x="808290" y="1034605"/>
                    <a:pt x="847725" y="1047750"/>
                  </a:cubicBezTo>
                  <a:cubicBezTo>
                    <a:pt x="854075" y="1057275"/>
                    <a:pt x="859446" y="1067531"/>
                    <a:pt x="866775" y="1076325"/>
                  </a:cubicBezTo>
                  <a:cubicBezTo>
                    <a:pt x="889694" y="1103827"/>
                    <a:pt x="895828" y="1105219"/>
                    <a:pt x="923925" y="1123950"/>
                  </a:cubicBezTo>
                  <a:cubicBezTo>
                    <a:pt x="946573" y="1191894"/>
                    <a:pt x="914459" y="1109751"/>
                    <a:pt x="962025" y="1181100"/>
                  </a:cubicBezTo>
                  <a:cubicBezTo>
                    <a:pt x="967594" y="1189454"/>
                    <a:pt x="966674" y="1200898"/>
                    <a:pt x="971550" y="1209675"/>
                  </a:cubicBezTo>
                  <a:cubicBezTo>
                    <a:pt x="1004234" y="1268506"/>
                    <a:pt x="996483" y="1258047"/>
                    <a:pt x="1038225" y="1285875"/>
                  </a:cubicBezTo>
                  <a:cubicBezTo>
                    <a:pt x="1048151" y="1315652"/>
                    <a:pt x="1057777" y="1352885"/>
                    <a:pt x="1085850" y="1371600"/>
                  </a:cubicBezTo>
                  <a:lnTo>
                    <a:pt x="1114425" y="1390650"/>
                  </a:lnTo>
                  <a:cubicBezTo>
                    <a:pt x="1120775" y="1400175"/>
                    <a:pt x="1126146" y="1410431"/>
                    <a:pt x="1133475" y="1419225"/>
                  </a:cubicBezTo>
                  <a:cubicBezTo>
                    <a:pt x="1142099" y="1429573"/>
                    <a:pt x="1155508" y="1436025"/>
                    <a:pt x="1162050" y="1447800"/>
                  </a:cubicBezTo>
                  <a:cubicBezTo>
                    <a:pt x="1171802" y="1465353"/>
                    <a:pt x="1169961" y="1488242"/>
                    <a:pt x="1181100" y="1504950"/>
                  </a:cubicBezTo>
                  <a:cubicBezTo>
                    <a:pt x="1235695" y="1586842"/>
                    <a:pt x="1170240" y="1483230"/>
                    <a:pt x="1209675" y="1562100"/>
                  </a:cubicBezTo>
                  <a:cubicBezTo>
                    <a:pt x="1214795" y="1572339"/>
                    <a:pt x="1224076" y="1580214"/>
                    <a:pt x="1228725" y="1590675"/>
                  </a:cubicBezTo>
                  <a:cubicBezTo>
                    <a:pt x="1236880" y="1609025"/>
                    <a:pt x="1247775" y="1647825"/>
                    <a:pt x="1247775" y="1647825"/>
                  </a:cubicBezTo>
                  <a:cubicBezTo>
                    <a:pt x="1240502" y="1742370"/>
                    <a:pt x="1247260" y="1744876"/>
                    <a:pt x="1228725" y="1809750"/>
                  </a:cubicBezTo>
                  <a:cubicBezTo>
                    <a:pt x="1225967" y="1819404"/>
                    <a:pt x="1225472" y="1830485"/>
                    <a:pt x="1219200" y="1838325"/>
                  </a:cubicBezTo>
                  <a:cubicBezTo>
                    <a:pt x="1212049" y="1847264"/>
                    <a:pt x="1200150" y="1851025"/>
                    <a:pt x="1190625" y="1857375"/>
                  </a:cubicBezTo>
                  <a:cubicBezTo>
                    <a:pt x="1182878" y="1880616"/>
                    <a:pt x="1180514" y="1896061"/>
                    <a:pt x="1162050" y="1914525"/>
                  </a:cubicBezTo>
                  <a:cubicBezTo>
                    <a:pt x="1153955" y="1922620"/>
                    <a:pt x="1142269" y="1926246"/>
                    <a:pt x="1133475" y="1933575"/>
                  </a:cubicBezTo>
                  <a:cubicBezTo>
                    <a:pt x="1123127" y="1942199"/>
                    <a:pt x="1114425" y="1952625"/>
                    <a:pt x="1104900" y="1962150"/>
                  </a:cubicBezTo>
                  <a:cubicBezTo>
                    <a:pt x="1086357" y="2017780"/>
                    <a:pt x="1109884" y="1966691"/>
                    <a:pt x="1066800" y="2009775"/>
                  </a:cubicBezTo>
                  <a:cubicBezTo>
                    <a:pt x="1013970" y="2062605"/>
                    <a:pt x="1098326" y="2021491"/>
                    <a:pt x="990600" y="2057400"/>
                  </a:cubicBezTo>
                  <a:lnTo>
                    <a:pt x="962025" y="2066925"/>
                  </a:lnTo>
                  <a:lnTo>
                    <a:pt x="933450" y="2076450"/>
                  </a:lnTo>
                  <a:cubicBezTo>
                    <a:pt x="912812" y="2138363"/>
                    <a:pt x="942975" y="2073275"/>
                    <a:pt x="866775" y="2124075"/>
                  </a:cubicBezTo>
                  <a:cubicBezTo>
                    <a:pt x="857250" y="2130425"/>
                    <a:pt x="848722" y="2138616"/>
                    <a:pt x="838200" y="2143125"/>
                  </a:cubicBezTo>
                  <a:cubicBezTo>
                    <a:pt x="797534" y="2160553"/>
                    <a:pt x="674723" y="2161605"/>
                    <a:pt x="666750" y="2162175"/>
                  </a:cubicBezTo>
                  <a:cubicBezTo>
                    <a:pt x="627342" y="2159144"/>
                    <a:pt x="505531" y="2151180"/>
                    <a:pt x="457200" y="2143125"/>
                  </a:cubicBezTo>
                  <a:cubicBezTo>
                    <a:pt x="447296" y="2141474"/>
                    <a:pt x="438426" y="2135778"/>
                    <a:pt x="428625" y="2133600"/>
                  </a:cubicBezTo>
                  <a:cubicBezTo>
                    <a:pt x="404836" y="2128314"/>
                    <a:pt x="326069" y="2117588"/>
                    <a:pt x="304800" y="2114550"/>
                  </a:cubicBezTo>
                  <a:cubicBezTo>
                    <a:pt x="295275" y="2111375"/>
                    <a:pt x="286265" y="2105025"/>
                    <a:pt x="276225" y="2105025"/>
                  </a:cubicBezTo>
                  <a:cubicBezTo>
                    <a:pt x="253237" y="2105025"/>
                    <a:pt x="222574" y="2116559"/>
                    <a:pt x="200025" y="2124075"/>
                  </a:cubicBezTo>
                  <a:cubicBezTo>
                    <a:pt x="189080" y="2156910"/>
                    <a:pt x="197600" y="2145550"/>
                    <a:pt x="180975" y="2162175"/>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11439663" y="2768829"/>
              <a:ext cx="609462" cy="307777"/>
            </a:xfrm>
            <a:prstGeom prst="rect">
              <a:avLst/>
            </a:prstGeom>
            <a:solidFill>
              <a:schemeClr val="bg1"/>
            </a:solidFill>
            <a:ln w="28575">
              <a:solidFill>
                <a:srgbClr val="00B050"/>
              </a:solidFill>
            </a:ln>
          </p:spPr>
          <p:txBody>
            <a:bodyPr wrap="none" rtlCol="0">
              <a:spAutoFit/>
            </a:bodyPr>
            <a:lstStyle/>
            <a:p>
              <a:r>
                <a:rPr lang="en-US" sz="1400" b="1" i="1" dirty="0">
                  <a:solidFill>
                    <a:srgbClr val="00B050"/>
                  </a:solidFill>
                </a:rPr>
                <a:t>Day 9</a:t>
              </a:r>
            </a:p>
          </p:txBody>
        </p:sp>
        <p:sp>
          <p:nvSpPr>
            <p:cNvPr id="37" name="Freeform 36"/>
            <p:cNvSpPr/>
            <p:nvPr/>
          </p:nvSpPr>
          <p:spPr>
            <a:xfrm>
              <a:off x="10020300" y="1466850"/>
              <a:ext cx="1000125" cy="4410075"/>
            </a:xfrm>
            <a:custGeom>
              <a:avLst/>
              <a:gdLst>
                <a:gd name="connsiteX0" fmla="*/ 923925 w 1000125"/>
                <a:gd name="connsiteY0" fmla="*/ 1847850 h 4410075"/>
                <a:gd name="connsiteX1" fmla="*/ 876300 w 1000125"/>
                <a:gd name="connsiteY1" fmla="*/ 1828800 h 4410075"/>
                <a:gd name="connsiteX2" fmla="*/ 866775 w 1000125"/>
                <a:gd name="connsiteY2" fmla="*/ 1800225 h 4410075"/>
                <a:gd name="connsiteX3" fmla="*/ 847725 w 1000125"/>
                <a:gd name="connsiteY3" fmla="*/ 1771650 h 4410075"/>
                <a:gd name="connsiteX4" fmla="*/ 819150 w 1000125"/>
                <a:gd name="connsiteY4" fmla="*/ 1704975 h 4410075"/>
                <a:gd name="connsiteX5" fmla="*/ 800100 w 1000125"/>
                <a:gd name="connsiteY5" fmla="*/ 1647825 h 4410075"/>
                <a:gd name="connsiteX6" fmla="*/ 790575 w 1000125"/>
                <a:gd name="connsiteY6" fmla="*/ 1619250 h 4410075"/>
                <a:gd name="connsiteX7" fmla="*/ 781050 w 1000125"/>
                <a:gd name="connsiteY7" fmla="*/ 1581150 h 4410075"/>
                <a:gd name="connsiteX8" fmla="*/ 752475 w 1000125"/>
                <a:gd name="connsiteY8" fmla="*/ 1524000 h 4410075"/>
                <a:gd name="connsiteX9" fmla="*/ 723900 w 1000125"/>
                <a:gd name="connsiteY9" fmla="*/ 1504950 h 4410075"/>
                <a:gd name="connsiteX10" fmla="*/ 685800 w 1000125"/>
                <a:gd name="connsiteY10" fmla="*/ 1447800 h 4410075"/>
                <a:gd name="connsiteX11" fmla="*/ 666750 w 1000125"/>
                <a:gd name="connsiteY11" fmla="*/ 1390650 h 4410075"/>
                <a:gd name="connsiteX12" fmla="*/ 638175 w 1000125"/>
                <a:gd name="connsiteY12" fmla="*/ 1333500 h 4410075"/>
                <a:gd name="connsiteX13" fmla="*/ 619125 w 1000125"/>
                <a:gd name="connsiteY13" fmla="*/ 1304925 h 4410075"/>
                <a:gd name="connsiteX14" fmla="*/ 600075 w 1000125"/>
                <a:gd name="connsiteY14" fmla="*/ 1247775 h 4410075"/>
                <a:gd name="connsiteX15" fmla="*/ 581025 w 1000125"/>
                <a:gd name="connsiteY15" fmla="*/ 1190625 h 4410075"/>
                <a:gd name="connsiteX16" fmla="*/ 571500 w 1000125"/>
                <a:gd name="connsiteY16" fmla="*/ 1162050 h 4410075"/>
                <a:gd name="connsiteX17" fmla="*/ 552450 w 1000125"/>
                <a:gd name="connsiteY17" fmla="*/ 1133475 h 4410075"/>
                <a:gd name="connsiteX18" fmla="*/ 523875 w 1000125"/>
                <a:gd name="connsiteY18" fmla="*/ 1038225 h 4410075"/>
                <a:gd name="connsiteX19" fmla="*/ 466725 w 1000125"/>
                <a:gd name="connsiteY19" fmla="*/ 952500 h 4410075"/>
                <a:gd name="connsiteX20" fmla="*/ 447675 w 1000125"/>
                <a:gd name="connsiteY20" fmla="*/ 923925 h 4410075"/>
                <a:gd name="connsiteX21" fmla="*/ 419100 w 1000125"/>
                <a:gd name="connsiteY21" fmla="*/ 838200 h 4410075"/>
                <a:gd name="connsiteX22" fmla="*/ 409575 w 1000125"/>
                <a:gd name="connsiteY22" fmla="*/ 809625 h 4410075"/>
                <a:gd name="connsiteX23" fmla="*/ 400050 w 1000125"/>
                <a:gd name="connsiteY23" fmla="*/ 781050 h 4410075"/>
                <a:gd name="connsiteX24" fmla="*/ 390525 w 1000125"/>
                <a:gd name="connsiteY24" fmla="*/ 733425 h 4410075"/>
                <a:gd name="connsiteX25" fmla="*/ 381000 w 1000125"/>
                <a:gd name="connsiteY25" fmla="*/ 704850 h 4410075"/>
                <a:gd name="connsiteX26" fmla="*/ 371475 w 1000125"/>
                <a:gd name="connsiteY26" fmla="*/ 666750 h 4410075"/>
                <a:gd name="connsiteX27" fmla="*/ 361950 w 1000125"/>
                <a:gd name="connsiteY27" fmla="*/ 581025 h 4410075"/>
                <a:gd name="connsiteX28" fmla="*/ 342900 w 1000125"/>
                <a:gd name="connsiteY28" fmla="*/ 400050 h 4410075"/>
                <a:gd name="connsiteX29" fmla="*/ 323850 w 1000125"/>
                <a:gd name="connsiteY29" fmla="*/ 371475 h 4410075"/>
                <a:gd name="connsiteX30" fmla="*/ 304800 w 1000125"/>
                <a:gd name="connsiteY30" fmla="*/ 314325 h 4410075"/>
                <a:gd name="connsiteX31" fmla="*/ 295275 w 1000125"/>
                <a:gd name="connsiteY31" fmla="*/ 285750 h 4410075"/>
                <a:gd name="connsiteX32" fmla="*/ 266700 w 1000125"/>
                <a:gd name="connsiteY32" fmla="*/ 257175 h 4410075"/>
                <a:gd name="connsiteX33" fmla="*/ 247650 w 1000125"/>
                <a:gd name="connsiteY33" fmla="*/ 190500 h 4410075"/>
                <a:gd name="connsiteX34" fmla="*/ 219075 w 1000125"/>
                <a:gd name="connsiteY34" fmla="*/ 180975 h 4410075"/>
                <a:gd name="connsiteX35" fmla="*/ 190500 w 1000125"/>
                <a:gd name="connsiteY35" fmla="*/ 123825 h 4410075"/>
                <a:gd name="connsiteX36" fmla="*/ 161925 w 1000125"/>
                <a:gd name="connsiteY36" fmla="*/ 104775 h 4410075"/>
                <a:gd name="connsiteX37" fmla="*/ 142875 w 1000125"/>
                <a:gd name="connsiteY37" fmla="*/ 76200 h 4410075"/>
                <a:gd name="connsiteX38" fmla="*/ 133350 w 1000125"/>
                <a:gd name="connsiteY38" fmla="*/ 47625 h 4410075"/>
                <a:gd name="connsiteX39" fmla="*/ 47625 w 1000125"/>
                <a:gd name="connsiteY39" fmla="*/ 0 h 4410075"/>
                <a:gd name="connsiteX40" fmla="*/ 19050 w 1000125"/>
                <a:gd name="connsiteY40" fmla="*/ 9525 h 4410075"/>
                <a:gd name="connsiteX41" fmla="*/ 0 w 1000125"/>
                <a:gd name="connsiteY41" fmla="*/ 66675 h 4410075"/>
                <a:gd name="connsiteX42" fmla="*/ 9525 w 1000125"/>
                <a:gd name="connsiteY42" fmla="*/ 257175 h 4410075"/>
                <a:gd name="connsiteX43" fmla="*/ 19050 w 1000125"/>
                <a:gd name="connsiteY43" fmla="*/ 285750 h 4410075"/>
                <a:gd name="connsiteX44" fmla="*/ 38100 w 1000125"/>
                <a:gd name="connsiteY44" fmla="*/ 361950 h 4410075"/>
                <a:gd name="connsiteX45" fmla="*/ 47625 w 1000125"/>
                <a:gd name="connsiteY45" fmla="*/ 419100 h 4410075"/>
                <a:gd name="connsiteX46" fmla="*/ 66675 w 1000125"/>
                <a:gd name="connsiteY46" fmla="*/ 523875 h 4410075"/>
                <a:gd name="connsiteX47" fmla="*/ 76200 w 1000125"/>
                <a:gd name="connsiteY47" fmla="*/ 628650 h 4410075"/>
                <a:gd name="connsiteX48" fmla="*/ 104775 w 1000125"/>
                <a:gd name="connsiteY48" fmla="*/ 714375 h 4410075"/>
                <a:gd name="connsiteX49" fmla="*/ 114300 w 1000125"/>
                <a:gd name="connsiteY49" fmla="*/ 742950 h 4410075"/>
                <a:gd name="connsiteX50" fmla="*/ 123825 w 1000125"/>
                <a:gd name="connsiteY50" fmla="*/ 771525 h 4410075"/>
                <a:gd name="connsiteX51" fmla="*/ 133350 w 1000125"/>
                <a:gd name="connsiteY51" fmla="*/ 809625 h 4410075"/>
                <a:gd name="connsiteX52" fmla="*/ 152400 w 1000125"/>
                <a:gd name="connsiteY52" fmla="*/ 838200 h 4410075"/>
                <a:gd name="connsiteX53" fmla="*/ 180975 w 1000125"/>
                <a:gd name="connsiteY53" fmla="*/ 942975 h 4410075"/>
                <a:gd name="connsiteX54" fmla="*/ 190500 w 1000125"/>
                <a:gd name="connsiteY54" fmla="*/ 971550 h 4410075"/>
                <a:gd name="connsiteX55" fmla="*/ 209550 w 1000125"/>
                <a:gd name="connsiteY55" fmla="*/ 1009650 h 4410075"/>
                <a:gd name="connsiteX56" fmla="*/ 219075 w 1000125"/>
                <a:gd name="connsiteY56" fmla="*/ 1047750 h 4410075"/>
                <a:gd name="connsiteX57" fmla="*/ 257175 w 1000125"/>
                <a:gd name="connsiteY57" fmla="*/ 1104900 h 4410075"/>
                <a:gd name="connsiteX58" fmla="*/ 304800 w 1000125"/>
                <a:gd name="connsiteY58" fmla="*/ 1190625 h 4410075"/>
                <a:gd name="connsiteX59" fmla="*/ 323850 w 1000125"/>
                <a:gd name="connsiteY59" fmla="*/ 1219200 h 4410075"/>
                <a:gd name="connsiteX60" fmla="*/ 333375 w 1000125"/>
                <a:gd name="connsiteY60" fmla="*/ 1247775 h 4410075"/>
                <a:gd name="connsiteX61" fmla="*/ 361950 w 1000125"/>
                <a:gd name="connsiteY61" fmla="*/ 1257300 h 4410075"/>
                <a:gd name="connsiteX62" fmla="*/ 371475 w 1000125"/>
                <a:gd name="connsiteY62" fmla="*/ 1295400 h 4410075"/>
                <a:gd name="connsiteX63" fmla="*/ 419100 w 1000125"/>
                <a:gd name="connsiteY63" fmla="*/ 1352550 h 4410075"/>
                <a:gd name="connsiteX64" fmla="*/ 447675 w 1000125"/>
                <a:gd name="connsiteY64" fmla="*/ 1371600 h 4410075"/>
                <a:gd name="connsiteX65" fmla="*/ 495300 w 1000125"/>
                <a:gd name="connsiteY65" fmla="*/ 1457325 h 4410075"/>
                <a:gd name="connsiteX66" fmla="*/ 514350 w 1000125"/>
                <a:gd name="connsiteY66" fmla="*/ 1485900 h 4410075"/>
                <a:gd name="connsiteX67" fmla="*/ 523875 w 1000125"/>
                <a:gd name="connsiteY67" fmla="*/ 1514475 h 4410075"/>
                <a:gd name="connsiteX68" fmla="*/ 552450 w 1000125"/>
                <a:gd name="connsiteY68" fmla="*/ 1533525 h 4410075"/>
                <a:gd name="connsiteX69" fmla="*/ 571500 w 1000125"/>
                <a:gd name="connsiteY69" fmla="*/ 1562100 h 4410075"/>
                <a:gd name="connsiteX70" fmla="*/ 657225 w 1000125"/>
                <a:gd name="connsiteY70" fmla="*/ 1628775 h 4410075"/>
                <a:gd name="connsiteX71" fmla="*/ 685800 w 1000125"/>
                <a:gd name="connsiteY71" fmla="*/ 1647825 h 4410075"/>
                <a:gd name="connsiteX72" fmla="*/ 723900 w 1000125"/>
                <a:gd name="connsiteY72" fmla="*/ 1685925 h 4410075"/>
                <a:gd name="connsiteX73" fmla="*/ 771525 w 1000125"/>
                <a:gd name="connsiteY73" fmla="*/ 1724025 h 4410075"/>
                <a:gd name="connsiteX74" fmla="*/ 790575 w 1000125"/>
                <a:gd name="connsiteY74" fmla="*/ 1752600 h 4410075"/>
                <a:gd name="connsiteX75" fmla="*/ 847725 w 1000125"/>
                <a:gd name="connsiteY75" fmla="*/ 1790700 h 4410075"/>
                <a:gd name="connsiteX76" fmla="*/ 876300 w 1000125"/>
                <a:gd name="connsiteY76" fmla="*/ 1809750 h 4410075"/>
                <a:gd name="connsiteX77" fmla="*/ 904875 w 1000125"/>
                <a:gd name="connsiteY77" fmla="*/ 1838325 h 4410075"/>
                <a:gd name="connsiteX78" fmla="*/ 942975 w 1000125"/>
                <a:gd name="connsiteY78" fmla="*/ 1895475 h 4410075"/>
                <a:gd name="connsiteX79" fmla="*/ 962025 w 1000125"/>
                <a:gd name="connsiteY79" fmla="*/ 1924050 h 4410075"/>
                <a:gd name="connsiteX80" fmla="*/ 971550 w 1000125"/>
                <a:gd name="connsiteY80" fmla="*/ 1952625 h 4410075"/>
                <a:gd name="connsiteX81" fmla="*/ 1000125 w 1000125"/>
                <a:gd name="connsiteY81" fmla="*/ 1971675 h 4410075"/>
                <a:gd name="connsiteX82" fmla="*/ 981075 w 1000125"/>
                <a:gd name="connsiteY82" fmla="*/ 2057400 h 4410075"/>
                <a:gd name="connsiteX83" fmla="*/ 952500 w 1000125"/>
                <a:gd name="connsiteY83" fmla="*/ 2076450 h 4410075"/>
                <a:gd name="connsiteX84" fmla="*/ 914400 w 1000125"/>
                <a:gd name="connsiteY84" fmla="*/ 2124075 h 4410075"/>
                <a:gd name="connsiteX85" fmla="*/ 904875 w 1000125"/>
                <a:gd name="connsiteY85" fmla="*/ 2152650 h 4410075"/>
                <a:gd name="connsiteX86" fmla="*/ 847725 w 1000125"/>
                <a:gd name="connsiteY86" fmla="*/ 2190750 h 4410075"/>
                <a:gd name="connsiteX87" fmla="*/ 819150 w 1000125"/>
                <a:gd name="connsiteY87" fmla="*/ 2209800 h 4410075"/>
                <a:gd name="connsiteX88" fmla="*/ 752475 w 1000125"/>
                <a:gd name="connsiteY88" fmla="*/ 2228850 h 4410075"/>
                <a:gd name="connsiteX89" fmla="*/ 723900 w 1000125"/>
                <a:gd name="connsiteY89" fmla="*/ 2257425 h 4410075"/>
                <a:gd name="connsiteX90" fmla="*/ 704850 w 1000125"/>
                <a:gd name="connsiteY90" fmla="*/ 2286000 h 4410075"/>
                <a:gd name="connsiteX91" fmla="*/ 676275 w 1000125"/>
                <a:gd name="connsiteY91" fmla="*/ 2295525 h 4410075"/>
                <a:gd name="connsiteX92" fmla="*/ 638175 w 1000125"/>
                <a:gd name="connsiteY92" fmla="*/ 2343150 h 4410075"/>
                <a:gd name="connsiteX93" fmla="*/ 628650 w 1000125"/>
                <a:gd name="connsiteY93" fmla="*/ 2371725 h 4410075"/>
                <a:gd name="connsiteX94" fmla="*/ 590550 w 1000125"/>
                <a:gd name="connsiteY94" fmla="*/ 2428875 h 4410075"/>
                <a:gd name="connsiteX95" fmla="*/ 581025 w 1000125"/>
                <a:gd name="connsiteY95" fmla="*/ 2466975 h 4410075"/>
                <a:gd name="connsiteX96" fmla="*/ 504825 w 1000125"/>
                <a:gd name="connsiteY96" fmla="*/ 2533650 h 4410075"/>
                <a:gd name="connsiteX97" fmla="*/ 476250 w 1000125"/>
                <a:gd name="connsiteY97" fmla="*/ 2552700 h 4410075"/>
                <a:gd name="connsiteX98" fmla="*/ 447675 w 1000125"/>
                <a:gd name="connsiteY98" fmla="*/ 2571750 h 4410075"/>
                <a:gd name="connsiteX99" fmla="*/ 409575 w 1000125"/>
                <a:gd name="connsiteY99" fmla="*/ 2619375 h 4410075"/>
                <a:gd name="connsiteX100" fmla="*/ 400050 w 1000125"/>
                <a:gd name="connsiteY100" fmla="*/ 2647950 h 4410075"/>
                <a:gd name="connsiteX101" fmla="*/ 381000 w 1000125"/>
                <a:gd name="connsiteY101" fmla="*/ 2676525 h 4410075"/>
                <a:gd name="connsiteX102" fmla="*/ 352425 w 1000125"/>
                <a:gd name="connsiteY102" fmla="*/ 2743200 h 4410075"/>
                <a:gd name="connsiteX103" fmla="*/ 342900 w 1000125"/>
                <a:gd name="connsiteY103" fmla="*/ 2771775 h 4410075"/>
                <a:gd name="connsiteX104" fmla="*/ 304800 w 1000125"/>
                <a:gd name="connsiteY104" fmla="*/ 2828925 h 4410075"/>
                <a:gd name="connsiteX105" fmla="*/ 285750 w 1000125"/>
                <a:gd name="connsiteY105" fmla="*/ 2857500 h 4410075"/>
                <a:gd name="connsiteX106" fmla="*/ 276225 w 1000125"/>
                <a:gd name="connsiteY106" fmla="*/ 2886075 h 4410075"/>
                <a:gd name="connsiteX107" fmla="*/ 247650 w 1000125"/>
                <a:gd name="connsiteY107" fmla="*/ 2895600 h 4410075"/>
                <a:gd name="connsiteX108" fmla="*/ 219075 w 1000125"/>
                <a:gd name="connsiteY108" fmla="*/ 2952750 h 4410075"/>
                <a:gd name="connsiteX109" fmla="*/ 190500 w 1000125"/>
                <a:gd name="connsiteY109" fmla="*/ 3067050 h 4410075"/>
                <a:gd name="connsiteX110" fmla="*/ 171450 w 1000125"/>
                <a:gd name="connsiteY110" fmla="*/ 3095625 h 4410075"/>
                <a:gd name="connsiteX111" fmla="*/ 152400 w 1000125"/>
                <a:gd name="connsiteY111" fmla="*/ 3152775 h 4410075"/>
                <a:gd name="connsiteX112" fmla="*/ 142875 w 1000125"/>
                <a:gd name="connsiteY112" fmla="*/ 3352800 h 4410075"/>
                <a:gd name="connsiteX113" fmla="*/ 142875 w 1000125"/>
                <a:gd name="connsiteY113" fmla="*/ 3505200 h 4410075"/>
                <a:gd name="connsiteX114" fmla="*/ 152400 w 1000125"/>
                <a:gd name="connsiteY114" fmla="*/ 3533775 h 4410075"/>
                <a:gd name="connsiteX115" fmla="*/ 180975 w 1000125"/>
                <a:gd name="connsiteY115" fmla="*/ 3562350 h 4410075"/>
                <a:gd name="connsiteX116" fmla="*/ 219075 w 1000125"/>
                <a:gd name="connsiteY116" fmla="*/ 3676650 h 4410075"/>
                <a:gd name="connsiteX117" fmla="*/ 228600 w 1000125"/>
                <a:gd name="connsiteY117" fmla="*/ 3705225 h 4410075"/>
                <a:gd name="connsiteX118" fmla="*/ 247650 w 1000125"/>
                <a:gd name="connsiteY118" fmla="*/ 3733800 h 4410075"/>
                <a:gd name="connsiteX119" fmla="*/ 266700 w 1000125"/>
                <a:gd name="connsiteY119" fmla="*/ 3790950 h 4410075"/>
                <a:gd name="connsiteX120" fmla="*/ 304800 w 1000125"/>
                <a:gd name="connsiteY120" fmla="*/ 3876675 h 4410075"/>
                <a:gd name="connsiteX121" fmla="*/ 314325 w 1000125"/>
                <a:gd name="connsiteY121" fmla="*/ 3905250 h 4410075"/>
                <a:gd name="connsiteX122" fmla="*/ 323850 w 1000125"/>
                <a:gd name="connsiteY122" fmla="*/ 3952875 h 4410075"/>
                <a:gd name="connsiteX123" fmla="*/ 333375 w 1000125"/>
                <a:gd name="connsiteY123" fmla="*/ 4010025 h 4410075"/>
                <a:gd name="connsiteX124" fmla="*/ 342900 w 1000125"/>
                <a:gd name="connsiteY124" fmla="*/ 4038600 h 4410075"/>
                <a:gd name="connsiteX125" fmla="*/ 352425 w 1000125"/>
                <a:gd name="connsiteY125" fmla="*/ 4076700 h 4410075"/>
                <a:gd name="connsiteX126" fmla="*/ 361950 w 1000125"/>
                <a:gd name="connsiteY126" fmla="*/ 4105275 h 4410075"/>
                <a:gd name="connsiteX127" fmla="*/ 381000 w 1000125"/>
                <a:gd name="connsiteY127" fmla="*/ 4171950 h 4410075"/>
                <a:gd name="connsiteX128" fmla="*/ 371475 w 1000125"/>
                <a:gd name="connsiteY128" fmla="*/ 4295775 h 4410075"/>
                <a:gd name="connsiteX129" fmla="*/ 314325 w 1000125"/>
                <a:gd name="connsiteY129" fmla="*/ 4333875 h 4410075"/>
                <a:gd name="connsiteX130" fmla="*/ 276225 w 1000125"/>
                <a:gd name="connsiteY130" fmla="*/ 4391025 h 4410075"/>
                <a:gd name="connsiteX131" fmla="*/ 238125 w 1000125"/>
                <a:gd name="connsiteY131" fmla="*/ 4410075 h 441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125" h="4410075">
                  <a:moveTo>
                    <a:pt x="923925" y="1847850"/>
                  </a:moveTo>
                  <a:cubicBezTo>
                    <a:pt x="908050" y="1841500"/>
                    <a:pt x="889435" y="1839746"/>
                    <a:pt x="876300" y="1828800"/>
                  </a:cubicBezTo>
                  <a:cubicBezTo>
                    <a:pt x="868587" y="1822372"/>
                    <a:pt x="871265" y="1809205"/>
                    <a:pt x="866775" y="1800225"/>
                  </a:cubicBezTo>
                  <a:cubicBezTo>
                    <a:pt x="861655" y="1789986"/>
                    <a:pt x="854075" y="1781175"/>
                    <a:pt x="847725" y="1771650"/>
                  </a:cubicBezTo>
                  <a:cubicBezTo>
                    <a:pt x="822529" y="1670864"/>
                    <a:pt x="856738" y="1789548"/>
                    <a:pt x="819150" y="1704975"/>
                  </a:cubicBezTo>
                  <a:cubicBezTo>
                    <a:pt x="810995" y="1686625"/>
                    <a:pt x="806450" y="1666875"/>
                    <a:pt x="800100" y="1647825"/>
                  </a:cubicBezTo>
                  <a:cubicBezTo>
                    <a:pt x="796925" y="1638300"/>
                    <a:pt x="793010" y="1628990"/>
                    <a:pt x="790575" y="1619250"/>
                  </a:cubicBezTo>
                  <a:cubicBezTo>
                    <a:pt x="787400" y="1606550"/>
                    <a:pt x="784646" y="1593737"/>
                    <a:pt x="781050" y="1581150"/>
                  </a:cubicBezTo>
                  <a:cubicBezTo>
                    <a:pt x="774852" y="1559459"/>
                    <a:pt x="769173" y="1540698"/>
                    <a:pt x="752475" y="1524000"/>
                  </a:cubicBezTo>
                  <a:cubicBezTo>
                    <a:pt x="744380" y="1515905"/>
                    <a:pt x="733425" y="1511300"/>
                    <a:pt x="723900" y="1504950"/>
                  </a:cubicBezTo>
                  <a:cubicBezTo>
                    <a:pt x="692388" y="1410415"/>
                    <a:pt x="745258" y="1554824"/>
                    <a:pt x="685800" y="1447800"/>
                  </a:cubicBezTo>
                  <a:cubicBezTo>
                    <a:pt x="676048" y="1430247"/>
                    <a:pt x="677889" y="1407358"/>
                    <a:pt x="666750" y="1390650"/>
                  </a:cubicBezTo>
                  <a:cubicBezTo>
                    <a:pt x="612155" y="1308758"/>
                    <a:pt x="677610" y="1412370"/>
                    <a:pt x="638175" y="1333500"/>
                  </a:cubicBezTo>
                  <a:cubicBezTo>
                    <a:pt x="633055" y="1323261"/>
                    <a:pt x="623774" y="1315386"/>
                    <a:pt x="619125" y="1304925"/>
                  </a:cubicBezTo>
                  <a:cubicBezTo>
                    <a:pt x="610970" y="1286575"/>
                    <a:pt x="606425" y="1266825"/>
                    <a:pt x="600075" y="1247775"/>
                  </a:cubicBezTo>
                  <a:lnTo>
                    <a:pt x="581025" y="1190625"/>
                  </a:lnTo>
                  <a:cubicBezTo>
                    <a:pt x="577850" y="1181100"/>
                    <a:pt x="577069" y="1170404"/>
                    <a:pt x="571500" y="1162050"/>
                  </a:cubicBezTo>
                  <a:lnTo>
                    <a:pt x="552450" y="1133475"/>
                  </a:lnTo>
                  <a:cubicBezTo>
                    <a:pt x="547125" y="1112177"/>
                    <a:pt x="533151" y="1052139"/>
                    <a:pt x="523875" y="1038225"/>
                  </a:cubicBezTo>
                  <a:lnTo>
                    <a:pt x="466725" y="952500"/>
                  </a:lnTo>
                  <a:cubicBezTo>
                    <a:pt x="460375" y="942975"/>
                    <a:pt x="451295" y="934785"/>
                    <a:pt x="447675" y="923925"/>
                  </a:cubicBezTo>
                  <a:lnTo>
                    <a:pt x="419100" y="838200"/>
                  </a:lnTo>
                  <a:lnTo>
                    <a:pt x="409575" y="809625"/>
                  </a:lnTo>
                  <a:cubicBezTo>
                    <a:pt x="406400" y="800100"/>
                    <a:pt x="402019" y="790895"/>
                    <a:pt x="400050" y="781050"/>
                  </a:cubicBezTo>
                  <a:cubicBezTo>
                    <a:pt x="396875" y="765175"/>
                    <a:pt x="394452" y="749131"/>
                    <a:pt x="390525" y="733425"/>
                  </a:cubicBezTo>
                  <a:cubicBezTo>
                    <a:pt x="388090" y="723685"/>
                    <a:pt x="383758" y="714504"/>
                    <a:pt x="381000" y="704850"/>
                  </a:cubicBezTo>
                  <a:cubicBezTo>
                    <a:pt x="377404" y="692263"/>
                    <a:pt x="374650" y="679450"/>
                    <a:pt x="371475" y="666750"/>
                  </a:cubicBezTo>
                  <a:cubicBezTo>
                    <a:pt x="368300" y="638175"/>
                    <a:pt x="364441" y="609668"/>
                    <a:pt x="361950" y="581025"/>
                  </a:cubicBezTo>
                  <a:cubicBezTo>
                    <a:pt x="361530" y="576191"/>
                    <a:pt x="357438" y="438818"/>
                    <a:pt x="342900" y="400050"/>
                  </a:cubicBezTo>
                  <a:cubicBezTo>
                    <a:pt x="338880" y="389331"/>
                    <a:pt x="328499" y="381936"/>
                    <a:pt x="323850" y="371475"/>
                  </a:cubicBezTo>
                  <a:cubicBezTo>
                    <a:pt x="315695" y="353125"/>
                    <a:pt x="311150" y="333375"/>
                    <a:pt x="304800" y="314325"/>
                  </a:cubicBezTo>
                  <a:cubicBezTo>
                    <a:pt x="301625" y="304800"/>
                    <a:pt x="302375" y="292850"/>
                    <a:pt x="295275" y="285750"/>
                  </a:cubicBezTo>
                  <a:lnTo>
                    <a:pt x="266700" y="257175"/>
                  </a:lnTo>
                  <a:cubicBezTo>
                    <a:pt x="266618" y="256845"/>
                    <a:pt x="252205" y="195055"/>
                    <a:pt x="247650" y="190500"/>
                  </a:cubicBezTo>
                  <a:cubicBezTo>
                    <a:pt x="240550" y="183400"/>
                    <a:pt x="228600" y="184150"/>
                    <a:pt x="219075" y="180975"/>
                  </a:cubicBezTo>
                  <a:cubicBezTo>
                    <a:pt x="211328" y="157734"/>
                    <a:pt x="208964" y="142289"/>
                    <a:pt x="190500" y="123825"/>
                  </a:cubicBezTo>
                  <a:cubicBezTo>
                    <a:pt x="182405" y="115730"/>
                    <a:pt x="171450" y="111125"/>
                    <a:pt x="161925" y="104775"/>
                  </a:cubicBezTo>
                  <a:cubicBezTo>
                    <a:pt x="155575" y="95250"/>
                    <a:pt x="147995" y="86439"/>
                    <a:pt x="142875" y="76200"/>
                  </a:cubicBezTo>
                  <a:cubicBezTo>
                    <a:pt x="138385" y="67220"/>
                    <a:pt x="140450" y="54725"/>
                    <a:pt x="133350" y="47625"/>
                  </a:cubicBezTo>
                  <a:cubicBezTo>
                    <a:pt x="100598" y="14873"/>
                    <a:pt x="83558" y="11978"/>
                    <a:pt x="47625" y="0"/>
                  </a:cubicBezTo>
                  <a:cubicBezTo>
                    <a:pt x="38100" y="3175"/>
                    <a:pt x="24886" y="1355"/>
                    <a:pt x="19050" y="9525"/>
                  </a:cubicBezTo>
                  <a:cubicBezTo>
                    <a:pt x="7378" y="25865"/>
                    <a:pt x="0" y="66675"/>
                    <a:pt x="0" y="66675"/>
                  </a:cubicBezTo>
                  <a:cubicBezTo>
                    <a:pt x="3175" y="130175"/>
                    <a:pt x="4017" y="193835"/>
                    <a:pt x="9525" y="257175"/>
                  </a:cubicBezTo>
                  <a:cubicBezTo>
                    <a:pt x="10395" y="267177"/>
                    <a:pt x="16408" y="276064"/>
                    <a:pt x="19050" y="285750"/>
                  </a:cubicBezTo>
                  <a:cubicBezTo>
                    <a:pt x="25939" y="311009"/>
                    <a:pt x="33796" y="336125"/>
                    <a:pt x="38100" y="361950"/>
                  </a:cubicBezTo>
                  <a:cubicBezTo>
                    <a:pt x="41275" y="381000"/>
                    <a:pt x="44170" y="400099"/>
                    <a:pt x="47625" y="419100"/>
                  </a:cubicBezTo>
                  <a:cubicBezTo>
                    <a:pt x="54643" y="457700"/>
                    <a:pt x="61997" y="484113"/>
                    <a:pt x="66675" y="523875"/>
                  </a:cubicBezTo>
                  <a:cubicBezTo>
                    <a:pt x="70773" y="558704"/>
                    <a:pt x="70106" y="594115"/>
                    <a:pt x="76200" y="628650"/>
                  </a:cubicBezTo>
                  <a:lnTo>
                    <a:pt x="104775" y="714375"/>
                  </a:lnTo>
                  <a:lnTo>
                    <a:pt x="114300" y="742950"/>
                  </a:lnTo>
                  <a:cubicBezTo>
                    <a:pt x="117475" y="752475"/>
                    <a:pt x="121390" y="761785"/>
                    <a:pt x="123825" y="771525"/>
                  </a:cubicBezTo>
                  <a:cubicBezTo>
                    <a:pt x="127000" y="784225"/>
                    <a:pt x="128193" y="797593"/>
                    <a:pt x="133350" y="809625"/>
                  </a:cubicBezTo>
                  <a:cubicBezTo>
                    <a:pt x="137859" y="820147"/>
                    <a:pt x="146050" y="828675"/>
                    <a:pt x="152400" y="838200"/>
                  </a:cubicBezTo>
                  <a:cubicBezTo>
                    <a:pt x="165863" y="905516"/>
                    <a:pt x="156805" y="870466"/>
                    <a:pt x="180975" y="942975"/>
                  </a:cubicBezTo>
                  <a:cubicBezTo>
                    <a:pt x="184150" y="952500"/>
                    <a:pt x="186010" y="962570"/>
                    <a:pt x="190500" y="971550"/>
                  </a:cubicBezTo>
                  <a:cubicBezTo>
                    <a:pt x="196850" y="984250"/>
                    <a:pt x="204564" y="996355"/>
                    <a:pt x="209550" y="1009650"/>
                  </a:cubicBezTo>
                  <a:cubicBezTo>
                    <a:pt x="214147" y="1021907"/>
                    <a:pt x="213221" y="1036041"/>
                    <a:pt x="219075" y="1047750"/>
                  </a:cubicBezTo>
                  <a:cubicBezTo>
                    <a:pt x="229314" y="1068228"/>
                    <a:pt x="249935" y="1083180"/>
                    <a:pt x="257175" y="1104900"/>
                  </a:cubicBezTo>
                  <a:cubicBezTo>
                    <a:pt x="273940" y="1155195"/>
                    <a:pt x="261131" y="1125121"/>
                    <a:pt x="304800" y="1190625"/>
                  </a:cubicBezTo>
                  <a:cubicBezTo>
                    <a:pt x="311150" y="1200150"/>
                    <a:pt x="320230" y="1208340"/>
                    <a:pt x="323850" y="1219200"/>
                  </a:cubicBezTo>
                  <a:cubicBezTo>
                    <a:pt x="327025" y="1228725"/>
                    <a:pt x="326275" y="1240675"/>
                    <a:pt x="333375" y="1247775"/>
                  </a:cubicBezTo>
                  <a:cubicBezTo>
                    <a:pt x="340475" y="1254875"/>
                    <a:pt x="352425" y="1254125"/>
                    <a:pt x="361950" y="1257300"/>
                  </a:cubicBezTo>
                  <a:cubicBezTo>
                    <a:pt x="365125" y="1270000"/>
                    <a:pt x="366318" y="1283368"/>
                    <a:pt x="371475" y="1295400"/>
                  </a:cubicBezTo>
                  <a:cubicBezTo>
                    <a:pt x="379800" y="1314825"/>
                    <a:pt x="403843" y="1339836"/>
                    <a:pt x="419100" y="1352550"/>
                  </a:cubicBezTo>
                  <a:cubicBezTo>
                    <a:pt x="427894" y="1359879"/>
                    <a:pt x="438150" y="1365250"/>
                    <a:pt x="447675" y="1371600"/>
                  </a:cubicBezTo>
                  <a:cubicBezTo>
                    <a:pt x="464440" y="1421895"/>
                    <a:pt x="451631" y="1391821"/>
                    <a:pt x="495300" y="1457325"/>
                  </a:cubicBezTo>
                  <a:cubicBezTo>
                    <a:pt x="501650" y="1466850"/>
                    <a:pt x="510730" y="1475040"/>
                    <a:pt x="514350" y="1485900"/>
                  </a:cubicBezTo>
                  <a:cubicBezTo>
                    <a:pt x="517525" y="1495425"/>
                    <a:pt x="517603" y="1506635"/>
                    <a:pt x="523875" y="1514475"/>
                  </a:cubicBezTo>
                  <a:cubicBezTo>
                    <a:pt x="531026" y="1523414"/>
                    <a:pt x="542925" y="1527175"/>
                    <a:pt x="552450" y="1533525"/>
                  </a:cubicBezTo>
                  <a:cubicBezTo>
                    <a:pt x="558800" y="1543050"/>
                    <a:pt x="564171" y="1553306"/>
                    <a:pt x="571500" y="1562100"/>
                  </a:cubicBezTo>
                  <a:cubicBezTo>
                    <a:pt x="599478" y="1595673"/>
                    <a:pt x="617399" y="1602224"/>
                    <a:pt x="657225" y="1628775"/>
                  </a:cubicBezTo>
                  <a:lnTo>
                    <a:pt x="685800" y="1647825"/>
                  </a:lnTo>
                  <a:cubicBezTo>
                    <a:pt x="706582" y="1710170"/>
                    <a:pt x="677718" y="1648980"/>
                    <a:pt x="723900" y="1685925"/>
                  </a:cubicBezTo>
                  <a:cubicBezTo>
                    <a:pt x="785448" y="1735164"/>
                    <a:pt x="699701" y="1700084"/>
                    <a:pt x="771525" y="1724025"/>
                  </a:cubicBezTo>
                  <a:cubicBezTo>
                    <a:pt x="777875" y="1733550"/>
                    <a:pt x="781960" y="1745062"/>
                    <a:pt x="790575" y="1752600"/>
                  </a:cubicBezTo>
                  <a:cubicBezTo>
                    <a:pt x="807805" y="1767677"/>
                    <a:pt x="828675" y="1778000"/>
                    <a:pt x="847725" y="1790700"/>
                  </a:cubicBezTo>
                  <a:cubicBezTo>
                    <a:pt x="857250" y="1797050"/>
                    <a:pt x="868205" y="1801655"/>
                    <a:pt x="876300" y="1809750"/>
                  </a:cubicBezTo>
                  <a:cubicBezTo>
                    <a:pt x="885825" y="1819275"/>
                    <a:pt x="896605" y="1827692"/>
                    <a:pt x="904875" y="1838325"/>
                  </a:cubicBezTo>
                  <a:cubicBezTo>
                    <a:pt x="918931" y="1856397"/>
                    <a:pt x="930275" y="1876425"/>
                    <a:pt x="942975" y="1895475"/>
                  </a:cubicBezTo>
                  <a:cubicBezTo>
                    <a:pt x="949325" y="1905000"/>
                    <a:pt x="958405" y="1913190"/>
                    <a:pt x="962025" y="1924050"/>
                  </a:cubicBezTo>
                  <a:cubicBezTo>
                    <a:pt x="965200" y="1933575"/>
                    <a:pt x="965278" y="1944785"/>
                    <a:pt x="971550" y="1952625"/>
                  </a:cubicBezTo>
                  <a:cubicBezTo>
                    <a:pt x="978701" y="1961564"/>
                    <a:pt x="990600" y="1965325"/>
                    <a:pt x="1000125" y="1971675"/>
                  </a:cubicBezTo>
                  <a:cubicBezTo>
                    <a:pt x="1000028" y="1972260"/>
                    <a:pt x="990948" y="2045059"/>
                    <a:pt x="981075" y="2057400"/>
                  </a:cubicBezTo>
                  <a:cubicBezTo>
                    <a:pt x="973924" y="2066339"/>
                    <a:pt x="962025" y="2070100"/>
                    <a:pt x="952500" y="2076450"/>
                  </a:cubicBezTo>
                  <a:cubicBezTo>
                    <a:pt x="928559" y="2148274"/>
                    <a:pt x="963639" y="2062527"/>
                    <a:pt x="914400" y="2124075"/>
                  </a:cubicBezTo>
                  <a:cubicBezTo>
                    <a:pt x="908128" y="2131915"/>
                    <a:pt x="911975" y="2145550"/>
                    <a:pt x="904875" y="2152650"/>
                  </a:cubicBezTo>
                  <a:cubicBezTo>
                    <a:pt x="888686" y="2168839"/>
                    <a:pt x="866775" y="2178050"/>
                    <a:pt x="847725" y="2190750"/>
                  </a:cubicBezTo>
                  <a:cubicBezTo>
                    <a:pt x="838200" y="2197100"/>
                    <a:pt x="830256" y="2207024"/>
                    <a:pt x="819150" y="2209800"/>
                  </a:cubicBezTo>
                  <a:cubicBezTo>
                    <a:pt x="771310" y="2221760"/>
                    <a:pt x="793469" y="2215185"/>
                    <a:pt x="752475" y="2228850"/>
                  </a:cubicBezTo>
                  <a:cubicBezTo>
                    <a:pt x="742950" y="2238375"/>
                    <a:pt x="732524" y="2247077"/>
                    <a:pt x="723900" y="2257425"/>
                  </a:cubicBezTo>
                  <a:cubicBezTo>
                    <a:pt x="716571" y="2266219"/>
                    <a:pt x="713789" y="2278849"/>
                    <a:pt x="704850" y="2286000"/>
                  </a:cubicBezTo>
                  <a:cubicBezTo>
                    <a:pt x="697010" y="2292272"/>
                    <a:pt x="685800" y="2292350"/>
                    <a:pt x="676275" y="2295525"/>
                  </a:cubicBezTo>
                  <a:cubicBezTo>
                    <a:pt x="652334" y="2367349"/>
                    <a:pt x="687414" y="2281602"/>
                    <a:pt x="638175" y="2343150"/>
                  </a:cubicBezTo>
                  <a:cubicBezTo>
                    <a:pt x="631903" y="2350990"/>
                    <a:pt x="633526" y="2362948"/>
                    <a:pt x="628650" y="2371725"/>
                  </a:cubicBezTo>
                  <a:cubicBezTo>
                    <a:pt x="617531" y="2391739"/>
                    <a:pt x="590550" y="2428875"/>
                    <a:pt x="590550" y="2428875"/>
                  </a:cubicBezTo>
                  <a:cubicBezTo>
                    <a:pt x="587375" y="2441575"/>
                    <a:pt x="586182" y="2454943"/>
                    <a:pt x="581025" y="2466975"/>
                  </a:cubicBezTo>
                  <a:cubicBezTo>
                    <a:pt x="565150" y="2504017"/>
                    <a:pt x="539750" y="2510367"/>
                    <a:pt x="504825" y="2533650"/>
                  </a:cubicBezTo>
                  <a:lnTo>
                    <a:pt x="476250" y="2552700"/>
                  </a:lnTo>
                  <a:lnTo>
                    <a:pt x="447675" y="2571750"/>
                  </a:lnTo>
                  <a:cubicBezTo>
                    <a:pt x="423734" y="2643574"/>
                    <a:pt x="458814" y="2557827"/>
                    <a:pt x="409575" y="2619375"/>
                  </a:cubicBezTo>
                  <a:cubicBezTo>
                    <a:pt x="403303" y="2627215"/>
                    <a:pt x="404540" y="2638970"/>
                    <a:pt x="400050" y="2647950"/>
                  </a:cubicBezTo>
                  <a:cubicBezTo>
                    <a:pt x="394930" y="2658189"/>
                    <a:pt x="387350" y="2667000"/>
                    <a:pt x="381000" y="2676525"/>
                  </a:cubicBezTo>
                  <a:cubicBezTo>
                    <a:pt x="361176" y="2755819"/>
                    <a:pt x="385314" y="2677421"/>
                    <a:pt x="352425" y="2743200"/>
                  </a:cubicBezTo>
                  <a:cubicBezTo>
                    <a:pt x="347935" y="2752180"/>
                    <a:pt x="347776" y="2762998"/>
                    <a:pt x="342900" y="2771775"/>
                  </a:cubicBezTo>
                  <a:cubicBezTo>
                    <a:pt x="331781" y="2791789"/>
                    <a:pt x="317500" y="2809875"/>
                    <a:pt x="304800" y="2828925"/>
                  </a:cubicBezTo>
                  <a:cubicBezTo>
                    <a:pt x="298450" y="2838450"/>
                    <a:pt x="289370" y="2846640"/>
                    <a:pt x="285750" y="2857500"/>
                  </a:cubicBezTo>
                  <a:cubicBezTo>
                    <a:pt x="282575" y="2867025"/>
                    <a:pt x="283325" y="2878975"/>
                    <a:pt x="276225" y="2886075"/>
                  </a:cubicBezTo>
                  <a:cubicBezTo>
                    <a:pt x="269125" y="2893175"/>
                    <a:pt x="257175" y="2892425"/>
                    <a:pt x="247650" y="2895600"/>
                  </a:cubicBezTo>
                  <a:cubicBezTo>
                    <a:pt x="230525" y="2921288"/>
                    <a:pt x="225648" y="2923174"/>
                    <a:pt x="219075" y="2952750"/>
                  </a:cubicBezTo>
                  <a:cubicBezTo>
                    <a:pt x="211933" y="2984887"/>
                    <a:pt x="209747" y="3038180"/>
                    <a:pt x="190500" y="3067050"/>
                  </a:cubicBezTo>
                  <a:cubicBezTo>
                    <a:pt x="184150" y="3076575"/>
                    <a:pt x="176099" y="3085164"/>
                    <a:pt x="171450" y="3095625"/>
                  </a:cubicBezTo>
                  <a:cubicBezTo>
                    <a:pt x="163295" y="3113975"/>
                    <a:pt x="152400" y="3152775"/>
                    <a:pt x="152400" y="3152775"/>
                  </a:cubicBezTo>
                  <a:cubicBezTo>
                    <a:pt x="149225" y="3219450"/>
                    <a:pt x="147806" y="3286232"/>
                    <a:pt x="142875" y="3352800"/>
                  </a:cubicBezTo>
                  <a:cubicBezTo>
                    <a:pt x="134856" y="3461060"/>
                    <a:pt x="120274" y="3358291"/>
                    <a:pt x="142875" y="3505200"/>
                  </a:cubicBezTo>
                  <a:cubicBezTo>
                    <a:pt x="144402" y="3515123"/>
                    <a:pt x="146831" y="3525421"/>
                    <a:pt x="152400" y="3533775"/>
                  </a:cubicBezTo>
                  <a:cubicBezTo>
                    <a:pt x="159872" y="3544983"/>
                    <a:pt x="171450" y="3552825"/>
                    <a:pt x="180975" y="3562350"/>
                  </a:cubicBezTo>
                  <a:lnTo>
                    <a:pt x="219075" y="3676650"/>
                  </a:lnTo>
                  <a:cubicBezTo>
                    <a:pt x="222250" y="3686175"/>
                    <a:pt x="223031" y="3696871"/>
                    <a:pt x="228600" y="3705225"/>
                  </a:cubicBezTo>
                  <a:cubicBezTo>
                    <a:pt x="234950" y="3714750"/>
                    <a:pt x="243001" y="3723339"/>
                    <a:pt x="247650" y="3733800"/>
                  </a:cubicBezTo>
                  <a:cubicBezTo>
                    <a:pt x="255805" y="3752150"/>
                    <a:pt x="255561" y="3774242"/>
                    <a:pt x="266700" y="3790950"/>
                  </a:cubicBezTo>
                  <a:cubicBezTo>
                    <a:pt x="296889" y="3836233"/>
                    <a:pt x="282130" y="3808665"/>
                    <a:pt x="304800" y="3876675"/>
                  </a:cubicBezTo>
                  <a:cubicBezTo>
                    <a:pt x="307975" y="3886200"/>
                    <a:pt x="312356" y="3895405"/>
                    <a:pt x="314325" y="3905250"/>
                  </a:cubicBezTo>
                  <a:cubicBezTo>
                    <a:pt x="317500" y="3921125"/>
                    <a:pt x="320954" y="3936947"/>
                    <a:pt x="323850" y="3952875"/>
                  </a:cubicBezTo>
                  <a:cubicBezTo>
                    <a:pt x="327305" y="3971876"/>
                    <a:pt x="329185" y="3991172"/>
                    <a:pt x="333375" y="4010025"/>
                  </a:cubicBezTo>
                  <a:cubicBezTo>
                    <a:pt x="335553" y="4019826"/>
                    <a:pt x="340142" y="4028946"/>
                    <a:pt x="342900" y="4038600"/>
                  </a:cubicBezTo>
                  <a:cubicBezTo>
                    <a:pt x="346496" y="4051187"/>
                    <a:pt x="348829" y="4064113"/>
                    <a:pt x="352425" y="4076700"/>
                  </a:cubicBezTo>
                  <a:cubicBezTo>
                    <a:pt x="355183" y="4086354"/>
                    <a:pt x="359192" y="4095621"/>
                    <a:pt x="361950" y="4105275"/>
                  </a:cubicBezTo>
                  <a:cubicBezTo>
                    <a:pt x="385870" y="4188996"/>
                    <a:pt x="358162" y="4103437"/>
                    <a:pt x="381000" y="4171950"/>
                  </a:cubicBezTo>
                  <a:cubicBezTo>
                    <a:pt x="377825" y="4213225"/>
                    <a:pt x="387237" y="4257496"/>
                    <a:pt x="371475" y="4295775"/>
                  </a:cubicBezTo>
                  <a:cubicBezTo>
                    <a:pt x="362758" y="4316946"/>
                    <a:pt x="314325" y="4333875"/>
                    <a:pt x="314325" y="4333875"/>
                  </a:cubicBezTo>
                  <a:cubicBezTo>
                    <a:pt x="301625" y="4352925"/>
                    <a:pt x="297945" y="4383785"/>
                    <a:pt x="276225" y="4391025"/>
                  </a:cubicBezTo>
                  <a:cubicBezTo>
                    <a:pt x="243390" y="4401970"/>
                    <a:pt x="254750" y="4393450"/>
                    <a:pt x="238125" y="441007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10236096" y="2379122"/>
              <a:ext cx="700833" cy="307777"/>
            </a:xfrm>
            <a:prstGeom prst="rect">
              <a:avLst/>
            </a:prstGeom>
            <a:solidFill>
              <a:schemeClr val="bg1"/>
            </a:solidFill>
            <a:ln w="28575">
              <a:solidFill>
                <a:srgbClr val="FF0000"/>
              </a:solidFill>
            </a:ln>
          </p:spPr>
          <p:txBody>
            <a:bodyPr wrap="none" rtlCol="0">
              <a:spAutoFit/>
            </a:bodyPr>
            <a:lstStyle/>
            <a:p>
              <a:r>
                <a:rPr lang="en-US" sz="1400" b="1" i="1" dirty="0">
                  <a:solidFill>
                    <a:srgbClr val="FF0000"/>
                  </a:solidFill>
                </a:rPr>
                <a:t>Day 10</a:t>
              </a:r>
            </a:p>
          </p:txBody>
        </p:sp>
        <p:sp>
          <p:nvSpPr>
            <p:cNvPr id="39" name="TextBox 38"/>
            <p:cNvSpPr txBox="1"/>
            <p:nvPr/>
          </p:nvSpPr>
          <p:spPr>
            <a:xfrm>
              <a:off x="10236096" y="4781847"/>
              <a:ext cx="700833" cy="307777"/>
            </a:xfrm>
            <a:prstGeom prst="rect">
              <a:avLst/>
            </a:prstGeom>
            <a:solidFill>
              <a:schemeClr val="bg1"/>
            </a:solidFill>
            <a:ln w="28575">
              <a:solidFill>
                <a:srgbClr val="FF0000"/>
              </a:solidFill>
            </a:ln>
          </p:spPr>
          <p:txBody>
            <a:bodyPr wrap="none" rtlCol="0">
              <a:spAutoFit/>
            </a:bodyPr>
            <a:lstStyle/>
            <a:p>
              <a:r>
                <a:rPr lang="en-US" sz="1400" b="1" i="1" dirty="0">
                  <a:solidFill>
                    <a:srgbClr val="FF0000"/>
                  </a:solidFill>
                </a:rPr>
                <a:t>Day 10</a:t>
              </a:r>
            </a:p>
          </p:txBody>
        </p:sp>
        <p:grpSp>
          <p:nvGrpSpPr>
            <p:cNvPr id="48" name="Group 47"/>
            <p:cNvGrpSpPr/>
            <p:nvPr/>
          </p:nvGrpSpPr>
          <p:grpSpPr>
            <a:xfrm>
              <a:off x="10805512" y="3221956"/>
              <a:ext cx="266420" cy="276999"/>
              <a:chOff x="1494752" y="3013321"/>
              <a:chExt cx="266420" cy="276999"/>
            </a:xfrm>
          </p:grpSpPr>
          <p:sp>
            <p:nvSpPr>
              <p:cNvPr id="49" name="Rectangle 48"/>
              <p:cNvSpPr/>
              <p:nvPr/>
            </p:nvSpPr>
            <p:spPr>
              <a:xfrm>
                <a:off x="1552574" y="3073149"/>
                <a:ext cx="150777" cy="157345"/>
              </a:xfrm>
              <a:prstGeom prst="rect">
                <a:avLst/>
              </a:prstGeom>
              <a:solidFill>
                <a:schemeClr val="bg1"/>
              </a:solidFill>
              <a:ln w="38100">
                <a:solidFill>
                  <a:srgbClr val="0000FF"/>
                </a:solidFill>
              </a:ln>
            </p:spPr>
            <p:txBody>
              <a:bodyPr wrap="square">
                <a:spAutoFit/>
              </a:bodyPr>
              <a:lstStyle/>
              <a:p>
                <a:pPr algn="ctr"/>
                <a:endParaRPr lang="en-US" sz="1400" b="1" dirty="0"/>
              </a:p>
            </p:txBody>
          </p:sp>
          <p:sp>
            <p:nvSpPr>
              <p:cNvPr id="50" name="Rectangle 49"/>
              <p:cNvSpPr/>
              <p:nvPr/>
            </p:nvSpPr>
            <p:spPr>
              <a:xfrm>
                <a:off x="1494752" y="3013321"/>
                <a:ext cx="266420" cy="276999"/>
              </a:xfrm>
              <a:prstGeom prst="rect">
                <a:avLst/>
              </a:prstGeom>
            </p:spPr>
            <p:txBody>
              <a:bodyPr wrap="none">
                <a:spAutoFit/>
              </a:bodyPr>
              <a:lstStyle/>
              <a:p>
                <a:r>
                  <a:rPr lang="en-US" sz="1200" b="1" dirty="0">
                    <a:solidFill>
                      <a:srgbClr val="0000FF"/>
                    </a:solidFill>
                  </a:rPr>
                  <a:t>C</a:t>
                </a:r>
                <a:endParaRPr lang="en-US" sz="1200" dirty="0"/>
              </a:p>
            </p:txBody>
          </p:sp>
        </p:grpSp>
        <p:grpSp>
          <p:nvGrpSpPr>
            <p:cNvPr id="51" name="Group 50"/>
            <p:cNvGrpSpPr/>
            <p:nvPr/>
          </p:nvGrpSpPr>
          <p:grpSpPr>
            <a:xfrm>
              <a:off x="8432518" y="1482493"/>
              <a:ext cx="266420" cy="276999"/>
              <a:chOff x="1494752" y="3013321"/>
              <a:chExt cx="266420" cy="276999"/>
            </a:xfrm>
          </p:grpSpPr>
          <p:sp>
            <p:nvSpPr>
              <p:cNvPr id="52" name="Rectangle 51"/>
              <p:cNvSpPr/>
              <p:nvPr/>
            </p:nvSpPr>
            <p:spPr>
              <a:xfrm>
                <a:off x="1552574" y="3073149"/>
                <a:ext cx="150777" cy="157345"/>
              </a:xfrm>
              <a:prstGeom prst="rect">
                <a:avLst/>
              </a:prstGeom>
              <a:solidFill>
                <a:schemeClr val="bg1"/>
              </a:solidFill>
              <a:ln w="38100">
                <a:solidFill>
                  <a:srgbClr val="0000FF"/>
                </a:solidFill>
              </a:ln>
            </p:spPr>
            <p:txBody>
              <a:bodyPr wrap="square">
                <a:spAutoFit/>
              </a:bodyPr>
              <a:lstStyle/>
              <a:p>
                <a:pPr algn="ctr"/>
                <a:endParaRPr lang="en-US" sz="1400" b="1" dirty="0"/>
              </a:p>
            </p:txBody>
          </p:sp>
          <p:sp>
            <p:nvSpPr>
              <p:cNvPr id="53" name="Rectangle 52"/>
              <p:cNvSpPr/>
              <p:nvPr/>
            </p:nvSpPr>
            <p:spPr>
              <a:xfrm>
                <a:off x="1494752" y="3013321"/>
                <a:ext cx="266420" cy="276999"/>
              </a:xfrm>
              <a:prstGeom prst="rect">
                <a:avLst/>
              </a:prstGeom>
            </p:spPr>
            <p:txBody>
              <a:bodyPr wrap="none">
                <a:spAutoFit/>
              </a:bodyPr>
              <a:lstStyle/>
              <a:p>
                <a:r>
                  <a:rPr lang="en-US" sz="1200" b="1" dirty="0">
                    <a:solidFill>
                      <a:srgbClr val="0000FF"/>
                    </a:solidFill>
                  </a:rPr>
                  <a:t>C</a:t>
                </a:r>
                <a:endParaRPr lang="en-US" sz="1200" dirty="0"/>
              </a:p>
            </p:txBody>
          </p:sp>
        </p:grpSp>
        <p:grpSp>
          <p:nvGrpSpPr>
            <p:cNvPr id="54" name="Group 53"/>
            <p:cNvGrpSpPr/>
            <p:nvPr/>
          </p:nvGrpSpPr>
          <p:grpSpPr>
            <a:xfrm>
              <a:off x="7577890" y="6526777"/>
              <a:ext cx="266420" cy="276999"/>
              <a:chOff x="1494752" y="3013321"/>
              <a:chExt cx="266420" cy="276999"/>
            </a:xfrm>
          </p:grpSpPr>
          <p:sp>
            <p:nvSpPr>
              <p:cNvPr id="55" name="Rectangle 54"/>
              <p:cNvSpPr/>
              <p:nvPr/>
            </p:nvSpPr>
            <p:spPr>
              <a:xfrm>
                <a:off x="1552574" y="3073149"/>
                <a:ext cx="150777" cy="157345"/>
              </a:xfrm>
              <a:prstGeom prst="rect">
                <a:avLst/>
              </a:prstGeom>
              <a:solidFill>
                <a:schemeClr val="bg1"/>
              </a:solidFill>
              <a:ln w="38100">
                <a:solidFill>
                  <a:srgbClr val="0000FF"/>
                </a:solidFill>
              </a:ln>
            </p:spPr>
            <p:txBody>
              <a:bodyPr wrap="square">
                <a:spAutoFit/>
              </a:bodyPr>
              <a:lstStyle/>
              <a:p>
                <a:pPr algn="ctr"/>
                <a:endParaRPr lang="en-US" sz="1400" b="1" dirty="0"/>
              </a:p>
            </p:txBody>
          </p:sp>
          <p:sp>
            <p:nvSpPr>
              <p:cNvPr id="56" name="Rectangle 55"/>
              <p:cNvSpPr/>
              <p:nvPr/>
            </p:nvSpPr>
            <p:spPr>
              <a:xfrm>
                <a:off x="1494752" y="3013321"/>
                <a:ext cx="266420" cy="276999"/>
              </a:xfrm>
              <a:prstGeom prst="rect">
                <a:avLst/>
              </a:prstGeom>
            </p:spPr>
            <p:txBody>
              <a:bodyPr wrap="none">
                <a:spAutoFit/>
              </a:bodyPr>
              <a:lstStyle/>
              <a:p>
                <a:r>
                  <a:rPr lang="en-US" sz="1200" b="1" dirty="0">
                    <a:solidFill>
                      <a:srgbClr val="0000FF"/>
                    </a:solidFill>
                  </a:rPr>
                  <a:t>C</a:t>
                </a:r>
                <a:endParaRPr lang="en-US" sz="1200" dirty="0"/>
              </a:p>
            </p:txBody>
          </p:sp>
        </p:grpSp>
        <p:grpSp>
          <p:nvGrpSpPr>
            <p:cNvPr id="57" name="Group 56"/>
            <p:cNvGrpSpPr/>
            <p:nvPr/>
          </p:nvGrpSpPr>
          <p:grpSpPr>
            <a:xfrm>
              <a:off x="10020300" y="5784022"/>
              <a:ext cx="266420" cy="276999"/>
              <a:chOff x="1494752" y="3013321"/>
              <a:chExt cx="266420" cy="276999"/>
            </a:xfrm>
          </p:grpSpPr>
          <p:sp>
            <p:nvSpPr>
              <p:cNvPr id="58" name="Rectangle 57"/>
              <p:cNvSpPr/>
              <p:nvPr/>
            </p:nvSpPr>
            <p:spPr>
              <a:xfrm>
                <a:off x="1552574" y="3073149"/>
                <a:ext cx="150777" cy="157345"/>
              </a:xfrm>
              <a:prstGeom prst="rect">
                <a:avLst/>
              </a:prstGeom>
              <a:solidFill>
                <a:schemeClr val="bg1"/>
              </a:solidFill>
              <a:ln w="38100">
                <a:solidFill>
                  <a:srgbClr val="0000FF"/>
                </a:solidFill>
              </a:ln>
            </p:spPr>
            <p:txBody>
              <a:bodyPr wrap="square">
                <a:spAutoFit/>
              </a:bodyPr>
              <a:lstStyle/>
              <a:p>
                <a:pPr algn="ctr"/>
                <a:endParaRPr lang="en-US" sz="1400" b="1" dirty="0"/>
              </a:p>
            </p:txBody>
          </p:sp>
          <p:sp>
            <p:nvSpPr>
              <p:cNvPr id="59" name="Rectangle 58"/>
              <p:cNvSpPr/>
              <p:nvPr/>
            </p:nvSpPr>
            <p:spPr>
              <a:xfrm>
                <a:off x="1494752" y="3013321"/>
                <a:ext cx="266420" cy="276999"/>
              </a:xfrm>
              <a:prstGeom prst="rect">
                <a:avLst/>
              </a:prstGeom>
            </p:spPr>
            <p:txBody>
              <a:bodyPr wrap="none">
                <a:spAutoFit/>
              </a:bodyPr>
              <a:lstStyle/>
              <a:p>
                <a:r>
                  <a:rPr lang="en-US" sz="1200" b="1" dirty="0">
                    <a:solidFill>
                      <a:srgbClr val="0000FF"/>
                    </a:solidFill>
                  </a:rPr>
                  <a:t>C</a:t>
                </a:r>
                <a:endParaRPr lang="en-US" sz="1200" dirty="0"/>
              </a:p>
            </p:txBody>
          </p:sp>
        </p:grpSp>
        <p:grpSp>
          <p:nvGrpSpPr>
            <p:cNvPr id="62" name="Group 61"/>
            <p:cNvGrpSpPr/>
            <p:nvPr/>
          </p:nvGrpSpPr>
          <p:grpSpPr>
            <a:xfrm>
              <a:off x="5967107" y="4361106"/>
              <a:ext cx="266420" cy="276999"/>
              <a:chOff x="1494752" y="3013321"/>
              <a:chExt cx="266420" cy="276999"/>
            </a:xfrm>
          </p:grpSpPr>
          <p:sp>
            <p:nvSpPr>
              <p:cNvPr id="63" name="Rectangle 62"/>
              <p:cNvSpPr/>
              <p:nvPr/>
            </p:nvSpPr>
            <p:spPr>
              <a:xfrm>
                <a:off x="1552574" y="3073149"/>
                <a:ext cx="150777" cy="157345"/>
              </a:xfrm>
              <a:prstGeom prst="rect">
                <a:avLst/>
              </a:prstGeom>
              <a:solidFill>
                <a:schemeClr val="bg1"/>
              </a:solidFill>
              <a:ln w="38100">
                <a:solidFill>
                  <a:srgbClr val="0000FF"/>
                </a:solidFill>
              </a:ln>
            </p:spPr>
            <p:txBody>
              <a:bodyPr wrap="square">
                <a:spAutoFit/>
              </a:bodyPr>
              <a:lstStyle/>
              <a:p>
                <a:pPr algn="ctr"/>
                <a:endParaRPr lang="en-US" sz="1400" b="1" dirty="0"/>
              </a:p>
            </p:txBody>
          </p:sp>
          <p:sp>
            <p:nvSpPr>
              <p:cNvPr id="64" name="Rectangle 63"/>
              <p:cNvSpPr/>
              <p:nvPr/>
            </p:nvSpPr>
            <p:spPr>
              <a:xfrm>
                <a:off x="1494752" y="3013321"/>
                <a:ext cx="266420" cy="276999"/>
              </a:xfrm>
              <a:prstGeom prst="rect">
                <a:avLst/>
              </a:prstGeom>
            </p:spPr>
            <p:txBody>
              <a:bodyPr wrap="none">
                <a:spAutoFit/>
              </a:bodyPr>
              <a:lstStyle/>
              <a:p>
                <a:r>
                  <a:rPr lang="en-US" sz="1200" b="1" dirty="0">
                    <a:solidFill>
                      <a:srgbClr val="0000FF"/>
                    </a:solidFill>
                  </a:rPr>
                  <a:t>C</a:t>
                </a:r>
                <a:endParaRPr lang="en-US" sz="1200" dirty="0"/>
              </a:p>
            </p:txBody>
          </p:sp>
        </p:grpSp>
        <p:sp>
          <p:nvSpPr>
            <p:cNvPr id="21" name="Rectangle 20"/>
            <p:cNvSpPr/>
            <p:nvPr/>
          </p:nvSpPr>
          <p:spPr>
            <a:xfrm>
              <a:off x="9515856" y="1735579"/>
              <a:ext cx="1433440" cy="461665"/>
            </a:xfrm>
            <a:prstGeom prst="rect">
              <a:avLst/>
            </a:prstGeom>
            <a:noFill/>
            <a:ln w="28575">
              <a:noFill/>
            </a:ln>
          </p:spPr>
          <p:txBody>
            <a:bodyPr wrap="square">
              <a:spAutoFit/>
            </a:bodyPr>
            <a:lstStyle/>
            <a:p>
              <a:pPr algn="ctr"/>
              <a:r>
                <a:rPr lang="en-US" sz="1200" b="1" dirty="0">
                  <a:solidFill>
                    <a:srgbClr val="0000FF"/>
                  </a:solidFill>
                </a:rPr>
                <a:t>Owasco </a:t>
              </a:r>
            </a:p>
            <a:p>
              <a:pPr algn="ctr"/>
              <a:r>
                <a:rPr lang="en-US" sz="1200" b="1" dirty="0">
                  <a:solidFill>
                    <a:srgbClr val="0000FF"/>
                  </a:solidFill>
                </a:rPr>
                <a:t>Lake</a:t>
              </a:r>
              <a:endParaRPr lang="en-US" sz="1200" b="1" dirty="0"/>
            </a:p>
          </p:txBody>
        </p:sp>
        <p:sp>
          <p:nvSpPr>
            <p:cNvPr id="22" name="Rectangle 21"/>
            <p:cNvSpPr/>
            <p:nvPr/>
          </p:nvSpPr>
          <p:spPr>
            <a:xfrm>
              <a:off x="10385252" y="1504746"/>
              <a:ext cx="1433440" cy="461665"/>
            </a:xfrm>
            <a:prstGeom prst="rect">
              <a:avLst/>
            </a:prstGeom>
            <a:noFill/>
            <a:ln w="28575">
              <a:noFill/>
            </a:ln>
          </p:spPr>
          <p:txBody>
            <a:bodyPr wrap="square">
              <a:spAutoFit/>
            </a:bodyPr>
            <a:lstStyle/>
            <a:p>
              <a:pPr algn="ctr"/>
              <a:r>
                <a:rPr lang="en-US" sz="1200" b="1" dirty="0">
                  <a:solidFill>
                    <a:srgbClr val="0000FF"/>
                  </a:solidFill>
                </a:rPr>
                <a:t>Skaneateles </a:t>
              </a:r>
            </a:p>
            <a:p>
              <a:pPr algn="ctr"/>
              <a:r>
                <a:rPr lang="en-US" sz="1200" b="1" dirty="0">
                  <a:solidFill>
                    <a:srgbClr val="0000FF"/>
                  </a:solidFill>
                </a:rPr>
                <a:t>Lake</a:t>
              </a:r>
              <a:endParaRPr lang="en-US" sz="1200" b="1" dirty="0"/>
            </a:p>
          </p:txBody>
        </p:sp>
        <p:sp>
          <p:nvSpPr>
            <p:cNvPr id="20" name="Rectangle 19"/>
            <p:cNvSpPr/>
            <p:nvPr/>
          </p:nvSpPr>
          <p:spPr>
            <a:xfrm>
              <a:off x="8229491" y="3432881"/>
              <a:ext cx="1433440" cy="461665"/>
            </a:xfrm>
            <a:prstGeom prst="rect">
              <a:avLst/>
            </a:prstGeom>
            <a:noFill/>
            <a:ln w="28575">
              <a:noFill/>
            </a:ln>
          </p:spPr>
          <p:txBody>
            <a:bodyPr wrap="square">
              <a:spAutoFit/>
            </a:bodyPr>
            <a:lstStyle/>
            <a:p>
              <a:pPr algn="ctr"/>
              <a:r>
                <a:rPr lang="en-US" sz="1200" b="1" dirty="0">
                  <a:solidFill>
                    <a:srgbClr val="0000FF"/>
                  </a:solidFill>
                </a:rPr>
                <a:t>Cayuga </a:t>
              </a:r>
            </a:p>
            <a:p>
              <a:pPr algn="ctr"/>
              <a:r>
                <a:rPr lang="en-US" sz="1200" b="1" dirty="0">
                  <a:solidFill>
                    <a:srgbClr val="0000FF"/>
                  </a:solidFill>
                </a:rPr>
                <a:t>Lake</a:t>
              </a:r>
              <a:endParaRPr lang="en-US" sz="1200" b="1" dirty="0"/>
            </a:p>
          </p:txBody>
        </p:sp>
        <p:sp>
          <p:nvSpPr>
            <p:cNvPr id="65" name="Freeform 64"/>
            <p:cNvSpPr/>
            <p:nvPr/>
          </p:nvSpPr>
          <p:spPr>
            <a:xfrm>
              <a:off x="9973340" y="5720316"/>
              <a:ext cx="957635" cy="670123"/>
            </a:xfrm>
            <a:custGeom>
              <a:avLst/>
              <a:gdLst>
                <a:gd name="connsiteX0" fmla="*/ 233916 w 957635"/>
                <a:gd name="connsiteY0" fmla="*/ 255182 h 670123"/>
                <a:gd name="connsiteX1" fmla="*/ 202018 w 957635"/>
                <a:gd name="connsiteY1" fmla="*/ 308344 h 670123"/>
                <a:gd name="connsiteX2" fmla="*/ 180753 w 957635"/>
                <a:gd name="connsiteY2" fmla="*/ 329610 h 670123"/>
                <a:gd name="connsiteX3" fmla="*/ 159488 w 957635"/>
                <a:gd name="connsiteY3" fmla="*/ 393405 h 670123"/>
                <a:gd name="connsiteX4" fmla="*/ 127590 w 957635"/>
                <a:gd name="connsiteY4" fmla="*/ 425303 h 670123"/>
                <a:gd name="connsiteX5" fmla="*/ 63795 w 957635"/>
                <a:gd name="connsiteY5" fmla="*/ 467833 h 670123"/>
                <a:gd name="connsiteX6" fmla="*/ 21265 w 957635"/>
                <a:gd name="connsiteY6" fmla="*/ 531628 h 670123"/>
                <a:gd name="connsiteX7" fmla="*/ 0 w 957635"/>
                <a:gd name="connsiteY7" fmla="*/ 595424 h 670123"/>
                <a:gd name="connsiteX8" fmla="*/ 95693 w 957635"/>
                <a:gd name="connsiteY8" fmla="*/ 648586 h 670123"/>
                <a:gd name="connsiteX9" fmla="*/ 127590 w 957635"/>
                <a:gd name="connsiteY9" fmla="*/ 669851 h 670123"/>
                <a:gd name="connsiteX10" fmla="*/ 191386 w 957635"/>
                <a:gd name="connsiteY10" fmla="*/ 637954 h 670123"/>
                <a:gd name="connsiteX11" fmla="*/ 223283 w 957635"/>
                <a:gd name="connsiteY11" fmla="*/ 627321 h 670123"/>
                <a:gd name="connsiteX12" fmla="*/ 287079 w 957635"/>
                <a:gd name="connsiteY12" fmla="*/ 595424 h 670123"/>
                <a:gd name="connsiteX13" fmla="*/ 329609 w 957635"/>
                <a:gd name="connsiteY13" fmla="*/ 542261 h 670123"/>
                <a:gd name="connsiteX14" fmla="*/ 361507 w 957635"/>
                <a:gd name="connsiteY14" fmla="*/ 489098 h 670123"/>
                <a:gd name="connsiteX15" fmla="*/ 372139 w 957635"/>
                <a:gd name="connsiteY15" fmla="*/ 457200 h 670123"/>
                <a:gd name="connsiteX16" fmla="*/ 435934 w 957635"/>
                <a:gd name="connsiteY16" fmla="*/ 425303 h 670123"/>
                <a:gd name="connsiteX17" fmla="*/ 520995 w 957635"/>
                <a:gd name="connsiteY17" fmla="*/ 350875 h 670123"/>
                <a:gd name="connsiteX18" fmla="*/ 552893 w 957635"/>
                <a:gd name="connsiteY18" fmla="*/ 329610 h 670123"/>
                <a:gd name="connsiteX19" fmla="*/ 584790 w 957635"/>
                <a:gd name="connsiteY19" fmla="*/ 318977 h 670123"/>
                <a:gd name="connsiteX20" fmla="*/ 616688 w 957635"/>
                <a:gd name="connsiteY20" fmla="*/ 297712 h 670123"/>
                <a:gd name="connsiteX21" fmla="*/ 754911 w 957635"/>
                <a:gd name="connsiteY21" fmla="*/ 276447 h 670123"/>
                <a:gd name="connsiteX22" fmla="*/ 818707 w 957635"/>
                <a:gd name="connsiteY22" fmla="*/ 233917 h 670123"/>
                <a:gd name="connsiteX23" fmla="*/ 850604 w 957635"/>
                <a:gd name="connsiteY23" fmla="*/ 223284 h 670123"/>
                <a:gd name="connsiteX24" fmla="*/ 914400 w 957635"/>
                <a:gd name="connsiteY24" fmla="*/ 170121 h 670123"/>
                <a:gd name="connsiteX25" fmla="*/ 946297 w 957635"/>
                <a:gd name="connsiteY25" fmla="*/ 159489 h 670123"/>
                <a:gd name="connsiteX26" fmla="*/ 935665 w 957635"/>
                <a:gd name="connsiteY26" fmla="*/ 53163 h 670123"/>
                <a:gd name="connsiteX27" fmla="*/ 914400 w 957635"/>
                <a:gd name="connsiteY27" fmla="*/ 21265 h 670123"/>
                <a:gd name="connsiteX28" fmla="*/ 829339 w 957635"/>
                <a:gd name="connsiteY28" fmla="*/ 0 h 670123"/>
                <a:gd name="connsiteX29" fmla="*/ 744279 w 957635"/>
                <a:gd name="connsiteY29" fmla="*/ 10633 h 670123"/>
                <a:gd name="connsiteX30" fmla="*/ 712381 w 957635"/>
                <a:gd name="connsiteY30" fmla="*/ 21265 h 670123"/>
                <a:gd name="connsiteX31" fmla="*/ 669851 w 957635"/>
                <a:gd name="connsiteY31" fmla="*/ 31898 h 670123"/>
                <a:gd name="connsiteX32" fmla="*/ 637953 w 957635"/>
                <a:gd name="connsiteY32" fmla="*/ 42531 h 670123"/>
                <a:gd name="connsiteX33" fmla="*/ 467832 w 957635"/>
                <a:gd name="connsiteY33" fmla="*/ 53163 h 670123"/>
                <a:gd name="connsiteX34" fmla="*/ 499730 w 957635"/>
                <a:gd name="connsiteY34" fmla="*/ 85061 h 670123"/>
                <a:gd name="connsiteX35" fmla="*/ 499730 w 957635"/>
                <a:gd name="connsiteY35" fmla="*/ 148856 h 670123"/>
                <a:gd name="connsiteX36" fmla="*/ 425302 w 957635"/>
                <a:gd name="connsiteY36" fmla="*/ 244549 h 670123"/>
                <a:gd name="connsiteX37" fmla="*/ 414669 w 957635"/>
                <a:gd name="connsiteY37" fmla="*/ 276447 h 670123"/>
                <a:gd name="connsiteX38" fmla="*/ 350874 w 957635"/>
                <a:gd name="connsiteY38" fmla="*/ 318977 h 670123"/>
                <a:gd name="connsiteX39" fmla="*/ 287079 w 957635"/>
                <a:gd name="connsiteY39" fmla="*/ 350875 h 670123"/>
                <a:gd name="connsiteX40" fmla="*/ 212651 w 957635"/>
                <a:gd name="connsiteY40" fmla="*/ 340242 h 670123"/>
                <a:gd name="connsiteX41" fmla="*/ 180753 w 957635"/>
                <a:gd name="connsiteY41" fmla="*/ 329610 h 670123"/>
                <a:gd name="connsiteX42" fmla="*/ 191386 w 957635"/>
                <a:gd name="connsiteY42" fmla="*/ 308344 h 67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7635" h="670123">
                  <a:moveTo>
                    <a:pt x="233916" y="255182"/>
                  </a:moveTo>
                  <a:cubicBezTo>
                    <a:pt x="223283" y="272903"/>
                    <a:pt x="214030" y="291528"/>
                    <a:pt x="202018" y="308344"/>
                  </a:cubicBezTo>
                  <a:cubicBezTo>
                    <a:pt x="196191" y="316501"/>
                    <a:pt x="185236" y="320644"/>
                    <a:pt x="180753" y="329610"/>
                  </a:cubicBezTo>
                  <a:cubicBezTo>
                    <a:pt x="170729" y="349659"/>
                    <a:pt x="175338" y="377555"/>
                    <a:pt x="159488" y="393405"/>
                  </a:cubicBezTo>
                  <a:cubicBezTo>
                    <a:pt x="148855" y="404038"/>
                    <a:pt x="139459" y="416071"/>
                    <a:pt x="127590" y="425303"/>
                  </a:cubicBezTo>
                  <a:cubicBezTo>
                    <a:pt x="107416" y="440994"/>
                    <a:pt x="63795" y="467833"/>
                    <a:pt x="63795" y="467833"/>
                  </a:cubicBezTo>
                  <a:cubicBezTo>
                    <a:pt x="49618" y="489098"/>
                    <a:pt x="29347" y="507382"/>
                    <a:pt x="21265" y="531628"/>
                  </a:cubicBezTo>
                  <a:lnTo>
                    <a:pt x="0" y="595424"/>
                  </a:lnTo>
                  <a:cubicBezTo>
                    <a:pt x="73120" y="644171"/>
                    <a:pt x="39549" y="629873"/>
                    <a:pt x="95693" y="648586"/>
                  </a:cubicBezTo>
                  <a:cubicBezTo>
                    <a:pt x="106325" y="655674"/>
                    <a:pt x="114985" y="667750"/>
                    <a:pt x="127590" y="669851"/>
                  </a:cubicBezTo>
                  <a:cubicBezTo>
                    <a:pt x="147635" y="673192"/>
                    <a:pt x="177500" y="644897"/>
                    <a:pt x="191386" y="637954"/>
                  </a:cubicBezTo>
                  <a:cubicBezTo>
                    <a:pt x="201410" y="632942"/>
                    <a:pt x="213259" y="632333"/>
                    <a:pt x="223283" y="627321"/>
                  </a:cubicBezTo>
                  <a:cubicBezTo>
                    <a:pt x="305718" y="586103"/>
                    <a:pt x="206913" y="622144"/>
                    <a:pt x="287079" y="595424"/>
                  </a:cubicBezTo>
                  <a:cubicBezTo>
                    <a:pt x="306856" y="575646"/>
                    <a:pt x="316198" y="569084"/>
                    <a:pt x="329609" y="542261"/>
                  </a:cubicBezTo>
                  <a:cubicBezTo>
                    <a:pt x="357214" y="487050"/>
                    <a:pt x="319970" y="530633"/>
                    <a:pt x="361507" y="489098"/>
                  </a:cubicBezTo>
                  <a:cubicBezTo>
                    <a:pt x="365051" y="478465"/>
                    <a:pt x="365138" y="465952"/>
                    <a:pt x="372139" y="457200"/>
                  </a:cubicBezTo>
                  <a:cubicBezTo>
                    <a:pt x="387129" y="438462"/>
                    <a:pt x="414921" y="432307"/>
                    <a:pt x="435934" y="425303"/>
                  </a:cubicBezTo>
                  <a:cubicBezTo>
                    <a:pt x="471377" y="372140"/>
                    <a:pt x="446568" y="400493"/>
                    <a:pt x="520995" y="350875"/>
                  </a:cubicBezTo>
                  <a:cubicBezTo>
                    <a:pt x="531628" y="343787"/>
                    <a:pt x="540770" y="333651"/>
                    <a:pt x="552893" y="329610"/>
                  </a:cubicBezTo>
                  <a:cubicBezTo>
                    <a:pt x="563525" y="326066"/>
                    <a:pt x="574766" y="323989"/>
                    <a:pt x="584790" y="318977"/>
                  </a:cubicBezTo>
                  <a:cubicBezTo>
                    <a:pt x="596220" y="313262"/>
                    <a:pt x="604565" y="301753"/>
                    <a:pt x="616688" y="297712"/>
                  </a:cubicBezTo>
                  <a:cubicBezTo>
                    <a:pt x="627759" y="294022"/>
                    <a:pt x="749169" y="277267"/>
                    <a:pt x="754911" y="276447"/>
                  </a:cubicBezTo>
                  <a:cubicBezTo>
                    <a:pt x="830755" y="251165"/>
                    <a:pt x="739063" y="287013"/>
                    <a:pt x="818707" y="233917"/>
                  </a:cubicBezTo>
                  <a:cubicBezTo>
                    <a:pt x="828032" y="227700"/>
                    <a:pt x="840580" y="228296"/>
                    <a:pt x="850604" y="223284"/>
                  </a:cubicBezTo>
                  <a:cubicBezTo>
                    <a:pt x="920184" y="188493"/>
                    <a:pt x="843848" y="217156"/>
                    <a:pt x="914400" y="170121"/>
                  </a:cubicBezTo>
                  <a:cubicBezTo>
                    <a:pt x="923725" y="163904"/>
                    <a:pt x="935665" y="163033"/>
                    <a:pt x="946297" y="159489"/>
                  </a:cubicBezTo>
                  <a:cubicBezTo>
                    <a:pt x="957764" y="113622"/>
                    <a:pt x="968611" y="102583"/>
                    <a:pt x="935665" y="53163"/>
                  </a:cubicBezTo>
                  <a:cubicBezTo>
                    <a:pt x="928577" y="42530"/>
                    <a:pt x="925830" y="26980"/>
                    <a:pt x="914400" y="21265"/>
                  </a:cubicBezTo>
                  <a:cubicBezTo>
                    <a:pt x="888259" y="8195"/>
                    <a:pt x="829339" y="0"/>
                    <a:pt x="829339" y="0"/>
                  </a:cubicBezTo>
                  <a:cubicBezTo>
                    <a:pt x="800986" y="3544"/>
                    <a:pt x="772392" y="5522"/>
                    <a:pt x="744279" y="10633"/>
                  </a:cubicBezTo>
                  <a:cubicBezTo>
                    <a:pt x="733252" y="12638"/>
                    <a:pt x="723158" y="18186"/>
                    <a:pt x="712381" y="21265"/>
                  </a:cubicBezTo>
                  <a:cubicBezTo>
                    <a:pt x="698330" y="25279"/>
                    <a:pt x="683902" y="27883"/>
                    <a:pt x="669851" y="31898"/>
                  </a:cubicBezTo>
                  <a:cubicBezTo>
                    <a:pt x="659074" y="34977"/>
                    <a:pt x="649099" y="41358"/>
                    <a:pt x="637953" y="42531"/>
                  </a:cubicBezTo>
                  <a:cubicBezTo>
                    <a:pt x="581448" y="48479"/>
                    <a:pt x="524539" y="49619"/>
                    <a:pt x="467832" y="53163"/>
                  </a:cubicBezTo>
                  <a:cubicBezTo>
                    <a:pt x="478465" y="63796"/>
                    <a:pt x="491389" y="72550"/>
                    <a:pt x="499730" y="85061"/>
                  </a:cubicBezTo>
                  <a:cubicBezTo>
                    <a:pt x="515195" y="108258"/>
                    <a:pt x="512617" y="125659"/>
                    <a:pt x="499730" y="148856"/>
                  </a:cubicBezTo>
                  <a:cubicBezTo>
                    <a:pt x="467937" y="206085"/>
                    <a:pt x="464047" y="205804"/>
                    <a:pt x="425302" y="244549"/>
                  </a:cubicBezTo>
                  <a:cubicBezTo>
                    <a:pt x="421758" y="255182"/>
                    <a:pt x="422594" y="268522"/>
                    <a:pt x="414669" y="276447"/>
                  </a:cubicBezTo>
                  <a:cubicBezTo>
                    <a:pt x="396597" y="294519"/>
                    <a:pt x="372139" y="304800"/>
                    <a:pt x="350874" y="318977"/>
                  </a:cubicBezTo>
                  <a:cubicBezTo>
                    <a:pt x="309652" y="346458"/>
                    <a:pt x="331098" y="336201"/>
                    <a:pt x="287079" y="350875"/>
                  </a:cubicBezTo>
                  <a:cubicBezTo>
                    <a:pt x="262270" y="347331"/>
                    <a:pt x="237226" y="345157"/>
                    <a:pt x="212651" y="340242"/>
                  </a:cubicBezTo>
                  <a:cubicBezTo>
                    <a:pt x="201661" y="338044"/>
                    <a:pt x="186970" y="338935"/>
                    <a:pt x="180753" y="329610"/>
                  </a:cubicBezTo>
                  <a:cubicBezTo>
                    <a:pt x="176357" y="323016"/>
                    <a:pt x="187842" y="315433"/>
                    <a:pt x="191386" y="308344"/>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p:cNvSpPr txBox="1"/>
            <p:nvPr/>
          </p:nvSpPr>
          <p:spPr>
            <a:xfrm>
              <a:off x="10492510" y="6180533"/>
              <a:ext cx="609462" cy="307777"/>
            </a:xfrm>
            <a:prstGeom prst="rect">
              <a:avLst/>
            </a:prstGeom>
            <a:solidFill>
              <a:schemeClr val="bg1"/>
            </a:solidFill>
            <a:ln w="28575">
              <a:solidFill>
                <a:srgbClr val="00B050"/>
              </a:solidFill>
            </a:ln>
          </p:spPr>
          <p:txBody>
            <a:bodyPr wrap="none" rtlCol="0">
              <a:spAutoFit/>
            </a:bodyPr>
            <a:lstStyle/>
            <a:p>
              <a:r>
                <a:rPr lang="en-US" sz="1400" b="1" i="1" dirty="0">
                  <a:solidFill>
                    <a:srgbClr val="00B050"/>
                  </a:solidFill>
                </a:rPr>
                <a:t>Day 1</a:t>
              </a:r>
            </a:p>
          </p:txBody>
        </p:sp>
      </p:grpSp>
      <p:sp>
        <p:nvSpPr>
          <p:cNvPr id="67" name="Rectangle 66"/>
          <p:cNvSpPr/>
          <p:nvPr/>
        </p:nvSpPr>
        <p:spPr>
          <a:xfrm>
            <a:off x="4005" y="1914886"/>
            <a:ext cx="3769691" cy="923330"/>
          </a:xfrm>
          <a:prstGeom prst="rect">
            <a:avLst/>
          </a:prstGeom>
        </p:spPr>
        <p:txBody>
          <a:bodyPr wrap="square">
            <a:spAutoFit/>
          </a:bodyPr>
          <a:lstStyle/>
          <a:p>
            <a:r>
              <a:rPr lang="en-US" dirty="0"/>
              <a:t>The route for Day 1 is only a rough estimate and depends on which sites we visit in Ithaca</a:t>
            </a:r>
          </a:p>
        </p:txBody>
      </p:sp>
    </p:spTree>
    <p:extLst>
      <p:ext uri="{BB962C8B-B14F-4D97-AF65-F5344CB8AC3E}">
        <p14:creationId xmlns:p14="http://schemas.microsoft.com/office/powerpoint/2010/main" val="745889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878015" cy="369332"/>
          </a:xfrm>
          <a:prstGeom prst="rect">
            <a:avLst/>
          </a:prstGeom>
          <a:noFill/>
          <a:ln w="28575">
            <a:solidFill>
              <a:srgbClr val="0000FF"/>
            </a:solidFill>
          </a:ln>
        </p:spPr>
        <p:txBody>
          <a:bodyPr wrap="none" rtlCol="0">
            <a:spAutoFit/>
          </a:bodyPr>
          <a:lstStyle/>
          <a:p>
            <a:r>
              <a:rPr lang="en-US" b="1" dirty="0">
                <a:solidFill>
                  <a:srgbClr val="0000FF"/>
                </a:solidFill>
              </a:rPr>
              <a:t>Day 9 (continued)</a:t>
            </a:r>
            <a:endParaRPr lang="en-US" b="1" u="sng" dirty="0">
              <a:solidFill>
                <a:srgbClr val="0000FF"/>
              </a:solidFill>
            </a:endParaRPr>
          </a:p>
        </p:txBody>
      </p:sp>
      <p:sp>
        <p:nvSpPr>
          <p:cNvPr id="15" name="Rectangle 14"/>
          <p:cNvSpPr/>
          <p:nvPr/>
        </p:nvSpPr>
        <p:spPr>
          <a:xfrm>
            <a:off x="0" y="2306467"/>
            <a:ext cx="7829122" cy="1600438"/>
          </a:xfrm>
          <a:prstGeom prst="rect">
            <a:avLst/>
          </a:prstGeom>
        </p:spPr>
        <p:txBody>
          <a:bodyPr wrap="square">
            <a:spAutoFit/>
          </a:bodyPr>
          <a:lstStyle/>
          <a:p>
            <a:r>
              <a:rPr lang="en-US" sz="1400" b="1" i="1" u="sng" dirty="0">
                <a:solidFill>
                  <a:srgbClr val="FF0000"/>
                </a:solidFill>
              </a:rPr>
              <a:t>Shotwell Memorial Park / Clift Park</a:t>
            </a:r>
            <a:endParaRPr lang="en-US" sz="1400" b="1" i="1" u="sng" dirty="0">
              <a:solidFill>
                <a:srgbClr val="FF0000"/>
              </a:solidFill>
              <a:latin typeface="Lucida Sans Unicode" panose="020B0602030504020204" pitchFamily="34" charset="0"/>
            </a:endParaRPr>
          </a:p>
          <a:p>
            <a:r>
              <a:rPr lang="en-US" sz="1400" b="1" dirty="0">
                <a:solidFill>
                  <a:srgbClr val="3D484E"/>
                </a:solidFill>
                <a:latin typeface="Lucida Sans Unicode" panose="020B0602030504020204" pitchFamily="34" charset="0"/>
              </a:rPr>
              <a:t>Description: </a:t>
            </a:r>
            <a:r>
              <a:rPr lang="en-US" sz="1400" dirty="0">
                <a:solidFill>
                  <a:srgbClr val="3D484E"/>
                </a:solidFill>
                <a:latin typeface="Lucida Sans Unicode" panose="020B0602030504020204" pitchFamily="34" charset="0"/>
              </a:rPr>
              <a:t>These two adjacent parks on the north shore in the village of Skaneateles offer a great view of the lake looking south. Clift Park has a swimming area, benches, a gazebo with regular concerts, and a beautiful pier. To the east is Shotwell Memorial Park, dedicated to the area’s veterans of foreign wars. Both parks have fantastic views as well as a plethora of shopping and dining opportunities across the street in the village.</a:t>
            </a:r>
            <a:endParaRPr lang="en-US" sz="1400" dirty="0"/>
          </a:p>
        </p:txBody>
      </p:sp>
      <p:sp>
        <p:nvSpPr>
          <p:cNvPr id="16" name="Rectangle 15"/>
          <p:cNvSpPr/>
          <p:nvPr/>
        </p:nvSpPr>
        <p:spPr>
          <a:xfrm>
            <a:off x="0" y="493156"/>
            <a:ext cx="7461504" cy="1600438"/>
          </a:xfrm>
          <a:prstGeom prst="rect">
            <a:avLst/>
          </a:prstGeom>
        </p:spPr>
        <p:txBody>
          <a:bodyPr wrap="square">
            <a:spAutoFit/>
          </a:bodyPr>
          <a:lstStyle/>
          <a:p>
            <a:r>
              <a:rPr lang="en-US" sz="1400" b="1" i="1" u="sng" dirty="0">
                <a:solidFill>
                  <a:srgbClr val="FF0000"/>
                </a:solidFill>
                <a:latin typeface="Lucida Sans Unicode" panose="020B0602030504020204" pitchFamily="34" charset="0"/>
              </a:rPr>
              <a:t>Skaneateles</a:t>
            </a:r>
          </a:p>
          <a:p>
            <a:r>
              <a:rPr lang="en-US" sz="1400" dirty="0">
                <a:solidFill>
                  <a:srgbClr val="3D484E"/>
                </a:solidFill>
                <a:latin typeface="Lucida Sans Unicode" panose="020B0602030504020204" pitchFamily="34" charset="0"/>
              </a:rPr>
              <a:t>This historic town is the main draw for many visitors in the area. Buildings from the late 1790s onward have been restored and converted into shops and restaurants and the village enjoys a robust tourism industry, though by maintaining its small-town flavor, it barely shows. Every holiday season the </a:t>
            </a:r>
            <a:r>
              <a:rPr lang="en-US" sz="1400" u="sng" dirty="0">
                <a:solidFill>
                  <a:srgbClr val="536F37"/>
                </a:solidFill>
                <a:latin typeface="Lucida Sans Unicode" panose="020B0602030504020204" pitchFamily="34" charset="0"/>
                <a:hlinkClick r:id="rId2"/>
              </a:rPr>
              <a:t>Dickens’ Christmas</a:t>
            </a:r>
            <a:r>
              <a:rPr lang="en-US" sz="1400" dirty="0">
                <a:solidFill>
                  <a:srgbClr val="3D484E"/>
                </a:solidFill>
                <a:latin typeface="Lucida Sans Unicode" panose="020B0602030504020204" pitchFamily="34" charset="0"/>
              </a:rPr>
              <a:t> festival takes place, where the community takes on Dickens-era decor and personality and the visitors flood in to interact with the village’s cast of characters.</a:t>
            </a:r>
            <a:endParaRPr lang="en-US" sz="1400" dirty="0"/>
          </a:p>
        </p:txBody>
      </p:sp>
      <p:pic>
        <p:nvPicPr>
          <p:cNvPr id="1026"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749" y="0"/>
            <a:ext cx="3079251" cy="23064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112748" y="2306467"/>
            <a:ext cx="3185931" cy="1384995"/>
          </a:xfrm>
          <a:prstGeom prst="rect">
            <a:avLst/>
          </a:prstGeom>
        </p:spPr>
        <p:txBody>
          <a:bodyPr wrap="square">
            <a:spAutoFit/>
          </a:bodyPr>
          <a:lstStyle/>
          <a:p>
            <a:r>
              <a:rPr lang="en-US" sz="1400" b="1" i="1" u="sng" dirty="0">
                <a:solidFill>
                  <a:srgbClr val="FF0000"/>
                </a:solidFill>
              </a:rPr>
              <a:t>Doug's Fish Fry</a:t>
            </a:r>
          </a:p>
          <a:p>
            <a:r>
              <a:rPr lang="en-US" sz="1400" dirty="0"/>
              <a:t>8 Jordan St, </a:t>
            </a:r>
            <a:r>
              <a:rPr lang="en-US" sz="1400" b="1" i="1" dirty="0">
                <a:solidFill>
                  <a:srgbClr val="FF0000"/>
                </a:solidFill>
              </a:rPr>
              <a:t>Skaneateles</a:t>
            </a:r>
          </a:p>
          <a:p>
            <a:r>
              <a:rPr lang="en-US" sz="1400" dirty="0"/>
              <a:t>Generously sized fish platters in cozy digs brightened by a colorful seascape mural &amp; train set.  Fish, lobster, scallops, salmon, chicken, and more.</a:t>
            </a:r>
            <a:endParaRPr lang="en-US" sz="1200" dirty="0"/>
          </a:p>
        </p:txBody>
      </p:sp>
      <p:sp>
        <p:nvSpPr>
          <p:cNvPr id="7" name="Rectangle 6"/>
          <p:cNvSpPr/>
          <p:nvPr/>
        </p:nvSpPr>
        <p:spPr>
          <a:xfrm>
            <a:off x="0" y="3993463"/>
            <a:ext cx="7461504" cy="1384995"/>
          </a:xfrm>
          <a:prstGeom prst="rect">
            <a:avLst/>
          </a:prstGeom>
        </p:spPr>
        <p:txBody>
          <a:bodyPr wrap="square">
            <a:spAutoFit/>
          </a:bodyPr>
          <a:lstStyle/>
          <a:p>
            <a:r>
              <a:rPr lang="en-US" sz="1400" b="1" i="1" u="sng" dirty="0">
                <a:solidFill>
                  <a:srgbClr val="FF0000"/>
                </a:solidFill>
              </a:rPr>
              <a:t>Near Owasco Lake</a:t>
            </a:r>
          </a:p>
          <a:p>
            <a:r>
              <a:rPr lang="en-US" sz="1400" dirty="0">
                <a:solidFill>
                  <a:srgbClr val="494949"/>
                </a:solidFill>
                <a:latin typeface="Arial" panose="020B0604020202020204" pitchFamily="34" charset="0"/>
              </a:rPr>
              <a:t>At the southern end of </a:t>
            </a:r>
            <a:r>
              <a:rPr lang="en-US" sz="1400" dirty="0">
                <a:solidFill>
                  <a:srgbClr val="007BCA"/>
                </a:solidFill>
                <a:latin typeface="Arial" panose="020B0604020202020204" pitchFamily="34" charset="0"/>
                <a:hlinkClick r:id="rId4"/>
              </a:rPr>
              <a:t>Owasco Lake</a:t>
            </a:r>
            <a:r>
              <a:rPr lang="en-US" sz="1400" dirty="0">
                <a:solidFill>
                  <a:srgbClr val="494949"/>
                </a:solidFill>
                <a:latin typeface="Arial" panose="020B0604020202020204" pitchFamily="34" charset="0"/>
              </a:rPr>
              <a:t>, in the village of Moravia, </a:t>
            </a:r>
            <a:r>
              <a:rPr lang="en-US" sz="1400" b="1" dirty="0">
                <a:solidFill>
                  <a:srgbClr val="007BCA"/>
                </a:solidFill>
                <a:latin typeface="Arial" panose="020B0604020202020204" pitchFamily="34" charset="0"/>
                <a:hlinkClick r:id="rId5"/>
              </a:rPr>
              <a:t>Fillmore Glen State Park</a:t>
            </a:r>
            <a:r>
              <a:rPr lang="en-US" sz="1400" dirty="0">
                <a:solidFill>
                  <a:srgbClr val="494949"/>
                </a:solidFill>
                <a:latin typeface="Arial" panose="020B0604020202020204" pitchFamily="34" charset="0"/>
              </a:rPr>
              <a:t> is a favorite destination off the lake. These hiking trails afford some of the most magnificent views of gorges and waterfalls in all of the Finger Lakes. The trails around the </a:t>
            </a:r>
            <a:r>
              <a:rPr lang="en-US" sz="1400" b="1" i="1" dirty="0" err="1">
                <a:solidFill>
                  <a:srgbClr val="FF0000"/>
                </a:solidFill>
                <a:latin typeface="Arial" panose="020B0604020202020204" pitchFamily="34" charset="0"/>
              </a:rPr>
              <a:t>Cowshead</a:t>
            </a:r>
            <a:r>
              <a:rPr lang="en-US" sz="1400" dirty="0">
                <a:solidFill>
                  <a:srgbClr val="494949"/>
                </a:solidFill>
                <a:latin typeface="Arial" panose="020B0604020202020204" pitchFamily="34" charset="0"/>
              </a:rPr>
              <a:t> area are paved and easily accessible. The Gorge Trail, North Rim and South Rim trails are moderately challenging, and all three afford great scenic views.</a:t>
            </a:r>
            <a:endParaRPr lang="en-US" sz="1400" b="0" i="0" dirty="0">
              <a:solidFill>
                <a:srgbClr val="494949"/>
              </a:solidFill>
              <a:effectLst/>
              <a:latin typeface="Arial" panose="020B0604020202020204" pitchFamily="34" charset="0"/>
            </a:endParaRPr>
          </a:p>
        </p:txBody>
      </p:sp>
    </p:spTree>
    <p:extLst>
      <p:ext uri="{BB962C8B-B14F-4D97-AF65-F5344CB8AC3E}">
        <p14:creationId xmlns:p14="http://schemas.microsoft.com/office/powerpoint/2010/main" val="1142228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10254008" y="0"/>
            <a:ext cx="1927785" cy="6839278"/>
          </a:xfrm>
          <a:prstGeom prst="rect">
            <a:avLst/>
          </a:prstGeom>
        </p:spPr>
      </p:pic>
      <p:sp>
        <p:nvSpPr>
          <p:cNvPr id="2" name="TextBox 1"/>
          <p:cNvSpPr txBox="1"/>
          <p:nvPr/>
        </p:nvSpPr>
        <p:spPr>
          <a:xfrm>
            <a:off x="0" y="0"/>
            <a:ext cx="8522589" cy="923330"/>
          </a:xfrm>
          <a:prstGeom prst="rect">
            <a:avLst/>
          </a:prstGeom>
          <a:noFill/>
          <a:ln w="28575">
            <a:solidFill>
              <a:srgbClr val="0000FF"/>
            </a:solidFill>
          </a:ln>
        </p:spPr>
        <p:txBody>
          <a:bodyPr wrap="none" rtlCol="0">
            <a:spAutoFit/>
          </a:bodyPr>
          <a:lstStyle/>
          <a:p>
            <a:r>
              <a:rPr lang="en-US" b="1" dirty="0">
                <a:solidFill>
                  <a:srgbClr val="0000FF"/>
                </a:solidFill>
              </a:rPr>
              <a:t>Day 10 (Thurs, Aug 11) – </a:t>
            </a:r>
            <a:r>
              <a:rPr lang="en-US" b="1" u="sng" dirty="0">
                <a:solidFill>
                  <a:srgbClr val="0000FF"/>
                </a:solidFill>
              </a:rPr>
              <a:t>Cycle around Lake Owasco and then to Ithaca, NY</a:t>
            </a:r>
          </a:p>
          <a:p>
            <a:r>
              <a:rPr lang="en-US" dirty="0"/>
              <a:t>Fillmore Glen State Park Campground to Ithaca, NY – 60.7 miles</a:t>
            </a:r>
          </a:p>
          <a:p>
            <a:r>
              <a:rPr lang="en-US" b="1" i="1" dirty="0">
                <a:solidFill>
                  <a:srgbClr val="00B050"/>
                </a:solidFill>
              </a:rPr>
              <a:t>Ride half unloaded </a:t>
            </a:r>
            <a:r>
              <a:rPr lang="en-US" dirty="0">
                <a:solidFill>
                  <a:srgbClr val="0000FF"/>
                </a:solidFill>
              </a:rPr>
              <a:t>(34.5 miles around the lake) and </a:t>
            </a:r>
            <a:r>
              <a:rPr lang="en-US" b="1" i="1" dirty="0">
                <a:solidFill>
                  <a:srgbClr val="FF0000"/>
                </a:solidFill>
              </a:rPr>
              <a:t>half loaded </a:t>
            </a:r>
            <a:r>
              <a:rPr lang="en-US" dirty="0">
                <a:solidFill>
                  <a:srgbClr val="0000FF"/>
                </a:solidFill>
              </a:rPr>
              <a:t>(25.2 miles to Ithaca)</a:t>
            </a:r>
          </a:p>
        </p:txBody>
      </p:sp>
      <p:sp>
        <p:nvSpPr>
          <p:cNvPr id="6" name="Rectangle 5"/>
          <p:cNvSpPr/>
          <p:nvPr/>
        </p:nvSpPr>
        <p:spPr>
          <a:xfrm>
            <a:off x="0" y="923330"/>
            <a:ext cx="8321082" cy="1384995"/>
          </a:xfrm>
          <a:prstGeom prst="rect">
            <a:avLst/>
          </a:prstGeom>
        </p:spPr>
        <p:txBody>
          <a:bodyPr wrap="square">
            <a:spAutoFit/>
          </a:bodyPr>
          <a:lstStyle/>
          <a:p>
            <a:r>
              <a:rPr lang="en-US" sz="1400" b="1" u="sng" dirty="0">
                <a:solidFill>
                  <a:srgbClr val="00B050"/>
                </a:solidFill>
                <a:latin typeface="Georgia" panose="02040502050405020303" pitchFamily="18" charset="0"/>
              </a:rPr>
              <a:t>First half of the ride (unloaded)</a:t>
            </a:r>
            <a:r>
              <a:rPr lang="en-US" sz="1400" b="1" dirty="0">
                <a:solidFill>
                  <a:srgbClr val="00B050"/>
                </a:solidFill>
                <a:latin typeface="Georgia" panose="02040502050405020303" pitchFamily="18" charset="0"/>
              </a:rPr>
              <a:t>:  </a:t>
            </a:r>
            <a:r>
              <a:rPr lang="en-US" sz="1400" dirty="0">
                <a:solidFill>
                  <a:srgbClr val="111111"/>
                </a:solidFill>
                <a:latin typeface="Georgia" panose="02040502050405020303" pitchFamily="18" charset="0"/>
              </a:rPr>
              <a:t>We will leave our tents set up to dry and we ride unloaded for the first half of the day.  We will cycle into nearby Moravia for breakfast and then cycle around Lake Owasco.  Lake Owasco is 11.1 miles long and up to 1.3 miles wide with a max depth of 177 ft.  The city of </a:t>
            </a:r>
            <a:r>
              <a:rPr lang="en-US" sz="1400" b="1" i="1" dirty="0">
                <a:solidFill>
                  <a:srgbClr val="111111"/>
                </a:solidFill>
                <a:latin typeface="Georgia" panose="02040502050405020303" pitchFamily="18" charset="0"/>
              </a:rPr>
              <a:t>Auburn</a:t>
            </a:r>
            <a:r>
              <a:rPr lang="en-US" sz="1400" dirty="0">
                <a:solidFill>
                  <a:srgbClr val="111111"/>
                </a:solidFill>
                <a:latin typeface="Georgia" panose="02040502050405020303" pitchFamily="18" charset="0"/>
              </a:rPr>
              <a:t> is at the top of the lake.  The only public access to Owasco Lake is in </a:t>
            </a:r>
            <a:r>
              <a:rPr lang="en-US" sz="1400" b="1" i="1" dirty="0">
                <a:solidFill>
                  <a:srgbClr val="111111"/>
                </a:solidFill>
                <a:latin typeface="Georgia" panose="02040502050405020303" pitchFamily="18" charset="0"/>
              </a:rPr>
              <a:t>Emerson Park </a:t>
            </a:r>
            <a:r>
              <a:rPr lang="en-US" sz="1400" dirty="0">
                <a:solidFill>
                  <a:srgbClr val="111111"/>
                </a:solidFill>
                <a:latin typeface="Georgia" panose="02040502050405020303" pitchFamily="18" charset="0"/>
              </a:rPr>
              <a:t>in Auburn.  We might take a break here and walk out to the </a:t>
            </a:r>
            <a:r>
              <a:rPr lang="en-US" sz="1400" b="1" i="1" dirty="0">
                <a:solidFill>
                  <a:srgbClr val="111111"/>
                </a:solidFill>
                <a:latin typeface="Georgia" panose="02040502050405020303" pitchFamily="18" charset="0"/>
              </a:rPr>
              <a:t>Seawall Gazebo</a:t>
            </a:r>
            <a:r>
              <a:rPr lang="en-US" sz="1400" dirty="0">
                <a:solidFill>
                  <a:srgbClr val="111111"/>
                </a:solidFill>
                <a:latin typeface="Georgia" panose="02040502050405020303" pitchFamily="18" charset="0"/>
              </a:rPr>
              <a:t>.  There are also several museums to visit in Auburn if time allows.</a:t>
            </a:r>
          </a:p>
        </p:txBody>
      </p:sp>
      <p:sp>
        <p:nvSpPr>
          <p:cNvPr id="7" name="Rectangle 6"/>
          <p:cNvSpPr/>
          <p:nvPr/>
        </p:nvSpPr>
        <p:spPr>
          <a:xfrm>
            <a:off x="0" y="5023396"/>
            <a:ext cx="4612746" cy="1815882"/>
          </a:xfrm>
          <a:prstGeom prst="rect">
            <a:avLst/>
          </a:prstGeom>
          <a:ln w="28575">
            <a:solidFill>
              <a:srgbClr val="FF0000"/>
            </a:solidFill>
          </a:ln>
        </p:spPr>
        <p:txBody>
          <a:bodyPr wrap="square">
            <a:spAutoFit/>
          </a:bodyPr>
          <a:lstStyle/>
          <a:p>
            <a:r>
              <a:rPr lang="en-US" sz="1400" b="1" u="sng" dirty="0">
                <a:solidFill>
                  <a:srgbClr val="FF0000"/>
                </a:solidFill>
                <a:latin typeface="Georgia" panose="02040502050405020303" pitchFamily="18" charset="0"/>
              </a:rPr>
              <a:t>Emerson Park</a:t>
            </a:r>
            <a:r>
              <a:rPr lang="en-US" sz="1400" dirty="0">
                <a:solidFill>
                  <a:srgbClr val="111111"/>
                </a:solidFill>
                <a:latin typeface="Georgia" panose="02040502050405020303" pitchFamily="18" charset="0"/>
              </a:rPr>
              <a:t> -  North end of the lake, entrance on </a:t>
            </a:r>
            <a:r>
              <a:rPr lang="en-US" sz="1400" dirty="0" err="1">
                <a:solidFill>
                  <a:srgbClr val="111111"/>
                </a:solidFill>
                <a:latin typeface="Georgia" panose="02040502050405020303" pitchFamily="18" charset="0"/>
              </a:rPr>
              <a:t>Rt</a:t>
            </a:r>
            <a:r>
              <a:rPr lang="en-US" sz="1400" dirty="0">
                <a:solidFill>
                  <a:srgbClr val="111111"/>
                </a:solidFill>
                <a:latin typeface="Georgia" panose="02040502050405020303" pitchFamily="18" charset="0"/>
              </a:rPr>
              <a:t> 38A (East Lake Rd)  this park has swimming , picnic areas, ball fields  and  boat launch facilities.</a:t>
            </a:r>
          </a:p>
          <a:p>
            <a:r>
              <a:rPr lang="en-US" sz="1400" b="1" i="1" dirty="0">
                <a:solidFill>
                  <a:srgbClr val="FF0000"/>
                </a:solidFill>
                <a:latin typeface="Georgia" panose="02040502050405020303" pitchFamily="18" charset="0"/>
              </a:rPr>
              <a:t>Emerson Park Merry-Go-Round Theatre </a:t>
            </a:r>
            <a:r>
              <a:rPr lang="en-US" sz="1400" dirty="0">
                <a:solidFill>
                  <a:srgbClr val="111111"/>
                </a:solidFill>
                <a:latin typeface="Georgia" panose="02040502050405020303" pitchFamily="18" charset="0"/>
              </a:rPr>
              <a:t>– performing during the summer month.</a:t>
            </a:r>
          </a:p>
          <a:p>
            <a:r>
              <a:rPr lang="en-US" sz="1400" b="1" i="1" dirty="0">
                <a:solidFill>
                  <a:srgbClr val="FF0000"/>
                </a:solidFill>
                <a:latin typeface="Georgia" panose="02040502050405020303" pitchFamily="18" charset="0"/>
              </a:rPr>
              <a:t>Ward O’Hara Agricultural Museum </a:t>
            </a:r>
            <a:r>
              <a:rPr lang="en-US" sz="1400" dirty="0">
                <a:solidFill>
                  <a:srgbClr val="111111"/>
                </a:solidFill>
                <a:latin typeface="Georgia" panose="02040502050405020303" pitchFamily="18" charset="0"/>
              </a:rPr>
              <a:t> - </a:t>
            </a:r>
            <a:r>
              <a:rPr lang="en-US" sz="1400" dirty="0" err="1">
                <a:solidFill>
                  <a:srgbClr val="111111"/>
                </a:solidFill>
                <a:latin typeface="Georgia" panose="02040502050405020303" pitchFamily="18" charset="0"/>
              </a:rPr>
              <a:t>Rt</a:t>
            </a:r>
            <a:r>
              <a:rPr lang="en-US" sz="1400" dirty="0">
                <a:solidFill>
                  <a:srgbClr val="111111"/>
                </a:solidFill>
                <a:latin typeface="Georgia" panose="02040502050405020303" pitchFamily="18" charset="0"/>
              </a:rPr>
              <a:t> 38A across from Emerson Park,   a collect of farm equipment in the mid-1900's</a:t>
            </a:r>
            <a:endParaRPr lang="en-US" dirty="0"/>
          </a:p>
        </p:txBody>
      </p:sp>
      <p:pic>
        <p:nvPicPr>
          <p:cNvPr id="8" name="Picture 7"/>
          <p:cNvPicPr>
            <a:picLocks noChangeAspect="1"/>
          </p:cNvPicPr>
          <p:nvPr/>
        </p:nvPicPr>
        <p:blipFill>
          <a:blip r:embed="rId3"/>
          <a:stretch>
            <a:fillRect/>
          </a:stretch>
        </p:blipFill>
        <p:spPr>
          <a:xfrm>
            <a:off x="4937834" y="2252593"/>
            <a:ext cx="4691444" cy="4549623"/>
          </a:xfrm>
          <a:prstGeom prst="rect">
            <a:avLst/>
          </a:prstGeom>
          <a:ln w="28575">
            <a:solidFill>
              <a:srgbClr val="FF0000"/>
            </a:solidFill>
          </a:ln>
        </p:spPr>
      </p:pic>
      <p:sp>
        <p:nvSpPr>
          <p:cNvPr id="9" name="Rectangle 8"/>
          <p:cNvSpPr/>
          <p:nvPr/>
        </p:nvSpPr>
        <p:spPr>
          <a:xfrm>
            <a:off x="10196161" y="142292"/>
            <a:ext cx="1037895" cy="4251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a:stCxn id="9" idx="1"/>
          </p:cNvCxnSpPr>
          <p:nvPr/>
        </p:nvCxnSpPr>
        <p:spPr>
          <a:xfrm flipH="1">
            <a:off x="9629278" y="354890"/>
            <a:ext cx="566883" cy="20376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202549" y="5762244"/>
            <a:ext cx="950976" cy="4251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p:cNvCxnSpPr>
            <a:stCxn id="22" idx="1"/>
            <a:endCxn id="20" idx="3"/>
          </p:cNvCxnSpPr>
          <p:nvPr/>
        </p:nvCxnSpPr>
        <p:spPr>
          <a:xfrm flipH="1" flipV="1">
            <a:off x="4612746" y="4108656"/>
            <a:ext cx="5865531" cy="12265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2319337"/>
            <a:ext cx="4842588" cy="1600438"/>
          </a:xfrm>
          <a:prstGeom prst="rect">
            <a:avLst/>
          </a:prstGeom>
        </p:spPr>
        <p:txBody>
          <a:bodyPr wrap="square">
            <a:spAutoFit/>
          </a:bodyPr>
          <a:lstStyle/>
          <a:p>
            <a:r>
              <a:rPr lang="en-US" sz="1400" b="1" u="sng" dirty="0">
                <a:solidFill>
                  <a:srgbClr val="FF0000"/>
                </a:solidFill>
                <a:latin typeface="Georgia" panose="02040502050405020303" pitchFamily="18" charset="0"/>
              </a:rPr>
              <a:t>Second half of the ride (loaded)</a:t>
            </a:r>
            <a:r>
              <a:rPr lang="en-US" sz="1400" b="1" dirty="0">
                <a:solidFill>
                  <a:srgbClr val="FF0000"/>
                </a:solidFill>
                <a:latin typeface="Georgia" panose="02040502050405020303" pitchFamily="18" charset="0"/>
              </a:rPr>
              <a:t>:  </a:t>
            </a:r>
            <a:r>
              <a:rPr lang="en-US" sz="1400" dirty="0">
                <a:solidFill>
                  <a:srgbClr val="111111"/>
                </a:solidFill>
                <a:latin typeface="Georgia" panose="02040502050405020303" pitchFamily="18" charset="0"/>
              </a:rPr>
              <a:t>After cycling 34.5 miles we will make it back to Moravia for lunch and then will pack up our gear for the trip to Ithaca (25.2 miles).  Along the way we will stop by </a:t>
            </a:r>
            <a:r>
              <a:rPr lang="en-US" sz="1400" b="1" i="1" dirty="0">
                <a:solidFill>
                  <a:srgbClr val="111111"/>
                </a:solidFill>
                <a:latin typeface="Georgia" panose="02040502050405020303" pitchFamily="18" charset="0"/>
              </a:rPr>
              <a:t>Myers Par</a:t>
            </a:r>
            <a:r>
              <a:rPr lang="en-US" sz="1400" dirty="0">
                <a:solidFill>
                  <a:srgbClr val="111111"/>
                </a:solidFill>
                <a:latin typeface="Georgia" panose="02040502050405020303" pitchFamily="18" charset="0"/>
              </a:rPr>
              <a:t>k to see the</a:t>
            </a:r>
          </a:p>
          <a:p>
            <a:r>
              <a:rPr lang="en-US" sz="1400" dirty="0">
                <a:solidFill>
                  <a:srgbClr val="111111"/>
                </a:solidFill>
                <a:latin typeface="Georgia" panose="02040502050405020303" pitchFamily="18" charset="0"/>
              </a:rPr>
              <a:t>lighthouse on Cayuga Lake</a:t>
            </a:r>
          </a:p>
          <a:p>
            <a:r>
              <a:rPr lang="en-US" sz="1400" dirty="0">
                <a:solidFill>
                  <a:srgbClr val="111111"/>
                </a:solidFill>
                <a:latin typeface="Georgia" panose="02040502050405020303" pitchFamily="18" charset="0"/>
              </a:rPr>
              <a:t>before following the shore</a:t>
            </a:r>
          </a:p>
          <a:p>
            <a:r>
              <a:rPr lang="en-US" sz="1400" dirty="0">
                <a:solidFill>
                  <a:srgbClr val="111111"/>
                </a:solidFill>
                <a:latin typeface="Georgia" panose="02040502050405020303" pitchFamily="18" charset="0"/>
              </a:rPr>
              <a:t>back to Ithaca.</a:t>
            </a:r>
            <a:endParaRPr lang="en-US" sz="1400" dirty="0"/>
          </a:p>
        </p:txBody>
      </p:sp>
      <p:pic>
        <p:nvPicPr>
          <p:cNvPr id="20" name="Picture 2" descr="http://www.warmus.us/Myers-lighthouse-cayuga-la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5514" y="3273444"/>
            <a:ext cx="2227232" cy="1670424"/>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22" name="Rectangle 21"/>
          <p:cNvSpPr/>
          <p:nvPr/>
        </p:nvSpPr>
        <p:spPr>
          <a:xfrm>
            <a:off x="10478277" y="5165272"/>
            <a:ext cx="284141" cy="3397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Arrow Connector 22"/>
          <p:cNvCxnSpPr>
            <a:endCxn id="7" idx="3"/>
          </p:cNvCxnSpPr>
          <p:nvPr/>
        </p:nvCxnSpPr>
        <p:spPr>
          <a:xfrm flipH="1" flipV="1">
            <a:off x="4612746" y="5931337"/>
            <a:ext cx="3533997" cy="435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0189964" y="4703607"/>
            <a:ext cx="692818" cy="461665"/>
          </a:xfrm>
          <a:prstGeom prst="rect">
            <a:avLst/>
          </a:prstGeom>
        </p:spPr>
        <p:txBody>
          <a:bodyPr wrap="none">
            <a:spAutoFit/>
          </a:bodyPr>
          <a:lstStyle/>
          <a:p>
            <a:pPr algn="ctr"/>
            <a:r>
              <a:rPr lang="en-US" sz="1200" b="1" i="1" dirty="0">
                <a:solidFill>
                  <a:srgbClr val="FF0000"/>
                </a:solidFill>
                <a:latin typeface="Georgia" panose="02040502050405020303" pitchFamily="18" charset="0"/>
              </a:rPr>
              <a:t>Myers</a:t>
            </a:r>
          </a:p>
          <a:p>
            <a:pPr algn="ctr"/>
            <a:r>
              <a:rPr lang="en-US" sz="1200" b="1" i="1" dirty="0">
                <a:solidFill>
                  <a:srgbClr val="FF0000"/>
                </a:solidFill>
                <a:latin typeface="Georgia" panose="02040502050405020303" pitchFamily="18" charset="0"/>
              </a:rPr>
              <a:t>Park </a:t>
            </a:r>
            <a:endParaRPr lang="en-US" sz="1200" b="1" i="1" dirty="0">
              <a:solidFill>
                <a:srgbClr val="FF0000"/>
              </a:solidFill>
            </a:endParaRPr>
          </a:p>
        </p:txBody>
      </p:sp>
    </p:spTree>
    <p:extLst>
      <p:ext uri="{BB962C8B-B14F-4D97-AF65-F5344CB8AC3E}">
        <p14:creationId xmlns:p14="http://schemas.microsoft.com/office/powerpoint/2010/main" val="3585372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995033" cy="369332"/>
          </a:xfrm>
          <a:prstGeom prst="rect">
            <a:avLst/>
          </a:prstGeom>
          <a:noFill/>
          <a:ln w="28575">
            <a:solidFill>
              <a:srgbClr val="0000FF"/>
            </a:solidFill>
          </a:ln>
        </p:spPr>
        <p:txBody>
          <a:bodyPr wrap="none" rtlCol="0">
            <a:spAutoFit/>
          </a:bodyPr>
          <a:lstStyle/>
          <a:p>
            <a:r>
              <a:rPr lang="en-US" b="1" dirty="0">
                <a:solidFill>
                  <a:srgbClr val="0000FF"/>
                </a:solidFill>
              </a:rPr>
              <a:t>Day 10 (continued)</a:t>
            </a:r>
            <a:endParaRPr lang="en-US" b="1" u="sng" dirty="0">
              <a:solidFill>
                <a:srgbClr val="0000FF"/>
              </a:solidFill>
            </a:endParaRPr>
          </a:p>
        </p:txBody>
      </p:sp>
      <p:sp>
        <p:nvSpPr>
          <p:cNvPr id="3" name="Rectangle 2"/>
          <p:cNvSpPr/>
          <p:nvPr/>
        </p:nvSpPr>
        <p:spPr>
          <a:xfrm>
            <a:off x="0" y="494437"/>
            <a:ext cx="6096000" cy="1785104"/>
          </a:xfrm>
          <a:prstGeom prst="rect">
            <a:avLst/>
          </a:prstGeom>
          <a:ln w="28575">
            <a:solidFill>
              <a:srgbClr val="FF0000"/>
            </a:solidFill>
          </a:ln>
        </p:spPr>
        <p:txBody>
          <a:bodyPr>
            <a:spAutoFit/>
          </a:bodyPr>
          <a:lstStyle/>
          <a:p>
            <a:r>
              <a:rPr lang="en-US" sz="1400" b="1" i="1" u="sng" dirty="0">
                <a:solidFill>
                  <a:srgbClr val="FF0000"/>
                </a:solidFill>
                <a:latin typeface="pt-sans"/>
              </a:rPr>
              <a:t>Seward House Museum</a:t>
            </a:r>
          </a:p>
          <a:p>
            <a:r>
              <a:rPr lang="en-US" sz="1200" dirty="0"/>
              <a:t>33 South St. Auburn, NY</a:t>
            </a:r>
          </a:p>
          <a:p>
            <a:r>
              <a:rPr lang="en-US" sz="1200" dirty="0"/>
              <a:t>We invite you to visit the Seward House Museum, the historic home of William Henry Seward and his family. Serving as a New York State Senator, Governor of New York, a U.S. Senator, and as Secretary of State in the Lincoln and Johnson administrations, Seward was one of the foremost politicians of nineteenth century America.</a:t>
            </a:r>
          </a:p>
          <a:p>
            <a:r>
              <a:rPr lang="en-US" sz="1200" dirty="0"/>
              <a:t>Admission:  Adults – $10.00, AAA/Senior Citizens/Military – $9.00</a:t>
            </a:r>
          </a:p>
          <a:p>
            <a:r>
              <a:rPr lang="en-US" sz="1200" dirty="0"/>
              <a:t>Open:  Tuesday – Saturday 10 am – 5 pm | Sunday (June - August) 1 - 5 pm</a:t>
            </a:r>
          </a:p>
          <a:p>
            <a:endParaRPr lang="en-US" sz="1200" dirty="0"/>
          </a:p>
        </p:txBody>
      </p:sp>
      <p:sp>
        <p:nvSpPr>
          <p:cNvPr id="4" name="Rectangle 3"/>
          <p:cNvSpPr/>
          <p:nvPr/>
        </p:nvSpPr>
        <p:spPr>
          <a:xfrm>
            <a:off x="0" y="2417796"/>
            <a:ext cx="6096000" cy="1415772"/>
          </a:xfrm>
          <a:prstGeom prst="rect">
            <a:avLst/>
          </a:prstGeom>
          <a:ln w="28575">
            <a:solidFill>
              <a:srgbClr val="FF0000"/>
            </a:solidFill>
          </a:ln>
        </p:spPr>
        <p:txBody>
          <a:bodyPr>
            <a:spAutoFit/>
          </a:bodyPr>
          <a:lstStyle/>
          <a:p>
            <a:r>
              <a:rPr lang="en-US" sz="1400" b="1" i="1" u="sng" dirty="0">
                <a:solidFill>
                  <a:srgbClr val="FF0000"/>
                </a:solidFill>
                <a:latin typeface="pt-sans"/>
              </a:rPr>
              <a:t>The Harriet Tubman Home</a:t>
            </a:r>
            <a:br>
              <a:rPr lang="en-US" sz="1200" dirty="0"/>
            </a:br>
            <a:r>
              <a:rPr lang="en-US" sz="1200" dirty="0"/>
              <a:t>180 South Street, Auburn, NY</a:t>
            </a:r>
          </a:p>
          <a:p>
            <a:r>
              <a:rPr lang="en-US" sz="1200" dirty="0"/>
              <a:t>The Harriet Tubman Home preserves the legacy of "The Moses of Her People" in the place where she lived and died in freedom. The site is located on 26 acres of land in Auburn, New York, and is owned and operated by the </a:t>
            </a:r>
            <a:r>
              <a:rPr lang="en-US" sz="1200" dirty="0">
                <a:hlinkClick r:id="rId2"/>
              </a:rPr>
              <a:t>AME Zion Church</a:t>
            </a:r>
            <a:r>
              <a:rPr lang="en-US" sz="1200" dirty="0"/>
              <a:t>.</a:t>
            </a:r>
          </a:p>
          <a:p>
            <a:r>
              <a:rPr lang="en-US" sz="1200" dirty="0"/>
              <a:t>The Harriet Tubman Home is open to visitors Tuesday through Friday from 11 AM to 4 PM, and Saturdays by appointment.</a:t>
            </a:r>
            <a:endParaRPr lang="en-US" dirty="0"/>
          </a:p>
        </p:txBody>
      </p:sp>
      <p:pic>
        <p:nvPicPr>
          <p:cNvPr id="2050" name="Picture 2" descr="http://www.fingerlakes.org/uploads/partners/images/full/Logo_New_Color12883648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29100"/>
            <a:ext cx="2276475" cy="2628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76475" y="4372832"/>
            <a:ext cx="3553968" cy="1631216"/>
          </a:xfrm>
          <a:prstGeom prst="rect">
            <a:avLst/>
          </a:prstGeom>
          <a:ln w="28575">
            <a:solidFill>
              <a:srgbClr val="FF0000"/>
            </a:solidFill>
          </a:ln>
        </p:spPr>
        <p:txBody>
          <a:bodyPr wrap="square">
            <a:spAutoFit/>
          </a:bodyPr>
          <a:lstStyle/>
          <a:p>
            <a:r>
              <a:rPr lang="en-US" sz="1400" b="1" i="1" u="sng" dirty="0">
                <a:solidFill>
                  <a:srgbClr val="FF0000"/>
                </a:solidFill>
                <a:latin typeface="pt-sans"/>
              </a:rPr>
              <a:t>New Hope Mills Store &amp; Cafe - Quality Since 1823</a:t>
            </a:r>
          </a:p>
          <a:p>
            <a:r>
              <a:rPr lang="en-US" sz="1200" dirty="0"/>
              <a:t>181 York St., Auburn</a:t>
            </a:r>
          </a:p>
          <a:p>
            <a:r>
              <a:rPr lang="en-US" sz="1200" dirty="0"/>
              <a:t>Makers of the famous New Hope Mills Pancake Mixes. Family owned and operated! Shopping 1000+ items in our store! Refreshments - drinks and light food in our Cafe! Auburn Store &amp; Cafe Open Mon-Fri, 8-4; Sat, 10-2. Call for details 315.252.2676. </a:t>
            </a:r>
          </a:p>
        </p:txBody>
      </p:sp>
      <p:pic>
        <p:nvPicPr>
          <p:cNvPr id="2052" name="Picture 4" descr="http://nyfalls.com/dev/wp-content/uploads/2013/01/Owasco-emerson-park-ma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2445" y="0"/>
            <a:ext cx="5649556" cy="62087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bject Obj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4727" y="4372832"/>
            <a:ext cx="3727752" cy="2485168"/>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0305288" y="5615416"/>
            <a:ext cx="466344" cy="3886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p:cNvCxnSpPr>
            <a:stCxn id="6" idx="1"/>
            <a:endCxn id="2054" idx="3"/>
          </p:cNvCxnSpPr>
          <p:nvPr/>
        </p:nvCxnSpPr>
        <p:spPr>
          <a:xfrm flipH="1" flipV="1">
            <a:off x="9652479" y="5615416"/>
            <a:ext cx="652809" cy="1943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9746764" y="6038966"/>
            <a:ext cx="2445238" cy="738664"/>
          </a:xfrm>
          <a:prstGeom prst="rect">
            <a:avLst/>
          </a:prstGeom>
        </p:spPr>
        <p:txBody>
          <a:bodyPr wrap="square">
            <a:spAutoFit/>
          </a:bodyPr>
          <a:lstStyle/>
          <a:p>
            <a:r>
              <a:rPr lang="en-US" sz="1400" dirty="0">
                <a:solidFill>
                  <a:srgbClr val="FF0000"/>
                </a:solidFill>
              </a:rPr>
              <a:t>We might walk out through Emerson Park/Island Park in Auburn to the </a:t>
            </a:r>
            <a:r>
              <a:rPr lang="en-US" sz="1400" b="1" i="1" u="sng" dirty="0">
                <a:solidFill>
                  <a:srgbClr val="FF0000"/>
                </a:solidFill>
              </a:rPr>
              <a:t>Seawall Gazebo</a:t>
            </a:r>
          </a:p>
        </p:txBody>
      </p:sp>
    </p:spTree>
    <p:extLst>
      <p:ext uri="{BB962C8B-B14F-4D97-AF65-F5344CB8AC3E}">
        <p14:creationId xmlns:p14="http://schemas.microsoft.com/office/powerpoint/2010/main" val="2507295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62526"/>
            <a:ext cx="7964424" cy="954107"/>
          </a:xfrm>
          <a:prstGeom prst="rect">
            <a:avLst/>
          </a:prstGeom>
        </p:spPr>
        <p:txBody>
          <a:bodyPr wrap="square">
            <a:spAutoFit/>
          </a:bodyPr>
          <a:lstStyle/>
          <a:p>
            <a:r>
              <a:rPr lang="en-US" sz="1400" dirty="0">
                <a:solidFill>
                  <a:srgbClr val="252525"/>
                </a:solidFill>
                <a:latin typeface="Arial" panose="020B0604020202020204" pitchFamily="34" charset="0"/>
              </a:rPr>
              <a:t>The </a:t>
            </a:r>
            <a:r>
              <a:rPr lang="en-US" sz="1400" b="1" dirty="0">
                <a:solidFill>
                  <a:srgbClr val="252525"/>
                </a:solidFill>
                <a:latin typeface="Arial" panose="020B0604020202020204" pitchFamily="34" charset="0"/>
              </a:rPr>
              <a:t>Finger Lakes National Forest</a:t>
            </a:r>
            <a:r>
              <a:rPr lang="en-US" sz="1400" dirty="0">
                <a:solidFill>
                  <a:srgbClr val="252525"/>
                </a:solidFill>
                <a:latin typeface="Arial" panose="020B0604020202020204" pitchFamily="34" charset="0"/>
              </a:rPr>
              <a:t> encompasses 16,259 acres (65.80 km</a:t>
            </a:r>
            <a:r>
              <a:rPr lang="en-US" sz="1400" baseline="30000" dirty="0">
                <a:solidFill>
                  <a:srgbClr val="252525"/>
                </a:solidFill>
                <a:latin typeface="Arial" panose="020B0604020202020204" pitchFamily="34" charset="0"/>
              </a:rPr>
              <a:t>2</a:t>
            </a:r>
            <a:r>
              <a:rPr lang="en-US" sz="1400" dirty="0">
                <a:solidFill>
                  <a:srgbClr val="252525"/>
                </a:solidFill>
                <a:latin typeface="Arial" panose="020B0604020202020204" pitchFamily="34" charset="0"/>
              </a:rPr>
              <a:t>) of </a:t>
            </a:r>
            <a:r>
              <a:rPr lang="en-US" sz="1400" dirty="0">
                <a:solidFill>
                  <a:srgbClr val="0B0080"/>
                </a:solidFill>
                <a:latin typeface="Arial" panose="020B0604020202020204" pitchFamily="34" charset="0"/>
                <a:hlinkClick r:id="rId2" tooltip="Seneca County, New York"/>
              </a:rPr>
              <a:t>Seneca</a:t>
            </a:r>
            <a:r>
              <a:rPr lang="en-US" sz="1400" dirty="0">
                <a:solidFill>
                  <a:srgbClr val="252525"/>
                </a:solidFill>
                <a:latin typeface="Arial" panose="020B0604020202020204" pitchFamily="34" charset="0"/>
              </a:rPr>
              <a:t> and </a:t>
            </a:r>
            <a:r>
              <a:rPr lang="en-US" sz="1400" dirty="0">
                <a:solidFill>
                  <a:srgbClr val="0B0080"/>
                </a:solidFill>
                <a:latin typeface="Arial" panose="020B0604020202020204" pitchFamily="34" charset="0"/>
                <a:hlinkClick r:id="rId3" tooltip="Schuyler County, New York"/>
              </a:rPr>
              <a:t>Schuyler counties</a:t>
            </a:r>
            <a:r>
              <a:rPr lang="en-US" sz="1400" dirty="0">
                <a:solidFill>
                  <a:srgbClr val="252525"/>
                </a:solidFill>
                <a:latin typeface="Arial" panose="020B0604020202020204" pitchFamily="34" charset="0"/>
              </a:rPr>
              <a:t>, nestled between </a:t>
            </a:r>
            <a:r>
              <a:rPr lang="en-US" sz="1400" dirty="0">
                <a:solidFill>
                  <a:srgbClr val="0B0080"/>
                </a:solidFill>
                <a:latin typeface="Arial" panose="020B0604020202020204" pitchFamily="34" charset="0"/>
                <a:hlinkClick r:id="rId4" tooltip="Seneca Lake (New York)"/>
              </a:rPr>
              <a:t>Seneca Lake</a:t>
            </a:r>
            <a:r>
              <a:rPr lang="en-US" sz="1400" dirty="0">
                <a:solidFill>
                  <a:srgbClr val="252525"/>
                </a:solidFill>
                <a:latin typeface="Arial" panose="020B0604020202020204" pitchFamily="34" charset="0"/>
              </a:rPr>
              <a:t> and </a:t>
            </a:r>
            <a:r>
              <a:rPr lang="en-US" sz="1400" dirty="0">
                <a:solidFill>
                  <a:srgbClr val="0B0080"/>
                </a:solidFill>
                <a:latin typeface="Arial" panose="020B0604020202020204" pitchFamily="34" charset="0"/>
                <a:hlinkClick r:id="rId5" tooltip="Cayuga Lake"/>
              </a:rPr>
              <a:t>Cayuga Lake</a:t>
            </a:r>
            <a:r>
              <a:rPr lang="en-US" sz="1400" dirty="0">
                <a:solidFill>
                  <a:srgbClr val="252525"/>
                </a:solidFill>
                <a:latin typeface="Arial" panose="020B0604020202020204" pitchFamily="34" charset="0"/>
              </a:rPr>
              <a:t> in the </a:t>
            </a:r>
            <a:r>
              <a:rPr lang="en-US" sz="1400" dirty="0">
                <a:solidFill>
                  <a:srgbClr val="0B0080"/>
                </a:solidFill>
                <a:latin typeface="Arial" panose="020B0604020202020204" pitchFamily="34" charset="0"/>
                <a:hlinkClick r:id="rId6" tooltip="Finger Lakes"/>
              </a:rPr>
              <a:t>Finger Lakes</a:t>
            </a:r>
            <a:r>
              <a:rPr lang="en-US" sz="1400" dirty="0">
                <a:solidFill>
                  <a:srgbClr val="252525"/>
                </a:solidFill>
                <a:latin typeface="Arial" panose="020B0604020202020204" pitchFamily="34" charset="0"/>
              </a:rPr>
              <a:t> Region of </a:t>
            </a:r>
            <a:r>
              <a:rPr lang="en-US" sz="1400" dirty="0">
                <a:solidFill>
                  <a:srgbClr val="0B0080"/>
                </a:solidFill>
                <a:latin typeface="Arial" panose="020B0604020202020204" pitchFamily="34" charset="0"/>
                <a:hlinkClick r:id="rId7" tooltip="New York"/>
              </a:rPr>
              <a:t>New York</a:t>
            </a:r>
            <a:r>
              <a:rPr lang="en-US" sz="1400" dirty="0">
                <a:solidFill>
                  <a:srgbClr val="252525"/>
                </a:solidFill>
                <a:latin typeface="Arial" panose="020B0604020202020204" pitchFamily="34" charset="0"/>
              </a:rPr>
              <a:t> State in the </a:t>
            </a:r>
            <a:r>
              <a:rPr lang="en-US" sz="1400" dirty="0">
                <a:solidFill>
                  <a:srgbClr val="0B0080"/>
                </a:solidFill>
                <a:latin typeface="Arial" panose="020B0604020202020204" pitchFamily="34" charset="0"/>
                <a:hlinkClick r:id="rId8" tooltip="United States of America"/>
              </a:rPr>
              <a:t>United States of America</a:t>
            </a:r>
            <a:r>
              <a:rPr lang="en-US" sz="1400" dirty="0">
                <a:solidFill>
                  <a:srgbClr val="252525"/>
                </a:solidFill>
                <a:latin typeface="Arial" panose="020B0604020202020204" pitchFamily="34" charset="0"/>
              </a:rPr>
              <a:t>. The forest has over 30 miles (50 km) of interconnecting trails that traverse gorges, </a:t>
            </a:r>
            <a:r>
              <a:rPr lang="en-US" sz="1400" dirty="0">
                <a:solidFill>
                  <a:srgbClr val="0B0080"/>
                </a:solidFill>
                <a:latin typeface="Arial" panose="020B0604020202020204" pitchFamily="34" charset="0"/>
                <a:hlinkClick r:id="rId9" tooltip="Ravine"/>
              </a:rPr>
              <a:t>ravines</a:t>
            </a:r>
            <a:r>
              <a:rPr lang="en-US" sz="1400" dirty="0">
                <a:solidFill>
                  <a:srgbClr val="252525"/>
                </a:solidFill>
                <a:latin typeface="Arial" panose="020B0604020202020204" pitchFamily="34" charset="0"/>
              </a:rPr>
              <a:t>, </a:t>
            </a:r>
            <a:r>
              <a:rPr lang="en-US" sz="1400" dirty="0">
                <a:solidFill>
                  <a:srgbClr val="0B0080"/>
                </a:solidFill>
                <a:latin typeface="Arial" panose="020B0604020202020204" pitchFamily="34" charset="0"/>
                <a:hlinkClick r:id="rId10" tooltip="Pasture"/>
              </a:rPr>
              <a:t>pastures</a:t>
            </a:r>
            <a:r>
              <a:rPr lang="en-US" sz="1400" dirty="0">
                <a:solidFill>
                  <a:srgbClr val="252525"/>
                </a:solidFill>
                <a:latin typeface="Arial" panose="020B0604020202020204" pitchFamily="34" charset="0"/>
              </a:rPr>
              <a:t>, and </a:t>
            </a:r>
            <a:r>
              <a:rPr lang="en-US" sz="1400" dirty="0">
                <a:solidFill>
                  <a:srgbClr val="0B0080"/>
                </a:solidFill>
                <a:latin typeface="Arial" panose="020B0604020202020204" pitchFamily="34" charset="0"/>
                <a:hlinkClick r:id="rId11" tooltip="Woodland"/>
              </a:rPr>
              <a:t>woodlands</a:t>
            </a:r>
            <a:r>
              <a:rPr lang="en-US" sz="1400" dirty="0">
                <a:solidFill>
                  <a:srgbClr val="252525"/>
                </a:solidFill>
                <a:latin typeface="Arial" panose="020B0604020202020204" pitchFamily="34" charset="0"/>
              </a:rPr>
              <a:t>.</a:t>
            </a:r>
            <a:endParaRPr lang="en-US" sz="1400" dirty="0"/>
          </a:p>
        </p:txBody>
      </p:sp>
      <p:pic>
        <p:nvPicPr>
          <p:cNvPr id="2050" name="Picture 2" descr="https://upload.wikimedia.org/wikipedia/commons/thumb/c/c5/Finger_Lakes_National_Forest_Map.jpg/350px-Finger_Lakes_National_Forest_Map.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64424" y="0"/>
            <a:ext cx="4184142" cy="68859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e/ec/Fingerlakesnationalforest-campground.jpg/220px-Fingerlakesnationalforest-campground.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993385"/>
            <a:ext cx="2095500" cy="14001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3393560"/>
            <a:ext cx="2212848" cy="646331"/>
          </a:xfrm>
          <a:prstGeom prst="rect">
            <a:avLst/>
          </a:prstGeom>
        </p:spPr>
        <p:txBody>
          <a:bodyPr wrap="square">
            <a:spAutoFit/>
          </a:bodyPr>
          <a:lstStyle/>
          <a:p>
            <a:r>
              <a:rPr lang="en-US" sz="1200" dirty="0">
                <a:solidFill>
                  <a:srgbClr val="252525"/>
                </a:solidFill>
                <a:latin typeface="Arial" panose="020B0604020202020204" pitchFamily="34" charset="0"/>
              </a:rPr>
              <a:t>Entrance sign for Blueberry Patch Campground in the Finger Lakes National Forest.</a:t>
            </a:r>
            <a:endParaRPr lang="en-US" sz="1200" dirty="0"/>
          </a:p>
        </p:txBody>
      </p:sp>
      <p:sp>
        <p:nvSpPr>
          <p:cNvPr id="7" name="Rectangle 6"/>
          <p:cNvSpPr/>
          <p:nvPr/>
        </p:nvSpPr>
        <p:spPr>
          <a:xfrm>
            <a:off x="0" y="4185893"/>
            <a:ext cx="2578608" cy="1015663"/>
          </a:xfrm>
          <a:prstGeom prst="rect">
            <a:avLst/>
          </a:prstGeom>
        </p:spPr>
        <p:txBody>
          <a:bodyPr wrap="square">
            <a:spAutoFit/>
          </a:bodyPr>
          <a:lstStyle/>
          <a:p>
            <a:r>
              <a:rPr lang="en-US" sz="1200" dirty="0">
                <a:solidFill>
                  <a:srgbClr val="000000"/>
                </a:solidFill>
                <a:latin typeface="Times New Roman" panose="02020603050405020304" pitchFamily="18" charset="0"/>
              </a:rPr>
              <a:t>There is primitive campsites located throughout the National Forest (where you can camp for free) or you can camp at the Blueberry Campground for $10 per night. </a:t>
            </a:r>
            <a:endParaRPr lang="en-US" sz="1200" dirty="0"/>
          </a:p>
        </p:txBody>
      </p:sp>
      <p:sp>
        <p:nvSpPr>
          <p:cNvPr id="4" name="TextBox 3"/>
          <p:cNvSpPr txBox="1"/>
          <p:nvPr/>
        </p:nvSpPr>
        <p:spPr>
          <a:xfrm>
            <a:off x="168442" y="0"/>
            <a:ext cx="1310743" cy="369332"/>
          </a:xfrm>
          <a:prstGeom prst="rect">
            <a:avLst/>
          </a:prstGeom>
          <a:noFill/>
        </p:spPr>
        <p:txBody>
          <a:bodyPr wrap="none" rtlCol="0">
            <a:spAutoFit/>
          </a:bodyPr>
          <a:lstStyle/>
          <a:p>
            <a:r>
              <a:rPr lang="en-US" dirty="0"/>
              <a:t>Extra slides!</a:t>
            </a:r>
          </a:p>
        </p:txBody>
      </p:sp>
    </p:spTree>
    <p:extLst>
      <p:ext uri="{BB962C8B-B14F-4D97-AF65-F5344CB8AC3E}">
        <p14:creationId xmlns:p14="http://schemas.microsoft.com/office/powerpoint/2010/main" val="2274804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423161"/>
            <a:ext cx="8713440" cy="4434840"/>
          </a:xfrm>
          <a:prstGeom prst="rect">
            <a:avLst/>
          </a:prstGeom>
        </p:spPr>
      </p:pic>
      <p:pic>
        <p:nvPicPr>
          <p:cNvPr id="3" name="Picture 2"/>
          <p:cNvPicPr>
            <a:picLocks noChangeAspect="1"/>
          </p:cNvPicPr>
          <p:nvPr/>
        </p:nvPicPr>
        <p:blipFill>
          <a:blip r:embed="rId3"/>
          <a:stretch>
            <a:fillRect/>
          </a:stretch>
        </p:blipFill>
        <p:spPr>
          <a:xfrm>
            <a:off x="5861304" y="0"/>
            <a:ext cx="6330696" cy="5136834"/>
          </a:xfrm>
          <a:prstGeom prst="rect">
            <a:avLst/>
          </a:prstGeom>
        </p:spPr>
      </p:pic>
      <p:pic>
        <p:nvPicPr>
          <p:cNvPr id="6" name="Picture 5"/>
          <p:cNvPicPr>
            <a:picLocks noChangeAspect="1"/>
          </p:cNvPicPr>
          <p:nvPr/>
        </p:nvPicPr>
        <p:blipFill>
          <a:blip r:embed="rId4"/>
          <a:stretch>
            <a:fillRect/>
          </a:stretch>
        </p:blipFill>
        <p:spPr>
          <a:xfrm rot="5400000">
            <a:off x="279345" y="1006862"/>
            <a:ext cx="6588822" cy="4575095"/>
          </a:xfrm>
          <a:prstGeom prst="rect">
            <a:avLst/>
          </a:prstGeom>
        </p:spPr>
      </p:pic>
    </p:spTree>
    <p:extLst>
      <p:ext uri="{BB962C8B-B14F-4D97-AF65-F5344CB8AC3E}">
        <p14:creationId xmlns:p14="http://schemas.microsoft.com/office/powerpoint/2010/main" val="4079985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416" y="-1"/>
            <a:ext cx="8863585" cy="6806421"/>
          </a:xfrm>
          <a:prstGeom prst="rect">
            <a:avLst/>
          </a:prstGeom>
        </p:spPr>
      </p:pic>
    </p:spTree>
    <p:extLst>
      <p:ext uri="{BB962C8B-B14F-4D97-AF65-F5344CB8AC3E}">
        <p14:creationId xmlns:p14="http://schemas.microsoft.com/office/powerpoint/2010/main" val="1243589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532173" cy="923330"/>
          </a:xfrm>
          <a:prstGeom prst="rect">
            <a:avLst/>
          </a:prstGeom>
          <a:noFill/>
          <a:ln w="28575">
            <a:solidFill>
              <a:srgbClr val="0000FF"/>
            </a:solidFill>
          </a:ln>
        </p:spPr>
        <p:txBody>
          <a:bodyPr wrap="none" rtlCol="0">
            <a:spAutoFit/>
          </a:bodyPr>
          <a:lstStyle/>
          <a:p>
            <a:r>
              <a:rPr lang="en-US" b="1" dirty="0">
                <a:solidFill>
                  <a:srgbClr val="0000FF"/>
                </a:solidFill>
              </a:rPr>
              <a:t>Day 1 (Tue, Aug 2) – </a:t>
            </a:r>
            <a:r>
              <a:rPr lang="en-US" b="1" u="sng" dirty="0">
                <a:solidFill>
                  <a:srgbClr val="0000FF"/>
                </a:solidFill>
              </a:rPr>
              <a:t>Cycle to local sites in the village of Ithaca, NY</a:t>
            </a:r>
          </a:p>
          <a:p>
            <a:r>
              <a:rPr lang="en-US" dirty="0"/>
              <a:t>Buttermilk Falls State Park Campground and back - 35 miles?</a:t>
            </a:r>
          </a:p>
          <a:p>
            <a:r>
              <a:rPr lang="en-US" b="1" i="1" dirty="0">
                <a:solidFill>
                  <a:srgbClr val="00B050"/>
                </a:solidFill>
              </a:rPr>
              <a:t>Unloaded ride</a:t>
            </a:r>
          </a:p>
        </p:txBody>
      </p:sp>
      <p:sp>
        <p:nvSpPr>
          <p:cNvPr id="5" name="Rectangle 4"/>
          <p:cNvSpPr/>
          <p:nvPr/>
        </p:nvSpPr>
        <p:spPr>
          <a:xfrm>
            <a:off x="0" y="923330"/>
            <a:ext cx="7462966" cy="5047536"/>
          </a:xfrm>
          <a:prstGeom prst="rect">
            <a:avLst/>
          </a:prstGeom>
        </p:spPr>
        <p:txBody>
          <a:bodyPr wrap="square">
            <a:spAutoFit/>
          </a:bodyPr>
          <a:lstStyle/>
          <a:p>
            <a:r>
              <a:rPr lang="en-US" sz="1400" dirty="0"/>
              <a:t>Day 1 will be a warmup day where we can ride unloaded and visit the many sites around beautiful Ithaca, NY.  I haven’t put together an exact route yet, but will do so soon.  The route may be more of a list of directions to various sites and we can pick and choose which ones we want to visit.</a:t>
            </a:r>
          </a:p>
          <a:p>
            <a:r>
              <a:rPr lang="en-US" sz="1400" dirty="0"/>
              <a:t>I will camp at </a:t>
            </a:r>
            <a:r>
              <a:rPr lang="en-US" sz="1400" b="1" i="1" dirty="0"/>
              <a:t>Buttermilk Falls State Park</a:t>
            </a:r>
            <a:r>
              <a:rPr lang="en-US" sz="1400" dirty="0"/>
              <a:t>, but some others might choose to stay in a hotel until we leave Ithaca on Day 2 (there is a Quality Inn 0.8 miles from the park on Elmira Rd).  In either case we can join up in the morning to do some exploring.</a:t>
            </a:r>
          </a:p>
          <a:p>
            <a:r>
              <a:rPr lang="en-US" sz="1400" dirty="0"/>
              <a:t>Here are a few places to visit or things to do:</a:t>
            </a:r>
          </a:p>
          <a:p>
            <a:pPr marL="171450" indent="-171450">
              <a:buFont typeface="Arial" panose="020B0604020202020204" pitchFamily="34" charset="0"/>
              <a:buChar char="•"/>
            </a:pPr>
            <a:r>
              <a:rPr lang="en-US" sz="1400" dirty="0"/>
              <a:t>Enjoy </a:t>
            </a:r>
            <a:r>
              <a:rPr lang="en-US" sz="1400" b="1" i="1" dirty="0"/>
              <a:t>downtown Ithaca</a:t>
            </a:r>
          </a:p>
          <a:p>
            <a:pPr marL="171450" indent="-171450">
              <a:buFont typeface="Arial" panose="020B0604020202020204" pitchFamily="34" charset="0"/>
              <a:buChar char="•"/>
            </a:pPr>
            <a:r>
              <a:rPr lang="en-US" sz="1400" dirty="0"/>
              <a:t>Cycle the </a:t>
            </a:r>
            <a:r>
              <a:rPr lang="en-US" sz="1400" b="1" i="1" dirty="0"/>
              <a:t>Cayuga Waterfront Trail </a:t>
            </a:r>
          </a:p>
          <a:p>
            <a:pPr marL="171450" indent="-171450">
              <a:buFont typeface="Arial" panose="020B0604020202020204" pitchFamily="34" charset="0"/>
              <a:buChar char="•"/>
            </a:pPr>
            <a:r>
              <a:rPr lang="en-US" sz="1400" b="1" i="1" dirty="0"/>
              <a:t>Forest Falls </a:t>
            </a:r>
            <a:r>
              <a:rPr lang="en-US" sz="1400" dirty="0"/>
              <a:t>on </a:t>
            </a:r>
            <a:r>
              <a:rPr lang="en-US" sz="1400" b="1" i="1" dirty="0"/>
              <a:t>Fall Creek </a:t>
            </a:r>
            <a:r>
              <a:rPr lang="en-US" sz="1400" dirty="0"/>
              <a:t>is a 25ft cascading fall with birds-eye view of a “hanging valley." </a:t>
            </a:r>
          </a:p>
          <a:p>
            <a:pPr marL="171450" indent="-171450">
              <a:buFont typeface="Arial" panose="020B0604020202020204" pitchFamily="34" charset="0"/>
              <a:buChar char="•"/>
            </a:pPr>
            <a:r>
              <a:rPr lang="en-US" sz="1400" dirty="0"/>
              <a:t>Explore </a:t>
            </a:r>
            <a:r>
              <a:rPr lang="en-US" sz="1400" b="1" i="1" dirty="0"/>
              <a:t>Ithaca Falls </a:t>
            </a:r>
            <a:r>
              <a:rPr lang="en-US" sz="1400" dirty="0"/>
              <a:t>on Falls Creek in Ithaca (listed as closed until October 2016 for construction)</a:t>
            </a:r>
          </a:p>
          <a:p>
            <a:pPr marL="171450" indent="-171450">
              <a:buFont typeface="Arial" panose="020B0604020202020204" pitchFamily="34" charset="0"/>
              <a:buChar char="•"/>
            </a:pPr>
            <a:r>
              <a:rPr lang="en-US" sz="1400" dirty="0"/>
              <a:t>Explore </a:t>
            </a:r>
            <a:r>
              <a:rPr lang="en-US" sz="1400" b="1" i="1" dirty="0"/>
              <a:t>Buttermilk Falls </a:t>
            </a:r>
            <a:r>
              <a:rPr lang="en-US" sz="1400" dirty="0"/>
              <a:t>in </a:t>
            </a:r>
            <a:r>
              <a:rPr lang="en-US" sz="1400" b="1" i="1" dirty="0"/>
              <a:t>Buttermilk State Park</a:t>
            </a:r>
          </a:p>
          <a:p>
            <a:pPr marL="171450" indent="-171450">
              <a:buFont typeface="Arial" panose="020B0604020202020204" pitchFamily="34" charset="0"/>
              <a:buChar char="•"/>
            </a:pPr>
            <a:r>
              <a:rPr lang="en-US" sz="1400" dirty="0"/>
              <a:t>Explore </a:t>
            </a:r>
            <a:r>
              <a:rPr lang="en-US" sz="1400" b="1" i="1" dirty="0"/>
              <a:t>Lucifer Falls </a:t>
            </a:r>
            <a:r>
              <a:rPr lang="en-US" sz="1400" dirty="0"/>
              <a:t>and some amazing gorges in </a:t>
            </a:r>
            <a:r>
              <a:rPr lang="en-US" sz="1400" b="1" i="1" dirty="0"/>
              <a:t>Robert H. </a:t>
            </a:r>
            <a:r>
              <a:rPr lang="en-US" sz="1400" b="1" i="1" dirty="0" err="1"/>
              <a:t>Treman</a:t>
            </a:r>
            <a:r>
              <a:rPr lang="en-US" sz="1400" b="1" i="1" dirty="0"/>
              <a:t> State Park</a:t>
            </a:r>
          </a:p>
          <a:p>
            <a:pPr marL="171450" indent="-171450">
              <a:buFont typeface="Arial" panose="020B0604020202020204" pitchFamily="34" charset="0"/>
              <a:buChar char="•"/>
            </a:pPr>
            <a:r>
              <a:rPr lang="en-US" sz="1400" b="1" i="1" dirty="0"/>
              <a:t>Denison Falls </a:t>
            </a:r>
            <a:r>
              <a:rPr lang="en-US" sz="1400" dirty="0"/>
              <a:t>at the </a:t>
            </a:r>
            <a:r>
              <a:rPr lang="en-US" sz="1400" b="1" i="1" dirty="0"/>
              <a:t>Cayuga Nature Center </a:t>
            </a:r>
            <a:r>
              <a:rPr lang="en-US" sz="1400" dirty="0"/>
              <a:t>is a beautiful 21ft cascading fall. $3/adults</a:t>
            </a:r>
          </a:p>
          <a:p>
            <a:pPr marL="171450" indent="-171450">
              <a:buFont typeface="Arial" panose="020B0604020202020204" pitchFamily="34" charset="0"/>
              <a:buChar char="•"/>
            </a:pPr>
            <a:r>
              <a:rPr lang="en-US" sz="1400" dirty="0"/>
              <a:t>Explore </a:t>
            </a:r>
            <a:r>
              <a:rPr lang="en-US" sz="1400" b="1" i="1" dirty="0"/>
              <a:t>Cornell University</a:t>
            </a:r>
          </a:p>
          <a:p>
            <a:pPr marL="628650" lvl="1" indent="-171450">
              <a:buFont typeface="Arial" panose="020B0604020202020204" pitchFamily="34" charset="0"/>
              <a:buChar char="•"/>
            </a:pPr>
            <a:r>
              <a:rPr lang="en-US" sz="1400" b="1" i="1" dirty="0" err="1"/>
              <a:t>Triphammer</a:t>
            </a:r>
            <a:r>
              <a:rPr lang="en-US" sz="1400" b="1" i="1" dirty="0"/>
              <a:t> Falls </a:t>
            </a:r>
            <a:r>
              <a:rPr lang="en-US" sz="1400" dirty="0"/>
              <a:t>is a 55ft multiple cascading fall, a centerpiece of the Cornell campus.</a:t>
            </a:r>
          </a:p>
          <a:p>
            <a:pPr marL="1085850" lvl="2" indent="-171450">
              <a:buFont typeface="Arial" panose="020B0604020202020204" pitchFamily="34" charset="0"/>
              <a:buChar char="•"/>
            </a:pPr>
            <a:r>
              <a:rPr lang="en-US" sz="1400" dirty="0"/>
              <a:t>View falls from the </a:t>
            </a:r>
            <a:r>
              <a:rPr lang="en-US" sz="1400" dirty="0" err="1"/>
              <a:t>Triphammer</a:t>
            </a:r>
            <a:r>
              <a:rPr lang="en-US" sz="1400" dirty="0"/>
              <a:t> Foot Bridge or East Ave. bridge. Easy trail to walk.</a:t>
            </a:r>
          </a:p>
          <a:p>
            <a:pPr marL="628650" lvl="1" indent="-171450">
              <a:buFont typeface="Arial" panose="020B0604020202020204" pitchFamily="34" charset="0"/>
              <a:buChar char="•"/>
            </a:pPr>
            <a:r>
              <a:rPr lang="en-US" sz="1400" dirty="0"/>
              <a:t>Picturesque </a:t>
            </a:r>
            <a:r>
              <a:rPr lang="en-US" sz="1400" b="1" i="1" dirty="0" err="1"/>
              <a:t>Cascadilla</a:t>
            </a:r>
            <a:r>
              <a:rPr lang="en-US" sz="1400" b="1" i="1" dirty="0"/>
              <a:t> Falls </a:t>
            </a:r>
            <a:r>
              <a:rPr lang="en-US" sz="1400" dirty="0"/>
              <a:t>is a 20ft multiple cascading fall, the first on a popular gorge trail that connects Cornell University to downtown from College Ave. to Court St.  </a:t>
            </a:r>
          </a:p>
          <a:p>
            <a:pPr marL="171450" indent="-171450">
              <a:buFont typeface="Arial" panose="020B0604020202020204" pitchFamily="34" charset="0"/>
              <a:buChar char="•"/>
            </a:pPr>
            <a:r>
              <a:rPr lang="en-US" sz="1400" b="1" i="1" dirty="0"/>
              <a:t>Cayuga Nature Center</a:t>
            </a:r>
          </a:p>
          <a:p>
            <a:pPr marL="171450" indent="-171450">
              <a:buFont typeface="Arial" panose="020B0604020202020204" pitchFamily="34" charset="0"/>
              <a:buChar char="•"/>
            </a:pPr>
            <a:r>
              <a:rPr lang="en-US" sz="1400" b="1" i="1" dirty="0"/>
              <a:t>Johnson Museum of Art</a:t>
            </a:r>
          </a:p>
          <a:p>
            <a:pPr marL="171450" indent="-171450">
              <a:buFont typeface="Arial" panose="020B0604020202020204" pitchFamily="34" charset="0"/>
              <a:buChar char="•"/>
            </a:pPr>
            <a:r>
              <a:rPr lang="en-US" sz="1400" b="1" i="1" dirty="0"/>
              <a:t>Museum of the Earth</a:t>
            </a:r>
          </a:p>
          <a:p>
            <a:pPr marL="171450" indent="-171450">
              <a:buFont typeface="Arial" panose="020B0604020202020204" pitchFamily="34" charset="0"/>
              <a:buChar char="•"/>
            </a:pPr>
            <a:r>
              <a:rPr lang="en-US" sz="1400" b="1" i="1" dirty="0" err="1"/>
              <a:t>Sciencenter</a:t>
            </a:r>
            <a:endParaRPr lang="en-US" sz="1400" b="1" i="1" dirty="0"/>
          </a:p>
        </p:txBody>
      </p:sp>
      <p:grpSp>
        <p:nvGrpSpPr>
          <p:cNvPr id="35" name="Group 34"/>
          <p:cNvGrpSpPr/>
          <p:nvPr/>
        </p:nvGrpSpPr>
        <p:grpSpPr>
          <a:xfrm>
            <a:off x="7385623" y="0"/>
            <a:ext cx="4806377" cy="5425148"/>
            <a:chOff x="7385623" y="0"/>
            <a:chExt cx="4806377" cy="5425148"/>
          </a:xfrm>
        </p:grpSpPr>
        <p:pic>
          <p:nvPicPr>
            <p:cNvPr id="6" name="Picture 5"/>
            <p:cNvPicPr>
              <a:picLocks noChangeAspect="1"/>
            </p:cNvPicPr>
            <p:nvPr/>
          </p:nvPicPr>
          <p:blipFill>
            <a:blip r:embed="rId2"/>
            <a:stretch>
              <a:fillRect/>
            </a:stretch>
          </p:blipFill>
          <p:spPr>
            <a:xfrm>
              <a:off x="8410575" y="0"/>
              <a:ext cx="3781425" cy="4648200"/>
            </a:xfrm>
            <a:prstGeom prst="rect">
              <a:avLst/>
            </a:prstGeom>
            <a:ln w="28575">
              <a:solidFill>
                <a:srgbClr val="FF0000"/>
              </a:solidFill>
            </a:ln>
          </p:spPr>
        </p:pic>
        <p:sp>
          <p:nvSpPr>
            <p:cNvPr id="7" name="TextBox 6"/>
            <p:cNvSpPr txBox="1"/>
            <p:nvPr/>
          </p:nvSpPr>
          <p:spPr>
            <a:xfrm>
              <a:off x="7610254" y="0"/>
              <a:ext cx="654558" cy="600164"/>
            </a:xfrm>
            <a:prstGeom prst="rect">
              <a:avLst/>
            </a:prstGeom>
            <a:solidFill>
              <a:schemeClr val="bg1"/>
            </a:solidFill>
            <a:ln w="28575">
              <a:solidFill>
                <a:srgbClr val="FF0000"/>
              </a:solidFill>
            </a:ln>
          </p:spPr>
          <p:txBody>
            <a:bodyPr wrap="square" rtlCol="0">
              <a:spAutoFit/>
            </a:bodyPr>
            <a:lstStyle/>
            <a:p>
              <a:pPr algn="ctr"/>
              <a:r>
                <a:rPr lang="en-US" sz="1100" b="1" i="1" dirty="0">
                  <a:solidFill>
                    <a:srgbClr val="FF0000"/>
                  </a:solidFill>
                </a:rPr>
                <a:t>Cayuga Nature Center</a:t>
              </a:r>
            </a:p>
          </p:txBody>
        </p:sp>
        <p:sp>
          <p:nvSpPr>
            <p:cNvPr id="8" name="TextBox 7"/>
            <p:cNvSpPr txBox="1"/>
            <p:nvPr/>
          </p:nvSpPr>
          <p:spPr>
            <a:xfrm>
              <a:off x="8493412" y="4824984"/>
              <a:ext cx="879188" cy="600164"/>
            </a:xfrm>
            <a:prstGeom prst="rect">
              <a:avLst/>
            </a:prstGeom>
            <a:solidFill>
              <a:schemeClr val="bg1"/>
            </a:solidFill>
            <a:ln w="28575">
              <a:solidFill>
                <a:srgbClr val="FF0000"/>
              </a:solidFill>
            </a:ln>
          </p:spPr>
          <p:txBody>
            <a:bodyPr wrap="square" rtlCol="0">
              <a:spAutoFit/>
            </a:bodyPr>
            <a:lstStyle/>
            <a:p>
              <a:pPr algn="ctr"/>
              <a:r>
                <a:rPr lang="en-US" sz="1100" b="1" i="1" dirty="0">
                  <a:solidFill>
                    <a:srgbClr val="FF0000"/>
                  </a:solidFill>
                </a:rPr>
                <a:t>Robert H. </a:t>
              </a:r>
              <a:r>
                <a:rPr lang="en-US" sz="1100" b="1" i="1" dirty="0" err="1">
                  <a:solidFill>
                    <a:srgbClr val="FF0000"/>
                  </a:solidFill>
                </a:rPr>
                <a:t>Treman</a:t>
              </a:r>
              <a:r>
                <a:rPr lang="en-US" sz="1100" b="1" i="1" dirty="0">
                  <a:solidFill>
                    <a:srgbClr val="FF0000"/>
                  </a:solidFill>
                </a:rPr>
                <a:t> State Park</a:t>
              </a:r>
            </a:p>
          </p:txBody>
        </p:sp>
        <p:sp>
          <p:nvSpPr>
            <p:cNvPr id="9" name="TextBox 8"/>
            <p:cNvSpPr txBox="1"/>
            <p:nvPr/>
          </p:nvSpPr>
          <p:spPr>
            <a:xfrm>
              <a:off x="9773032" y="4824984"/>
              <a:ext cx="843152" cy="600164"/>
            </a:xfrm>
            <a:prstGeom prst="rect">
              <a:avLst/>
            </a:prstGeom>
            <a:solidFill>
              <a:schemeClr val="bg1"/>
            </a:solidFill>
            <a:ln w="28575">
              <a:solidFill>
                <a:srgbClr val="FF0000"/>
              </a:solidFill>
            </a:ln>
          </p:spPr>
          <p:txBody>
            <a:bodyPr wrap="square" rtlCol="0">
              <a:spAutoFit/>
            </a:bodyPr>
            <a:lstStyle/>
            <a:p>
              <a:pPr algn="ctr"/>
              <a:r>
                <a:rPr lang="en-US" sz="1100" b="1" i="1" dirty="0">
                  <a:solidFill>
                    <a:srgbClr val="FF0000"/>
                  </a:solidFill>
                </a:rPr>
                <a:t>Buttermilk Falls State Park</a:t>
              </a:r>
            </a:p>
          </p:txBody>
        </p:sp>
        <p:sp>
          <p:nvSpPr>
            <p:cNvPr id="10" name="TextBox 9"/>
            <p:cNvSpPr txBox="1"/>
            <p:nvPr/>
          </p:nvSpPr>
          <p:spPr>
            <a:xfrm>
              <a:off x="11265408" y="1121664"/>
              <a:ext cx="827692" cy="430887"/>
            </a:xfrm>
            <a:prstGeom prst="rect">
              <a:avLst/>
            </a:prstGeom>
            <a:solidFill>
              <a:schemeClr val="bg1"/>
            </a:solidFill>
            <a:ln w="28575">
              <a:solidFill>
                <a:srgbClr val="FF0000"/>
              </a:solidFill>
            </a:ln>
          </p:spPr>
          <p:txBody>
            <a:bodyPr wrap="square" rtlCol="0">
              <a:spAutoFit/>
            </a:bodyPr>
            <a:lstStyle/>
            <a:p>
              <a:pPr algn="ctr"/>
              <a:r>
                <a:rPr lang="en-US" sz="1100" b="1" i="1" dirty="0">
                  <a:solidFill>
                    <a:srgbClr val="FF0000"/>
                  </a:solidFill>
                </a:rPr>
                <a:t>Cornell University</a:t>
              </a:r>
            </a:p>
          </p:txBody>
        </p:sp>
        <p:sp>
          <p:nvSpPr>
            <p:cNvPr id="11" name="TextBox 10"/>
            <p:cNvSpPr txBox="1"/>
            <p:nvPr/>
          </p:nvSpPr>
          <p:spPr>
            <a:xfrm>
              <a:off x="7610253" y="2474976"/>
              <a:ext cx="654558" cy="600164"/>
            </a:xfrm>
            <a:prstGeom prst="rect">
              <a:avLst/>
            </a:prstGeom>
            <a:solidFill>
              <a:schemeClr val="bg1"/>
            </a:solidFill>
            <a:ln w="28575">
              <a:solidFill>
                <a:srgbClr val="FF0000"/>
              </a:solidFill>
            </a:ln>
          </p:spPr>
          <p:txBody>
            <a:bodyPr wrap="square" rtlCol="0">
              <a:spAutoFit/>
            </a:bodyPr>
            <a:lstStyle/>
            <a:p>
              <a:pPr algn="ctr"/>
              <a:r>
                <a:rPr lang="en-US" sz="1100" b="1" i="1" dirty="0">
                  <a:solidFill>
                    <a:srgbClr val="FF0000"/>
                  </a:solidFill>
                </a:rPr>
                <a:t>Ithaca Visitor Centers</a:t>
              </a:r>
            </a:p>
          </p:txBody>
        </p:sp>
        <p:sp>
          <p:nvSpPr>
            <p:cNvPr id="12" name="TextBox 11"/>
            <p:cNvSpPr txBox="1"/>
            <p:nvPr/>
          </p:nvSpPr>
          <p:spPr>
            <a:xfrm>
              <a:off x="11062876" y="4824984"/>
              <a:ext cx="654558" cy="430887"/>
            </a:xfrm>
            <a:prstGeom prst="rect">
              <a:avLst/>
            </a:prstGeom>
            <a:solidFill>
              <a:schemeClr val="bg1"/>
            </a:solidFill>
            <a:ln w="28575">
              <a:solidFill>
                <a:srgbClr val="FF0000"/>
              </a:solidFill>
            </a:ln>
          </p:spPr>
          <p:txBody>
            <a:bodyPr wrap="square" rtlCol="0">
              <a:spAutoFit/>
            </a:bodyPr>
            <a:lstStyle/>
            <a:p>
              <a:pPr algn="ctr"/>
              <a:r>
                <a:rPr lang="en-US" sz="1100" b="1" i="1" dirty="0">
                  <a:solidFill>
                    <a:srgbClr val="FF0000"/>
                  </a:solidFill>
                </a:rPr>
                <a:t>Ithaca College</a:t>
              </a:r>
            </a:p>
          </p:txBody>
        </p:sp>
        <p:sp>
          <p:nvSpPr>
            <p:cNvPr id="14" name="TextBox 13"/>
            <p:cNvSpPr txBox="1"/>
            <p:nvPr/>
          </p:nvSpPr>
          <p:spPr>
            <a:xfrm>
              <a:off x="7385623" y="1567499"/>
              <a:ext cx="879188" cy="600164"/>
            </a:xfrm>
            <a:prstGeom prst="rect">
              <a:avLst/>
            </a:prstGeom>
            <a:solidFill>
              <a:schemeClr val="bg1"/>
            </a:solidFill>
            <a:ln w="28575">
              <a:solidFill>
                <a:srgbClr val="FF0000"/>
              </a:solidFill>
            </a:ln>
          </p:spPr>
          <p:txBody>
            <a:bodyPr wrap="square" rtlCol="0">
              <a:spAutoFit/>
            </a:bodyPr>
            <a:lstStyle/>
            <a:p>
              <a:pPr algn="ctr"/>
              <a:r>
                <a:rPr lang="en-US" sz="1100" b="1" i="1" dirty="0">
                  <a:solidFill>
                    <a:srgbClr val="FF0000"/>
                  </a:solidFill>
                </a:rPr>
                <a:t>Alan H. </a:t>
              </a:r>
              <a:r>
                <a:rPr lang="en-US" sz="1100" b="1" i="1" dirty="0" err="1">
                  <a:solidFill>
                    <a:srgbClr val="FF0000"/>
                  </a:solidFill>
                </a:rPr>
                <a:t>Treman</a:t>
              </a:r>
              <a:r>
                <a:rPr lang="en-US" sz="1100" b="1" i="1" dirty="0">
                  <a:solidFill>
                    <a:srgbClr val="FF0000"/>
                  </a:solidFill>
                </a:rPr>
                <a:t> State Park</a:t>
              </a:r>
            </a:p>
          </p:txBody>
        </p:sp>
        <p:cxnSp>
          <p:nvCxnSpPr>
            <p:cNvPr id="15" name="Straight Arrow Connector 14"/>
            <p:cNvCxnSpPr>
              <a:stCxn id="7" idx="3"/>
            </p:cNvCxnSpPr>
            <p:nvPr/>
          </p:nvCxnSpPr>
          <p:spPr>
            <a:xfrm flipV="1">
              <a:off x="8264812" y="201169"/>
              <a:ext cx="1107788" cy="989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3"/>
            </p:cNvCxnSpPr>
            <p:nvPr/>
          </p:nvCxnSpPr>
          <p:spPr>
            <a:xfrm>
              <a:off x="8264811" y="1867581"/>
              <a:ext cx="1929797"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1" idx="3"/>
            </p:cNvCxnSpPr>
            <p:nvPr/>
          </p:nvCxnSpPr>
          <p:spPr>
            <a:xfrm flipV="1">
              <a:off x="8264811" y="2725602"/>
              <a:ext cx="2590370" cy="494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1" idx="3"/>
            </p:cNvCxnSpPr>
            <p:nvPr/>
          </p:nvCxnSpPr>
          <p:spPr>
            <a:xfrm flipV="1">
              <a:off x="8264811" y="1729733"/>
              <a:ext cx="2497677" cy="1045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8933006" y="4504791"/>
              <a:ext cx="0" cy="3056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9" idx="0"/>
            </p:cNvCxnSpPr>
            <p:nvPr/>
          </p:nvCxnSpPr>
          <p:spPr>
            <a:xfrm flipV="1">
              <a:off x="10194608" y="3889095"/>
              <a:ext cx="0" cy="9358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2" idx="0"/>
            </p:cNvCxnSpPr>
            <p:nvPr/>
          </p:nvCxnSpPr>
          <p:spPr>
            <a:xfrm flipH="1" flipV="1">
              <a:off x="10941638" y="3554819"/>
              <a:ext cx="448517" cy="12701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11562809" y="1567499"/>
              <a:ext cx="116445" cy="4258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6" name="Picture 35"/>
          <p:cNvPicPr>
            <a:picLocks noChangeAspect="1"/>
          </p:cNvPicPr>
          <p:nvPr/>
        </p:nvPicPr>
        <p:blipFill>
          <a:blip r:embed="rId3"/>
          <a:stretch>
            <a:fillRect/>
          </a:stretch>
        </p:blipFill>
        <p:spPr>
          <a:xfrm>
            <a:off x="9439862" y="1158387"/>
            <a:ext cx="1093661" cy="531725"/>
          </a:xfrm>
          <a:prstGeom prst="rect">
            <a:avLst/>
          </a:prstGeom>
        </p:spPr>
      </p:pic>
      <p:pic>
        <p:nvPicPr>
          <p:cNvPr id="6146" name="Picture 2" descr="https://lh6.googleusercontent.com/proxy/v0OJXRwaC6Ib12uz5jS3u8gZOOuHL36aS-MJ9s9yXaYYhe85H1ZpvMv0D6HcjSRokJetF0p3ycg_ZwMnGZitBlzfO791W0UCGZ3RuWWaKY_6iH7etwM-j8s1a1G7ETkikzCoNkUof2em3xaEvjyTLBYt4KGzww=w408-h2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4240" y="5096392"/>
            <a:ext cx="2515865" cy="1748948"/>
          </a:xfrm>
          <a:prstGeom prst="rect">
            <a:avLst/>
          </a:prstGeom>
          <a:ln w="28575">
            <a:solidFill>
              <a:srgbClr val="FF0000"/>
            </a:solidFill>
          </a:ln>
          <a:extLst>
            <a:ext uri="{909E8E84-426E-40DD-AFC4-6F175D3DCCD1}">
              <a14:hiddenFill xmlns:a14="http://schemas.microsoft.com/office/drawing/2010/main">
                <a:solidFill>
                  <a:srgbClr val="FFFFFF"/>
                </a:solidFill>
              </a14:hiddenFill>
            </a:ext>
          </a:extLst>
        </p:spPr>
      </p:pic>
      <p:sp>
        <p:nvSpPr>
          <p:cNvPr id="37" name="Rectangle 36"/>
          <p:cNvSpPr/>
          <p:nvPr/>
        </p:nvSpPr>
        <p:spPr>
          <a:xfrm>
            <a:off x="7841378" y="5848820"/>
            <a:ext cx="4305298" cy="1015663"/>
          </a:xfrm>
          <a:prstGeom prst="rect">
            <a:avLst/>
          </a:prstGeom>
          <a:ln w="28575">
            <a:solidFill>
              <a:srgbClr val="FF0000"/>
            </a:solidFill>
          </a:ln>
          <a:extLst>
            <a:ext uri="{909E8E84-426E-40DD-AFC4-6F175D3DCCD1}">
              <a14:hiddenFill xmlns:a14="http://schemas.microsoft.com/office/drawing/2010/main">
                <a:solidFill>
                  <a:srgbClr val="FFFFFF"/>
                </a:solidFill>
              </a14:hiddenFill>
            </a:ext>
          </a:extLst>
        </p:spPr>
        <p:txBody>
          <a:bodyPr wrap="square">
            <a:spAutoFit/>
          </a:bodyPr>
          <a:lstStyle/>
          <a:p>
            <a:r>
              <a:rPr lang="en-US" sz="1200" dirty="0">
                <a:solidFill>
                  <a:srgbClr val="222222"/>
                </a:solidFill>
                <a:latin typeface="arial" panose="020B0604020202020204" pitchFamily="34" charset="0"/>
              </a:rPr>
              <a:t>The </a:t>
            </a:r>
            <a:r>
              <a:rPr lang="en-US" sz="1200" b="1" i="1" dirty="0">
                <a:solidFill>
                  <a:srgbClr val="FF0000"/>
                </a:solidFill>
                <a:latin typeface="arial" panose="020B0604020202020204" pitchFamily="34" charset="0"/>
              </a:rPr>
              <a:t>Museum of the Earth</a:t>
            </a:r>
            <a:r>
              <a:rPr lang="en-US" sz="1200" dirty="0">
                <a:solidFill>
                  <a:srgbClr val="222222"/>
                </a:solidFill>
                <a:latin typeface="arial" panose="020B0604020202020204" pitchFamily="34" charset="0"/>
              </a:rPr>
              <a:t> is a natural history museum located in Ithaca, New York. The museum was created in 2003 as part of the Paleontological Research Institution, which studies the history of the Earth and its life. </a:t>
            </a:r>
            <a:r>
              <a:rPr lang="en-US" sz="1200" dirty="0">
                <a:solidFill>
                  <a:srgbClr val="1A0DAB"/>
                </a:solidFill>
                <a:latin typeface="arial" panose="020B0604020202020204" pitchFamily="34" charset="0"/>
                <a:hlinkClick r:id="rId5"/>
              </a:rPr>
              <a:t>Wikipedia</a:t>
            </a:r>
            <a:endParaRPr lang="en-US" sz="1200" dirty="0">
              <a:solidFill>
                <a:srgbClr val="222222"/>
              </a:solidFill>
              <a:latin typeface="arial" panose="020B0604020202020204" pitchFamily="34" charset="0"/>
            </a:endParaRPr>
          </a:p>
          <a:p>
            <a:r>
              <a:rPr lang="en-US" sz="1200" b="1" dirty="0">
                <a:solidFill>
                  <a:srgbClr val="1A0DAB"/>
                </a:solidFill>
                <a:latin typeface="arial" panose="020B0604020202020204" pitchFamily="34" charset="0"/>
                <a:hlinkClick r:id="rId6"/>
              </a:rPr>
              <a:t>Address</a:t>
            </a:r>
            <a:r>
              <a:rPr lang="en-US" sz="1200" b="1" dirty="0">
                <a:solidFill>
                  <a:srgbClr val="222222"/>
                </a:solidFill>
                <a:latin typeface="arial" panose="020B0604020202020204" pitchFamily="34" charset="0"/>
              </a:rPr>
              <a:t>: </a:t>
            </a:r>
            <a:r>
              <a:rPr lang="en-US" sz="1200" dirty="0">
                <a:solidFill>
                  <a:srgbClr val="222222"/>
                </a:solidFill>
                <a:latin typeface="arial" panose="020B0604020202020204" pitchFamily="34" charset="0"/>
              </a:rPr>
              <a:t>1259 Trumansburg Rd, Ithaca, NY</a:t>
            </a:r>
            <a:endParaRPr lang="en-US" sz="1200" b="0" i="0" dirty="0">
              <a:solidFill>
                <a:srgbClr val="222222"/>
              </a:solidFill>
              <a:effectLst/>
              <a:latin typeface="arial" panose="020B0604020202020204" pitchFamily="34" charset="0"/>
            </a:endParaRPr>
          </a:p>
        </p:txBody>
      </p:sp>
      <p:pic>
        <p:nvPicPr>
          <p:cNvPr id="6148" name="Picture 4" descr="http://cayugawaterfronttrail.com/data/1464361439_5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7386" y="5109052"/>
            <a:ext cx="2590150" cy="1723627"/>
          </a:xfrm>
          <a:prstGeom prst="rect">
            <a:avLst/>
          </a:prstGeom>
          <a:ln w="28575">
            <a:solidFill>
              <a:srgbClr val="FF0000"/>
            </a:solidFill>
          </a:ln>
          <a:extLst>
            <a:ext uri="{909E8E84-426E-40DD-AFC4-6F175D3DCCD1}">
              <a14:hiddenFill xmlns:a14="http://schemas.microsoft.com/office/drawing/2010/main">
                <a:solidFill>
                  <a:srgbClr val="FFFFFF"/>
                </a:solidFill>
              </a14:hiddenFill>
            </a:ext>
          </a:extLst>
        </p:spPr>
      </p:pic>
      <p:sp>
        <p:nvSpPr>
          <p:cNvPr id="38" name="Rectangle 37"/>
          <p:cNvSpPr/>
          <p:nvPr/>
        </p:nvSpPr>
        <p:spPr>
          <a:xfrm>
            <a:off x="0" y="6035344"/>
            <a:ext cx="2556859" cy="830997"/>
          </a:xfrm>
          <a:prstGeom prst="rect">
            <a:avLst/>
          </a:prstGeom>
          <a:ln w="28575">
            <a:solidFill>
              <a:srgbClr val="FF0000"/>
            </a:solidFill>
          </a:ln>
          <a:extLst>
            <a:ext uri="{909E8E84-426E-40DD-AFC4-6F175D3DCCD1}">
              <a14:hiddenFill xmlns:a14="http://schemas.microsoft.com/office/drawing/2010/main">
                <a:solidFill>
                  <a:srgbClr val="FFFFFF"/>
                </a:solidFill>
              </a14:hiddenFill>
            </a:ext>
          </a:extLst>
        </p:spPr>
        <p:txBody>
          <a:bodyPr wrap="square">
            <a:spAutoFit/>
          </a:bodyPr>
          <a:lstStyle/>
          <a:p>
            <a:r>
              <a:rPr lang="en-US" sz="1200" dirty="0"/>
              <a:t>The 5.5 mile </a:t>
            </a:r>
            <a:r>
              <a:rPr lang="en-US" sz="1200" b="1" i="1" dirty="0">
                <a:solidFill>
                  <a:srgbClr val="FF0000"/>
                </a:solidFill>
              </a:rPr>
              <a:t>Cayuga Waterfront Trail </a:t>
            </a:r>
            <a:r>
              <a:rPr lang="en-US" sz="1200" dirty="0"/>
              <a:t>is now complete! The last section, linking Cass Park to the Farmers Market was completed in 2015.</a:t>
            </a:r>
          </a:p>
        </p:txBody>
      </p:sp>
    </p:spTree>
    <p:extLst>
      <p:ext uri="{BB962C8B-B14F-4D97-AF65-F5344CB8AC3E}">
        <p14:creationId xmlns:p14="http://schemas.microsoft.com/office/powerpoint/2010/main" val="4005429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878015" cy="369332"/>
          </a:xfrm>
          <a:prstGeom prst="rect">
            <a:avLst/>
          </a:prstGeom>
          <a:noFill/>
          <a:ln w="28575">
            <a:solidFill>
              <a:srgbClr val="0000FF"/>
            </a:solidFill>
          </a:ln>
        </p:spPr>
        <p:txBody>
          <a:bodyPr wrap="none" rtlCol="0">
            <a:spAutoFit/>
          </a:bodyPr>
          <a:lstStyle/>
          <a:p>
            <a:r>
              <a:rPr lang="en-US" b="1" dirty="0">
                <a:solidFill>
                  <a:srgbClr val="0000FF"/>
                </a:solidFill>
              </a:rPr>
              <a:t>Day 1 (continued)</a:t>
            </a:r>
            <a:endParaRPr lang="en-US" b="1" u="sng" dirty="0">
              <a:solidFill>
                <a:srgbClr val="0000FF"/>
              </a:solidFill>
            </a:endParaRPr>
          </a:p>
        </p:txBody>
      </p:sp>
      <p:pic>
        <p:nvPicPr>
          <p:cNvPr id="9" name="Picture 8"/>
          <p:cNvPicPr>
            <a:picLocks noChangeAspect="1"/>
          </p:cNvPicPr>
          <p:nvPr/>
        </p:nvPicPr>
        <p:blipFill>
          <a:blip r:embed="rId2"/>
          <a:stretch>
            <a:fillRect/>
          </a:stretch>
        </p:blipFill>
        <p:spPr>
          <a:xfrm>
            <a:off x="0" y="429123"/>
            <a:ext cx="3776472" cy="6428877"/>
          </a:xfrm>
          <a:prstGeom prst="rect">
            <a:avLst/>
          </a:prstGeom>
          <a:ln w="28575">
            <a:solidFill>
              <a:srgbClr val="FF0000"/>
            </a:solidFill>
          </a:ln>
        </p:spPr>
      </p:pic>
      <p:pic>
        <p:nvPicPr>
          <p:cNvPr id="10" name="Picture 9"/>
          <p:cNvPicPr>
            <a:picLocks noChangeAspect="1"/>
          </p:cNvPicPr>
          <p:nvPr/>
        </p:nvPicPr>
        <p:blipFill>
          <a:blip r:embed="rId3"/>
          <a:stretch>
            <a:fillRect/>
          </a:stretch>
        </p:blipFill>
        <p:spPr>
          <a:xfrm>
            <a:off x="3807714" y="4267990"/>
            <a:ext cx="8384286" cy="2590010"/>
          </a:xfrm>
          <a:prstGeom prst="rect">
            <a:avLst/>
          </a:prstGeom>
          <a:ln w="28575">
            <a:solidFill>
              <a:srgbClr val="FF0000"/>
            </a:solidFill>
          </a:ln>
        </p:spPr>
      </p:pic>
      <p:sp>
        <p:nvSpPr>
          <p:cNvPr id="11" name="Rectangle 10"/>
          <p:cNvSpPr/>
          <p:nvPr/>
        </p:nvSpPr>
        <p:spPr>
          <a:xfrm>
            <a:off x="9661387" y="6550223"/>
            <a:ext cx="2561855" cy="307777"/>
          </a:xfrm>
          <a:prstGeom prst="rect">
            <a:avLst/>
          </a:prstGeom>
        </p:spPr>
        <p:txBody>
          <a:bodyPr wrap="none">
            <a:spAutoFit/>
          </a:bodyPr>
          <a:lstStyle/>
          <a:p>
            <a:r>
              <a:rPr lang="en-US" sz="1400" b="1" i="1" dirty="0">
                <a:solidFill>
                  <a:srgbClr val="FF0000"/>
                </a:solidFill>
                <a:latin typeface="Roboto"/>
              </a:rPr>
              <a:t>Robert H </a:t>
            </a:r>
            <a:r>
              <a:rPr lang="en-US" sz="1400" b="1" i="1" dirty="0" err="1">
                <a:solidFill>
                  <a:srgbClr val="FF0000"/>
                </a:solidFill>
                <a:latin typeface="Roboto"/>
              </a:rPr>
              <a:t>Treman</a:t>
            </a:r>
            <a:r>
              <a:rPr lang="en-US" sz="1400" b="1" i="1" dirty="0">
                <a:solidFill>
                  <a:srgbClr val="FF0000"/>
                </a:solidFill>
                <a:latin typeface="Roboto"/>
              </a:rPr>
              <a:t> State Park</a:t>
            </a:r>
            <a:endParaRPr lang="en-US" sz="1400" b="1" i="1" dirty="0">
              <a:solidFill>
                <a:srgbClr val="FF0000"/>
              </a:solidFill>
            </a:endParaRPr>
          </a:p>
        </p:txBody>
      </p:sp>
      <p:grpSp>
        <p:nvGrpSpPr>
          <p:cNvPr id="23" name="Group 22"/>
          <p:cNvGrpSpPr/>
          <p:nvPr/>
        </p:nvGrpSpPr>
        <p:grpSpPr>
          <a:xfrm>
            <a:off x="6681205" y="0"/>
            <a:ext cx="5542037" cy="4171950"/>
            <a:chOff x="6681205" y="0"/>
            <a:chExt cx="5542037" cy="4171950"/>
          </a:xfrm>
        </p:grpSpPr>
        <p:pic>
          <p:nvPicPr>
            <p:cNvPr id="15" name="Picture 14"/>
            <p:cNvPicPr>
              <a:picLocks noChangeAspect="1"/>
            </p:cNvPicPr>
            <p:nvPr/>
          </p:nvPicPr>
          <p:blipFill>
            <a:blip r:embed="rId4"/>
            <a:stretch>
              <a:fillRect/>
            </a:stretch>
          </p:blipFill>
          <p:spPr>
            <a:xfrm>
              <a:off x="7308342" y="0"/>
              <a:ext cx="4914900" cy="4171950"/>
            </a:xfrm>
            <a:prstGeom prst="rect">
              <a:avLst/>
            </a:prstGeom>
          </p:spPr>
        </p:pic>
        <p:sp>
          <p:nvSpPr>
            <p:cNvPr id="14" name="TextBox 13"/>
            <p:cNvSpPr txBox="1"/>
            <p:nvPr/>
          </p:nvSpPr>
          <p:spPr>
            <a:xfrm>
              <a:off x="7492746" y="184666"/>
              <a:ext cx="2428494" cy="1169551"/>
            </a:xfrm>
            <a:prstGeom prst="rect">
              <a:avLst/>
            </a:prstGeom>
            <a:solidFill>
              <a:schemeClr val="bg1"/>
            </a:solidFill>
            <a:ln w="28575">
              <a:solidFill>
                <a:srgbClr val="FF0000"/>
              </a:solidFill>
            </a:ln>
          </p:spPr>
          <p:txBody>
            <a:bodyPr wrap="square" rtlCol="0">
              <a:spAutoFit/>
            </a:bodyPr>
            <a:lstStyle/>
            <a:p>
              <a:r>
                <a:rPr lang="en-US" sz="1400" dirty="0"/>
                <a:t>There are two great state parks with great hiking and falls near Ithaca:</a:t>
              </a:r>
            </a:p>
            <a:p>
              <a:r>
                <a:rPr lang="en-US" sz="1400" b="1" i="1" dirty="0">
                  <a:solidFill>
                    <a:srgbClr val="FF0000"/>
                  </a:solidFill>
                </a:rPr>
                <a:t>- Buttermilk Falls State Park</a:t>
              </a:r>
            </a:p>
            <a:p>
              <a:r>
                <a:rPr lang="en-US" sz="1400" b="1" i="1" dirty="0">
                  <a:solidFill>
                    <a:srgbClr val="FF0000"/>
                  </a:solidFill>
                </a:rPr>
                <a:t>- Robert H. </a:t>
              </a:r>
              <a:r>
                <a:rPr lang="en-US" sz="1400" b="1" i="1" dirty="0" err="1">
                  <a:solidFill>
                    <a:srgbClr val="FF0000"/>
                  </a:solidFill>
                </a:rPr>
                <a:t>Treman</a:t>
              </a:r>
              <a:r>
                <a:rPr lang="en-US" sz="1400" b="1" i="1" dirty="0">
                  <a:solidFill>
                    <a:srgbClr val="FF0000"/>
                  </a:solidFill>
                </a:rPr>
                <a:t> State Park</a:t>
              </a:r>
            </a:p>
          </p:txBody>
        </p:sp>
        <p:sp>
          <p:nvSpPr>
            <p:cNvPr id="16" name="Rectangle 15"/>
            <p:cNvSpPr/>
            <p:nvPr/>
          </p:nvSpPr>
          <p:spPr>
            <a:xfrm>
              <a:off x="7781544" y="3643561"/>
              <a:ext cx="1527048" cy="2700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0402824" y="2721767"/>
              <a:ext cx="972312" cy="2700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1631168" y="1219181"/>
              <a:ext cx="507492" cy="2700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0716768" y="2313432"/>
              <a:ext cx="137160" cy="13716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81205" y="1675868"/>
              <a:ext cx="2980182" cy="954107"/>
            </a:xfrm>
            <a:prstGeom prst="rect">
              <a:avLst/>
            </a:prstGeom>
            <a:solidFill>
              <a:schemeClr val="bg1"/>
            </a:solidFill>
            <a:ln w="28575">
              <a:solidFill>
                <a:srgbClr val="FF0000"/>
              </a:solidFill>
            </a:ln>
          </p:spPr>
          <p:txBody>
            <a:bodyPr wrap="square" rtlCol="0">
              <a:spAutoFit/>
            </a:bodyPr>
            <a:lstStyle/>
            <a:p>
              <a:r>
                <a:rPr lang="en-US" sz="1400" b="1" i="1" dirty="0">
                  <a:solidFill>
                    <a:srgbClr val="FF0000"/>
                  </a:solidFill>
                </a:rPr>
                <a:t>Quality Inn</a:t>
              </a:r>
            </a:p>
            <a:p>
              <a:r>
                <a:rPr lang="en-US" sz="1400" dirty="0"/>
                <a:t>356 Elmira Rd, Ithaca, NY</a:t>
              </a:r>
            </a:p>
            <a:p>
              <a:r>
                <a:rPr lang="en-US" sz="1400" dirty="0"/>
                <a:t>0.8 miles from Buttermilk State Park</a:t>
              </a:r>
            </a:p>
            <a:p>
              <a:r>
                <a:rPr lang="en-US" sz="1400" dirty="0"/>
                <a:t>PG will stay here at the end of the ride</a:t>
              </a:r>
              <a:endParaRPr lang="en-US" sz="1400" b="1" i="1" dirty="0">
                <a:solidFill>
                  <a:srgbClr val="FF0000"/>
                </a:solidFill>
              </a:endParaRPr>
            </a:p>
          </p:txBody>
        </p:sp>
        <p:cxnSp>
          <p:nvCxnSpPr>
            <p:cNvPr id="21" name="Straight Arrow Connector 20"/>
            <p:cNvCxnSpPr>
              <a:endCxn id="17" idx="1"/>
            </p:cNvCxnSpPr>
            <p:nvPr/>
          </p:nvCxnSpPr>
          <p:spPr>
            <a:xfrm>
              <a:off x="9661387" y="2085975"/>
              <a:ext cx="1055381" cy="2960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4147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878015" cy="369332"/>
          </a:xfrm>
          <a:prstGeom prst="rect">
            <a:avLst/>
          </a:prstGeom>
          <a:noFill/>
          <a:ln w="28575">
            <a:solidFill>
              <a:srgbClr val="0000FF"/>
            </a:solidFill>
          </a:ln>
        </p:spPr>
        <p:txBody>
          <a:bodyPr wrap="none" rtlCol="0">
            <a:spAutoFit/>
          </a:bodyPr>
          <a:lstStyle/>
          <a:p>
            <a:r>
              <a:rPr lang="en-US" b="1" dirty="0">
                <a:solidFill>
                  <a:srgbClr val="0000FF"/>
                </a:solidFill>
              </a:rPr>
              <a:t>Day 1 (continued)</a:t>
            </a:r>
            <a:endParaRPr lang="en-US" b="1" u="sng" dirty="0">
              <a:solidFill>
                <a:srgbClr val="0000FF"/>
              </a:solidFill>
            </a:endParaRPr>
          </a:p>
        </p:txBody>
      </p:sp>
      <p:pic>
        <p:nvPicPr>
          <p:cNvPr id="3" name="Picture 6" descr="http://nyfalls.com/dev/wp-content/uploads/2013/02/Buttermilk-Falls-State-Park-Gallery-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4995"/>
            <a:ext cx="4681601" cy="23193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927" y="369332"/>
            <a:ext cx="4492663" cy="1015663"/>
          </a:xfrm>
          <a:prstGeom prst="rect">
            <a:avLst/>
          </a:prstGeom>
        </p:spPr>
        <p:txBody>
          <a:bodyPr wrap="square">
            <a:spAutoFit/>
          </a:bodyPr>
          <a:lstStyle/>
          <a:p>
            <a:r>
              <a:rPr lang="en-US" sz="1200" dirty="0">
                <a:solidFill>
                  <a:srgbClr val="252525"/>
                </a:solidFill>
                <a:latin typeface="Arial" panose="020B0604020202020204" pitchFamily="34" charset="0"/>
              </a:rPr>
              <a:t>Buttermilk Falls State Park in </a:t>
            </a:r>
            <a:r>
              <a:rPr lang="en-US" sz="1200" b="1" i="1" dirty="0">
                <a:solidFill>
                  <a:srgbClr val="FF0000"/>
                </a:solidFill>
                <a:latin typeface="Arial" panose="020B0604020202020204" pitchFamily="34" charset="0"/>
              </a:rPr>
              <a:t>Ithaca</a:t>
            </a:r>
            <a:r>
              <a:rPr lang="en-US" sz="1200" dirty="0">
                <a:solidFill>
                  <a:srgbClr val="252525"/>
                </a:solidFill>
                <a:latin typeface="Arial" panose="020B0604020202020204" pitchFamily="34" charset="0"/>
              </a:rPr>
              <a:t> features 10 waterfalls in total, with </a:t>
            </a:r>
            <a:r>
              <a:rPr lang="en-US" sz="1200" b="1" i="1" u="sng" dirty="0">
                <a:solidFill>
                  <a:srgbClr val="FF0000"/>
                </a:solidFill>
                <a:latin typeface="Arial" panose="020B0604020202020204" pitchFamily="34" charset="0"/>
              </a:rPr>
              <a:t>Buttermilk Falls </a:t>
            </a:r>
            <a:r>
              <a:rPr lang="en-US" sz="1200" dirty="0">
                <a:solidFill>
                  <a:srgbClr val="252525"/>
                </a:solidFill>
                <a:latin typeface="Arial" panose="020B0604020202020204" pitchFamily="34" charset="0"/>
              </a:rPr>
              <a:t>being the main attraction. The park also offers a beach, cabins, fishing, hiking, deer bow-hunting, nature trails, pavilions, a playground, playing fields, recreation programs, and a campground with tent and trailer sites</a:t>
            </a:r>
            <a:endParaRPr lang="en-US" sz="1200" dirty="0"/>
          </a:p>
        </p:txBody>
      </p:sp>
      <p:pic>
        <p:nvPicPr>
          <p:cNvPr id="5" name="Picture 2" descr="https://media-cdn.tripadvisor.com/media/photo-s/02/e3/f9/0c/ithaca-falls-natu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542" y="1953218"/>
            <a:ext cx="4699680" cy="26403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681601" y="0"/>
            <a:ext cx="4983607" cy="1938992"/>
          </a:xfrm>
          <a:prstGeom prst="rect">
            <a:avLst/>
          </a:prstGeom>
        </p:spPr>
        <p:txBody>
          <a:bodyPr wrap="square">
            <a:spAutoFit/>
          </a:bodyPr>
          <a:lstStyle/>
          <a:p>
            <a:r>
              <a:rPr lang="en-US" sz="1200" b="1" dirty="0">
                <a:solidFill>
                  <a:srgbClr val="007BCA"/>
                </a:solidFill>
                <a:latin typeface="Arial" panose="020B0604020202020204" pitchFamily="34" charset="0"/>
                <a:hlinkClick r:id="rId4"/>
              </a:rPr>
              <a:t>Ithaca Falls</a:t>
            </a:r>
            <a:r>
              <a:rPr lang="en-US" sz="1200" dirty="0">
                <a:solidFill>
                  <a:srgbClr val="494949"/>
                </a:solidFill>
                <a:latin typeface="Arial" panose="020B0604020202020204" pitchFamily="34" charset="0"/>
              </a:rPr>
              <a:t> - Ithaca, NY</a:t>
            </a:r>
            <a:br>
              <a:rPr lang="en-US" sz="1200" dirty="0">
                <a:solidFill>
                  <a:srgbClr val="494949"/>
                </a:solidFill>
                <a:latin typeface="Arial" panose="020B0604020202020204" pitchFamily="34" charset="0"/>
              </a:rPr>
            </a:br>
            <a:r>
              <a:rPr lang="en-US" sz="1200" dirty="0">
                <a:solidFill>
                  <a:srgbClr val="494949"/>
                </a:solidFill>
                <a:latin typeface="Arial" panose="020B0604020202020204" pitchFamily="34" charset="0"/>
              </a:rPr>
              <a:t>To see this impressive and powerful cascade take Route 34 South (Lake Street) in </a:t>
            </a:r>
            <a:r>
              <a:rPr lang="en-US" sz="1200" b="1" i="1" dirty="0">
                <a:solidFill>
                  <a:srgbClr val="FF0000"/>
                </a:solidFill>
                <a:latin typeface="Arial" panose="020B0604020202020204" pitchFamily="34" charset="0"/>
              </a:rPr>
              <a:t>Ithaca</a:t>
            </a:r>
            <a:r>
              <a:rPr lang="en-US" sz="1200" dirty="0">
                <a:solidFill>
                  <a:srgbClr val="494949"/>
                </a:solidFill>
                <a:latin typeface="Arial" panose="020B0604020202020204" pitchFamily="34" charset="0"/>
              </a:rPr>
              <a:t>. You will pass Ithaca High School on the right and then cross a small bridge with Ithaca Falls on the left side. Across from the bridge, at the corner of Lake Street and Falls Street, there is a small gravel lot in which you can park. The path on the right side of the falls leads down into the gorge. You can walk right to the base of the falls or even fish in parts of the plunge pool. </a:t>
            </a:r>
            <a:br>
              <a:rPr lang="en-US" sz="1200" dirty="0">
                <a:solidFill>
                  <a:srgbClr val="494949"/>
                </a:solidFill>
                <a:latin typeface="Arial" panose="020B0604020202020204" pitchFamily="34" charset="0"/>
              </a:rPr>
            </a:br>
            <a:r>
              <a:rPr lang="en-US" sz="1200" b="1" i="1" dirty="0">
                <a:solidFill>
                  <a:srgbClr val="494949"/>
                </a:solidFill>
                <a:latin typeface="Arial" panose="020B0604020202020204" pitchFamily="34" charset="0"/>
              </a:rPr>
              <a:t>For a scenic tour, </a:t>
            </a:r>
            <a:r>
              <a:rPr lang="en-US" sz="1200" b="1" i="1" dirty="0">
                <a:solidFill>
                  <a:srgbClr val="007BCA"/>
                </a:solidFill>
                <a:latin typeface="Arial" panose="020B0604020202020204" pitchFamily="34" charset="0"/>
                <a:hlinkClick r:id="rId4"/>
              </a:rPr>
              <a:t>follow Fall Creek Gorge as it leads to Ithaca Falls</a:t>
            </a:r>
            <a:r>
              <a:rPr lang="en-US" sz="1200" b="1" i="1" dirty="0">
                <a:solidFill>
                  <a:srgbClr val="494949"/>
                </a:solidFill>
                <a:latin typeface="Arial" panose="020B0604020202020204" pitchFamily="34" charset="0"/>
              </a:rPr>
              <a:t>!</a:t>
            </a:r>
            <a:endParaRPr lang="en-US" sz="1200" dirty="0">
              <a:solidFill>
                <a:srgbClr val="494949"/>
              </a:solidFill>
              <a:latin typeface="Arial" panose="020B0604020202020204" pitchFamily="34" charset="0"/>
            </a:endParaRPr>
          </a:p>
        </p:txBody>
      </p:sp>
      <p:sp>
        <p:nvSpPr>
          <p:cNvPr id="7" name="Rectangle 6"/>
          <p:cNvSpPr/>
          <p:nvPr/>
        </p:nvSpPr>
        <p:spPr>
          <a:xfrm>
            <a:off x="9665208" y="0"/>
            <a:ext cx="2526792" cy="2123658"/>
          </a:xfrm>
          <a:prstGeom prst="rect">
            <a:avLst/>
          </a:prstGeom>
        </p:spPr>
        <p:txBody>
          <a:bodyPr wrap="square">
            <a:spAutoFit/>
          </a:bodyPr>
          <a:lstStyle/>
          <a:p>
            <a:r>
              <a:rPr lang="en-US" sz="1200" b="1" dirty="0">
                <a:solidFill>
                  <a:srgbClr val="007BCA"/>
                </a:solidFill>
                <a:latin typeface="Arial" panose="020B0604020202020204" pitchFamily="34" charset="0"/>
                <a:hlinkClick r:id="rId5"/>
              </a:rPr>
              <a:t>Lucifer Falls</a:t>
            </a:r>
            <a:r>
              <a:rPr lang="en-US" sz="1200" dirty="0">
                <a:solidFill>
                  <a:srgbClr val="494949"/>
                </a:solidFill>
                <a:latin typeface="Arial" panose="020B0604020202020204" pitchFamily="34" charset="0"/>
              </a:rPr>
              <a:t> - Ithaca, NY</a:t>
            </a:r>
            <a:br>
              <a:rPr lang="en-US" sz="1200" dirty="0">
                <a:solidFill>
                  <a:srgbClr val="494949"/>
                </a:solidFill>
                <a:latin typeface="Arial" panose="020B0604020202020204" pitchFamily="34" charset="0"/>
              </a:rPr>
            </a:br>
            <a:r>
              <a:rPr lang="en-US" sz="1200" dirty="0">
                <a:solidFill>
                  <a:srgbClr val="494949"/>
                </a:solidFill>
                <a:latin typeface="Arial" panose="020B0604020202020204" pitchFamily="34" charset="0"/>
              </a:rPr>
              <a:t>Lucifer Falls are located in the </a:t>
            </a:r>
            <a:r>
              <a:rPr lang="en-US" sz="1200" dirty="0">
                <a:solidFill>
                  <a:srgbClr val="007BCA"/>
                </a:solidFill>
                <a:latin typeface="Arial" panose="020B0604020202020204" pitchFamily="34" charset="0"/>
                <a:hlinkClick r:id="rId6"/>
              </a:rPr>
              <a:t>Robert H. </a:t>
            </a:r>
            <a:r>
              <a:rPr lang="en-US" sz="1200" dirty="0" err="1">
                <a:solidFill>
                  <a:srgbClr val="007BCA"/>
                </a:solidFill>
                <a:latin typeface="Arial" panose="020B0604020202020204" pitchFamily="34" charset="0"/>
                <a:hlinkClick r:id="rId6"/>
              </a:rPr>
              <a:t>Treman</a:t>
            </a:r>
            <a:r>
              <a:rPr lang="en-US" sz="1200" dirty="0">
                <a:solidFill>
                  <a:srgbClr val="007BCA"/>
                </a:solidFill>
                <a:latin typeface="Arial" panose="020B0604020202020204" pitchFamily="34" charset="0"/>
                <a:hlinkClick r:id="rId6"/>
              </a:rPr>
              <a:t> State Park</a:t>
            </a:r>
            <a:r>
              <a:rPr lang="en-US" sz="1200" dirty="0">
                <a:solidFill>
                  <a:srgbClr val="494949"/>
                </a:solidFill>
                <a:latin typeface="Arial" panose="020B0604020202020204" pitchFamily="34" charset="0"/>
              </a:rPr>
              <a:t> in </a:t>
            </a:r>
            <a:r>
              <a:rPr lang="en-US" sz="1200" b="1" i="1" dirty="0">
                <a:solidFill>
                  <a:srgbClr val="FF0000"/>
                </a:solidFill>
                <a:latin typeface="Arial" panose="020B0604020202020204" pitchFamily="34" charset="0"/>
              </a:rPr>
              <a:t>Ithaca</a:t>
            </a:r>
            <a:r>
              <a:rPr lang="en-US" sz="1200" dirty="0">
                <a:solidFill>
                  <a:srgbClr val="494949"/>
                </a:solidFill>
                <a:latin typeface="Arial" panose="020B0604020202020204" pitchFamily="34" charset="0"/>
              </a:rPr>
              <a:t>. If you enter from the lower entrance you can hike the gorge trail to reach the falls. If you enter from the upper entrance you only have a short walk until you reach this impressive cascade. All together there are twelve falls within the park. </a:t>
            </a:r>
          </a:p>
        </p:txBody>
      </p:sp>
      <p:pic>
        <p:nvPicPr>
          <p:cNvPr id="8" name="Picture 2" descr="http://www.fingerlakes.com/assets/images/Page%20Images/Lucifer_Falls_Len_Dawson/Lucifer1_L.Dawson_sma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1254" y="2208786"/>
            <a:ext cx="1916428" cy="25552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a:stretch>
            <a:fillRect/>
          </a:stretch>
        </p:blipFill>
        <p:spPr>
          <a:xfrm>
            <a:off x="5203621" y="4956049"/>
            <a:ext cx="6988380" cy="1931634"/>
          </a:xfrm>
          <a:prstGeom prst="rect">
            <a:avLst/>
          </a:prstGeom>
        </p:spPr>
      </p:pic>
      <p:pic>
        <p:nvPicPr>
          <p:cNvPr id="10" name="Picture 4" descr="http://i.imgur.com/Zr77Fz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664" y="3780871"/>
            <a:ext cx="3489187" cy="26168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06305" y="6474311"/>
            <a:ext cx="3159904" cy="369332"/>
          </a:xfrm>
          <a:prstGeom prst="rect">
            <a:avLst/>
          </a:prstGeom>
        </p:spPr>
        <p:txBody>
          <a:bodyPr wrap="none">
            <a:spAutoFit/>
          </a:bodyPr>
          <a:lstStyle/>
          <a:p>
            <a:r>
              <a:rPr lang="en-US" dirty="0">
                <a:solidFill>
                  <a:srgbClr val="007BCA"/>
                </a:solidFill>
                <a:latin typeface="Arial" panose="020B0604020202020204" pitchFamily="34" charset="0"/>
                <a:hlinkClick r:id="rId6"/>
              </a:rPr>
              <a:t>Robert H. </a:t>
            </a:r>
            <a:r>
              <a:rPr lang="en-US" dirty="0" err="1">
                <a:solidFill>
                  <a:srgbClr val="007BCA"/>
                </a:solidFill>
                <a:latin typeface="Arial" panose="020B0604020202020204" pitchFamily="34" charset="0"/>
                <a:hlinkClick r:id="rId6"/>
              </a:rPr>
              <a:t>Treman</a:t>
            </a:r>
            <a:r>
              <a:rPr lang="en-US" dirty="0">
                <a:solidFill>
                  <a:srgbClr val="007BCA"/>
                </a:solidFill>
                <a:latin typeface="Arial" panose="020B0604020202020204" pitchFamily="34" charset="0"/>
                <a:hlinkClick r:id="rId6"/>
              </a:rPr>
              <a:t> State Park</a:t>
            </a:r>
            <a:endParaRPr lang="en-US" dirty="0"/>
          </a:p>
        </p:txBody>
      </p:sp>
    </p:spTree>
    <p:extLst>
      <p:ext uri="{BB962C8B-B14F-4D97-AF65-F5344CB8AC3E}">
        <p14:creationId xmlns:p14="http://schemas.microsoft.com/office/powerpoint/2010/main" val="3684109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427" y="50244"/>
            <a:ext cx="12218428" cy="6807756"/>
          </a:xfrm>
          <a:prstGeom prst="rect">
            <a:avLst/>
          </a:prstGeom>
        </p:spPr>
      </p:pic>
      <p:sp>
        <p:nvSpPr>
          <p:cNvPr id="2" name="TextBox 1"/>
          <p:cNvSpPr txBox="1"/>
          <p:nvPr/>
        </p:nvSpPr>
        <p:spPr>
          <a:xfrm>
            <a:off x="0" y="0"/>
            <a:ext cx="1878015" cy="369332"/>
          </a:xfrm>
          <a:prstGeom prst="rect">
            <a:avLst/>
          </a:prstGeom>
          <a:solidFill>
            <a:schemeClr val="bg1"/>
          </a:solidFill>
          <a:ln w="28575">
            <a:solidFill>
              <a:srgbClr val="0000FF"/>
            </a:solidFill>
          </a:ln>
        </p:spPr>
        <p:txBody>
          <a:bodyPr wrap="none" rtlCol="0">
            <a:spAutoFit/>
          </a:bodyPr>
          <a:lstStyle/>
          <a:p>
            <a:r>
              <a:rPr lang="en-US" b="1" dirty="0">
                <a:solidFill>
                  <a:srgbClr val="0000FF"/>
                </a:solidFill>
              </a:rPr>
              <a:t>Day 1 (continued)</a:t>
            </a:r>
            <a:endParaRPr lang="en-US" b="1" u="sng" dirty="0">
              <a:solidFill>
                <a:srgbClr val="0000FF"/>
              </a:solidFill>
            </a:endParaRPr>
          </a:p>
        </p:txBody>
      </p:sp>
      <p:pic>
        <p:nvPicPr>
          <p:cNvPr id="4098" name="Picture 2" descr="http://img10.deviantart.net/8204/i/2008/285/a/1/triphammer_falls_22_by_dracoart_sto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79537"/>
            <a:ext cx="2904617" cy="21784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6032" y="4156317"/>
            <a:ext cx="1545336" cy="523220"/>
          </a:xfrm>
          <a:prstGeom prst="rect">
            <a:avLst/>
          </a:prstGeom>
          <a:solidFill>
            <a:schemeClr val="bg1"/>
          </a:solidFill>
          <a:ln w="28575">
            <a:solidFill>
              <a:srgbClr val="FF0000"/>
            </a:solidFill>
          </a:ln>
        </p:spPr>
        <p:txBody>
          <a:bodyPr wrap="square" rtlCol="0">
            <a:spAutoFit/>
          </a:bodyPr>
          <a:lstStyle/>
          <a:p>
            <a:pPr algn="ctr"/>
            <a:r>
              <a:rPr lang="en-US" sz="1400" dirty="0" err="1"/>
              <a:t>Triphammer</a:t>
            </a:r>
            <a:r>
              <a:rPr lang="en-US" sz="1400" dirty="0"/>
              <a:t> Falls on Cornell campus</a:t>
            </a:r>
          </a:p>
        </p:txBody>
      </p:sp>
      <p:sp>
        <p:nvSpPr>
          <p:cNvPr id="6" name="TextBox 5"/>
          <p:cNvSpPr txBox="1"/>
          <p:nvPr/>
        </p:nvSpPr>
        <p:spPr>
          <a:xfrm>
            <a:off x="0" y="1444906"/>
            <a:ext cx="1419068" cy="2062103"/>
          </a:xfrm>
          <a:prstGeom prst="rect">
            <a:avLst/>
          </a:prstGeom>
          <a:solidFill>
            <a:schemeClr val="bg1"/>
          </a:solidFill>
          <a:ln w="28575">
            <a:solidFill>
              <a:srgbClr val="0000FF"/>
            </a:solidFill>
          </a:ln>
        </p:spPr>
        <p:txBody>
          <a:bodyPr wrap="square" rtlCol="0">
            <a:spAutoFit/>
          </a:bodyPr>
          <a:lstStyle/>
          <a:p>
            <a:pPr algn="ctr"/>
            <a:r>
              <a:rPr lang="en-US" sz="1600" b="1" dirty="0">
                <a:solidFill>
                  <a:srgbClr val="0000FF"/>
                </a:solidFill>
              </a:rPr>
              <a:t>Wow! Check out these gorges and falls in the middle of the </a:t>
            </a:r>
            <a:r>
              <a:rPr lang="en-US" sz="1600" b="1" i="1" dirty="0">
                <a:solidFill>
                  <a:srgbClr val="FF0000"/>
                </a:solidFill>
              </a:rPr>
              <a:t>Cornell University </a:t>
            </a:r>
            <a:r>
              <a:rPr lang="en-US" sz="1600" b="1" dirty="0">
                <a:solidFill>
                  <a:srgbClr val="0000FF"/>
                </a:solidFill>
              </a:rPr>
              <a:t>campus.</a:t>
            </a:r>
            <a:endParaRPr lang="en-US" sz="1600" b="1" u="sng" dirty="0">
              <a:solidFill>
                <a:srgbClr val="0000FF"/>
              </a:solidFill>
            </a:endParaRPr>
          </a:p>
        </p:txBody>
      </p:sp>
    </p:spTree>
    <p:extLst>
      <p:ext uri="{BB962C8B-B14F-4D97-AF65-F5344CB8AC3E}">
        <p14:creationId xmlns:p14="http://schemas.microsoft.com/office/powerpoint/2010/main" val="2019887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http://2.bp.blogspot.com/-RuNBUlNHIb8/U8NCWNjS2OI/AAAAAAAABPA/4axrTKlBz7A/s1600/bvd-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1667" y="-14906"/>
            <a:ext cx="2810333" cy="302783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8146357" y="973355"/>
            <a:ext cx="4045643" cy="5884645"/>
            <a:chOff x="8146357" y="973355"/>
            <a:chExt cx="4045643" cy="5884645"/>
          </a:xfrm>
        </p:grpSpPr>
        <p:pic>
          <p:nvPicPr>
            <p:cNvPr id="3" name="Picture 2"/>
            <p:cNvPicPr>
              <a:picLocks noChangeAspect="1"/>
            </p:cNvPicPr>
            <p:nvPr/>
          </p:nvPicPr>
          <p:blipFill rotWithShape="1">
            <a:blip r:embed="rId3"/>
            <a:srcRect l="3242"/>
            <a:stretch/>
          </p:blipFill>
          <p:spPr>
            <a:xfrm>
              <a:off x="8146357" y="3107844"/>
              <a:ext cx="4045643" cy="3750156"/>
            </a:xfrm>
            <a:prstGeom prst="rect">
              <a:avLst/>
            </a:prstGeom>
          </p:spPr>
        </p:pic>
        <p:sp>
          <p:nvSpPr>
            <p:cNvPr id="18" name="Freeform 17"/>
            <p:cNvSpPr/>
            <p:nvPr/>
          </p:nvSpPr>
          <p:spPr>
            <a:xfrm>
              <a:off x="11064240" y="4855464"/>
              <a:ext cx="749808" cy="1069922"/>
            </a:xfrm>
            <a:custGeom>
              <a:avLst/>
              <a:gdLst>
                <a:gd name="connsiteX0" fmla="*/ 0 w 749808"/>
                <a:gd name="connsiteY0" fmla="*/ 0 h 1069922"/>
                <a:gd name="connsiteX1" fmla="*/ 27432 w 749808"/>
                <a:gd name="connsiteY1" fmla="*/ 45720 h 1069922"/>
                <a:gd name="connsiteX2" fmla="*/ 82296 w 749808"/>
                <a:gd name="connsiteY2" fmla="*/ 82296 h 1069922"/>
                <a:gd name="connsiteX3" fmla="*/ 137160 w 749808"/>
                <a:gd name="connsiteY3" fmla="*/ 109728 h 1069922"/>
                <a:gd name="connsiteX4" fmla="*/ 164592 w 749808"/>
                <a:gd name="connsiteY4" fmla="*/ 128016 h 1069922"/>
                <a:gd name="connsiteX5" fmla="*/ 219456 w 749808"/>
                <a:gd name="connsiteY5" fmla="*/ 155448 h 1069922"/>
                <a:gd name="connsiteX6" fmla="*/ 283464 w 749808"/>
                <a:gd name="connsiteY6" fmla="*/ 228600 h 1069922"/>
                <a:gd name="connsiteX7" fmla="*/ 347472 w 749808"/>
                <a:gd name="connsiteY7" fmla="*/ 301752 h 1069922"/>
                <a:gd name="connsiteX8" fmla="*/ 365760 w 749808"/>
                <a:gd name="connsiteY8" fmla="*/ 356616 h 1069922"/>
                <a:gd name="connsiteX9" fmla="*/ 402336 w 749808"/>
                <a:gd name="connsiteY9" fmla="*/ 411480 h 1069922"/>
                <a:gd name="connsiteX10" fmla="*/ 429768 w 749808"/>
                <a:gd name="connsiteY10" fmla="*/ 466344 h 1069922"/>
                <a:gd name="connsiteX11" fmla="*/ 438912 w 749808"/>
                <a:gd name="connsiteY11" fmla="*/ 493776 h 1069922"/>
                <a:gd name="connsiteX12" fmla="*/ 475488 w 749808"/>
                <a:gd name="connsiteY12" fmla="*/ 548640 h 1069922"/>
                <a:gd name="connsiteX13" fmla="*/ 521208 w 749808"/>
                <a:gd name="connsiteY13" fmla="*/ 685800 h 1069922"/>
                <a:gd name="connsiteX14" fmla="*/ 530352 w 749808"/>
                <a:gd name="connsiteY14" fmla="*/ 713232 h 1069922"/>
                <a:gd name="connsiteX15" fmla="*/ 539496 w 749808"/>
                <a:gd name="connsiteY15" fmla="*/ 740664 h 1069922"/>
                <a:gd name="connsiteX16" fmla="*/ 557784 w 749808"/>
                <a:gd name="connsiteY16" fmla="*/ 813816 h 1069922"/>
                <a:gd name="connsiteX17" fmla="*/ 576072 w 749808"/>
                <a:gd name="connsiteY17" fmla="*/ 841248 h 1069922"/>
                <a:gd name="connsiteX18" fmla="*/ 585216 w 749808"/>
                <a:gd name="connsiteY18" fmla="*/ 868680 h 1069922"/>
                <a:gd name="connsiteX19" fmla="*/ 603504 w 749808"/>
                <a:gd name="connsiteY19" fmla="*/ 896112 h 1069922"/>
                <a:gd name="connsiteX20" fmla="*/ 612648 w 749808"/>
                <a:gd name="connsiteY20" fmla="*/ 923544 h 1069922"/>
                <a:gd name="connsiteX21" fmla="*/ 640080 w 749808"/>
                <a:gd name="connsiteY21" fmla="*/ 950976 h 1069922"/>
                <a:gd name="connsiteX22" fmla="*/ 685800 w 749808"/>
                <a:gd name="connsiteY22" fmla="*/ 996696 h 1069922"/>
                <a:gd name="connsiteX23" fmla="*/ 704088 w 749808"/>
                <a:gd name="connsiteY23" fmla="*/ 1024128 h 1069922"/>
                <a:gd name="connsiteX24" fmla="*/ 731520 w 749808"/>
                <a:gd name="connsiteY24" fmla="*/ 1042416 h 1069922"/>
                <a:gd name="connsiteX25" fmla="*/ 749808 w 749808"/>
                <a:gd name="connsiteY25" fmla="*/ 1069848 h 106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9808" h="1069922">
                  <a:moveTo>
                    <a:pt x="0" y="0"/>
                  </a:moveTo>
                  <a:cubicBezTo>
                    <a:pt x="9144" y="15240"/>
                    <a:pt x="14865" y="33153"/>
                    <a:pt x="27432" y="45720"/>
                  </a:cubicBezTo>
                  <a:cubicBezTo>
                    <a:pt x="42974" y="61262"/>
                    <a:pt x="64008" y="70104"/>
                    <a:pt x="82296" y="82296"/>
                  </a:cubicBezTo>
                  <a:cubicBezTo>
                    <a:pt x="160912" y="134707"/>
                    <a:pt x="61444" y="71870"/>
                    <a:pt x="137160" y="109728"/>
                  </a:cubicBezTo>
                  <a:cubicBezTo>
                    <a:pt x="146990" y="114643"/>
                    <a:pt x="154762" y="123101"/>
                    <a:pt x="164592" y="128016"/>
                  </a:cubicBezTo>
                  <a:cubicBezTo>
                    <a:pt x="240308" y="165874"/>
                    <a:pt x="140840" y="103037"/>
                    <a:pt x="219456" y="155448"/>
                  </a:cubicBezTo>
                  <a:cubicBezTo>
                    <a:pt x="262128" y="219456"/>
                    <a:pt x="237744" y="198120"/>
                    <a:pt x="283464" y="228600"/>
                  </a:cubicBezTo>
                  <a:cubicBezTo>
                    <a:pt x="326136" y="292608"/>
                    <a:pt x="301752" y="271272"/>
                    <a:pt x="347472" y="301752"/>
                  </a:cubicBezTo>
                  <a:cubicBezTo>
                    <a:pt x="353568" y="320040"/>
                    <a:pt x="355067" y="340576"/>
                    <a:pt x="365760" y="356616"/>
                  </a:cubicBezTo>
                  <a:cubicBezTo>
                    <a:pt x="377952" y="374904"/>
                    <a:pt x="395385" y="390628"/>
                    <a:pt x="402336" y="411480"/>
                  </a:cubicBezTo>
                  <a:cubicBezTo>
                    <a:pt x="425320" y="480431"/>
                    <a:pt x="394316" y="395440"/>
                    <a:pt x="429768" y="466344"/>
                  </a:cubicBezTo>
                  <a:cubicBezTo>
                    <a:pt x="434079" y="474965"/>
                    <a:pt x="434231" y="485350"/>
                    <a:pt x="438912" y="493776"/>
                  </a:cubicBezTo>
                  <a:cubicBezTo>
                    <a:pt x="449586" y="512989"/>
                    <a:pt x="468537" y="527788"/>
                    <a:pt x="475488" y="548640"/>
                  </a:cubicBezTo>
                  <a:lnTo>
                    <a:pt x="521208" y="685800"/>
                  </a:lnTo>
                  <a:lnTo>
                    <a:pt x="530352" y="713232"/>
                  </a:lnTo>
                  <a:cubicBezTo>
                    <a:pt x="533400" y="722376"/>
                    <a:pt x="537606" y="731213"/>
                    <a:pt x="539496" y="740664"/>
                  </a:cubicBezTo>
                  <a:cubicBezTo>
                    <a:pt x="542974" y="758054"/>
                    <a:pt x="548411" y="795071"/>
                    <a:pt x="557784" y="813816"/>
                  </a:cubicBezTo>
                  <a:cubicBezTo>
                    <a:pt x="562699" y="823646"/>
                    <a:pt x="571157" y="831418"/>
                    <a:pt x="576072" y="841248"/>
                  </a:cubicBezTo>
                  <a:cubicBezTo>
                    <a:pt x="580383" y="849869"/>
                    <a:pt x="580905" y="860059"/>
                    <a:pt x="585216" y="868680"/>
                  </a:cubicBezTo>
                  <a:cubicBezTo>
                    <a:pt x="590131" y="878510"/>
                    <a:pt x="598589" y="886282"/>
                    <a:pt x="603504" y="896112"/>
                  </a:cubicBezTo>
                  <a:cubicBezTo>
                    <a:pt x="607815" y="904733"/>
                    <a:pt x="607301" y="915524"/>
                    <a:pt x="612648" y="923544"/>
                  </a:cubicBezTo>
                  <a:cubicBezTo>
                    <a:pt x="619821" y="934304"/>
                    <a:pt x="631801" y="941042"/>
                    <a:pt x="640080" y="950976"/>
                  </a:cubicBezTo>
                  <a:cubicBezTo>
                    <a:pt x="678180" y="996696"/>
                    <a:pt x="635508" y="963168"/>
                    <a:pt x="685800" y="996696"/>
                  </a:cubicBezTo>
                  <a:cubicBezTo>
                    <a:pt x="691896" y="1005840"/>
                    <a:pt x="696317" y="1016357"/>
                    <a:pt x="704088" y="1024128"/>
                  </a:cubicBezTo>
                  <a:cubicBezTo>
                    <a:pt x="711859" y="1031899"/>
                    <a:pt x="724655" y="1033834"/>
                    <a:pt x="731520" y="1042416"/>
                  </a:cubicBezTo>
                  <a:cubicBezTo>
                    <a:pt x="755779" y="1072740"/>
                    <a:pt x="726550" y="1069848"/>
                    <a:pt x="749808" y="1069848"/>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flipV="1">
              <a:off x="11382035" y="4408404"/>
              <a:ext cx="514308" cy="740664"/>
            </a:xfrm>
            <a:prstGeom prst="line">
              <a:avLst/>
            </a:prstGeom>
            <a:ln w="28575">
              <a:solidFill>
                <a:srgbClr val="00B050"/>
              </a:solidFill>
              <a:headEnd type="triangle" w="lg" len="med"/>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782176" y="2927736"/>
              <a:ext cx="1114167" cy="148066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759875" y="973355"/>
              <a:ext cx="2022301" cy="1954381"/>
            </a:xfrm>
            <a:prstGeom prst="rect">
              <a:avLst/>
            </a:prstGeom>
            <a:solidFill>
              <a:schemeClr val="bg1"/>
            </a:solidFill>
            <a:ln w="28575">
              <a:solidFill>
                <a:srgbClr val="00B050"/>
              </a:solidFill>
            </a:ln>
          </p:spPr>
          <p:txBody>
            <a:bodyPr wrap="square">
              <a:spAutoFit/>
            </a:bodyPr>
            <a:lstStyle/>
            <a:p>
              <a:r>
                <a:rPr lang="en-US" sz="1100" b="1" i="1" u="sng" dirty="0">
                  <a:solidFill>
                    <a:srgbClr val="333333"/>
                  </a:solidFill>
                  <a:latin typeface="Proxima Nova"/>
                </a:rPr>
                <a:t>Black Diamond Rail Trail</a:t>
              </a:r>
              <a:r>
                <a:rPr lang="en-US" sz="1100" b="1" i="1" dirty="0">
                  <a:solidFill>
                    <a:srgbClr val="333333"/>
                  </a:solidFill>
                  <a:latin typeface="Proxima Nova"/>
                </a:rPr>
                <a:t> </a:t>
              </a:r>
            </a:p>
            <a:p>
              <a:r>
                <a:rPr lang="en-US" sz="1100" dirty="0">
                  <a:solidFill>
                    <a:srgbClr val="333333"/>
                  </a:solidFill>
                  <a:latin typeface="Proxima Nova"/>
                </a:rPr>
                <a:t>In the morning we also have the option of taking this 8-mile rail trail from Cass Park in Watkins Glenn to Taughannock State Park instead of using the busy highway.  However, work on the trail is scheduled to be completed in late summer, so we will have to wait and see.</a:t>
              </a:r>
              <a:endParaRPr lang="en-US" sz="1100" dirty="0"/>
            </a:p>
          </p:txBody>
        </p:sp>
      </p:grpSp>
      <p:sp>
        <p:nvSpPr>
          <p:cNvPr id="2" name="TextBox 1"/>
          <p:cNvSpPr txBox="1"/>
          <p:nvPr/>
        </p:nvSpPr>
        <p:spPr>
          <a:xfrm>
            <a:off x="0" y="0"/>
            <a:ext cx="8833104" cy="923330"/>
          </a:xfrm>
          <a:prstGeom prst="rect">
            <a:avLst/>
          </a:prstGeom>
          <a:noFill/>
          <a:ln w="28575">
            <a:solidFill>
              <a:srgbClr val="0000FF"/>
            </a:solidFill>
          </a:ln>
        </p:spPr>
        <p:txBody>
          <a:bodyPr wrap="square" rtlCol="0">
            <a:spAutoFit/>
          </a:bodyPr>
          <a:lstStyle/>
          <a:p>
            <a:r>
              <a:rPr lang="en-US" b="1" dirty="0">
                <a:solidFill>
                  <a:srgbClr val="0000FF"/>
                </a:solidFill>
              </a:rPr>
              <a:t>Day 2 (Wed, Aug 3) – </a:t>
            </a:r>
            <a:r>
              <a:rPr lang="en-US" b="1" u="sng" dirty="0">
                <a:solidFill>
                  <a:srgbClr val="0000FF"/>
                </a:solidFill>
              </a:rPr>
              <a:t>Cycle along Cayuga Lake and Seneca Lake</a:t>
            </a:r>
          </a:p>
          <a:p>
            <a:r>
              <a:rPr lang="en-US" dirty="0"/>
              <a:t>Buttermilk Falls State Park Campground to Watkins Glen State Park Campground – 62.5 miles</a:t>
            </a:r>
          </a:p>
          <a:p>
            <a:r>
              <a:rPr lang="en-US" b="1" i="1" dirty="0">
                <a:solidFill>
                  <a:srgbClr val="FF0000"/>
                </a:solidFill>
              </a:rPr>
              <a:t>Loaded Ride</a:t>
            </a:r>
          </a:p>
        </p:txBody>
      </p:sp>
      <p:sp>
        <p:nvSpPr>
          <p:cNvPr id="5" name="Rectangle 4"/>
          <p:cNvSpPr/>
          <p:nvPr/>
        </p:nvSpPr>
        <p:spPr>
          <a:xfrm>
            <a:off x="0" y="923330"/>
            <a:ext cx="8211312" cy="2893100"/>
          </a:xfrm>
          <a:prstGeom prst="rect">
            <a:avLst/>
          </a:prstGeom>
        </p:spPr>
        <p:txBody>
          <a:bodyPr wrap="square">
            <a:spAutoFit/>
          </a:bodyPr>
          <a:lstStyle/>
          <a:p>
            <a:r>
              <a:rPr lang="en-US" sz="1400" dirty="0"/>
              <a:t>We will leave </a:t>
            </a:r>
            <a:r>
              <a:rPr lang="en-US" sz="1400" b="1" i="1" dirty="0"/>
              <a:t>Buttermilk Falls State Park</a:t>
            </a:r>
            <a:r>
              <a:rPr lang="en-US" sz="1400" dirty="0"/>
              <a:t> and cycle up the western shore of Cayuga Lake.  Cayuga Lake is the longest of the Finger Lakes (40 miles long with an average width of 1.7 miles and a max depth of 435 </a:t>
            </a:r>
            <a:r>
              <a:rPr lang="en-US" sz="1400" dirty="0" err="1"/>
              <a:t>ft</a:t>
            </a:r>
            <a:r>
              <a:rPr lang="en-US" sz="1400" dirty="0"/>
              <a:t>).</a:t>
            </a:r>
          </a:p>
          <a:p>
            <a:r>
              <a:rPr lang="en-US" sz="1400" dirty="0"/>
              <a:t>We will stop at </a:t>
            </a:r>
            <a:r>
              <a:rPr lang="en-US" sz="1400" b="1" i="1" dirty="0"/>
              <a:t>Taughannock State Park</a:t>
            </a:r>
            <a:r>
              <a:rPr lang="en-US" sz="1400" dirty="0"/>
              <a:t> and hike (1 mile) to the Taughannock Falls, a 215-ft plunge waterfall that is the highest-single drop waterfall east of the Rocky Mountains.  We will continue along the lake to Interlaken Beach where we may stop at </a:t>
            </a:r>
            <a:r>
              <a:rPr lang="en-US" sz="1400" b="1" i="1" dirty="0"/>
              <a:t>O’Malley’s Cabin On The Lake</a:t>
            </a:r>
            <a:r>
              <a:rPr lang="en-US" sz="1400" dirty="0"/>
              <a:t> for lunch (opens 11:30am).  We turn west and cycle through Ovid, NY on our way to Seneca Lake.  Seneca is the largest and deepest of the Finger Lakes (38 miles long with an average depth of 291 </a:t>
            </a:r>
            <a:r>
              <a:rPr lang="en-US" sz="1400" dirty="0" err="1"/>
              <a:t>ft</a:t>
            </a:r>
            <a:r>
              <a:rPr lang="en-US" sz="1400" dirty="0"/>
              <a:t> and a max depth of 618 </a:t>
            </a:r>
            <a:r>
              <a:rPr lang="en-US" sz="1400" dirty="0" err="1"/>
              <a:t>ft</a:t>
            </a:r>
            <a:r>
              <a:rPr lang="en-US" sz="1400" dirty="0"/>
              <a:t>).  We will cycle south along the shore of Seneca Lake and may pass through some of the </a:t>
            </a:r>
            <a:r>
              <a:rPr lang="en-US" sz="1400" b="1" i="1" dirty="0"/>
              <a:t>Finger Lakes National Forest</a:t>
            </a:r>
            <a:r>
              <a:rPr lang="en-US" sz="1400" dirty="0"/>
              <a:t>.  We will stop and view Hector Falls and perhaps explore the falls and creek where they pass under the highway.</a:t>
            </a:r>
          </a:p>
          <a:p>
            <a:r>
              <a:rPr lang="en-US" sz="1400" dirty="0"/>
              <a:t>We will continue south along Seneca Lake to the village of Watkins Glenn.  We will camp at </a:t>
            </a:r>
            <a:r>
              <a:rPr lang="en-US" sz="1400" b="1" i="1" dirty="0"/>
              <a:t>Watkins Glen State Park Campground</a:t>
            </a:r>
            <a:r>
              <a:rPr lang="en-US" sz="1400" dirty="0"/>
              <a:t>.  We should arrive in time to explore and enjoy this popular and beautiful village.  If time allows, we can take a 50-minute sightseeing cruise from the Watkins Glen waterfront.  Watkins Glen State Park is also renowned for its beautiful waterfalls.  We can see them after setting up camp or the next morning.</a:t>
            </a:r>
          </a:p>
        </p:txBody>
      </p:sp>
      <p:pic>
        <p:nvPicPr>
          <p:cNvPr id="6" name="Picture 5"/>
          <p:cNvPicPr>
            <a:picLocks noChangeAspect="1"/>
          </p:cNvPicPr>
          <p:nvPr/>
        </p:nvPicPr>
        <p:blipFill rotWithShape="1">
          <a:blip r:embed="rId4"/>
          <a:srcRect r="58090" b="73539"/>
          <a:stretch/>
        </p:blipFill>
        <p:spPr>
          <a:xfrm>
            <a:off x="9539436" y="5777364"/>
            <a:ext cx="1618488" cy="1021878"/>
          </a:xfrm>
          <a:prstGeom prst="rect">
            <a:avLst/>
          </a:prstGeom>
          <a:ln w="28575">
            <a:solidFill>
              <a:srgbClr val="FF0000"/>
            </a:solidFill>
          </a:ln>
        </p:spPr>
      </p:pic>
      <p:grpSp>
        <p:nvGrpSpPr>
          <p:cNvPr id="10" name="Group 9"/>
          <p:cNvGrpSpPr/>
          <p:nvPr/>
        </p:nvGrpSpPr>
        <p:grpSpPr>
          <a:xfrm>
            <a:off x="-1" y="3816430"/>
            <a:ext cx="4560101" cy="3012146"/>
            <a:chOff x="7665722" y="3840481"/>
            <a:chExt cx="4526278" cy="3017520"/>
          </a:xfrm>
        </p:grpSpPr>
        <p:pic>
          <p:nvPicPr>
            <p:cNvPr id="7" name="Picture 4" descr="http://images.familyvacationcritic.com/taughannock-falls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5722" y="3840481"/>
              <a:ext cx="4526278" cy="30175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195902" y="4979909"/>
              <a:ext cx="1590948" cy="307777"/>
            </a:xfrm>
            <a:prstGeom prst="rect">
              <a:avLst/>
            </a:prstGeom>
            <a:solidFill>
              <a:schemeClr val="bg1"/>
            </a:solidFill>
          </p:spPr>
          <p:txBody>
            <a:bodyPr wrap="none">
              <a:spAutoFit/>
            </a:bodyPr>
            <a:lstStyle/>
            <a:p>
              <a:r>
                <a:rPr lang="en-US" sz="1400" b="1" i="1" dirty="0">
                  <a:solidFill>
                    <a:srgbClr val="FF0000"/>
                  </a:solidFill>
                </a:rPr>
                <a:t>Taughannock Falls </a:t>
              </a:r>
            </a:p>
          </p:txBody>
        </p:sp>
      </p:grpSp>
      <p:sp>
        <p:nvSpPr>
          <p:cNvPr id="12" name="Rectangle 11"/>
          <p:cNvSpPr/>
          <p:nvPr/>
        </p:nvSpPr>
        <p:spPr>
          <a:xfrm>
            <a:off x="10981945" y="4702008"/>
            <a:ext cx="292608" cy="3476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a:stCxn id="12" idx="1"/>
            <a:endCxn id="6" idx="0"/>
          </p:cNvCxnSpPr>
          <p:nvPr/>
        </p:nvCxnSpPr>
        <p:spPr>
          <a:xfrm flipH="1">
            <a:off x="10348680" y="4875809"/>
            <a:ext cx="633265" cy="901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814817" y="5049609"/>
            <a:ext cx="507492" cy="3476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a:stCxn id="17" idx="1"/>
            <a:endCxn id="16" idx="3"/>
          </p:cNvCxnSpPr>
          <p:nvPr/>
        </p:nvCxnSpPr>
        <p:spPr>
          <a:xfrm flipH="1">
            <a:off x="7841628" y="5223410"/>
            <a:ext cx="973189" cy="3286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4864828" y="4449241"/>
            <a:ext cx="2976800" cy="2235023"/>
            <a:chOff x="4900183" y="4622977"/>
            <a:chExt cx="2976800" cy="2235023"/>
          </a:xfrm>
        </p:grpSpPr>
        <p:pic>
          <p:nvPicPr>
            <p:cNvPr id="16" name="Picture 15"/>
            <p:cNvPicPr>
              <a:picLocks noChangeAspect="1"/>
            </p:cNvPicPr>
            <p:nvPr/>
          </p:nvPicPr>
          <p:blipFill>
            <a:blip r:embed="rId6"/>
            <a:stretch>
              <a:fillRect/>
            </a:stretch>
          </p:blipFill>
          <p:spPr>
            <a:xfrm>
              <a:off x="4930372" y="4622977"/>
              <a:ext cx="2946611" cy="2205599"/>
            </a:xfrm>
            <a:prstGeom prst="rect">
              <a:avLst/>
            </a:prstGeom>
            <a:ln w="28575">
              <a:solidFill>
                <a:srgbClr val="FF0000"/>
              </a:solidFill>
            </a:ln>
          </p:spPr>
        </p:pic>
        <p:sp>
          <p:nvSpPr>
            <p:cNvPr id="22" name="Rectangle 21"/>
            <p:cNvSpPr/>
            <p:nvPr/>
          </p:nvSpPr>
          <p:spPr>
            <a:xfrm>
              <a:off x="4900183" y="6488668"/>
              <a:ext cx="1301447" cy="369332"/>
            </a:xfrm>
            <a:prstGeom prst="rect">
              <a:avLst/>
            </a:prstGeom>
          </p:spPr>
          <p:txBody>
            <a:bodyPr wrap="none">
              <a:spAutoFit/>
            </a:bodyPr>
            <a:lstStyle/>
            <a:p>
              <a:r>
                <a:rPr lang="en-US" b="1" i="1" dirty="0">
                  <a:solidFill>
                    <a:srgbClr val="FF0000"/>
                  </a:solidFill>
                </a:rPr>
                <a:t>Hector Falls</a:t>
              </a:r>
            </a:p>
          </p:txBody>
        </p:sp>
      </p:grpSp>
    </p:spTree>
    <p:extLst>
      <p:ext uri="{BB962C8B-B14F-4D97-AF65-F5344CB8AC3E}">
        <p14:creationId xmlns:p14="http://schemas.microsoft.com/office/powerpoint/2010/main" val="1783902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901952" cy="369332"/>
          </a:xfrm>
          <a:prstGeom prst="rect">
            <a:avLst/>
          </a:prstGeom>
          <a:noFill/>
          <a:ln w="28575">
            <a:solidFill>
              <a:srgbClr val="0000FF"/>
            </a:solidFill>
          </a:ln>
        </p:spPr>
        <p:txBody>
          <a:bodyPr wrap="square" rtlCol="0">
            <a:spAutoFit/>
          </a:bodyPr>
          <a:lstStyle/>
          <a:p>
            <a:r>
              <a:rPr lang="en-US" b="1" dirty="0">
                <a:solidFill>
                  <a:srgbClr val="0000FF"/>
                </a:solidFill>
              </a:rPr>
              <a:t>Day 2 (continued)</a:t>
            </a:r>
            <a:endParaRPr lang="en-US" b="1" u="sng" dirty="0">
              <a:solidFill>
                <a:srgbClr val="0000FF"/>
              </a:solidFill>
            </a:endParaRPr>
          </a:p>
        </p:txBody>
      </p:sp>
      <p:grpSp>
        <p:nvGrpSpPr>
          <p:cNvPr id="17" name="Group 16"/>
          <p:cNvGrpSpPr/>
          <p:nvPr/>
        </p:nvGrpSpPr>
        <p:grpSpPr>
          <a:xfrm>
            <a:off x="3084645" y="-21226"/>
            <a:ext cx="4450080" cy="3337560"/>
            <a:chOff x="7741920" y="0"/>
            <a:chExt cx="4450080" cy="3337560"/>
          </a:xfrm>
        </p:grpSpPr>
        <p:pic>
          <p:nvPicPr>
            <p:cNvPr id="1026" name="Picture 2" descr="http://static.wixstatic.com/media/22dfd9_5765c368ad57a0d93d5f6c4c525690a5.jpg_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1920" y="0"/>
              <a:ext cx="4450080" cy="33375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3"/>
            <a:stretch>
              <a:fillRect/>
            </a:stretch>
          </p:blipFill>
          <p:spPr>
            <a:xfrm>
              <a:off x="7741920" y="0"/>
              <a:ext cx="1743075" cy="866775"/>
            </a:xfrm>
            <a:prstGeom prst="rect">
              <a:avLst/>
            </a:prstGeom>
          </p:spPr>
        </p:pic>
      </p:grpSp>
      <p:grpSp>
        <p:nvGrpSpPr>
          <p:cNvPr id="18" name="Group 17"/>
          <p:cNvGrpSpPr/>
          <p:nvPr/>
        </p:nvGrpSpPr>
        <p:grpSpPr>
          <a:xfrm>
            <a:off x="-1" y="433387"/>
            <a:ext cx="2889505" cy="2904173"/>
            <a:chOff x="9070848" y="3666744"/>
            <a:chExt cx="2953512" cy="2898648"/>
          </a:xfrm>
        </p:grpSpPr>
        <p:pic>
          <p:nvPicPr>
            <p:cNvPr id="19" name="Picture 2" descr="http://nyfalls.com/dev/wp-content/uploads/2013/02/01.jpg"/>
            <p:cNvPicPr>
              <a:picLocks noChangeAspect="1" noChangeArrowheads="1"/>
            </p:cNvPicPr>
            <p:nvPr/>
          </p:nvPicPr>
          <p:blipFill rotWithShape="1">
            <a:blip r:embed="rId4">
              <a:extLst>
                <a:ext uri="{28A0092B-C50C-407E-A947-70E740481C1C}">
                  <a14:useLocalDpi xmlns:a14="http://schemas.microsoft.com/office/drawing/2010/main" val="0"/>
                </a:ext>
              </a:extLst>
            </a:blip>
            <a:srcRect l="5360" t="5189" r="5083" b="8693"/>
            <a:stretch/>
          </p:blipFill>
          <p:spPr bwMode="auto">
            <a:xfrm>
              <a:off x="9070848" y="3666744"/>
              <a:ext cx="2953512" cy="289864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0388763" y="6098156"/>
              <a:ext cx="1177053" cy="338554"/>
            </a:xfrm>
            <a:prstGeom prst="rect">
              <a:avLst/>
            </a:prstGeom>
            <a:solidFill>
              <a:schemeClr val="bg1"/>
            </a:solidFill>
          </p:spPr>
          <p:txBody>
            <a:bodyPr wrap="none">
              <a:spAutoFit/>
            </a:bodyPr>
            <a:lstStyle/>
            <a:p>
              <a:r>
                <a:rPr lang="en-US" sz="1600" b="1" i="1" dirty="0">
                  <a:solidFill>
                    <a:srgbClr val="FF0000"/>
                  </a:solidFill>
                </a:rPr>
                <a:t>Hector Falls</a:t>
              </a:r>
            </a:p>
          </p:txBody>
        </p:sp>
      </p:grpSp>
      <p:sp>
        <p:nvSpPr>
          <p:cNvPr id="21" name="Rectangle 20"/>
          <p:cNvSpPr/>
          <p:nvPr/>
        </p:nvSpPr>
        <p:spPr>
          <a:xfrm>
            <a:off x="0" y="3357306"/>
            <a:ext cx="3133344" cy="830997"/>
          </a:xfrm>
          <a:prstGeom prst="rect">
            <a:avLst/>
          </a:prstGeom>
        </p:spPr>
        <p:txBody>
          <a:bodyPr wrap="square">
            <a:spAutoFit/>
          </a:bodyPr>
          <a:lstStyle/>
          <a:p>
            <a:r>
              <a:rPr lang="en-US" sz="1200" b="1" i="1" u="sng" dirty="0"/>
              <a:t>Hector Falls</a:t>
            </a:r>
            <a:r>
              <a:rPr lang="en-US" sz="1200" dirty="0"/>
              <a:t> - You can either view the falls roadside from the bridge or take a quick walk down to the left under the bridge to view the falls or take pictures from the </a:t>
            </a:r>
            <a:r>
              <a:rPr lang="en-US" sz="1200" dirty="0" err="1"/>
              <a:t>creekbed</a:t>
            </a:r>
            <a:r>
              <a:rPr lang="en-US" sz="1200" dirty="0"/>
              <a:t>.</a:t>
            </a:r>
          </a:p>
        </p:txBody>
      </p:sp>
      <p:grpSp>
        <p:nvGrpSpPr>
          <p:cNvPr id="22" name="Group 21"/>
          <p:cNvGrpSpPr/>
          <p:nvPr/>
        </p:nvGrpSpPr>
        <p:grpSpPr>
          <a:xfrm>
            <a:off x="-1" y="4270248"/>
            <a:ext cx="7699249" cy="2558328"/>
            <a:chOff x="0" y="4001224"/>
            <a:chExt cx="7653529" cy="2827352"/>
          </a:xfrm>
        </p:grpSpPr>
        <p:pic>
          <p:nvPicPr>
            <p:cNvPr id="11" name="Picture 10"/>
            <p:cNvPicPr>
              <a:picLocks noChangeAspect="1"/>
            </p:cNvPicPr>
            <p:nvPr/>
          </p:nvPicPr>
          <p:blipFill>
            <a:blip r:embed="rId5"/>
            <a:stretch>
              <a:fillRect/>
            </a:stretch>
          </p:blipFill>
          <p:spPr>
            <a:xfrm>
              <a:off x="1" y="4001224"/>
              <a:ext cx="7653528" cy="2827352"/>
            </a:xfrm>
            <a:prstGeom prst="rect">
              <a:avLst/>
            </a:prstGeom>
            <a:ln w="28575">
              <a:solidFill>
                <a:srgbClr val="FF0000"/>
              </a:solidFill>
            </a:ln>
          </p:spPr>
        </p:pic>
        <p:sp>
          <p:nvSpPr>
            <p:cNvPr id="23" name="Rectangle 22"/>
            <p:cNvSpPr/>
            <p:nvPr/>
          </p:nvSpPr>
          <p:spPr>
            <a:xfrm>
              <a:off x="0" y="4001224"/>
              <a:ext cx="1170432" cy="523220"/>
            </a:xfrm>
            <a:prstGeom prst="rect">
              <a:avLst/>
            </a:prstGeom>
            <a:solidFill>
              <a:schemeClr val="bg1"/>
            </a:solidFill>
          </p:spPr>
          <p:txBody>
            <a:bodyPr wrap="square">
              <a:spAutoFit/>
            </a:bodyPr>
            <a:lstStyle/>
            <a:p>
              <a:pPr algn="ctr"/>
              <a:r>
                <a:rPr lang="en-US" sz="1400" b="1" i="1" dirty="0">
                  <a:solidFill>
                    <a:srgbClr val="FF0000"/>
                  </a:solidFill>
                </a:rPr>
                <a:t>Taughannock Falls </a:t>
              </a:r>
            </a:p>
          </p:txBody>
        </p:sp>
      </p:grpSp>
      <p:pic>
        <p:nvPicPr>
          <p:cNvPr id="1028" name="Picture 4" descr="OLYMPUS DIGITAL CAME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9328" y="-21226"/>
            <a:ext cx="2926080" cy="219211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8092688" y="2170889"/>
            <a:ext cx="3775842" cy="276999"/>
          </a:xfrm>
          <a:prstGeom prst="rect">
            <a:avLst/>
          </a:prstGeom>
        </p:spPr>
        <p:txBody>
          <a:bodyPr wrap="none">
            <a:spAutoFit/>
          </a:bodyPr>
          <a:lstStyle/>
          <a:p>
            <a:r>
              <a:rPr lang="en-US" sz="1200" b="1" dirty="0">
                <a:solidFill>
                  <a:srgbClr val="363431"/>
                </a:solidFill>
                <a:latin typeface="Libre Baskerville"/>
              </a:rPr>
              <a:t>Visit the iconic pier house in Seneca Harbor Park</a:t>
            </a:r>
            <a:endParaRPr lang="en-US" sz="1200" dirty="0"/>
          </a:p>
        </p:txBody>
      </p:sp>
      <p:sp>
        <p:nvSpPr>
          <p:cNvPr id="27" name="Rectangle 26"/>
          <p:cNvSpPr/>
          <p:nvPr/>
        </p:nvSpPr>
        <p:spPr>
          <a:xfrm>
            <a:off x="3956182" y="3316334"/>
            <a:ext cx="2093843" cy="276999"/>
          </a:xfrm>
          <a:prstGeom prst="rect">
            <a:avLst/>
          </a:prstGeom>
        </p:spPr>
        <p:txBody>
          <a:bodyPr wrap="none">
            <a:spAutoFit/>
          </a:bodyPr>
          <a:lstStyle/>
          <a:p>
            <a:r>
              <a:rPr lang="en-US" sz="1200" b="1" dirty="0">
                <a:solidFill>
                  <a:srgbClr val="363431"/>
                </a:solidFill>
                <a:latin typeface="Libre Baskerville"/>
              </a:rPr>
              <a:t>Lunch along Cayuga Lake</a:t>
            </a:r>
            <a:endParaRPr lang="en-US" sz="1200" dirty="0"/>
          </a:p>
        </p:txBody>
      </p:sp>
      <p:pic>
        <p:nvPicPr>
          <p:cNvPr id="1030" name="Picture 6" descr="http://senecaharborstation.com/usr/stroller%20web.jpg"/>
          <p:cNvPicPr>
            <a:picLocks noChangeAspect="1" noChangeArrowheads="1"/>
          </p:cNvPicPr>
          <p:nvPr/>
        </p:nvPicPr>
        <p:blipFill rotWithShape="1">
          <a:blip r:embed="rId7">
            <a:extLst>
              <a:ext uri="{28A0092B-C50C-407E-A947-70E740481C1C}">
                <a14:useLocalDpi xmlns:a14="http://schemas.microsoft.com/office/drawing/2010/main" val="0"/>
              </a:ext>
            </a:extLst>
          </a:blip>
          <a:srcRect t="26497"/>
          <a:stretch/>
        </p:blipFill>
        <p:spPr bwMode="auto">
          <a:xfrm>
            <a:off x="8099400" y="2528816"/>
            <a:ext cx="3405936" cy="166898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7699248" y="4210584"/>
            <a:ext cx="4474464" cy="2677656"/>
          </a:xfrm>
          <a:prstGeom prst="rect">
            <a:avLst/>
          </a:prstGeom>
        </p:spPr>
        <p:txBody>
          <a:bodyPr wrap="square">
            <a:spAutoFit/>
          </a:bodyPr>
          <a:lstStyle/>
          <a:p>
            <a:r>
              <a:rPr lang="en-US" sz="1200" b="1" u="sng" dirty="0">
                <a:solidFill>
                  <a:srgbClr val="000000"/>
                </a:solidFill>
                <a:latin typeface="Georgia, Times New Roman, Times, Serif"/>
              </a:rPr>
              <a:t>Captain Bill’s Sightseeing Cruise</a:t>
            </a:r>
          </a:p>
          <a:p>
            <a:r>
              <a:rPr lang="en-US" sz="1200" dirty="0">
                <a:solidFill>
                  <a:srgbClr val="000000"/>
                </a:solidFill>
                <a:latin typeface="Georgia, Times New Roman, Times, Serif"/>
              </a:rPr>
              <a:t>Explore Seneca Lake aboard the vintage motor vessel Stroller IV, christened in 1934.  Once aboard the Stroller IV, our Captain and 1st mate will take you back with a historical narration and show you the sights.</a:t>
            </a:r>
            <a:endParaRPr lang="en-US" sz="1200" dirty="0">
              <a:solidFill>
                <a:srgbClr val="000000"/>
              </a:solidFill>
              <a:latin typeface="arial" panose="020B0604020202020204" pitchFamily="34" charset="0"/>
            </a:endParaRPr>
          </a:p>
          <a:p>
            <a:r>
              <a:rPr lang="en-US" sz="1200" dirty="0">
                <a:solidFill>
                  <a:srgbClr val="000000"/>
                </a:solidFill>
                <a:latin typeface="Georgia, Times New Roman, Times, Serif"/>
              </a:rPr>
              <a:t>Discover the beauty and charm of Seneca Lake as it can only be seen from the water.  You will be captivated by Hector Falls at 165 ft., the majestic cliffs of the east shore with Native American paintings, and a view of the salt industry.  The sights and sounds of this ageless body of water invite you aboard our one hour cruise, a tradition since 1908.</a:t>
            </a:r>
          </a:p>
          <a:p>
            <a:r>
              <a:rPr lang="en-US" sz="1200" b="0" i="0" dirty="0">
                <a:solidFill>
                  <a:srgbClr val="000000"/>
                </a:solidFill>
                <a:effectLst/>
                <a:latin typeface="Georgia, Times New Roman, Times, Serif"/>
              </a:rPr>
              <a:t>No reservation needed.</a:t>
            </a:r>
          </a:p>
          <a:p>
            <a:r>
              <a:rPr lang="en-US" sz="1200" dirty="0">
                <a:solidFill>
                  <a:srgbClr val="000000"/>
                </a:solidFill>
                <a:latin typeface="Georgia, Times New Roman, Times, Serif"/>
              </a:rPr>
              <a:t>50-minute cruise, starts on the hour, 10am – 8pm</a:t>
            </a:r>
          </a:p>
          <a:p>
            <a:r>
              <a:rPr lang="en-US" sz="1200" b="0" i="0" dirty="0">
                <a:solidFill>
                  <a:srgbClr val="000000"/>
                </a:solidFill>
                <a:effectLst/>
                <a:latin typeface="Georgia, Times New Roman, Times, Serif"/>
              </a:rPr>
              <a:t>Cost:  $17.00</a:t>
            </a:r>
            <a:endParaRPr lang="en-US" sz="12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3052313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3415</TotalTime>
  <Words>5050</Words>
  <Application>Microsoft Office PowerPoint</Application>
  <PresentationFormat>Widescreen</PresentationFormat>
  <Paragraphs>345</Paragraphs>
  <Slides>35</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35</vt:i4>
      </vt:variant>
    </vt:vector>
  </HeadingPairs>
  <TitlesOfParts>
    <vt:vector size="57" baseType="lpstr">
      <vt:lpstr>Arial</vt:lpstr>
      <vt:lpstr>Arial</vt:lpstr>
      <vt:lpstr>Calibri</vt:lpstr>
      <vt:lpstr>Calibri Light</vt:lpstr>
      <vt:lpstr>Droid Serif</vt:lpstr>
      <vt:lpstr>Geneva</vt:lpstr>
      <vt:lpstr>Georgia</vt:lpstr>
      <vt:lpstr>Georgia, Times New Roman, Times, Serif</vt:lpstr>
      <vt:lpstr>Helvetica Neue</vt:lpstr>
      <vt:lpstr>inherit</vt:lpstr>
      <vt:lpstr>josefin slab</vt:lpstr>
      <vt:lpstr>Lato</vt:lpstr>
      <vt:lpstr>Libre Baskerville</vt:lpstr>
      <vt:lpstr>Lucida Sans Unicode</vt:lpstr>
      <vt:lpstr>News Cycle</vt:lpstr>
      <vt:lpstr>Noto Serif</vt:lpstr>
      <vt:lpstr>Open Sans</vt:lpstr>
      <vt:lpstr>Proxima Nova</vt:lpstr>
      <vt:lpstr>pt-sans</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Gordy</dc:creator>
  <cp:lastModifiedBy>Paul Gordy</cp:lastModifiedBy>
  <cp:revision>199</cp:revision>
  <cp:lastPrinted>2016-06-08T02:27:28Z</cp:lastPrinted>
  <dcterms:created xsi:type="dcterms:W3CDTF">2016-05-25T01:29:21Z</dcterms:created>
  <dcterms:modified xsi:type="dcterms:W3CDTF">2016-06-08T03:18:43Z</dcterms:modified>
</cp:coreProperties>
</file>